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904" r:id="rId2"/>
    <p:sldId id="1117" r:id="rId3"/>
    <p:sldId id="877" r:id="rId4"/>
    <p:sldId id="1118" r:id="rId5"/>
    <p:sldId id="1124" r:id="rId6"/>
    <p:sldId id="1127" r:id="rId7"/>
    <p:sldId id="1128" r:id="rId8"/>
    <p:sldId id="1142" r:id="rId9"/>
    <p:sldId id="1139" r:id="rId10"/>
    <p:sldId id="1197" r:id="rId11"/>
    <p:sldId id="1198" r:id="rId12"/>
    <p:sldId id="1140" r:id="rId13"/>
    <p:sldId id="1149" r:id="rId14"/>
    <p:sldId id="1180" r:id="rId15"/>
    <p:sldId id="1165" r:id="rId16"/>
    <p:sldId id="902" r:id="rId17"/>
    <p:sldId id="1159" r:id="rId18"/>
    <p:sldId id="1123" r:id="rId19"/>
    <p:sldId id="1150" r:id="rId20"/>
    <p:sldId id="1151" r:id="rId21"/>
    <p:sldId id="1076" r:id="rId22"/>
    <p:sldId id="790" r:id="rId23"/>
    <p:sldId id="1164" r:id="rId24"/>
    <p:sldId id="891" r:id="rId25"/>
    <p:sldId id="893" r:id="rId26"/>
    <p:sldId id="1215" r:id="rId27"/>
    <p:sldId id="1209" r:id="rId28"/>
    <p:sldId id="1091" r:id="rId29"/>
    <p:sldId id="1084" r:id="rId30"/>
    <p:sldId id="1214" r:id="rId31"/>
    <p:sldId id="1160" r:id="rId32"/>
    <p:sldId id="901" r:id="rId33"/>
    <p:sldId id="1166" r:id="rId34"/>
    <p:sldId id="1146" r:id="rId35"/>
    <p:sldId id="1168" r:id="rId36"/>
    <p:sldId id="1104" r:id="rId37"/>
    <p:sldId id="1111" r:id="rId38"/>
    <p:sldId id="1148" r:id="rId39"/>
    <p:sldId id="1169" r:id="rId40"/>
    <p:sldId id="1182" r:id="rId41"/>
    <p:sldId id="1170" r:id="rId42"/>
    <p:sldId id="1108" r:id="rId43"/>
    <p:sldId id="1177" r:id="rId44"/>
    <p:sldId id="1178" r:id="rId45"/>
    <p:sldId id="1179" r:id="rId46"/>
    <p:sldId id="1174" r:id="rId47"/>
    <p:sldId id="1204" r:id="rId48"/>
    <p:sldId id="1077" r:id="rId49"/>
    <p:sldId id="1061" r:id="rId50"/>
    <p:sldId id="1184" r:id="rId51"/>
    <p:sldId id="1143" r:id="rId52"/>
    <p:sldId id="1205" r:id="rId53"/>
    <p:sldId id="1206" r:id="rId54"/>
    <p:sldId id="894" r:id="rId55"/>
    <p:sldId id="1207" r:id="rId56"/>
    <p:sldId id="830" r:id="rId57"/>
    <p:sldId id="1191" r:id="rId58"/>
    <p:sldId id="1192" r:id="rId59"/>
    <p:sldId id="1208" r:id="rId60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FE7DEAE-B371-4D76-8CA5-A3047CEAAEBF}">
          <p14:sldIdLst>
            <p14:sldId id="904"/>
            <p14:sldId id="1117"/>
            <p14:sldId id="877"/>
            <p14:sldId id="1118"/>
            <p14:sldId id="1124"/>
          </p14:sldIdLst>
        </p14:section>
        <p14:section name="Oddíl bez názvu" id="{CE7E3D3A-4722-45EA-81B9-7953782DDF0B}">
          <p14:sldIdLst>
            <p14:sldId id="1127"/>
            <p14:sldId id="1128"/>
            <p14:sldId id="1142"/>
            <p14:sldId id="1139"/>
            <p14:sldId id="1197"/>
            <p14:sldId id="1198"/>
            <p14:sldId id="1140"/>
            <p14:sldId id="1149"/>
            <p14:sldId id="1180"/>
            <p14:sldId id="1165"/>
            <p14:sldId id="902"/>
            <p14:sldId id="1159"/>
            <p14:sldId id="1123"/>
            <p14:sldId id="1150"/>
            <p14:sldId id="1151"/>
            <p14:sldId id="1076"/>
            <p14:sldId id="790"/>
            <p14:sldId id="1164"/>
            <p14:sldId id="891"/>
            <p14:sldId id="893"/>
            <p14:sldId id="1215"/>
            <p14:sldId id="1209"/>
            <p14:sldId id="1091"/>
            <p14:sldId id="1084"/>
            <p14:sldId id="1214"/>
            <p14:sldId id="1160"/>
            <p14:sldId id="901"/>
            <p14:sldId id="1166"/>
            <p14:sldId id="1146"/>
            <p14:sldId id="1168"/>
            <p14:sldId id="1104"/>
            <p14:sldId id="1111"/>
            <p14:sldId id="1148"/>
            <p14:sldId id="1169"/>
            <p14:sldId id="1182"/>
            <p14:sldId id="1170"/>
            <p14:sldId id="1108"/>
            <p14:sldId id="1177"/>
            <p14:sldId id="1178"/>
            <p14:sldId id="1179"/>
            <p14:sldId id="1174"/>
            <p14:sldId id="1204"/>
            <p14:sldId id="1077"/>
            <p14:sldId id="1061"/>
            <p14:sldId id="1184"/>
            <p14:sldId id="1143"/>
            <p14:sldId id="1205"/>
            <p14:sldId id="1206"/>
            <p14:sldId id="894"/>
            <p14:sldId id="1207"/>
            <p14:sldId id="830"/>
            <p14:sldId id="1191"/>
            <p14:sldId id="1192"/>
            <p14:sldId id="12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72" y="64"/>
      </p:cViewPr>
      <p:guideLst>
        <p:guide orient="horz" pos="175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8AA-5F86-4C70-BF59-D186BE312C99}" type="datetimeFigureOut">
              <a:rPr lang="cs-CZ" smtClean="0"/>
              <a:pPr/>
              <a:t>20.10.2022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477A-24FB-4D5F-BF0A-57BA137D1E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16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3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8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6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50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54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477A-24FB-4D5F-BF0A-57BA137D1E6E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00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2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7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2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0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0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18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0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4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October 20.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Section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D94C-D454-44FC-9127-C3D5B00404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9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00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cern/science/physics/higgs-boson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web.cern.ch/about/updates/2013/08/fermilabs-don-lincoln-explains-higgs-field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mFKh3obLE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E9BDE02-D8DE-3911-C5AD-C6CA4B2EE8C2}"/>
              </a:ext>
            </a:extLst>
          </p:cNvPr>
          <p:cNvSpPr txBox="1"/>
          <p:nvPr/>
        </p:nvSpPr>
        <p:spPr>
          <a:xfrm>
            <a:off x="387804" y="209261"/>
            <a:ext cx="812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32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32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tribute to Peter </a:t>
            </a:r>
            <a:r>
              <a:rPr lang="cs-CZ" sz="32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endParaRPr lang="cs-CZ" sz="3200" b="1" dirty="0">
              <a:solidFill>
                <a:srgbClr val="141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2A07245-7FC8-6C40-FAC7-1AA5D902ED62}"/>
              </a:ext>
            </a:extLst>
          </p:cNvPr>
          <p:cNvSpPr txBox="1"/>
          <p:nvPr/>
        </p:nvSpPr>
        <p:spPr>
          <a:xfrm>
            <a:off x="137750" y="1382286"/>
            <a:ext cx="8941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many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role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boson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Standard model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Brout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Englert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Guralnik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Hagen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most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eminent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theorists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't Hooft</a:t>
            </a:r>
            <a:r>
              <a:rPr lang="cs-CZ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TWB </a:t>
            </a:r>
            <a:r>
              <a:rPr lang="cs-CZ" sz="2000" b="1" dirty="0" err="1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Kibble</a:t>
            </a:r>
            <a:r>
              <a:rPr lang="cs-CZ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b="1" dirty="0">
              <a:solidFill>
                <a:srgbClr val="141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employ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(SSB).</a:t>
            </a:r>
          </a:p>
          <a:p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 and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primarely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Peter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relevance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SSB in SM.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E01342-B91B-018D-7045-1BECBDC1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792BD-80BA-1871-B89E-601F9281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D39CAA-9D52-C5CF-ACCF-2ABFE25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D51932-D782-D1DB-0FDB-B6F7DB40F19A}"/>
              </a:ext>
            </a:extLst>
          </p:cNvPr>
          <p:cNvSpPr txBox="1"/>
          <p:nvPr/>
        </p:nvSpPr>
        <p:spPr>
          <a:xfrm>
            <a:off x="2257761" y="794036"/>
            <a:ext cx="420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Jiří Chýla, Institute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CAS</a:t>
            </a:r>
          </a:p>
        </p:txBody>
      </p:sp>
    </p:spTree>
    <p:extLst>
      <p:ext uri="{BB962C8B-B14F-4D97-AF65-F5344CB8AC3E}">
        <p14:creationId xmlns:p14="http://schemas.microsoft.com/office/powerpoint/2010/main" val="4569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A711B-33B3-4EB7-9D80-022CD473C93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7"/>
              <p:cNvSpPr txBox="1">
                <a:spLocks noChangeArrowheads="1"/>
              </p:cNvSpPr>
              <p:nvPr/>
            </p:nvSpPr>
            <p:spPr bwMode="auto">
              <a:xfrm>
                <a:off x="190588" y="272610"/>
                <a:ext cx="9000029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itchFamily="34" charset="0"/>
                  </a:rPr>
                  <a:t>Now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consider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same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Mexican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hat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potential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in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space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complex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scalar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field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𝜑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𝜑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>
                    <a:solidFill>
                      <a:srgbClr val="2C0CB4"/>
                    </a:solidFill>
                    <a:latin typeface="Arial" pitchFamily="34" charset="0"/>
                    <a:cs typeface="Arial" pitchFamily="34" charset="0"/>
                  </a:rPr>
                  <a:t>with </a:t>
                </a:r>
                <a:r>
                  <a:rPr lang="cs-CZ" sz="2000" b="1" dirty="0" err="1">
                    <a:solidFill>
                      <a:srgbClr val="2C0CB4"/>
                    </a:solidFill>
                    <a:latin typeface="Arial" pitchFamily="34" charset="0"/>
                    <a:cs typeface="Arial" pitchFamily="34" charset="0"/>
                  </a:rPr>
                  <a:t>imaginary</a:t>
                </a:r>
                <a:r>
                  <a:rPr lang="cs-CZ" sz="2000" b="1" dirty="0">
                    <a:solidFill>
                      <a:srgbClr val="2C0CB4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2C0CB4"/>
                    </a:solidFill>
                    <a:latin typeface="Arial" pitchFamily="34" charset="0"/>
                    <a:cs typeface="Arial" pitchFamily="34" charset="0"/>
                  </a:rPr>
                  <a:t>mass</a:t>
                </a:r>
                <a:r>
                  <a:rPr lang="cs-CZ" sz="2000" b="1" dirty="0">
                    <a:solidFill>
                      <a:srgbClr val="2C0CB4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2C0CB4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𝒊</m:t>
                    </m:r>
                    <m:r>
                      <a:rPr lang="cs-CZ" sz="2000" b="1" i="1">
                        <a:solidFill>
                          <a:srgbClr val="2C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𝝁</m:t>
                    </m:r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9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88" y="272610"/>
                <a:ext cx="9000029" cy="1015663"/>
              </a:xfrm>
              <a:prstGeom prst="rect">
                <a:avLst/>
              </a:prstGeom>
              <a:blipFill>
                <a:blip r:embed="rId2"/>
                <a:stretch>
                  <a:fillRect l="-677" t="-3012" b="-108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6A858A3-47F2-3012-AD5B-FF48B7F39A3C}"/>
                  </a:ext>
                </a:extLst>
              </p:cNvPr>
              <p:cNvSpPr txBox="1"/>
              <p:nvPr/>
            </p:nvSpPr>
            <p:spPr>
              <a:xfrm>
                <a:off x="775428" y="1413114"/>
                <a:ext cx="3915174" cy="48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eqArr>
                            <m:eqArr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p>
                      </m:sSup>
                      <m:r>
                        <a:rPr lang="cs-CZ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6A858A3-47F2-3012-AD5B-FF48B7F3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8" y="1413114"/>
                <a:ext cx="3915174" cy="486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72689882-A33E-5B4B-B04D-3607E1B8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35" y="-109302"/>
            <a:ext cx="3376569" cy="28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C9D2D5E-AEDA-FC4A-91BE-A333DF83BFCC}"/>
                  </a:ext>
                </a:extLst>
              </p:cNvPr>
              <p:cNvSpPr txBox="1"/>
              <p:nvPr/>
            </p:nvSpPr>
            <p:spPr>
              <a:xfrm>
                <a:off x="775428" y="1968531"/>
                <a:ext cx="4356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C9D2D5E-AEDA-FC4A-91BE-A333DF83B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8" y="1968531"/>
                <a:ext cx="43560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ED2EFCF-7487-E43A-3076-A47934620C86}"/>
                  </a:ext>
                </a:extLst>
              </p:cNvPr>
              <p:cNvSpPr txBox="1"/>
              <p:nvPr/>
            </p:nvSpPr>
            <p:spPr>
              <a:xfrm>
                <a:off x="207834" y="2727888"/>
                <a:ext cx="901041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itchFamily="34" charset="0"/>
                  </a:rPr>
                  <a:t>Thi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Lagrangian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is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symmetric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with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respect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to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global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but not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local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U(1)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transformation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𝜑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𝜑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endParaRPr lang="cs-CZ" sz="1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Classically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there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are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again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many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degenerate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ground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states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bottom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Mexican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hat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potential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, but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if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we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would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quantize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it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would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again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find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that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ground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state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unique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ED2EFCF-7487-E43A-3076-A4793462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34" y="2727888"/>
                <a:ext cx="9010414" cy="1785104"/>
              </a:xfrm>
              <a:prstGeom prst="rect">
                <a:avLst/>
              </a:prstGeom>
              <a:blipFill>
                <a:blip r:embed="rId6"/>
                <a:stretch>
                  <a:fillRect l="-677" t="-1365" b="-54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C4B3DA9-427E-42A8-AC4B-887F211413D2}"/>
                  </a:ext>
                </a:extLst>
              </p:cNvPr>
              <p:cNvSpPr txBox="1"/>
              <p:nvPr/>
            </p:nvSpPr>
            <p:spPr>
              <a:xfrm>
                <a:off x="212901" y="4574683"/>
                <a:ext cx="8955404" cy="1621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 </a:t>
                </a:r>
                <a:r>
                  <a:rPr lang="cs-CZ" sz="2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does not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describe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physical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particle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find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physical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interpretation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above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Lagrangian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choose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parametrization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field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𝜑</m:t>
                    </m:r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suitable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for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discussion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Goldstone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modes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and shift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𝜌</m:t>
                    </m:r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to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minimum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𝑉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𝜌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𝜆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cs-CZ" b="0" i="1" dirty="0">
                  <a:latin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C4B3DA9-427E-42A8-AC4B-887F21141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1" y="4574683"/>
                <a:ext cx="8955404" cy="1621726"/>
              </a:xfrm>
              <a:prstGeom prst="rect">
                <a:avLst/>
              </a:prstGeom>
              <a:blipFill>
                <a:blip r:embed="rId7"/>
                <a:stretch>
                  <a:fillRect l="-749" t="-15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6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A711B-33B3-4EB7-9D80-022CD473C938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040BFFA-F6B7-AD27-C716-39B7C91BA8E0}"/>
                  </a:ext>
                </a:extLst>
              </p:cNvPr>
              <p:cNvSpPr txBox="1"/>
              <p:nvPr/>
            </p:nvSpPr>
            <p:spPr>
              <a:xfrm>
                <a:off x="628650" y="34481"/>
                <a:ext cx="294247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040BFFA-F6B7-AD27-C716-39B7C91BA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481"/>
                <a:ext cx="2942472" cy="82984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4D64381-DC2E-1FA1-6B63-8FC12859A9E9}"/>
                  </a:ext>
                </a:extLst>
              </p:cNvPr>
              <p:cNvSpPr txBox="1"/>
              <p:nvPr/>
            </p:nvSpPr>
            <p:spPr>
              <a:xfrm>
                <a:off x="3832465" y="115843"/>
                <a:ext cx="1177783" cy="699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D64381-DC2E-1FA1-6B63-8FC12859A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65" y="115843"/>
                <a:ext cx="1177783" cy="69910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31E89C0-035D-449F-3AE0-4F266019FA4C}"/>
                  </a:ext>
                </a:extLst>
              </p:cNvPr>
              <p:cNvSpPr txBox="1"/>
              <p:nvPr/>
            </p:nvSpPr>
            <p:spPr>
              <a:xfrm>
                <a:off x="5572880" y="79430"/>
                <a:ext cx="1374864" cy="73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31E89C0-035D-449F-3AE0-4F266019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80" y="79430"/>
                <a:ext cx="1374864" cy="73994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6D1B9A-ADA6-DC6E-219E-BB32FCED4D7A}"/>
              </a:ext>
            </a:extLst>
          </p:cNvPr>
          <p:cNvSpPr txBox="1"/>
          <p:nvPr/>
        </p:nvSpPr>
        <p:spPr>
          <a:xfrm>
            <a:off x="232390" y="785261"/>
            <a:ext cx="6773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731B020-38A0-CC83-E5DD-5589424AC312}"/>
                  </a:ext>
                </a:extLst>
              </p:cNvPr>
              <p:cNvSpPr txBox="1"/>
              <p:nvPr/>
            </p:nvSpPr>
            <p:spPr>
              <a:xfrm>
                <a:off x="257672" y="1289306"/>
                <a:ext cx="8911610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cs-CZ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cs-CZ" sz="24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31B020-38A0-CC83-E5DD-5589424AC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2" y="1289306"/>
                <a:ext cx="8911610" cy="6157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322FB39-62B8-991A-C460-A240EAEC13A4}"/>
                  </a:ext>
                </a:extLst>
              </p:cNvPr>
              <p:cNvSpPr txBox="1"/>
              <p:nvPr/>
            </p:nvSpPr>
            <p:spPr>
              <a:xfrm>
                <a:off x="116477" y="4814645"/>
                <a:ext cx="9194000" cy="16312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nonzero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v.e.v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vacuum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any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zero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v.e.v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ψ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claim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v.e.v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ψ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While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mathema-tically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correct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no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relevance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relation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𝝔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322FB39-62B8-991A-C460-A240EAEC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" y="4814645"/>
                <a:ext cx="9194000" cy="1631216"/>
              </a:xfrm>
              <a:prstGeom prst="rect">
                <a:avLst/>
              </a:prstGeom>
              <a:blipFill>
                <a:blip r:embed="rId6"/>
                <a:stretch>
                  <a:fillRect l="-663" t="-1873" b="-63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C38A341-4153-D083-171E-C7C61EF68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952" y="2786857"/>
                <a:ext cx="5704528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itchFamily="34" charset="0"/>
                  </a:rPr>
                  <a:t>which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decribes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two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interacting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classical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scalar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fields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one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massive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one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massless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which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are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classical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precursors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Higgs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Goldstone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bosons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. In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terms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these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fields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unique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ground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state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corresponds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𝝈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cs-CZ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C38A341-4153-D083-171E-C7C61EF68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9952" y="2786857"/>
                <a:ext cx="5704528" cy="1631216"/>
              </a:xfrm>
              <a:prstGeom prst="rect">
                <a:avLst/>
              </a:prstGeom>
              <a:blipFill>
                <a:blip r:embed="rId7"/>
                <a:stretch>
                  <a:fillRect l="-1068" t="-1493" b="-5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ázek 19">
            <a:extLst>
              <a:ext uri="{FF2B5EF4-FFF2-40B4-BE49-F238E27FC236}">
                <a16:creationId xmlns:a16="http://schemas.microsoft.com/office/drawing/2014/main" id="{3EBA43E2-97B2-08BA-F3A8-C16AE3B37F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4" y="1960411"/>
            <a:ext cx="3294131" cy="2865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0E7C057-AB52-189C-2460-33908C8481A2}"/>
                  </a:ext>
                </a:extLst>
              </p:cNvPr>
              <p:cNvSpPr txBox="1"/>
              <p:nvPr/>
            </p:nvSpPr>
            <p:spPr>
              <a:xfrm>
                <a:off x="3894356" y="1920295"/>
                <a:ext cx="395932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cs-C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cs-CZ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0E7C057-AB52-189C-2460-33908C84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56" y="1920295"/>
                <a:ext cx="395932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2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 animBg="1"/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73612" y="130343"/>
                <a:ext cx="8655832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>
                    <a:latin typeface="Arial" panose="020B0604020202020204" pitchFamily="34" charset="0"/>
                    <a:cs typeface="Arial" pitchFamily="34" charset="0"/>
                  </a:rPr>
                  <a:t>Now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let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us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couple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complex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scalar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massless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abelian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vector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field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in standard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gauge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invariant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way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2" y="130343"/>
                <a:ext cx="8655832" cy="732573"/>
              </a:xfrm>
              <a:prstGeom prst="rect">
                <a:avLst/>
              </a:prstGeom>
              <a:blipFill>
                <a:blip r:embed="rId3"/>
                <a:stretch>
                  <a:fillRect l="-704" t="-4132" b="-140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8A529F6-7438-D29A-964B-0704E2596ABB}"/>
                  </a:ext>
                </a:extLst>
              </p:cNvPr>
              <p:cNvSpPr txBox="1"/>
              <p:nvPr/>
            </p:nvSpPr>
            <p:spPr>
              <a:xfrm>
                <a:off x="244084" y="735895"/>
                <a:ext cx="9117833" cy="100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𝑖𝑒𝑔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𝑖𝑒𝑔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p>
                              </m:sSup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A529F6-7438-D29A-964B-0704E2596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4" y="735895"/>
                <a:ext cx="9117833" cy="10026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5BEBD46-96F6-F7DD-EF59-854D3F7D6EBF}"/>
                  </a:ext>
                </a:extLst>
              </p:cNvPr>
              <p:cNvSpPr txBox="1"/>
              <p:nvPr/>
            </p:nvSpPr>
            <p:spPr>
              <a:xfrm>
                <a:off x="589280" y="2385557"/>
                <a:ext cx="3322320" cy="4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BEBD46-96F6-F7DD-EF59-854D3F7D6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" y="2385557"/>
                <a:ext cx="3322320" cy="48667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A2D2D6A-376C-BBB8-08D2-0E682E555555}"/>
                  </a:ext>
                </a:extLst>
              </p:cNvPr>
              <p:cNvSpPr txBox="1"/>
              <p:nvPr/>
            </p:nvSpPr>
            <p:spPr>
              <a:xfrm>
                <a:off x="3528716" y="2203392"/>
                <a:ext cx="4572000" cy="85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2D2D6A-376C-BBB8-08D2-0E682E555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16" y="2203392"/>
                <a:ext cx="4572000" cy="8510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3763868-55EB-AA9D-302B-8E80D1002C64}"/>
                  </a:ext>
                </a:extLst>
              </p:cNvPr>
              <p:cNvSpPr txBox="1"/>
              <p:nvPr/>
            </p:nvSpPr>
            <p:spPr>
              <a:xfrm>
                <a:off x="1019196" y="3466203"/>
                <a:ext cx="2509520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𝜚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763868-55EB-AA9D-302B-8E80D100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96" y="3466203"/>
                <a:ext cx="2509520" cy="475451"/>
              </a:xfrm>
              <a:prstGeom prst="rect">
                <a:avLst/>
              </a:prstGeom>
              <a:blipFill>
                <a:blip r:embed="rId7" cstate="print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FB9AEEB-F0A8-B811-6F06-F1B6223E9D22}"/>
                  </a:ext>
                </a:extLst>
              </p:cNvPr>
              <p:cNvSpPr txBox="1"/>
              <p:nvPr/>
            </p:nvSpPr>
            <p:spPr>
              <a:xfrm>
                <a:off x="3206493" y="3451706"/>
                <a:ext cx="4124960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B9AEEB-F0A8-B811-6F06-F1B6223E9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93" y="3451706"/>
                <a:ext cx="4124960" cy="47545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3FE7AB1D-07E0-D19C-61E3-F760AE4B7A53}"/>
              </a:ext>
            </a:extLst>
          </p:cNvPr>
          <p:cNvSpPr txBox="1"/>
          <p:nvPr/>
        </p:nvSpPr>
        <p:spPr>
          <a:xfrm>
            <a:off x="247034" y="1886519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22ED40C-6A73-25A6-135B-8F2FA25206AD}"/>
                  </a:ext>
                </a:extLst>
              </p:cNvPr>
              <p:cNvSpPr txBox="1"/>
              <p:nvPr/>
            </p:nvSpPr>
            <p:spPr>
              <a:xfrm>
                <a:off x="294340" y="2917997"/>
                <a:ext cx="56412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read 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new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coordinates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𝜚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22ED40C-6A73-25A6-135B-8F2FA2520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0" y="2917997"/>
                <a:ext cx="5641224" cy="400110"/>
              </a:xfrm>
              <a:prstGeom prst="rect">
                <a:avLst/>
              </a:prstGeom>
              <a:blipFill>
                <a:blip r:embed="rId9"/>
                <a:stretch>
                  <a:fillRect l="-1080" t="-7692" b="-2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5B4D356-8FF5-F252-4191-6E23AA47EF5E}"/>
                  </a:ext>
                </a:extLst>
              </p:cNvPr>
              <p:cNvSpPr txBox="1"/>
              <p:nvPr/>
            </p:nvSpPr>
            <p:spPr>
              <a:xfrm>
                <a:off x="6060268" y="3822448"/>
                <a:ext cx="2141274" cy="809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F5B4D356-8FF5-F252-4191-6E23AA47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68" y="3822448"/>
                <a:ext cx="2141274" cy="8092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E5B9B9-4891-A032-692B-86FAC982F73D}"/>
              </a:ext>
            </a:extLst>
          </p:cNvPr>
          <p:cNvSpPr txBox="1"/>
          <p:nvPr/>
        </p:nvSpPr>
        <p:spPr>
          <a:xfrm>
            <a:off x="301274" y="4054354"/>
            <a:ext cx="486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68A1CF0C-1FDE-D002-9170-7F7DDCC797C0}"/>
                  </a:ext>
                </a:extLst>
              </p:cNvPr>
              <p:cNvSpPr txBox="1"/>
              <p:nvPr/>
            </p:nvSpPr>
            <p:spPr>
              <a:xfrm>
                <a:off x="314660" y="4350330"/>
                <a:ext cx="570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perform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derivatives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68A1CF0C-1FDE-D002-9170-7F7DDCC79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0" y="4350330"/>
                <a:ext cx="5704510" cy="400110"/>
              </a:xfrm>
              <a:prstGeom prst="rect">
                <a:avLst/>
              </a:prstGeom>
              <a:blipFill>
                <a:blip r:embed="rId11"/>
                <a:stretch>
                  <a:fillRect l="-1176" t="-7692" b="-2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0961AD5-5C4F-785E-0DBD-2BD545F1D392}"/>
                  </a:ext>
                </a:extLst>
              </p:cNvPr>
              <p:cNvSpPr txBox="1"/>
              <p:nvPr/>
            </p:nvSpPr>
            <p:spPr>
              <a:xfrm>
                <a:off x="314661" y="4709454"/>
                <a:ext cx="8829340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contains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gauge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invariant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quantities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vector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ϱ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0961AD5-5C4F-785E-0DBD-2BD545F1D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1" y="4709454"/>
                <a:ext cx="8829340" cy="732573"/>
              </a:xfrm>
              <a:prstGeom prst="rect">
                <a:avLst/>
              </a:prstGeom>
              <a:blipFill>
                <a:blip r:embed="rId12"/>
                <a:stretch>
                  <a:fillRect l="-760" t="-4167" b="-10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AF9CC2B-4D87-C15A-E68F-D9AE3281922E}"/>
                  </a:ext>
                </a:extLst>
              </p:cNvPr>
              <p:cNvSpPr txBox="1"/>
              <p:nvPr/>
            </p:nvSpPr>
            <p:spPr>
              <a:xfrm>
                <a:off x="244084" y="5511915"/>
                <a:ext cx="889991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4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F9CC2B-4D87-C15A-E68F-D9AE32819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4" y="5511915"/>
                <a:ext cx="8899916" cy="92217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á složená závorka 24">
            <a:extLst>
              <a:ext uri="{FF2B5EF4-FFF2-40B4-BE49-F238E27FC236}">
                <a16:creationId xmlns:a16="http://schemas.microsoft.com/office/drawing/2014/main" id="{1552B022-0EB1-4978-37FF-A4D47F99D437}"/>
              </a:ext>
            </a:extLst>
          </p:cNvPr>
          <p:cNvSpPr/>
          <p:nvPr/>
        </p:nvSpPr>
        <p:spPr>
          <a:xfrm rot="5400000">
            <a:off x="6820878" y="5437870"/>
            <a:ext cx="315760" cy="177292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ravá složená závorka 25">
            <a:extLst>
              <a:ext uri="{FF2B5EF4-FFF2-40B4-BE49-F238E27FC236}">
                <a16:creationId xmlns:a16="http://schemas.microsoft.com/office/drawing/2014/main" id="{2EEB34CC-5B09-50DC-A2A7-75B750E3914F}"/>
              </a:ext>
            </a:extLst>
          </p:cNvPr>
          <p:cNvSpPr/>
          <p:nvPr/>
        </p:nvSpPr>
        <p:spPr>
          <a:xfrm rot="5400000">
            <a:off x="3218429" y="5486203"/>
            <a:ext cx="315760" cy="177292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5DBCD5C-9EBA-EC42-53CA-A1519A80F121}"/>
                  </a:ext>
                </a:extLst>
              </p:cNvPr>
              <p:cNvSpPr txBox="1"/>
              <p:nvPr/>
            </p:nvSpPr>
            <p:spPr>
              <a:xfrm>
                <a:off x="2988445" y="6343851"/>
                <a:ext cx="540271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DBCD5C-9EBA-EC42-53CA-A1519A80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445" y="6343851"/>
                <a:ext cx="540271" cy="399084"/>
              </a:xfrm>
              <a:prstGeom prst="rect">
                <a:avLst/>
              </a:prstGeom>
              <a:blipFill>
                <a:blip r:embed="rId14" cstate="print"/>
                <a:stretch>
                  <a:fillRect l="-3371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BC6ADA85-11A0-CDE5-CAF4-2D6E100C892B}"/>
                  </a:ext>
                </a:extLst>
              </p:cNvPr>
              <p:cNvSpPr txBox="1"/>
              <p:nvPr/>
            </p:nvSpPr>
            <p:spPr>
              <a:xfrm>
                <a:off x="6508534" y="6358727"/>
                <a:ext cx="5402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6ADA85-11A0-CDE5-CAF4-2D6E100C8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534" y="6358727"/>
                <a:ext cx="540271" cy="369332"/>
              </a:xfrm>
              <a:prstGeom prst="rect">
                <a:avLst/>
              </a:prstGeom>
              <a:blipFill>
                <a:blip r:embed="rId15" cstate="print"/>
                <a:stretch>
                  <a:fillRect l="-4545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ravá složená závorka 28">
            <a:extLst>
              <a:ext uri="{FF2B5EF4-FFF2-40B4-BE49-F238E27FC236}">
                <a16:creationId xmlns:a16="http://schemas.microsoft.com/office/drawing/2014/main" id="{61D36DF5-7980-8E49-AE48-9A965D37EE81}"/>
              </a:ext>
            </a:extLst>
          </p:cNvPr>
          <p:cNvSpPr/>
          <p:nvPr/>
        </p:nvSpPr>
        <p:spPr>
          <a:xfrm rot="5400000">
            <a:off x="7964385" y="905951"/>
            <a:ext cx="315760" cy="177292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E497BC6-E9F3-9352-5C59-D83166DEBB0A}"/>
                  </a:ext>
                </a:extLst>
              </p:cNvPr>
              <p:cNvSpPr txBox="1"/>
              <p:nvPr/>
            </p:nvSpPr>
            <p:spPr>
              <a:xfrm>
                <a:off x="7851863" y="1896451"/>
                <a:ext cx="699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E497BC6-E9F3-9352-5C59-D83166DE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63" y="1896451"/>
                <a:ext cx="699359" cy="369332"/>
              </a:xfrm>
              <a:prstGeom prst="rect">
                <a:avLst/>
              </a:prstGeom>
              <a:blipFill>
                <a:blip r:embed="rId16" cstate="print"/>
                <a:stretch>
                  <a:fillRect l="-9565" r="-15652" b="-34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49D8AEB-7706-3F6C-786E-27DEBAF9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D6A598-CBF6-2D9F-18C5-4A6BA66A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3118C1-6692-2A80-4E75-350E39BE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12</a:t>
            </a:fld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F56952B-771F-F185-55B4-5DD5E6A8BA49}"/>
              </a:ext>
            </a:extLst>
          </p:cNvPr>
          <p:cNvCxnSpPr>
            <a:cxnSpLocks/>
          </p:cNvCxnSpPr>
          <p:nvPr/>
        </p:nvCxnSpPr>
        <p:spPr>
          <a:xfrm flipH="1">
            <a:off x="3657600" y="5140960"/>
            <a:ext cx="1879600" cy="59081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AF1C417-1EF0-9585-A729-428AC9C1E27F}"/>
              </a:ext>
            </a:extLst>
          </p:cNvPr>
          <p:cNvCxnSpPr>
            <a:cxnSpLocks/>
          </p:cNvCxnSpPr>
          <p:nvPr/>
        </p:nvCxnSpPr>
        <p:spPr>
          <a:xfrm>
            <a:off x="5699760" y="5112166"/>
            <a:ext cx="995680" cy="63648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5" grpId="0" animBg="1"/>
      <p:bldP spid="26" grpId="0" animBg="1"/>
      <p:bldP spid="27" grpId="0"/>
      <p:bldP spid="28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2FC9A4-C21A-5688-85CE-09A6EFE4ADFF}"/>
                  </a:ext>
                </a:extLst>
              </p:cNvPr>
              <p:cNvSpPr txBox="1"/>
              <p:nvPr/>
            </p:nvSpPr>
            <p:spPr>
              <a:xfrm>
                <a:off x="97835" y="1623681"/>
                <a:ext cx="8980714" cy="202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cs-C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2FC9A4-C21A-5688-85CE-09A6EFE4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5" y="1623681"/>
                <a:ext cx="8980714" cy="2023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3F9F048-3972-F7D8-3A73-75E00A17D20A}"/>
                  </a:ext>
                </a:extLst>
              </p:cNvPr>
              <p:cNvSpPr txBox="1"/>
              <p:nvPr/>
            </p:nvSpPr>
            <p:spPr>
              <a:xfrm>
                <a:off x="628650" y="453775"/>
                <a:ext cx="8899071" cy="76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Inserting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𝜚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describes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massive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massive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2C0CB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plus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their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interactions</a:t>
                </a:r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3F9F048-3972-F7D8-3A73-75E00A17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3775"/>
                <a:ext cx="8899071" cy="762581"/>
              </a:xfrm>
              <a:prstGeom prst="rect">
                <a:avLst/>
              </a:prstGeom>
              <a:blipFill>
                <a:blip r:embed="rId3"/>
                <a:stretch>
                  <a:fillRect l="-685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F47DA56-CDD2-C851-02AD-55033566FD62}"/>
                  </a:ext>
                </a:extLst>
              </p:cNvPr>
              <p:cNvSpPr txBox="1"/>
              <p:nvPr/>
            </p:nvSpPr>
            <p:spPr>
              <a:xfrm>
                <a:off x="272007" y="3679375"/>
                <a:ext cx="8673011" cy="13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original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unphysical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massless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were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replaced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massive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massive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being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incorporated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massive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F47DA56-CDD2-C851-02AD-55033566F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7" y="3679375"/>
                <a:ext cx="8673011" cy="1397690"/>
              </a:xfrm>
              <a:prstGeom prst="rect">
                <a:avLst/>
              </a:prstGeom>
              <a:blipFill>
                <a:blip r:embed="rId4"/>
                <a:stretch>
                  <a:fillRect l="-774" t="-2183" b="-52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E28847C7-2B2D-3937-8EE3-4BBE653D953F}"/>
              </a:ext>
            </a:extLst>
          </p:cNvPr>
          <p:cNvSpPr txBox="1"/>
          <p:nvPr/>
        </p:nvSpPr>
        <p:spPr>
          <a:xfrm>
            <a:off x="235495" y="5261209"/>
            <a:ext cx="867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his basic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nonabelian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B98420-DBEC-7865-ACFB-DCE8123D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78593FD-589F-ED72-D4EC-69B939A6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C381B97-43C9-AEC4-FA5A-D0D7D30C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23045CFF-FDE9-59BF-9915-6BC192DD2533}"/>
              </a:ext>
            </a:extLst>
          </p:cNvPr>
          <p:cNvSpPr/>
          <p:nvPr/>
        </p:nvSpPr>
        <p:spPr>
          <a:xfrm rot="16200000">
            <a:off x="2991280" y="-361523"/>
            <a:ext cx="526192" cy="399669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1A4A15B6-7E34-762D-0FF9-35FD83EDEB32}"/>
              </a:ext>
            </a:extLst>
          </p:cNvPr>
          <p:cNvSpPr/>
          <p:nvPr/>
        </p:nvSpPr>
        <p:spPr>
          <a:xfrm rot="16200000">
            <a:off x="6819037" y="223224"/>
            <a:ext cx="526192" cy="286643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B959AB3-3181-BC7B-172F-9CC17F2C57D4}"/>
              </a:ext>
            </a:extLst>
          </p:cNvPr>
          <p:cNvCxnSpPr>
            <a:cxnSpLocks/>
          </p:cNvCxnSpPr>
          <p:nvPr/>
        </p:nvCxnSpPr>
        <p:spPr>
          <a:xfrm>
            <a:off x="1556113" y="1101876"/>
            <a:ext cx="1472837" cy="33766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71385C4-8A41-D504-FC2C-72B2B3E9DD03}"/>
              </a:ext>
            </a:extLst>
          </p:cNvPr>
          <p:cNvCxnSpPr>
            <a:cxnSpLocks/>
          </p:cNvCxnSpPr>
          <p:nvPr/>
        </p:nvCxnSpPr>
        <p:spPr>
          <a:xfrm>
            <a:off x="4856480" y="1166007"/>
            <a:ext cx="2082800" cy="27353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4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D92816A9-000D-F12F-1DDA-A6DE016E7B72}"/>
                  </a:ext>
                </a:extLst>
              </p:cNvPr>
              <p:cNvSpPr txBox="1"/>
              <p:nvPr/>
            </p:nvSpPr>
            <p:spPr>
              <a:xfrm>
                <a:off x="122042" y="567706"/>
                <a:ext cx="889991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4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𝜚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816A9-000D-F12F-1DDA-A6DE016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" y="567706"/>
                <a:ext cx="8899916" cy="92217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FCFE4F9-E6D5-D631-DDDE-2743DF10FB40}"/>
                  </a:ext>
                </a:extLst>
              </p:cNvPr>
              <p:cNvSpPr txBox="1"/>
              <p:nvPr/>
            </p:nvSpPr>
            <p:spPr>
              <a:xfrm>
                <a:off x="2052501" y="1968126"/>
                <a:ext cx="30693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FCFE4F9-E6D5-D631-DDDE-2743DF10F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01" y="1968126"/>
                <a:ext cx="306936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415B52B-8AAF-A0C1-0433-FF2B7D2C64AC}"/>
                  </a:ext>
                </a:extLst>
              </p:cNvPr>
              <p:cNvSpPr txBox="1"/>
              <p:nvPr/>
            </p:nvSpPr>
            <p:spPr>
              <a:xfrm>
                <a:off x="143814" y="146566"/>
                <a:ext cx="68354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expression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term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𝜚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415B52B-8AAF-A0C1-0433-FF2B7D2C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4" y="146566"/>
                <a:ext cx="6835461" cy="400110"/>
              </a:xfrm>
              <a:prstGeom prst="rect">
                <a:avLst/>
              </a:prstGeom>
              <a:blipFill>
                <a:blip r:embed="rId4"/>
                <a:stretch>
                  <a:fillRect l="-981" t="-6061" b="-2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42B4D6DB-309A-04F1-7EBD-2FCEC79F4B25}"/>
              </a:ext>
            </a:extLst>
          </p:cNvPr>
          <p:cNvSpPr txBox="1"/>
          <p:nvPr/>
        </p:nvSpPr>
        <p:spPr>
          <a:xfrm>
            <a:off x="143814" y="1399345"/>
            <a:ext cx="8545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123CB7A-A50A-AFAB-0461-2B7FB7DD7315}"/>
              </a:ext>
            </a:extLst>
          </p:cNvPr>
          <p:cNvSpPr/>
          <p:nvPr/>
        </p:nvSpPr>
        <p:spPr>
          <a:xfrm>
            <a:off x="86648" y="3932871"/>
            <a:ext cx="9043730" cy="140697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535C60C-58CA-1DEC-BFD6-0EE59485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90ADC8-D2E1-4FC7-1D37-F1D70287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457C0D1B-D1A0-360D-C1C7-18FF77A4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2786" y="6528871"/>
            <a:ext cx="2057400" cy="365125"/>
          </a:xfrm>
        </p:spPr>
        <p:txBody>
          <a:bodyPr/>
          <a:lstStyle/>
          <a:p>
            <a:fld id="{2967D94C-D454-44FC-9127-C3D5B004041A}" type="slidenum">
              <a:rPr lang="cs-CZ" smtClean="0"/>
              <a:pPr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7854BE-EFFA-7DF9-A273-9F245405EE0A}"/>
                  </a:ext>
                </a:extLst>
              </p:cNvPr>
              <p:cNvSpPr txBox="1"/>
              <p:nvPr/>
            </p:nvSpPr>
            <p:spPr>
              <a:xfrm>
                <a:off x="100270" y="2568899"/>
                <a:ext cx="9133470" cy="274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case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cannot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shift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𝝔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because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shift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would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>
                    <a:solidFill>
                      <a:srgbClr val="2C0CB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generate </a:t>
                </a:r>
                <a:r>
                  <a:rPr lang="cs-CZ" sz="2000" b="1" dirty="0" err="1">
                    <a:solidFill>
                      <a:srgbClr val="2C0CB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unphysical</a:t>
                </a:r>
                <a:r>
                  <a:rPr lang="cs-CZ" sz="2000" b="1" dirty="0">
                    <a:solidFill>
                      <a:srgbClr val="2C0CB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2C0CB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2C0C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2C0CB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cs-CZ" sz="2000" b="1" i="1" smtClean="0">
                        <a:solidFill>
                          <a:srgbClr val="2C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  <m:r>
                      <a:rPr lang="cs-CZ" sz="2000" b="1" i="1" smtClean="0">
                        <a:solidFill>
                          <a:srgbClr val="2C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Without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shift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would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describe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interaction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massless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however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a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imaginary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the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had no direct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interpretation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whereas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formulation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shifted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neutral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case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around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7854BE-EFFA-7DF9-A273-9F245405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0" y="2568899"/>
                <a:ext cx="9133470" cy="2740109"/>
              </a:xfrm>
              <a:prstGeom prst="rect">
                <a:avLst/>
              </a:prstGeom>
              <a:blipFill>
                <a:blip r:embed="rId5"/>
                <a:stretch>
                  <a:fillRect l="-667" t="-889" b="-3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79D7B6-8D0E-A38D-C981-3C9113DC1E23}"/>
              </a:ext>
            </a:extLst>
          </p:cNvPr>
          <p:cNvSpPr txBox="1"/>
          <p:nvPr/>
        </p:nvSpPr>
        <p:spPr>
          <a:xfrm>
            <a:off x="86648" y="5494153"/>
            <a:ext cx="8878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parametrization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14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2FC9A4-C21A-5688-85CE-09A6EFE4ADFF}"/>
                  </a:ext>
                </a:extLst>
              </p:cNvPr>
              <p:cNvSpPr txBox="1"/>
              <p:nvPr/>
            </p:nvSpPr>
            <p:spPr>
              <a:xfrm>
                <a:off x="163286" y="1986950"/>
                <a:ext cx="8980714" cy="202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</m:oMath>
                  </m:oMathPara>
                </a14:m>
                <a:endParaRPr lang="cs-CZ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r>
                        <a:rPr lang="cs-CZ" sz="2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2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cs-C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2FC9A4-C21A-5688-85CE-09A6EFE4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6" y="1986950"/>
                <a:ext cx="8980714" cy="2023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B3F9F048-3972-F7D8-3A73-75E00A17D20A}"/>
              </a:ext>
            </a:extLst>
          </p:cNvPr>
          <p:cNvSpPr txBox="1"/>
          <p:nvPr/>
        </p:nvSpPr>
        <p:spPr>
          <a:xfrm>
            <a:off x="2467542" y="10886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F47DA56-CDD2-C851-02AD-55033566FD62}"/>
                  </a:ext>
                </a:extLst>
              </p:cNvPr>
              <p:cNvSpPr txBox="1"/>
              <p:nvPr/>
            </p:nvSpPr>
            <p:spPr>
              <a:xfrm>
                <a:off x="163286" y="4139007"/>
                <a:ext cx="8980714" cy="166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shows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nonzero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meson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require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Mexican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contrary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massive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massless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𝝔</m:t>
                    </m:r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freely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shifted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according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𝜚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point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paper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GHK trio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F47DA56-CDD2-C851-02AD-55033566F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6" y="4139007"/>
                <a:ext cx="8980714" cy="1661224"/>
              </a:xfrm>
              <a:prstGeom prst="rect">
                <a:avLst/>
              </a:prstGeom>
              <a:blipFill>
                <a:blip r:embed="rId3"/>
                <a:stretch>
                  <a:fillRect l="-747" t="-1838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21D5A5F3-6B3E-7DA4-5CE2-4C1CCA08AA71}"/>
                  </a:ext>
                </a:extLst>
              </p:cNvPr>
              <p:cNvSpPr txBox="1"/>
              <p:nvPr/>
            </p:nvSpPr>
            <p:spPr>
              <a:xfrm>
                <a:off x="71120" y="510335"/>
                <a:ext cx="9001760" cy="134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boson B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depends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v,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send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Mexican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hat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zero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keeping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ratio                     </a:t>
                </a:r>
                <a:r>
                  <a:rPr lang="cs-CZ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decribing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massless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non-</a:t>
                </a:r>
                <a:r>
                  <a:rPr lang="cs-CZ" sz="2000" b="1" dirty="0" err="1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selfinteracting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000" b="1" dirty="0" err="1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scalar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1414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interacting with 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massive </a:t>
                </a:r>
                <a:r>
                  <a:rPr lang="cs-CZ" sz="2000" b="1" dirty="0" err="1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1414A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1414A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1414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cs-CZ" sz="2000" b="1" dirty="0">
                    <a:solidFill>
                      <a:srgbClr val="1414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according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21D5A5F3-6B3E-7DA4-5CE2-4C1CCA08A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" y="510335"/>
                <a:ext cx="9001760" cy="1348318"/>
              </a:xfrm>
              <a:prstGeom prst="rect">
                <a:avLst/>
              </a:prstGeom>
              <a:blipFill>
                <a:blip r:embed="rId4"/>
                <a:stretch>
                  <a:fillRect l="-745" t="-2262" r="-1558" b="-54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C715C06-28B5-578C-F919-498942D4F6D9}"/>
                  </a:ext>
                </a:extLst>
              </p:cNvPr>
              <p:cNvSpPr txBox="1"/>
              <p:nvPr/>
            </p:nvSpPr>
            <p:spPr>
              <a:xfrm>
                <a:off x="6310268" y="792889"/>
                <a:ext cx="1643742" cy="420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C715C06-28B5-578C-F919-498942D4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68" y="792889"/>
                <a:ext cx="1643742" cy="420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5662E-85CC-75E1-3B8E-216E5341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32B2F8-CEB1-9423-2E33-A390D50E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C2F59A-C72E-1306-980C-3AB58E77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147B8E2-5CCA-24DD-DF65-6000123B3B69}"/>
              </a:ext>
            </a:extLst>
          </p:cNvPr>
          <p:cNvSpPr txBox="1"/>
          <p:nvPr/>
        </p:nvSpPr>
        <p:spPr>
          <a:xfrm>
            <a:off x="110313" y="1168441"/>
            <a:ext cx="873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1960 Jeffrey Goldstone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…….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the so-called wine bottle or Mexican hat potential,</a:t>
            </a:r>
            <a:r>
              <a:rPr lang="cs-CZ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then very easy to see how spontaneous symmetry breaking occurs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the</a:t>
            </a:r>
            <a:r>
              <a:rPr lang="cs-CZ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lowest-energy state of the system is down in the trough of the wine bottle,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not at the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symmetry point. This Goldstone-type model is similar to the Ginzburg-Landau theory in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superconductivity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CC5A32-DB19-513E-6B22-81514A4869F3}"/>
              </a:ext>
            </a:extLst>
          </p:cNvPr>
          <p:cNvSpPr txBox="1"/>
          <p:nvPr/>
        </p:nvSpPr>
        <p:spPr>
          <a:xfrm>
            <a:off x="144180" y="511766"/>
            <a:ext cx="840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My Life as a Boson</a:t>
            </a:r>
            <a:r>
              <a:rPr lang="cs-CZ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at Kings College, Nov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2010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348D4-23EE-B602-BCB4-2D82B0C1E783}"/>
              </a:ext>
            </a:extLst>
          </p:cNvPr>
          <p:cNvSpPr txBox="1"/>
          <p:nvPr/>
        </p:nvSpPr>
        <p:spPr>
          <a:xfrm>
            <a:off x="129186" y="3386987"/>
            <a:ext cx="873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obvious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SSB,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954962E-5E9E-DD92-9C38-D91986A369DE}"/>
              </a:ext>
            </a:extLst>
          </p:cNvPr>
          <p:cNvSpPr txBox="1"/>
          <p:nvPr/>
        </p:nvSpPr>
        <p:spPr>
          <a:xfrm>
            <a:off x="110313" y="0"/>
            <a:ext cx="8594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testimony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boson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341C14-17EB-10B8-9358-A7ACA450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0297C4F-2022-2B0E-C8BA-58866A9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C217508-A429-E50E-C8B0-AEA019FC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EEDFDC-0DE1-BDCC-1CCE-7794ACA6E182}"/>
              </a:ext>
            </a:extLst>
          </p:cNvPr>
          <p:cNvSpPr txBox="1"/>
          <p:nvPr/>
        </p:nvSpPr>
        <p:spPr>
          <a:xfrm>
            <a:off x="123869" y="4553302"/>
            <a:ext cx="88962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cassical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out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no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quantized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9D61D4B-3860-3A4B-644E-A5281FFAD1AB}"/>
              </a:ext>
            </a:extLst>
          </p:cNvPr>
          <p:cNvSpPr txBox="1"/>
          <p:nvPr/>
        </p:nvSpPr>
        <p:spPr>
          <a:xfrm>
            <a:off x="142059" y="567376"/>
            <a:ext cx="9013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 now we come to 1964. How to evade the Goldstone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theorem? 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result of the differential form of a conservation law and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Lorentz invariance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that you are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driven to the conclusion that there is a zero-mass pole in the spectrum of particles.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B06E57-5B7A-2A35-8330-135815E687D3}"/>
              </a:ext>
            </a:extLst>
          </p:cNvPr>
          <p:cNvSpPr txBox="1"/>
          <p:nvPr/>
        </p:nvSpPr>
        <p:spPr>
          <a:xfrm>
            <a:off x="142125" y="2083098"/>
            <a:ext cx="9011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had read papers by Julian Schwinger in 1962 on the subject of gauge invariance and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mass.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Schwinger was a devotee of the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 gauge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electrodynamics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  <a:r>
              <a:rPr lang="cs-CZ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relativistically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invariant. </a:t>
            </a:r>
            <a:endParaRPr lang="cs-CZ" sz="200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3E9EB-08A3-B7BC-BB37-0149123E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4DD22-4A61-D0C5-E0D2-0AC4DABB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8A4064-BE5A-CCA1-3D05-3E8B6092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37C48F-E220-2588-FF7B-634C521F21A9}"/>
              </a:ext>
            </a:extLst>
          </p:cNvPr>
          <p:cNvSpPr txBox="1"/>
          <p:nvPr/>
        </p:nvSpPr>
        <p:spPr>
          <a:xfrm>
            <a:off x="138113" y="3330926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 over the weekend, that side of my memory infiltrated the problems that I</a:t>
            </a:r>
            <a:r>
              <a:rPr lang="cs-CZ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was thinking about on the other side of my memory.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saw that what was likely was</a:t>
            </a:r>
            <a:r>
              <a:rPr lang="cs-CZ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hat you had to have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gauge theory</a:t>
            </a:r>
            <a:r>
              <a:rPr lang="cs-CZ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EE93C49-6CD7-5D63-E56E-3153C5B20746}"/>
              </a:ext>
            </a:extLst>
          </p:cNvPr>
          <p:cNvSpPr txBox="1"/>
          <p:nvPr/>
        </p:nvSpPr>
        <p:spPr>
          <a:xfrm>
            <a:off x="127000" y="4629554"/>
            <a:ext cx="887476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argument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relativistically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 Lorenz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elsewhere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emphasized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TWB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Kibble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7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BAFAF29-55CC-0F8D-F386-BBD9A6A58346}"/>
              </a:ext>
            </a:extLst>
          </p:cNvPr>
          <p:cNvSpPr txBox="1"/>
          <p:nvPr/>
        </p:nvSpPr>
        <p:spPr>
          <a:xfrm>
            <a:off x="191072" y="1063948"/>
            <a:ext cx="858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(and BE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talked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but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illustrated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excerpts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his basic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E26827-7733-FF61-35E3-FD82E6D41E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25271"/>
            <a:ext cx="9144000" cy="15464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AA1EB1-A4AA-B799-B19E-68DA9752ADFF}"/>
              </a:ext>
            </a:extLst>
          </p:cNvPr>
          <p:cNvSpPr txBox="1"/>
          <p:nvPr/>
        </p:nvSpPr>
        <p:spPr>
          <a:xfrm>
            <a:off x="263281" y="4127377"/>
            <a:ext cx="8509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seriously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degeneracy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SSB. And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emphasized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´t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Hooft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existence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testifies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SSB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02AB87-B607-5C30-EF92-E10BE5599AC5}"/>
              </a:ext>
            </a:extLst>
          </p:cNvPr>
          <p:cNvSpPr txBox="1"/>
          <p:nvPr/>
        </p:nvSpPr>
        <p:spPr>
          <a:xfrm>
            <a:off x="45240" y="193825"/>
            <a:ext cx="913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Brout-Englert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endParaRPr lang="cs-CZ" sz="2800" b="1" dirty="0">
              <a:solidFill>
                <a:srgbClr val="141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E29104-2F37-DBBA-8AFE-D1027231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4F08C55-B436-3561-EBDA-25B220B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D25E11C-7886-3DA2-8BAB-458C8F28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184C1C-4412-05FB-E530-28895C3B80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42" y="83986"/>
            <a:ext cx="7397591" cy="36055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9D9013-0867-6710-AEB2-434CD4ADFC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220" y="3672590"/>
            <a:ext cx="7147220" cy="18375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1D82F47-06F8-29E6-3B5D-D767E044A356}"/>
              </a:ext>
            </a:extLst>
          </p:cNvPr>
          <p:cNvSpPr/>
          <p:nvPr/>
        </p:nvSpPr>
        <p:spPr>
          <a:xfrm>
            <a:off x="977181" y="3672590"/>
            <a:ext cx="7250259" cy="758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B32E06-042E-7D58-18C0-5F2CECF97BB9}"/>
              </a:ext>
            </a:extLst>
          </p:cNvPr>
          <p:cNvSpPr txBox="1"/>
          <p:nvPr/>
        </p:nvSpPr>
        <p:spPr>
          <a:xfrm>
            <a:off x="977181" y="5500007"/>
            <a:ext cx="781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SSB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quantized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E1B935-0951-28B3-DBEC-3A1EA2F12BD9}"/>
              </a:ext>
            </a:extLst>
          </p:cNvPr>
          <p:cNvSpPr txBox="1"/>
          <p:nvPr/>
        </p:nvSpPr>
        <p:spPr>
          <a:xfrm>
            <a:off x="5297912" y="1931282"/>
            <a:ext cx="24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EF64DB8-B32B-7FF2-F043-04903B7933C9}"/>
              </a:ext>
            </a:extLst>
          </p:cNvPr>
          <p:cNvCxnSpPr/>
          <p:nvPr/>
        </p:nvCxnSpPr>
        <p:spPr>
          <a:xfrm flipV="1">
            <a:off x="4526108" y="2841593"/>
            <a:ext cx="1471921" cy="898246"/>
          </a:xfrm>
          <a:prstGeom prst="straightConnector1">
            <a:avLst/>
          </a:prstGeom>
          <a:ln w="50800">
            <a:solidFill>
              <a:srgbClr val="14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8D28105-2D5A-D1A4-EE34-03780D0B4256}"/>
              </a:ext>
            </a:extLst>
          </p:cNvPr>
          <p:cNvCxnSpPr>
            <a:cxnSpLocks/>
          </p:cNvCxnSpPr>
          <p:nvPr/>
        </p:nvCxnSpPr>
        <p:spPr>
          <a:xfrm flipH="1" flipV="1">
            <a:off x="6117771" y="2807968"/>
            <a:ext cx="220902" cy="824210"/>
          </a:xfrm>
          <a:prstGeom prst="straightConnector1">
            <a:avLst/>
          </a:prstGeom>
          <a:ln w="50800">
            <a:solidFill>
              <a:srgbClr val="14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3C5AD9-5234-C69C-BBB8-A8779EA8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61D042-928A-FA06-8898-2BB8185A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E80FDB2E-1467-86D9-07A9-F0CB9E56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74EFF8B-B1B6-4EDC-61DB-6FEADE9EDA46}"/>
              </a:ext>
            </a:extLst>
          </p:cNvPr>
          <p:cNvSpPr txBox="1"/>
          <p:nvPr/>
        </p:nvSpPr>
        <p:spPr>
          <a:xfrm>
            <a:off x="199166" y="597685"/>
            <a:ext cx="875736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myth: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 of spontaneous symmetry breaking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(SSB).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emphasized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cs-CZ" sz="2000" b="1" dirty="0">
                <a:solidFill>
                  <a:srgbClr val="2C0CB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Gerard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GB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't Hooft </a:t>
            </a:r>
            <a:r>
              <a:rPr lang="cs-CZ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his </a:t>
            </a:r>
            <a:r>
              <a:rPr lang="en-GB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Nobel lecture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mass generation mechanism discussed here should, strictly speaking, </a:t>
            </a:r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be regarded as spontaneous symmetry breaking</a:t>
            </a:r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since in these theories, </a:t>
            </a:r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vacuum does not break the gauge symmetry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"Hidden symmetry" is a better phrase", </a:t>
            </a:r>
            <a:r>
              <a:rPr lang="en-GB" sz="2000" b="1" i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us simply refer to this mechanism as the "Higgs mechanism".</a:t>
            </a:r>
            <a:endParaRPr lang="cs-CZ" sz="2000" b="1" i="1" dirty="0">
              <a:solidFill>
                <a:srgbClr val="1414A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499516-6C12-B70C-50F4-E7E7D2B37FAE}"/>
              </a:ext>
            </a:extLst>
          </p:cNvPr>
          <p:cNvSpPr txBox="1"/>
          <p:nvPr/>
        </p:nvSpPr>
        <p:spPr>
          <a:xfrm>
            <a:off x="199166" y="4270867"/>
            <a:ext cx="8836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 in more detail in his </a:t>
            </a: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article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 indent="-269875"/>
            <a:r>
              <a:rPr lang="cs-CZ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CONCEPTUAL BASIS OF QUANTUM FIELD THEORY</a:t>
            </a:r>
            <a:endParaRPr lang="cs-CZ" sz="2000" b="1" dirty="0">
              <a:solidFill>
                <a:srgbClr val="1414A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Handbook of the Philosophy of Science, Elsevier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2004</a:t>
            </a:r>
            <a:endParaRPr lang="cs-CZ" sz="2000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BBD13F-226D-0164-EE6D-DE0DD16A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8A493C-F9EA-FA7D-5360-3CF395BF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9DB47A-4BC9-10BE-72DC-507F8ABB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3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BA882D4-E424-9CA4-C3CF-B15A70A44C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3" y="0"/>
            <a:ext cx="5804323" cy="57258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25F9FB-4DF8-71C3-6191-16CA95D62B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43" y="5749741"/>
            <a:ext cx="5739013" cy="920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7DE5D9-37FC-6C04-DCEF-39FC40A4A749}"/>
                  </a:ext>
                </a:extLst>
              </p:cNvPr>
              <p:cNvSpPr txBox="1"/>
              <p:nvPr/>
            </p:nvSpPr>
            <p:spPr>
              <a:xfrm>
                <a:off x="5688693" y="187851"/>
                <a:ext cx="4263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7DE5D9-37FC-6C04-DCEF-39FC40A4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93" y="187851"/>
                <a:ext cx="426357" cy="369332"/>
              </a:xfrm>
              <a:prstGeom prst="rect">
                <a:avLst/>
              </a:prstGeom>
              <a:blipFill>
                <a:blip r:embed="rId4"/>
                <a:stretch>
                  <a:fillRect l="-24286" r="-3857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623035F-5F47-1CA8-E9F9-CFFE4AAC3067}"/>
                  </a:ext>
                </a:extLst>
              </p:cNvPr>
              <p:cNvSpPr txBox="1"/>
              <p:nvPr/>
            </p:nvSpPr>
            <p:spPr>
              <a:xfrm>
                <a:off x="5561693" y="182092"/>
                <a:ext cx="35606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Higgs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introduced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his  boson and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denoted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cs-CZ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623035F-5F47-1CA8-E9F9-CFFE4AAC3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93" y="182092"/>
                <a:ext cx="3560674" cy="1323439"/>
              </a:xfrm>
              <a:prstGeom prst="rect">
                <a:avLst/>
              </a:prstGeom>
              <a:blipFill>
                <a:blip r:embed="rId5"/>
                <a:stretch>
                  <a:fillRect l="-1712" t="-2304" b="-78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3FA4554-F6D2-65CD-9773-1D60E81402B5}"/>
              </a:ext>
            </a:extLst>
          </p:cNvPr>
          <p:cNvCxnSpPr>
            <a:cxnSpLocks/>
          </p:cNvCxnSpPr>
          <p:nvPr/>
        </p:nvCxnSpPr>
        <p:spPr>
          <a:xfrm>
            <a:off x="4120738" y="2918289"/>
            <a:ext cx="143097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CF839F-8E8E-B3E4-CE80-F83A4C39ABAD}"/>
              </a:ext>
            </a:extLst>
          </p:cNvPr>
          <p:cNvSpPr txBox="1"/>
          <p:nvPr/>
        </p:nvSpPr>
        <p:spPr>
          <a:xfrm>
            <a:off x="5551713" y="2525556"/>
            <a:ext cx="357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</a:t>
            </a:r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in his</a:t>
            </a:r>
          </a:p>
          <a:p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my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9ED1C1E-4FD6-87F8-58F4-32482866799F}"/>
              </a:ext>
            </a:extLst>
          </p:cNvPr>
          <p:cNvCxnSpPr>
            <a:cxnSpLocks/>
          </p:cNvCxnSpPr>
          <p:nvPr/>
        </p:nvCxnSpPr>
        <p:spPr>
          <a:xfrm flipV="1">
            <a:off x="4572000" y="3479800"/>
            <a:ext cx="1253956" cy="11321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2B3331-B920-B402-EE3B-37909CD8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207801-2316-8A88-A301-5956ACDE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A8EAD1-923A-4446-3702-6AE70DB9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20</a:t>
            </a:fld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F6BB34F-A40A-4D84-F235-C95F8619FDB4}"/>
              </a:ext>
            </a:extLst>
          </p:cNvPr>
          <p:cNvCxnSpPr/>
          <p:nvPr/>
        </p:nvCxnSpPr>
        <p:spPr>
          <a:xfrm>
            <a:off x="3413760" y="609600"/>
            <a:ext cx="21379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125D094C-C297-055B-D801-9A8EE153FAB8}"/>
                  </a:ext>
                </a:extLst>
              </p:cNvPr>
              <p:cNvSpPr txBox="1"/>
              <p:nvPr/>
            </p:nvSpPr>
            <p:spPr>
              <a:xfrm>
                <a:off x="5954191" y="3653923"/>
                <a:ext cx="22555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p>
                          </m:sSup>
                          <m:r>
                            <a:rPr lang="cs-CZ" sz="2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𝒆𝒗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p>
                          </m:sSup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125D094C-C297-055B-D801-9A8EE153F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91" y="3653923"/>
                <a:ext cx="2255520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3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59D3E3-7A24-C065-8DCA-AEFDE5F6C7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5561C1-0D35-7C1A-21D3-7C01C11A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0D0AA6-36FB-E143-0420-DE65651B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fld id="{6AB6187E-AA2C-4DD2-8747-3E555F08EF0A}" type="slidenum">
              <a:rPr lang="cs-CZ" altLang="cs-CZ" sz="1400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09BCE6-8CCF-D728-4056-0B6CB24C497C}"/>
              </a:ext>
            </a:extLst>
          </p:cNvPr>
          <p:cNvSpPr txBox="1"/>
          <p:nvPr/>
        </p:nvSpPr>
        <p:spPr>
          <a:xfrm>
            <a:off x="234157" y="1142048"/>
            <a:ext cx="8442483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called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formulated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classical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level,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amounts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choice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parameterization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physical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particles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physical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masses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cs-CZ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SSB,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resulting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lagrangian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quantized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in a standard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way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but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unsuitable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renormalizability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name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mechanism</a:t>
            </a:r>
            <a:r>
              <a:rPr lang="cs-CZ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procedure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appropriate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because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1964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contains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essential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boson and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coupling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vector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bosons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boson and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mechanism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coined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by 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Benjamin W. Lee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1972 International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696B3A-9D9E-F4EF-0EA4-6204C38334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99BCE0-859A-7AA8-6C68-77DDC35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48FD5BDD-5F35-43EF-025D-99E18414C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33F5B-B85B-48E7-ACE2-F2ECADDBE49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pic>
        <p:nvPicPr>
          <p:cNvPr id="66565" name="Picture 8">
            <a:extLst>
              <a:ext uri="{FF2B5EF4-FFF2-40B4-BE49-F238E27FC236}">
                <a16:creationId xmlns:a16="http://schemas.microsoft.com/office/drawing/2014/main" id="{14190F10-9C8D-633A-7828-EC96A9B0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4450"/>
            <a:ext cx="91852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0">
            <a:extLst>
              <a:ext uri="{FF2B5EF4-FFF2-40B4-BE49-F238E27FC236}">
                <a16:creationId xmlns:a16="http://schemas.microsoft.com/office/drawing/2014/main" id="{67EE898B-5756-605B-B912-DFDF2ED8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20713"/>
            <a:ext cx="879951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1">
            <a:extLst>
              <a:ext uri="{FF2B5EF4-FFF2-40B4-BE49-F238E27FC236}">
                <a16:creationId xmlns:a16="http://schemas.microsoft.com/office/drawing/2014/main" id="{C3752E15-6C8E-4A5E-231C-BEA9700E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0A86A36B-2ED2-6C8C-BD7C-DC4EC6FEDEB1}"/>
              </a:ext>
            </a:extLst>
          </p:cNvPr>
          <p:cNvCxnSpPr/>
          <p:nvPr/>
        </p:nvCxnSpPr>
        <p:spPr>
          <a:xfrm>
            <a:off x="1619250" y="2924175"/>
            <a:ext cx="6121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32C4E82D-4224-AB00-E55D-892CA811178E}"/>
              </a:ext>
            </a:extLst>
          </p:cNvPr>
          <p:cNvCxnSpPr/>
          <p:nvPr/>
        </p:nvCxnSpPr>
        <p:spPr>
          <a:xfrm>
            <a:off x="1692275" y="3284538"/>
            <a:ext cx="6477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800F920B-BD35-7E0E-8DCA-AE28B78AC558}"/>
              </a:ext>
            </a:extLst>
          </p:cNvPr>
          <p:cNvCxnSpPr/>
          <p:nvPr/>
        </p:nvCxnSpPr>
        <p:spPr>
          <a:xfrm>
            <a:off x="755650" y="2349500"/>
            <a:ext cx="1368425" cy="647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TextovéPole 21">
            <a:extLst>
              <a:ext uri="{FF2B5EF4-FFF2-40B4-BE49-F238E27FC236}">
                <a16:creationId xmlns:a16="http://schemas.microsoft.com/office/drawing/2014/main" id="{5A8BD7AE-F936-2564-E1FF-D9ECB648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99"/>
                </a:solidFill>
                <a:latin typeface="Microsoft Sans Serif" panose="020B0604020202020204" pitchFamily="34" charset="0"/>
              </a:rPr>
              <a:t>Schwinger</a:t>
            </a:r>
            <a:endParaRPr lang="cs-CZ" altLang="cs-CZ" sz="2400" b="1" dirty="0">
              <a:solidFill>
                <a:srgbClr val="000099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CBD906A-C300-D2F9-FD05-82B7F1E853FA}"/>
              </a:ext>
            </a:extLst>
          </p:cNvPr>
          <p:cNvSpPr/>
          <p:nvPr/>
        </p:nvSpPr>
        <p:spPr>
          <a:xfrm>
            <a:off x="1547813" y="3933825"/>
            <a:ext cx="6553200" cy="1439863"/>
          </a:xfrm>
          <a:prstGeom prst="rect">
            <a:avLst/>
          </a:prstGeom>
          <a:noFill/>
          <a:ln w="889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E99D968-C921-A257-B022-4B1616A7AB5E}"/>
              </a:ext>
            </a:extLst>
          </p:cNvPr>
          <p:cNvCxnSpPr/>
          <p:nvPr/>
        </p:nvCxnSpPr>
        <p:spPr>
          <a:xfrm>
            <a:off x="1692275" y="6351588"/>
            <a:ext cx="592772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F240231-7F6F-D052-A772-13C0D8BBA6FD}"/>
              </a:ext>
            </a:extLst>
          </p:cNvPr>
          <p:cNvCxnSpPr>
            <a:cxnSpLocks/>
          </p:cNvCxnSpPr>
          <p:nvPr/>
        </p:nvCxnSpPr>
        <p:spPr>
          <a:xfrm>
            <a:off x="1670503" y="6699929"/>
            <a:ext cx="125775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4E8C6C9-3019-8818-DA61-1995ACE9DB8A}"/>
              </a:ext>
            </a:extLst>
          </p:cNvPr>
          <p:cNvCxnSpPr>
            <a:cxnSpLocks/>
          </p:cNvCxnSpPr>
          <p:nvPr/>
        </p:nvCxnSpPr>
        <p:spPr>
          <a:xfrm>
            <a:off x="6003015" y="6003245"/>
            <a:ext cx="173763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2A0BE1C-9C70-BDB3-2C01-7A98A0B4ADB0}"/>
              </a:ext>
            </a:extLst>
          </p:cNvPr>
          <p:cNvSpPr txBox="1"/>
          <p:nvPr/>
        </p:nvSpPr>
        <p:spPr>
          <a:xfrm>
            <a:off x="882056" y="4799093"/>
            <a:ext cx="1189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        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7A32314-BF8D-B625-0882-126A523087C3}"/>
              </a:ext>
            </a:extLst>
          </p:cNvPr>
          <p:cNvSpPr txBox="1"/>
          <p:nvPr/>
        </p:nvSpPr>
        <p:spPr>
          <a:xfrm>
            <a:off x="3142842" y="6037841"/>
            <a:ext cx="4998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                                                                                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E3A1CA-A769-598D-306D-2968CB7AB015}"/>
              </a:ext>
            </a:extLst>
          </p:cNvPr>
          <p:cNvSpPr txBox="1"/>
          <p:nvPr/>
        </p:nvSpPr>
        <p:spPr>
          <a:xfrm>
            <a:off x="605841" y="5773727"/>
            <a:ext cx="741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B6473C-6227-5949-826C-0D2AEEB9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0CD79A-2464-094E-33EA-FB00697C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060159-75E0-BCB7-03C5-86F4D2F3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1" y="100004"/>
            <a:ext cx="7657052" cy="3796973"/>
          </a:xfrm>
          <a:prstGeom prst="rect">
            <a:avLst/>
          </a:prstGeom>
        </p:spPr>
      </p:pic>
      <p:sp>
        <p:nvSpPr>
          <p:cNvPr id="20" name="Zástupný symbol pro zápatí 2">
            <a:extLst>
              <a:ext uri="{FF2B5EF4-FFF2-40B4-BE49-F238E27FC236}">
                <a16:creationId xmlns:a16="http://schemas.microsoft.com/office/drawing/2014/main" id="{804CCC32-2857-B096-B7FC-D1FA3C3B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/>
              <a:t>Section seminar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76C8324-7F0B-E542-4343-FD9C281241E0}"/>
              </a:ext>
            </a:extLst>
          </p:cNvPr>
          <p:cNvCxnSpPr/>
          <p:nvPr/>
        </p:nvCxnSpPr>
        <p:spPr>
          <a:xfrm>
            <a:off x="1219200" y="497840"/>
            <a:ext cx="593344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344F5ED-BBB9-3C2E-1B6B-7D03AAC375A6}"/>
              </a:ext>
            </a:extLst>
          </p:cNvPr>
          <p:cNvCxnSpPr>
            <a:cxnSpLocks/>
          </p:cNvCxnSpPr>
          <p:nvPr/>
        </p:nvCxnSpPr>
        <p:spPr>
          <a:xfrm>
            <a:off x="904240" y="853440"/>
            <a:ext cx="647192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48A59F3-5DD0-1864-64C8-52D84A7F8D03}"/>
              </a:ext>
            </a:extLst>
          </p:cNvPr>
          <p:cNvCxnSpPr>
            <a:cxnSpLocks/>
          </p:cNvCxnSpPr>
          <p:nvPr/>
        </p:nvCxnSpPr>
        <p:spPr>
          <a:xfrm>
            <a:off x="882056" y="1219200"/>
            <a:ext cx="557589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76C2DDC8-60D6-4B09-F617-17F53E8F2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3" y="4011781"/>
            <a:ext cx="7500977" cy="1663164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022515CC-E18C-7DB2-880A-C112C0436102}"/>
              </a:ext>
            </a:extLst>
          </p:cNvPr>
          <p:cNvSpPr txBox="1"/>
          <p:nvPr/>
        </p:nvSpPr>
        <p:spPr>
          <a:xfrm>
            <a:off x="628650" y="3988003"/>
            <a:ext cx="1189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         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B4C8242-72BA-8628-4044-0930DB818279}"/>
              </a:ext>
            </a:extLst>
          </p:cNvPr>
          <p:cNvSpPr txBox="1"/>
          <p:nvPr/>
        </p:nvSpPr>
        <p:spPr>
          <a:xfrm>
            <a:off x="2950451" y="5221312"/>
            <a:ext cx="5051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                                                                                   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EF63EDA9-04F2-2407-CC98-3FDA64DB758E}"/>
              </a:ext>
            </a:extLst>
          </p:cNvPr>
          <p:cNvCxnSpPr>
            <a:cxnSpLocks/>
          </p:cNvCxnSpPr>
          <p:nvPr/>
        </p:nvCxnSpPr>
        <p:spPr>
          <a:xfrm>
            <a:off x="721360" y="5221312"/>
            <a:ext cx="684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A5881CE-08D0-42A0-04E6-7447B9B093AA}"/>
              </a:ext>
            </a:extLst>
          </p:cNvPr>
          <p:cNvCxnSpPr>
            <a:cxnSpLocks/>
          </p:cNvCxnSpPr>
          <p:nvPr/>
        </p:nvCxnSpPr>
        <p:spPr>
          <a:xfrm flipV="1">
            <a:off x="568719" y="5590644"/>
            <a:ext cx="2117331" cy="16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0E54800-92FB-565C-4266-248A7E5B73F5}"/>
              </a:ext>
            </a:extLst>
          </p:cNvPr>
          <p:cNvCxnSpPr/>
          <p:nvPr/>
        </p:nvCxnSpPr>
        <p:spPr>
          <a:xfrm>
            <a:off x="3495040" y="4429760"/>
            <a:ext cx="4074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ABEDA03-EF52-C2AC-D5C8-A215C4D67FC8}"/>
              </a:ext>
            </a:extLst>
          </p:cNvPr>
          <p:cNvCxnSpPr>
            <a:cxnSpLocks/>
          </p:cNvCxnSpPr>
          <p:nvPr/>
        </p:nvCxnSpPr>
        <p:spPr>
          <a:xfrm flipV="1">
            <a:off x="721360" y="4799093"/>
            <a:ext cx="6918960" cy="16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D11D43-0CD6-AA53-EADD-130C07BEFC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1907FF-4467-079A-8499-990FA7EA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BE2F3E59-2E7D-E741-C216-C76B027D3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209F8CA2-B17B-47B1-A78C-72CB3D9F896C}" type="slidenum">
              <a:rPr lang="cs-CZ" altLang="cs-CZ" sz="1400" smtClean="0">
                <a:latin typeface="Arial" panose="020B0604020202020204" pitchFamily="34" charset="0"/>
              </a:rPr>
              <a:pPr/>
              <a:t>24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67589" name="Obrázek 7">
            <a:extLst>
              <a:ext uri="{FF2B5EF4-FFF2-40B4-BE49-F238E27FC236}">
                <a16:creationId xmlns:a16="http://schemas.microsoft.com/office/drawing/2014/main" id="{0B48BC28-0192-F3DF-E940-7E976AED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36524"/>
            <a:ext cx="7355522" cy="23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60F502C-972E-2AAF-CC5D-F16D447CDBF7}"/>
              </a:ext>
            </a:extLst>
          </p:cNvPr>
          <p:cNvCxnSpPr>
            <a:cxnSpLocks/>
          </p:cNvCxnSpPr>
          <p:nvPr/>
        </p:nvCxnSpPr>
        <p:spPr>
          <a:xfrm>
            <a:off x="4084320" y="1656080"/>
            <a:ext cx="3830320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1DD67A5-2C4A-8186-D677-3D2A5ACCB5A1}"/>
              </a:ext>
            </a:extLst>
          </p:cNvPr>
          <p:cNvCxnSpPr/>
          <p:nvPr/>
        </p:nvCxnSpPr>
        <p:spPr>
          <a:xfrm>
            <a:off x="731520" y="2042160"/>
            <a:ext cx="3007360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79C1DD1E-17E1-58FE-3754-EE2B9C013157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" y="2684860"/>
            <a:ext cx="7285990" cy="33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21A1E54-408E-4DB4-6B1B-724A85E1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" y="2684860"/>
            <a:ext cx="7285990" cy="33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48259E9-F5EB-04AF-089F-4DB9B129072B}"/>
              </a:ext>
            </a:extLst>
          </p:cNvPr>
          <p:cNvCxnSpPr>
            <a:cxnSpLocks/>
          </p:cNvCxnSpPr>
          <p:nvPr/>
        </p:nvCxnSpPr>
        <p:spPr>
          <a:xfrm>
            <a:off x="4572000" y="4937760"/>
            <a:ext cx="272288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57EBBC3-3688-5221-085F-F43E27950656}"/>
              </a:ext>
            </a:extLst>
          </p:cNvPr>
          <p:cNvCxnSpPr>
            <a:cxnSpLocks/>
          </p:cNvCxnSpPr>
          <p:nvPr/>
        </p:nvCxnSpPr>
        <p:spPr>
          <a:xfrm>
            <a:off x="924560" y="5364480"/>
            <a:ext cx="607568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F6E0507-8B11-B14D-DFA2-60B0FD96DB3B}"/>
              </a:ext>
            </a:extLst>
          </p:cNvPr>
          <p:cNvSpPr txBox="1"/>
          <p:nvPr/>
        </p:nvSpPr>
        <p:spPr>
          <a:xfrm>
            <a:off x="315954" y="1106019"/>
            <a:ext cx="85851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term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explicitly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term and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abelian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BE start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cs-CZ" sz="2000" b="1" u="sng" dirty="0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b="1" u="sng" dirty="0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u="sng" dirty="0" err="1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scalar</a:t>
            </a:r>
            <a:r>
              <a:rPr lang="cs-CZ" sz="2000" b="1" u="sng" dirty="0">
                <a:solidFill>
                  <a:srgbClr val="1414AC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QED. 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SSB,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nonzero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degenerate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utmost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u="sng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scalar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QED SSB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25389C-077E-2511-8882-F5749259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EB92B-101A-9DA5-85CE-09A94AF8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9D5F3-8FDA-0DE1-C507-C571DC3F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D5EB2D-23AE-9375-94AA-C6BFE675E0B7}"/>
              </a:ext>
            </a:extLst>
          </p:cNvPr>
          <p:cNvSpPr txBox="1"/>
          <p:nvPr/>
        </p:nvSpPr>
        <p:spPr>
          <a:xfrm>
            <a:off x="-1544320" y="328414"/>
            <a:ext cx="587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</a:t>
            </a:r>
            <a:r>
              <a:rPr lang="cs-CZ" sz="1800" i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91E1894-94CF-1B92-6601-BD24EC4E0090}"/>
              </a:ext>
            </a:extLst>
          </p:cNvPr>
          <p:cNvSpPr txBox="1"/>
          <p:nvPr/>
        </p:nvSpPr>
        <p:spPr>
          <a:xfrm>
            <a:off x="447129" y="3323381"/>
            <a:ext cx="7762061" cy="17851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Brout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Englert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0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entirely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disappears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degenerate</a:t>
            </a:r>
            <a:r>
              <a:rPr lang="cs-CZ" sz="20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boson.</a:t>
            </a:r>
          </a:p>
        </p:txBody>
      </p:sp>
    </p:spTree>
    <p:extLst>
      <p:ext uri="{BB962C8B-B14F-4D97-AF65-F5344CB8AC3E}">
        <p14:creationId xmlns:p14="http://schemas.microsoft.com/office/powerpoint/2010/main" val="24367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3D741E-0A43-64D2-7CE5-3EB5BC7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4687DD-A1E6-14E1-5E0F-DD3DCB0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1E63AB-EBD6-1DC4-121C-FA17C6A7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1533EB-6806-C121-1DEF-F15C026E338A}"/>
              </a:ext>
            </a:extLst>
          </p:cNvPr>
          <p:cNvSpPr txBox="1"/>
          <p:nvPr/>
        </p:nvSpPr>
        <p:spPr>
          <a:xfrm>
            <a:off x="280353" y="1442472"/>
            <a:ext cx="85080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 many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talked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talk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SSB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SSB in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electroweak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model?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part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enormous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and his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u="sng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b="1" u="sng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400" b="1" u="sng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sz="2400" b="1" u="sng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u="sng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in part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oversimplified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terminology.</a:t>
            </a:r>
          </a:p>
        </p:txBody>
      </p:sp>
    </p:spTree>
    <p:extLst>
      <p:ext uri="{BB962C8B-B14F-4D97-AF65-F5344CB8AC3E}">
        <p14:creationId xmlns:p14="http://schemas.microsoft.com/office/powerpoint/2010/main" val="28509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669" y="0"/>
            <a:ext cx="6917265" cy="54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339" y="367241"/>
            <a:ext cx="421123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A152FE7-C8CF-1024-3DF3-79CA508DF44F}"/>
              </a:ext>
            </a:extLst>
          </p:cNvPr>
          <p:cNvSpPr txBox="1"/>
          <p:nvPr/>
        </p:nvSpPr>
        <p:spPr>
          <a:xfrm>
            <a:off x="161827" y="754780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DF8A40-73B8-F463-539C-29125001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5" y="2048532"/>
            <a:ext cx="8952314" cy="3443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E7EFAC-DDF4-1CF1-81B5-878696EC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583" y="2369119"/>
            <a:ext cx="1699803" cy="28330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2B08F423-F6F9-E6DF-BD47-9FC58F15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34" y="2781300"/>
            <a:ext cx="87037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Dear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professor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’t 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Hooft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Could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please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comment on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apparent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contradiction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between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quoted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statements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should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 interpret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statement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Nuclear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Physics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article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sense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footnote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Nobel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lecture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Dear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Jiri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Chyla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are quite right in saying that the wording I chose in my Nobel lecture and in the lecture notes on QFT, was more precise than in the earlier paper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I did use the words "seems" and "evident" there, which were indirect indications that, also at that time, 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did understand what I was talking about, but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just didn't want to spend too much time and space to say these things precisely right.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Přímá spojovací čára 6">
            <a:extLst>
              <a:ext uri="{FF2B5EF4-FFF2-40B4-BE49-F238E27FC236}">
                <a16:creationId xmlns:a16="http://schemas.microsoft.com/office/drawing/2014/main" id="{6CEF0E3C-8BF6-E1BA-E5C7-F14C6C8FCABD}"/>
              </a:ext>
            </a:extLst>
          </p:cNvPr>
          <p:cNvCxnSpPr>
            <a:cxnSpLocks/>
          </p:cNvCxnSpPr>
          <p:nvPr/>
        </p:nvCxnSpPr>
        <p:spPr>
          <a:xfrm flipV="1">
            <a:off x="5089401" y="2369119"/>
            <a:ext cx="3981027" cy="10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7">
            <a:extLst>
              <a:ext uri="{FF2B5EF4-FFF2-40B4-BE49-F238E27FC236}">
                <a16:creationId xmlns:a16="http://schemas.microsoft.com/office/drawing/2014/main" id="{8056D684-D054-B6D3-7185-60198F011DB3}"/>
              </a:ext>
            </a:extLst>
          </p:cNvPr>
          <p:cNvCxnSpPr>
            <a:cxnSpLocks/>
          </p:cNvCxnSpPr>
          <p:nvPr/>
        </p:nvCxnSpPr>
        <p:spPr>
          <a:xfrm flipV="1">
            <a:off x="1219589" y="2645602"/>
            <a:ext cx="1544632" cy="25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86" y="394454"/>
            <a:ext cx="8572693" cy="64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9AFFBB-4C79-915E-4581-D714F6DB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632366-1B43-2759-B92E-D0933B1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8AA5D2-B28D-18F4-4F90-6548EE11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04DDBB-FBF1-F164-D1AB-D76E1D9A9792}"/>
              </a:ext>
            </a:extLst>
          </p:cNvPr>
          <p:cNvSpPr txBox="1"/>
          <p:nvPr/>
        </p:nvSpPr>
        <p:spPr>
          <a:xfrm>
            <a:off x="469755" y="30480"/>
            <a:ext cx="833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occasion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10th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anniversary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1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5" y="0"/>
            <a:ext cx="7916259" cy="162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" y="4486398"/>
            <a:ext cx="6029621" cy="21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43" y="1514991"/>
            <a:ext cx="5756725" cy="287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5243E68-11A9-7ADE-EAB0-2BC8F45D3D62}"/>
              </a:ext>
            </a:extLst>
          </p:cNvPr>
          <p:cNvSpPr/>
          <p:nvPr/>
        </p:nvSpPr>
        <p:spPr>
          <a:xfrm>
            <a:off x="2570479" y="3691862"/>
            <a:ext cx="1391921" cy="750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76C7DBA-AF4D-4499-9682-B5C5546E7A4E}"/>
              </a:ext>
            </a:extLst>
          </p:cNvPr>
          <p:cNvCxnSpPr/>
          <p:nvPr/>
        </p:nvCxnSpPr>
        <p:spPr>
          <a:xfrm>
            <a:off x="1948543" y="5758543"/>
            <a:ext cx="397328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9D9D851-7CCE-0CA1-5C36-4E913E4E38AB}"/>
              </a:ext>
            </a:extLst>
          </p:cNvPr>
          <p:cNvCxnSpPr>
            <a:cxnSpLocks/>
          </p:cNvCxnSpPr>
          <p:nvPr/>
        </p:nvCxnSpPr>
        <p:spPr>
          <a:xfrm>
            <a:off x="283032" y="6085118"/>
            <a:ext cx="554082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9911B94-9B75-0890-1E1D-CE15AD7B6E2D}"/>
              </a:ext>
            </a:extLst>
          </p:cNvPr>
          <p:cNvCxnSpPr>
            <a:cxnSpLocks/>
          </p:cNvCxnSpPr>
          <p:nvPr/>
        </p:nvCxnSpPr>
        <p:spPr>
          <a:xfrm>
            <a:off x="283032" y="6356351"/>
            <a:ext cx="533544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2AFC4E5-BEA3-6310-A826-B0EEDF287DCF}"/>
              </a:ext>
            </a:extLst>
          </p:cNvPr>
          <p:cNvSpPr txBox="1"/>
          <p:nvPr/>
        </p:nvSpPr>
        <p:spPr>
          <a:xfrm>
            <a:off x="6183445" y="2458720"/>
            <a:ext cx="2592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bosons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C7C364-FA03-F107-0784-68E5EA47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C8EC1AC-1E45-A397-EBF2-06C68A79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E799B01-2C46-848F-5B12-D1D7F534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29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A0D3B67-7D93-4BC3-9936-985E679F46E9}"/>
              </a:ext>
            </a:extLst>
          </p:cNvPr>
          <p:cNvCxnSpPr/>
          <p:nvPr/>
        </p:nvCxnSpPr>
        <p:spPr>
          <a:xfrm>
            <a:off x="2275840" y="2458720"/>
            <a:ext cx="3149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38A42FB-5434-4534-A085-CBF8F111F71B}"/>
              </a:ext>
            </a:extLst>
          </p:cNvPr>
          <p:cNvCxnSpPr>
            <a:cxnSpLocks/>
          </p:cNvCxnSpPr>
          <p:nvPr/>
        </p:nvCxnSpPr>
        <p:spPr>
          <a:xfrm>
            <a:off x="426720" y="2760980"/>
            <a:ext cx="506984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7588DCC-74A5-735C-10BA-F578E8735E67}"/>
              </a:ext>
            </a:extLst>
          </p:cNvPr>
          <p:cNvCxnSpPr>
            <a:cxnSpLocks/>
          </p:cNvCxnSpPr>
          <p:nvPr/>
        </p:nvCxnSpPr>
        <p:spPr>
          <a:xfrm>
            <a:off x="426720" y="3027680"/>
            <a:ext cx="116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D8440DB-9C30-F3AE-307B-DC5B6881B2C1}"/>
              </a:ext>
            </a:extLst>
          </p:cNvPr>
          <p:cNvCxnSpPr>
            <a:cxnSpLocks/>
          </p:cNvCxnSpPr>
          <p:nvPr/>
        </p:nvCxnSpPr>
        <p:spPr>
          <a:xfrm>
            <a:off x="374472" y="6681471"/>
            <a:ext cx="29681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DFFA553-6BB9-540F-B3C2-954941402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14834" y="3758859"/>
            <a:ext cx="3587893" cy="25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3DA68E-6BC5-C1A1-C930-2B6C7986A545}"/>
              </a:ext>
            </a:extLst>
          </p:cNvPr>
          <p:cNvSpPr txBox="1"/>
          <p:nvPr/>
        </p:nvSpPr>
        <p:spPr>
          <a:xfrm>
            <a:off x="108636" y="-506995"/>
            <a:ext cx="90353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E24EE7-9827-2843-14A4-4928322737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16" y="99590"/>
            <a:ext cx="8033039" cy="29477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5802" y="3319509"/>
            <a:ext cx="9008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shift (5.2) in the definition of the fields, gives all interactions an as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GB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mme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</a:t>
            </a:r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appearance.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This is why, in the literature, one talks of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„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spontaneous breaking of the local symmetry". </a:t>
            </a:r>
            <a:r>
              <a:rPr lang="en-GB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Actually, this is some</a:t>
            </a:r>
            <a:r>
              <a:rPr lang="cs-CZ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GB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 of a misnomer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the case of a global symmetry, spontaneous breakdown means that vacuum state is degenerate.</a:t>
            </a:r>
            <a:r>
              <a:rPr lang="en-GB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After a global 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sy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metry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transformation, the vacuum state is transformed into a physically 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inequivalent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i="1" dirty="0" err="1">
                <a:latin typeface="Arial" pitchFamily="34" charset="0"/>
                <a:cs typeface="Arial" pitchFamily="34" charset="0"/>
              </a:rPr>
              <a:t>uum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state, which is not realized in the system. </a:t>
            </a:r>
            <a:r>
              <a:rPr lang="en-GB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existence of a </a:t>
            </a:r>
            <a:r>
              <a:rPr lang="en-GB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massless</a:t>
            </a:r>
            <a:r>
              <a:rPr lang="en-GB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Goldstone boson testifies to that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31271" y="2263366"/>
            <a:ext cx="1647731" cy="8148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7BC095-F705-B090-C0E0-BC8E4B30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049C1B-50C3-2BEA-AF7A-694D7D63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2F4A8E-A0BF-B503-5DB3-3C535C83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574468A-B051-A875-AD87-E877469A70B3}"/>
              </a:ext>
            </a:extLst>
          </p:cNvPr>
          <p:cNvCxnSpPr/>
          <p:nvPr/>
        </p:nvCxnSpPr>
        <p:spPr>
          <a:xfrm>
            <a:off x="477520" y="386080"/>
            <a:ext cx="598043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75B32B-1F14-C8DD-5EE5-FB6D6E5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78C620-4F80-650D-AAE1-0F81174D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A157F7-511C-36B8-EEBF-1500A043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FAE612-3AB6-45E4-1D6E-F54E0E0A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01430"/>
            <a:ext cx="7647516" cy="342426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66F17F2-3447-27DA-2293-7F5E9C399A41}"/>
              </a:ext>
            </a:extLst>
          </p:cNvPr>
          <p:cNvSpPr/>
          <p:nvPr/>
        </p:nvSpPr>
        <p:spPr>
          <a:xfrm>
            <a:off x="792480" y="2395608"/>
            <a:ext cx="7548880" cy="11785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AA5D761-E67C-D2D4-8149-00B280FE21B8}"/>
              </a:ext>
            </a:extLst>
          </p:cNvPr>
          <p:cNvSpPr/>
          <p:nvPr/>
        </p:nvSpPr>
        <p:spPr>
          <a:xfrm>
            <a:off x="2587093" y="1546473"/>
            <a:ext cx="2346960" cy="497840"/>
          </a:xfrm>
          <a:prstGeom prst="rect">
            <a:avLst/>
          </a:prstGeom>
          <a:noFill/>
          <a:ln w="50800">
            <a:solidFill>
              <a:srgbClr val="2C0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52A8574-CEDA-2DF9-E8C2-746D638533DC}"/>
              </a:ext>
            </a:extLst>
          </p:cNvPr>
          <p:cNvCxnSpPr/>
          <p:nvPr/>
        </p:nvCxnSpPr>
        <p:spPr>
          <a:xfrm>
            <a:off x="1005840" y="1229360"/>
            <a:ext cx="626872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708890-24F3-E119-1F7D-56528B87D5EE}"/>
              </a:ext>
            </a:extLst>
          </p:cNvPr>
          <p:cNvCxnSpPr>
            <a:cxnSpLocks/>
          </p:cNvCxnSpPr>
          <p:nvPr/>
        </p:nvCxnSpPr>
        <p:spPr>
          <a:xfrm>
            <a:off x="5953760" y="843280"/>
            <a:ext cx="20116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1C4C8F85-A197-7297-AE27-9D79FCF2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" y="3677920"/>
            <a:ext cx="9528633" cy="2915920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36F896A-5578-4823-D0F5-275AEDDFB869}"/>
              </a:ext>
            </a:extLst>
          </p:cNvPr>
          <p:cNvCxnSpPr/>
          <p:nvPr/>
        </p:nvCxnSpPr>
        <p:spPr>
          <a:xfrm>
            <a:off x="628650" y="5577840"/>
            <a:ext cx="820039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29C2152-E5FC-879E-4EB6-D3B172D90A54}"/>
              </a:ext>
            </a:extLst>
          </p:cNvPr>
          <p:cNvCxnSpPr>
            <a:cxnSpLocks/>
          </p:cNvCxnSpPr>
          <p:nvPr/>
        </p:nvCxnSpPr>
        <p:spPr>
          <a:xfrm>
            <a:off x="638810" y="5781040"/>
            <a:ext cx="66357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E686A15-9C24-DFDF-7377-B7D42E02EAD0}"/>
              </a:ext>
            </a:extLst>
          </p:cNvPr>
          <p:cNvSpPr txBox="1"/>
          <p:nvPr/>
        </p:nvSpPr>
        <p:spPr>
          <a:xfrm>
            <a:off x="5686745" y="3027064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p→n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+π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6A9FB44-5E1E-EA8A-CE7C-411BA86C7226}"/>
                  </a:ext>
                </a:extLst>
              </p:cNvPr>
              <p:cNvSpPr txBox="1"/>
              <p:nvPr/>
            </p:nvSpPr>
            <p:spPr>
              <a:xfrm>
                <a:off x="151018" y="876974"/>
                <a:ext cx="8862284" cy="4778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fundamental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difference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chiral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local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gauge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approximate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vacuum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QFT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limit.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case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QCD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condensate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seems 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nonzero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limit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even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case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massless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proportional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QCD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parameter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sSubSup>
                      <m:sSubSup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𝑸𝑪𝑫</m:t>
                        </m:r>
                      </m:sub>
                      <m:sup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cs-CZ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has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been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calculated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lattice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cs-CZ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case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find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clear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justification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arguments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Nambu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baryon level.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Moreover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there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seems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QCD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connection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confinement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breaking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which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appear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about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cs-CZ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Nothing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like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exists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supposed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SSB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gauge</a:t>
                </a:r>
                <a:r>
                  <a:rPr lang="cs-CZ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theories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Higgs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mechanism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nothing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do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way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get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masses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QCD.</a:t>
                </a: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6A9FB44-5E1E-EA8A-CE7C-411BA86C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8" y="876974"/>
                <a:ext cx="8862284" cy="4778744"/>
              </a:xfrm>
              <a:prstGeom prst="rect">
                <a:avLst/>
              </a:prstGeom>
              <a:blipFill>
                <a:blip r:embed="rId2"/>
                <a:stretch>
                  <a:fillRect l="-757" t="-638" b="-14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1E7D52-A4E3-5D0A-A741-901FF00C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200EF8-CF6F-5548-A6F7-006956C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6046C7-A0C7-92C1-F7A4-8A6E3655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DC9FB17-ED27-0CB1-05AF-79DCFAB4D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20" y="412420"/>
            <a:ext cx="86042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sz="2400" u="sng" dirty="0" err="1">
                <a:cs typeface="Arial" panose="020B0604020202020204" pitchFamily="34" charset="0"/>
              </a:rPr>
              <a:t>The</a:t>
            </a:r>
            <a:r>
              <a:rPr lang="cs-CZ" sz="2400" u="sng" dirty="0">
                <a:cs typeface="Arial" panose="020B0604020202020204" pitchFamily="34" charset="0"/>
              </a:rPr>
              <a:t> second myth</a:t>
            </a:r>
            <a:r>
              <a:rPr lang="cs-CZ" sz="2400" dirty="0">
                <a:cs typeface="Arial" panose="020B0604020202020204" pitchFamily="34" charset="0"/>
              </a:rPr>
              <a:t>: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cs-CZ" sz="2000" dirty="0" err="1">
                <a:cs typeface="Arial" panose="020B0604020202020204" pitchFamily="34" charset="0"/>
              </a:rPr>
              <a:t>Higgs</a:t>
            </a:r>
            <a:r>
              <a:rPr lang="cs-CZ" sz="2000" dirty="0">
                <a:cs typeface="Arial" panose="020B0604020202020204" pitchFamily="34" charset="0"/>
              </a:rPr>
              <a:t> boson </a:t>
            </a:r>
            <a:r>
              <a:rPr lang="cs-CZ" sz="2000" dirty="0" err="1">
                <a:cs typeface="Arial" panose="020B0604020202020204" pitchFamily="34" charset="0"/>
              </a:rPr>
              <a:t>gives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mass</a:t>
            </a:r>
            <a:r>
              <a:rPr lang="cs-CZ" sz="2000" dirty="0">
                <a:cs typeface="Arial" panose="020B0604020202020204" pitchFamily="34" charset="0"/>
              </a:rPr>
              <a:t> to SM </a:t>
            </a:r>
            <a:r>
              <a:rPr lang="cs-CZ" sz="2000" dirty="0" err="1">
                <a:cs typeface="Arial" panose="020B0604020202020204" pitchFamily="34" charset="0"/>
              </a:rPr>
              <a:t>particles</a:t>
            </a:r>
            <a:r>
              <a:rPr lang="cs-CZ" sz="2000" dirty="0">
                <a:cs typeface="Arial" panose="020B0604020202020204" pitchFamily="34" charset="0"/>
              </a:rPr>
              <a:t>. In </a:t>
            </a:r>
            <a:r>
              <a:rPr lang="cs-CZ" sz="2000" dirty="0" err="1">
                <a:cs typeface="Arial" panose="020B0604020202020204" pitchFamily="34" charset="0"/>
              </a:rPr>
              <a:t>fact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it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is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the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other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way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err="1">
                <a:cs typeface="Arial" panose="020B0604020202020204" pitchFamily="34" charset="0"/>
              </a:rPr>
              <a:t>around</a:t>
            </a:r>
            <a:r>
              <a:rPr lang="cs-CZ" sz="2000" dirty="0">
                <a:cs typeface="Arial" panose="020B0604020202020204" pitchFamily="34" charset="0"/>
              </a:rPr>
              <a:t>: 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SM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partices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have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masses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and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their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interactions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boson are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necessary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to make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SM 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consistent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renormalizable</a:t>
            </a:r>
            <a:r>
              <a:rPr 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42900A-F25D-CB04-4A75-118DCF591175}"/>
              </a:ext>
            </a:extLst>
          </p:cNvPr>
          <p:cNvSpPr txBox="1"/>
          <p:nvPr/>
        </p:nvSpPr>
        <p:spPr>
          <a:xfrm>
            <a:off x="47413" y="1986018"/>
            <a:ext cx="90491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Fermion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no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QED as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QCD</a:t>
            </a:r>
            <a:r>
              <a:rPr lang="cs-CZ" sz="2000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perfectly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Abelian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hand and 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hierarchy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fermions</a:t>
            </a:r>
            <a:r>
              <a:rPr lang="cs-CZ" sz="2000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parametrize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Yukawa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couplings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&gt;m</a:t>
            </a:r>
            <a:r>
              <a:rPr lang="cs-CZ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765D9B-7DD8-BDE0-BB1A-D65ECF2E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47C034-D6DF-AF8E-3E91-3400F961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02217F-6C87-EEA0-5CE2-16D172FE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CFC51E-7D3D-52AB-7910-873F33D9B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63225D-F8BD-9412-F969-B48A8426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  <a:endParaRPr lang="cs-CZ" dirty="0"/>
          </a:p>
        </p:txBody>
      </p:sp>
      <p:sp>
        <p:nvSpPr>
          <p:cNvPr id="87044" name="Zástupný symbol pro číslo snímku 3">
            <a:extLst>
              <a:ext uri="{FF2B5EF4-FFF2-40B4-BE49-F238E27FC236}">
                <a16:creationId xmlns:a16="http://schemas.microsoft.com/office/drawing/2014/main" id="{7C726745-5507-311F-7B40-79FF4D821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FEBA22-620B-44D5-9DEA-C261052552A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DFA4129-1B64-6517-D851-5DCC45BC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09" y="539002"/>
            <a:ext cx="87592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Lagrangian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specifying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interactions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Higgs</a:t>
            </a:r>
            <a:r>
              <a:rPr lang="cs-CZ" altLang="cs-CZ" sz="2000" dirty="0">
                <a:cs typeface="Arial" panose="020B0604020202020204" pitchFamily="34" charset="0"/>
              </a:rPr>
              <a:t> boson </a:t>
            </a:r>
            <a:r>
              <a:rPr lang="cs-CZ" altLang="cs-CZ" sz="2000" dirty="0" err="1">
                <a:cs typeface="Arial" panose="020B0604020202020204" pitchFamily="34" charset="0"/>
              </a:rPr>
              <a:t>with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gauge</a:t>
            </a:r>
            <a:r>
              <a:rPr lang="cs-CZ" altLang="cs-CZ" sz="2000" dirty="0">
                <a:cs typeface="Arial" panose="020B0604020202020204" pitchFamily="34" charset="0"/>
              </a:rPr>
              <a:t> boson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can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alternatively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be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expressed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terms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these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masses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and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gauge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coupling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constant</a:t>
            </a:r>
            <a:r>
              <a:rPr lang="cs-CZ" altLang="cs-CZ" sz="2000" b="1" dirty="0">
                <a:solidFill>
                  <a:srgbClr val="FF0000"/>
                </a:solidFill>
                <a:cs typeface="Arial" panose="020B0604020202020204" pitchFamily="34" charset="0"/>
              </a:rPr>
              <a:t> g: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B9E570-4383-7C97-77D9-BBB3300DD878}"/>
              </a:ext>
            </a:extLst>
          </p:cNvPr>
          <p:cNvSpPr txBox="1"/>
          <p:nvPr/>
        </p:nvSpPr>
        <p:spPr>
          <a:xfrm>
            <a:off x="227239" y="4680767"/>
            <a:ext cx="891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ilustrates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entirely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deduced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renormalizable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unitary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invariance.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role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40CB9A4-D621-F06D-471D-FC27C3E0970C}"/>
                  </a:ext>
                </a:extLst>
              </p:cNvPr>
              <p:cNvSpPr txBox="1"/>
              <p:nvPr/>
            </p:nvSpPr>
            <p:spPr>
              <a:xfrm>
                <a:off x="1339801" y="2616200"/>
                <a:ext cx="6464398" cy="1162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cs-CZ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40CB9A4-D621-F06D-471D-FC27C3E09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01" y="2616200"/>
                <a:ext cx="6464398" cy="1162819"/>
              </a:xfrm>
              <a:prstGeom prst="rect">
                <a:avLst/>
              </a:prstGeom>
              <a:blipFill>
                <a:blip r:embed="rId2"/>
                <a:stretch>
                  <a:fillRect l="-2925" b="-2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vá složená závorka 4">
            <a:extLst>
              <a:ext uri="{FF2B5EF4-FFF2-40B4-BE49-F238E27FC236}">
                <a16:creationId xmlns:a16="http://schemas.microsoft.com/office/drawing/2014/main" id="{390F61F0-B1A1-8047-33B9-53900C959D7E}"/>
              </a:ext>
            </a:extLst>
          </p:cNvPr>
          <p:cNvSpPr/>
          <p:nvPr/>
        </p:nvSpPr>
        <p:spPr>
          <a:xfrm rot="5400000">
            <a:off x="2948290" y="1136415"/>
            <a:ext cx="396000" cy="2412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2A25D5-0634-5FDC-7FBA-F6E5F73C27F8}"/>
              </a:ext>
            </a:extLst>
          </p:cNvPr>
          <p:cNvSpPr txBox="1"/>
          <p:nvPr/>
        </p:nvSpPr>
        <p:spPr>
          <a:xfrm>
            <a:off x="2697288" y="171297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vá složená závorka 7">
            <a:extLst>
              <a:ext uri="{FF2B5EF4-FFF2-40B4-BE49-F238E27FC236}">
                <a16:creationId xmlns:a16="http://schemas.microsoft.com/office/drawing/2014/main" id="{772509CB-4840-9246-8D2A-12E772944DCD}"/>
              </a:ext>
            </a:extLst>
          </p:cNvPr>
          <p:cNvSpPr/>
          <p:nvPr/>
        </p:nvSpPr>
        <p:spPr>
          <a:xfrm rot="5400000">
            <a:off x="5917050" y="996967"/>
            <a:ext cx="396000" cy="2700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26EAB1-34FA-93C8-B5E6-E0389BEF8023}"/>
              </a:ext>
            </a:extLst>
          </p:cNvPr>
          <p:cNvSpPr txBox="1"/>
          <p:nvPr/>
        </p:nvSpPr>
        <p:spPr>
          <a:xfrm>
            <a:off x="4683408" y="1763095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boson</a:t>
            </a:r>
          </a:p>
        </p:txBody>
      </p:sp>
      <p:sp>
        <p:nvSpPr>
          <p:cNvPr id="10" name="Levá složená závorka 9">
            <a:extLst>
              <a:ext uri="{FF2B5EF4-FFF2-40B4-BE49-F238E27FC236}">
                <a16:creationId xmlns:a16="http://schemas.microsoft.com/office/drawing/2014/main" id="{E855210D-2FBC-41C3-E390-D60557498CA5}"/>
              </a:ext>
            </a:extLst>
          </p:cNvPr>
          <p:cNvSpPr/>
          <p:nvPr/>
        </p:nvSpPr>
        <p:spPr>
          <a:xfrm rot="16200000">
            <a:off x="4320740" y="1017164"/>
            <a:ext cx="396000" cy="5832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61781F-2AEB-976C-0E03-31EC1FE41D85}"/>
              </a:ext>
            </a:extLst>
          </p:cNvPr>
          <p:cNvSpPr txBox="1"/>
          <p:nvPr/>
        </p:nvSpPr>
        <p:spPr>
          <a:xfrm>
            <a:off x="3250848" y="4181175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41313" y="1028799"/>
            <a:ext cx="862996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known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already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 years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In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J.M. Cornwall, D. N. Levin, G.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Tiktopoulos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Phys. Rev.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30 (1973) 1268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1414A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C. H. Llewellyn Smith, Phys.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46B (1973) 233.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1414A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 M. Cornwall, D. N. Levin, G.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Tiktopoulos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Phys. Rev. D10 (1974) 1145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1414A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 D.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Joglekar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414A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Ann. Phys. (NY) 83 (1974) 427.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1414A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complete SM </a:t>
            </a:r>
            <a:r>
              <a:rPr kumimoji="0" lang="en-GB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the unitary gauge was constructed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by adding to the massless SM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lagrangian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beside the explicit gauge boson and fermion masses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also terms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scalar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boson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required by tree unitarity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other words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masses determine the couplings of the Higgs boson. </a:t>
            </a:r>
            <a:endParaRPr kumimoji="0" lang="cs-CZ" sz="20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details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see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000" b="1" i="0" strike="noStrike" cap="none" normalizeH="0" baseline="0" dirty="0">
                <a:ln>
                  <a:noFill/>
                </a:ln>
                <a:solidFill>
                  <a:srgbClr val="2C0CB4"/>
                </a:solidFill>
                <a:effectLst/>
                <a:latin typeface="Arial" pitchFamily="34" charset="0"/>
                <a:cs typeface="Arial" pitchFamily="34" charset="0"/>
              </a:rPr>
              <a:t>Jiří Hořejší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Elektroslabé sjednocení a stromová </a:t>
            </a:r>
            <a:r>
              <a:rPr kumimoji="0" lang="cs-CZ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unitarita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2633CC-1C23-58E4-1A29-9C344A5F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712CB2-053D-11DD-D72A-2E51D164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B0C157-DDEF-ACDB-5627-94E91082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8A3167B-230F-F785-EE2A-AC4C5AF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38" y="1573017"/>
            <a:ext cx="88707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everything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around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made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particles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But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universe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began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no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particles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had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mass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sped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around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speed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light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912FA2-E38B-F9BC-ABFC-CE35FEC2246D}"/>
              </a:ext>
            </a:extLst>
          </p:cNvPr>
          <p:cNvSpPr txBox="1"/>
          <p:nvPr/>
        </p:nvSpPr>
        <p:spPr>
          <a:xfrm>
            <a:off x="273238" y="644164"/>
            <a:ext cx="887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Misleading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claim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CERN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https://home.cern/science/physics/higgs-boson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E798A1-D06A-5318-1906-398CC402BED0}"/>
              </a:ext>
            </a:extLst>
          </p:cNvPr>
          <p:cNvSpPr txBox="1"/>
          <p:nvPr/>
        </p:nvSpPr>
        <p:spPr>
          <a:xfrm>
            <a:off x="273238" y="2667840"/>
            <a:ext cx="85975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instability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immediatelly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cascade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b="1" dirty="0">
              <a:solidFill>
                <a:srgbClr val="2C0C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 QED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singularities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57B95C-A608-C68A-07D8-882DAB4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25F1E6-DA05-929A-2449-10179722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176CE7-7981-347E-4FB2-748612C1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5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1951158-DA65-B79D-E7FE-8A37162DAF04}"/>
              </a:ext>
            </a:extLst>
          </p:cNvPr>
          <p:cNvSpPr txBox="1"/>
          <p:nvPr/>
        </p:nvSpPr>
        <p:spPr>
          <a:xfrm>
            <a:off x="279717" y="633888"/>
            <a:ext cx="85845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the Higgs boson's case, the field came first.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Higgs field was proposed in 1964 as a new kind of field that fills the entire Universe and gives mass to all elementary particles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Higgs boson is a wave in that field.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Its discovery confirms the existence of the Higgs field.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get their mass by interacting with the Higgs field; they do not have a mass of their own.</a:t>
            </a:r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E5B2D35-8F83-F936-924E-E6204CDE9462}"/>
              </a:ext>
            </a:extLst>
          </p:cNvPr>
          <p:cNvSpPr txBox="1"/>
          <p:nvPr/>
        </p:nvSpPr>
        <p:spPr>
          <a:xfrm>
            <a:off x="181743" y="35910"/>
            <a:ext cx="8401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CERN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continues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claim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E842D5-0200-9F4D-363D-43973AE1E97D}"/>
              </a:ext>
            </a:extLst>
          </p:cNvPr>
          <p:cNvSpPr txBox="1"/>
          <p:nvPr/>
        </p:nvSpPr>
        <p:spPr>
          <a:xfrm>
            <a:off x="279717" y="3146625"/>
            <a:ext cx="563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misleading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779579-33CA-469E-FC88-F55293FF672E}"/>
              </a:ext>
            </a:extLst>
          </p:cNvPr>
          <p:cNvSpPr txBox="1"/>
          <p:nvPr/>
        </p:nvSpPr>
        <p:spPr>
          <a:xfrm>
            <a:off x="279717" y="3649008"/>
            <a:ext cx="8701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ecaping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BE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v.e.v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fills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 WAVE IN THIS CONSTANT. 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5FFF74-4075-9F98-26B3-45DBC05F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917486E-6C8B-4CD4-CEBA-01C54F16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A85696A-A0C8-5CD2-24E6-70D4ABDE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9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1E867EE-182D-6696-FDA4-BCA065F2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6" y="394664"/>
            <a:ext cx="857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explanation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particles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masses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reflect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fact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masses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SM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proportional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various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coupling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constants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And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use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correct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terminology.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excitation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boson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5710C5F-4A9A-A756-80F3-0D92A19AD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6613" y="2007089"/>
                <a:ext cx="6274346" cy="1239378"/>
              </a:xfrm>
              <a:prstGeom prst="rect">
                <a:avLst/>
              </a:prstGeom>
              <a:solidFill>
                <a:schemeClr val="bg1"/>
              </a:solidFill>
              <a:ln w="698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Masses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gauge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bosons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   </a:t>
                </a:r>
                <a:r>
                  <a:rPr lang="cs-CZ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sz="2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cs-CZ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cs-CZ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cs-CZ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Higgs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boson:                   </a:t>
                </a:r>
                <a:r>
                  <a:rPr lang="cs-CZ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sz="2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</m:ctrlPr>
                      </m:radPr>
                      <m:deg/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  <m:t>𝟐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Sans Serif" pitchFamily="34" charset="0"/>
                          </a:rPr>
                          <m:t>𝝀</m:t>
                        </m:r>
                      </m:e>
                    </m:rad>
                    <m:r>
                      <a:rPr lang="cs-CZ" sz="2400" b="1" i="0" smtClean="0">
                        <a:latin typeface="Cambria Math" panose="02040503050406030204" pitchFamily="18" charset="0"/>
                        <a:cs typeface="Microsoft Sans Serif" pitchFamily="34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cs-CZ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Masses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cs-C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leptons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</a:t>
                </a:r>
                <a:r>
                  <a:rPr lang="cs-CZ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sz="2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cs-CZ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cs-CZ" sz="2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cs-CZ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cs-CZ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5710C5F-4A9A-A756-80F3-0D92A19AD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6613" y="2007089"/>
                <a:ext cx="6274346" cy="1239378"/>
              </a:xfrm>
              <a:prstGeom prst="rect">
                <a:avLst/>
              </a:prstGeom>
              <a:blipFill>
                <a:blip r:embed="rId2"/>
                <a:stretch>
                  <a:fillRect l="-1458" t="-3431" r="-97" b="-10294"/>
                </a:stretch>
              </a:blipFill>
              <a:ln w="698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43CB3E64-2171-0AFB-1D1B-F53134D3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69" y="3556450"/>
            <a:ext cx="3389523" cy="134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ů 20">
            <a:extLst>
              <a:ext uri="{FF2B5EF4-FFF2-40B4-BE49-F238E27FC236}">
                <a16:creationId xmlns:a16="http://schemas.microsoft.com/office/drawing/2014/main" id="{500D7857-1A8C-252D-A277-3331A77091E2}"/>
              </a:ext>
            </a:extLst>
          </p:cNvPr>
          <p:cNvSpPr/>
          <p:nvPr/>
        </p:nvSpPr>
        <p:spPr>
          <a:xfrm rot="10800000">
            <a:off x="716469" y="4431222"/>
            <a:ext cx="484632" cy="978408"/>
          </a:xfrm>
          <a:prstGeom prst="downArrow">
            <a:avLst/>
          </a:prstGeom>
          <a:solidFill>
            <a:srgbClr val="0C0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42E10F2-E5AC-7177-CFA0-D8C6171F5ACB}"/>
              </a:ext>
            </a:extLst>
          </p:cNvPr>
          <p:cNvSpPr txBox="1"/>
          <p:nvPr/>
        </p:nvSpPr>
        <p:spPr>
          <a:xfrm>
            <a:off x="29112" y="5416428"/>
            <a:ext cx="209704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Unphysical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Goldstone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field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Šipka dolů 21">
            <a:extLst>
              <a:ext uri="{FF2B5EF4-FFF2-40B4-BE49-F238E27FC236}">
                <a16:creationId xmlns:a16="http://schemas.microsoft.com/office/drawing/2014/main" id="{EA7DF14E-35D1-DBAF-675F-07728F9A9178}"/>
              </a:ext>
            </a:extLst>
          </p:cNvPr>
          <p:cNvSpPr/>
          <p:nvPr/>
        </p:nvSpPr>
        <p:spPr>
          <a:xfrm rot="10800000">
            <a:off x="2473611" y="4366613"/>
            <a:ext cx="484632" cy="978408"/>
          </a:xfrm>
          <a:prstGeom prst="downArrow">
            <a:avLst/>
          </a:prstGeom>
          <a:solidFill>
            <a:srgbClr val="141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FF722D-68E3-7B28-59B7-21C9CE95E58B}"/>
              </a:ext>
            </a:extLst>
          </p:cNvPr>
          <p:cNvSpPr txBox="1"/>
          <p:nvPr/>
        </p:nvSpPr>
        <p:spPr>
          <a:xfrm>
            <a:off x="2255331" y="5445168"/>
            <a:ext cx="11240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1414AC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400" b="1" dirty="0">
                <a:solidFill>
                  <a:srgbClr val="1414A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b="1" dirty="0" err="1">
                <a:solidFill>
                  <a:srgbClr val="1414AC"/>
                </a:solidFill>
                <a:latin typeface="Arial" pitchFamily="34" charset="0"/>
                <a:cs typeface="Arial" pitchFamily="34" charset="0"/>
              </a:rPr>
              <a:t>field</a:t>
            </a:r>
            <a:endParaRPr lang="cs-CZ" sz="2400" b="1" dirty="0">
              <a:solidFill>
                <a:srgbClr val="1414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F104DF-4B9B-E47D-FEE0-706DECDE15B9}"/>
              </a:ext>
            </a:extLst>
          </p:cNvPr>
          <p:cNvSpPr txBox="1"/>
          <p:nvPr/>
        </p:nvSpPr>
        <p:spPr>
          <a:xfrm>
            <a:off x="3379357" y="5409630"/>
            <a:ext cx="232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condensate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Šipka dolů 21">
            <a:extLst>
              <a:ext uri="{FF2B5EF4-FFF2-40B4-BE49-F238E27FC236}">
                <a16:creationId xmlns:a16="http://schemas.microsoft.com/office/drawing/2014/main" id="{74D48075-5B92-E18A-8F50-CEA3F7438B06}"/>
              </a:ext>
            </a:extLst>
          </p:cNvPr>
          <p:cNvSpPr/>
          <p:nvPr/>
        </p:nvSpPr>
        <p:spPr>
          <a:xfrm rot="10800000">
            <a:off x="3379357" y="438114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CE03D26-D632-F8C8-145F-0B9447F0CF47}"/>
                  </a:ext>
                </a:extLst>
              </p:cNvPr>
              <p:cNvSpPr txBox="1"/>
              <p:nvPr/>
            </p:nvSpPr>
            <p:spPr>
              <a:xfrm>
                <a:off x="4511524" y="3924018"/>
                <a:ext cx="3916008" cy="1278363"/>
              </a:xfrm>
              <a:prstGeom prst="rect">
                <a:avLst/>
              </a:prstGeom>
              <a:noFill/>
              <a:ln w="50800">
                <a:solidFill>
                  <a:srgbClr val="1414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b="1" i="1" dirty="0">
                  <a:latin typeface="Cambria Math" panose="02040503050406030204" pitchFamily="18" charset="0"/>
                </a:endParaRPr>
              </a:p>
              <a:p>
                <a:r>
                  <a:rPr lang="cs-CZ" sz="2400" b="1" dirty="0"/>
                  <a:t>      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sSubSup>
                                  <m:sSubSupPr>
                                    <m:ctrlP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sub>
                                  <m:sup>
                                    <m:r>
                                      <a:rPr lang="cs-CZ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𝟐𝟒𝟔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ECE03D26-D632-F8C8-145F-0B9447F0C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24" y="3924018"/>
                <a:ext cx="3916008" cy="127836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50800">
                <a:solidFill>
                  <a:srgbClr val="1414AC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AF66F40-D55A-3FC3-3F31-C9148770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306DAD-4755-6F78-0F0C-DD565C6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9110" y="6356351"/>
            <a:ext cx="3086100" cy="365125"/>
          </a:xfrm>
        </p:spPr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871BE4-2FCD-1E87-E396-B6A5F65C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  <p:bldP spid="8" grpId="0" animBg="1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B6B3993-45A0-0A58-DED8-17031B8015CA}"/>
              </a:ext>
            </a:extLst>
          </p:cNvPr>
          <p:cNvSpPr txBox="1"/>
          <p:nvPr/>
        </p:nvSpPr>
        <p:spPr>
          <a:xfrm>
            <a:off x="735152" y="35319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endParaRPr lang="cs-CZ" sz="2000" b="1" dirty="0">
              <a:solidFill>
                <a:srgbClr val="141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07EA36A6-A370-9D94-6513-72B368C19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4" y="1143315"/>
            <a:ext cx="8977057" cy="495483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F084087-0749-E185-337B-BDAE9BE4687E}"/>
              </a:ext>
            </a:extLst>
          </p:cNvPr>
          <p:cNvSpPr txBox="1"/>
          <p:nvPr/>
        </p:nvSpPr>
        <p:spPr>
          <a:xfrm>
            <a:off x="435428" y="435429"/>
            <a:ext cx="8882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n-US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http://home.web.cern.ch/about/updates/2013/08/fermilabs-don-lincoln-explains-higgs-field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CD599F-DF63-677D-9C18-8CD86C34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/>
              <a:t>October</a:t>
            </a:r>
            <a:r>
              <a:rPr lang="cs-CZ" dirty="0"/>
              <a:t>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1A5BCF-775A-BE3C-378D-A2BEC284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seminar</a:t>
            </a:r>
            <a:r>
              <a:rPr lang="cs-CZ" dirty="0"/>
              <a:t>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71E0DC-E9FA-0F1F-A0BF-70FFF2BD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CBBC61-AB7A-EC2D-E8CE-6505A5D7FD9A}"/>
              </a:ext>
            </a:extLst>
          </p:cNvPr>
          <p:cNvSpPr txBox="1"/>
          <p:nvPr/>
        </p:nvSpPr>
        <p:spPr>
          <a:xfrm>
            <a:off x="534517" y="6125518"/>
            <a:ext cx="77796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Crowd of physicist at CERN sup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dly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represent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the Higgs field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elektronika&#10;&#10;Popis byl vytvořen automaticky">
            <a:extLst>
              <a:ext uri="{FF2B5EF4-FFF2-40B4-BE49-F238E27FC236}">
                <a16:creationId xmlns:a16="http://schemas.microsoft.com/office/drawing/2014/main" id="{BEC73B1B-6B70-6E8A-5043-83ADBE526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289449"/>
            <a:ext cx="9144000" cy="50206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A88888-2C7A-EBCB-10EA-EA14E6B88BD9}"/>
              </a:ext>
            </a:extLst>
          </p:cNvPr>
          <p:cNvSpPr txBox="1"/>
          <p:nvPr/>
        </p:nvSpPr>
        <p:spPr>
          <a:xfrm>
            <a:off x="468811" y="5517606"/>
            <a:ext cx="846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boson are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wiggles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physicists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127CF1-FAA7-C071-10A7-984BFC3A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EE825-1AB8-F23B-90C4-56E849B8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D5BC04-D585-E26F-A717-D5CC8503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1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3DA68E-6BC5-C1A1-C930-2B6C7986A545}"/>
              </a:ext>
            </a:extLst>
          </p:cNvPr>
          <p:cNvSpPr txBox="1"/>
          <p:nvPr/>
        </p:nvSpPr>
        <p:spPr>
          <a:xfrm>
            <a:off x="101600" y="458956"/>
            <a:ext cx="8940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case of a local symmetry, nothing of the sort happens. </a:t>
            </a:r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only</a:t>
            </a:r>
            <a:r>
              <a:rPr lang="cs-CZ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vacuum state, and it is invariant under the local symmetry, always. 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why the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Goldstone boson became unphysical. </a:t>
            </a:r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fact, </a:t>
            </a:r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physical states are formally invariant</a:t>
            </a:r>
            <a:r>
              <a:rPr lang="cs-CZ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local gauge transformations</a:t>
            </a:r>
            <a:r>
              <a:rPr lang="en-GB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 indent="-269875"/>
            <a:endParaRPr lang="cs-CZ" sz="2000" b="1" i="1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view of all of this, it is better not to say that a local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symmetry is spontaneously broken</a:t>
            </a:r>
            <a:r>
              <a:rPr lang="en-GB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but, rather, to talk of the </a:t>
            </a:r>
            <a:r>
              <a:rPr lang="en-GB" sz="2000" b="1" i="1" dirty="0" err="1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Brout</a:t>
            </a:r>
            <a:r>
              <a:rPr lang="en-GB" sz="2000" b="1" i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-Englert-Higgs</a:t>
            </a:r>
            <a:r>
              <a:rPr lang="cs-CZ" sz="2000" b="1" i="1" dirty="0">
                <a:solidFill>
                  <a:srgbClr val="1414A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</a:t>
            </a:r>
            <a:r>
              <a:rPr lang="en-GB" sz="2000" i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u="sng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the phenomenon that the spectrum of physical particles do</a:t>
            </a:r>
            <a:r>
              <a:rPr lang="cs-CZ" sz="2000" b="1" i="1" u="sng" dirty="0">
                <a:solidFill>
                  <a:srgbClr val="1414A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u="sng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form a representation of the local symmetry group</a:t>
            </a:r>
            <a:r>
              <a:rPr lang="en-GB" sz="2000" b="1" i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2000" b="1" i="1" dirty="0">
              <a:solidFill>
                <a:srgbClr val="1414A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local symmetry can only be</a:t>
            </a:r>
            <a:r>
              <a:rPr lang="cs-CZ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recognized by shifting the scalar fields back to their symmetric notation, the original field phi.</a:t>
            </a:r>
            <a:endParaRPr lang="cs-CZ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symmetry must not be regarded as a property of the physical states, but rather as a</a:t>
            </a:r>
            <a:r>
              <a:rPr lang="cs-CZ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property of our way of describing the physical states</a:t>
            </a:r>
            <a:r>
              <a:rPr lang="cs-CZ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5F141A-6A69-87E4-1408-9954B0FA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91A3D4-6BDF-90DC-D32F-8E559B32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9D856B-FC8B-E7D4-98A5-D6E7DDCC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4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1F35A9E0-9161-6D3F-643D-67AFAFC74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699678"/>
            <a:ext cx="9144000" cy="46864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53FD29-4E86-2B99-DEEC-AE4D1C265D97}"/>
              </a:ext>
            </a:extLst>
          </p:cNvPr>
          <p:cNvSpPr txBox="1"/>
          <p:nvPr/>
        </p:nvSpPr>
        <p:spPr>
          <a:xfrm>
            <a:off x="329683" y="5538561"/>
            <a:ext cx="781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enter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misleading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689CA1-CEEB-76CD-AF84-0775D095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754346-52D4-CF46-CAFE-B6811A40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1F608-18DB-FE5D-96A5-0C15192B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75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836749E-5C71-CF8C-F17E-B91EC8022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795264"/>
            <a:ext cx="9144000" cy="50206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FEF724-A80D-E54A-02DE-5BD5D08E416E}"/>
              </a:ext>
            </a:extLst>
          </p:cNvPr>
          <p:cNvSpPr txBox="1"/>
          <p:nvPr/>
        </p:nvSpPr>
        <p:spPr>
          <a:xfrm>
            <a:off x="402770" y="5815884"/>
            <a:ext cx="832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Nobody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to tax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collector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analog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2FA0910E-50B9-70DF-2171-EB51A25079A7}"/>
              </a:ext>
            </a:extLst>
          </p:cNvPr>
          <p:cNvSpPr/>
          <p:nvPr/>
        </p:nvSpPr>
        <p:spPr>
          <a:xfrm>
            <a:off x="4087368" y="370114"/>
            <a:ext cx="484632" cy="22084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870B2D-2634-E1FA-C7CB-6A09BA983FB2}"/>
              </a:ext>
            </a:extLst>
          </p:cNvPr>
          <p:cNvSpPr txBox="1"/>
          <p:nvPr/>
        </p:nvSpPr>
        <p:spPr>
          <a:xfrm>
            <a:off x="4405950" y="293914"/>
            <a:ext cx="161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collector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DABE8D-1D68-0B33-818F-D70B99BB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6F0F2BF-1B86-D13A-4F79-FDE508E7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C32D0F6-5A2D-4DA3-B9A7-0E2F99B8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75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60C443A-22A2-674E-C7B6-35E8E4914F1B}"/>
              </a:ext>
            </a:extLst>
          </p:cNvPr>
          <p:cNvSpPr txBox="1"/>
          <p:nvPr/>
        </p:nvSpPr>
        <p:spPr>
          <a:xfrm>
            <a:off x="2146459" y="61686"/>
            <a:ext cx="159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Peter </a:t>
            </a:r>
            <a:r>
              <a:rPr lang="cs-CZ" sz="2400" dirty="0" err="1"/>
              <a:t>Higgs</a:t>
            </a:r>
            <a:endParaRPr lang="cs-CZ" sz="24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6C53BF9-E3A4-0044-95A4-76E5B1B3B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6" y="566894"/>
            <a:ext cx="8399916" cy="4890572"/>
          </a:xfrm>
          <a:prstGeom prst="rect">
            <a:avLst/>
          </a:prstGeom>
        </p:spPr>
      </p:pic>
      <p:sp>
        <p:nvSpPr>
          <p:cNvPr id="8" name="Šipka dolů 3">
            <a:extLst>
              <a:ext uri="{FF2B5EF4-FFF2-40B4-BE49-F238E27FC236}">
                <a16:creationId xmlns:a16="http://schemas.microsoft.com/office/drawing/2014/main" id="{066ED499-5C34-AFB1-CB55-3012EDBAC7AF}"/>
              </a:ext>
            </a:extLst>
          </p:cNvPr>
          <p:cNvSpPr/>
          <p:nvPr/>
        </p:nvSpPr>
        <p:spPr>
          <a:xfrm>
            <a:off x="2700868" y="494694"/>
            <a:ext cx="484632" cy="1842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084F4A-1E2B-BF83-16B8-B30F999E61C9}"/>
              </a:ext>
            </a:extLst>
          </p:cNvPr>
          <p:cNvSpPr txBox="1"/>
          <p:nvPr/>
        </p:nvSpPr>
        <p:spPr>
          <a:xfrm>
            <a:off x="287066" y="5446931"/>
            <a:ext cx="7536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clump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Peter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and cause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BFC513-22B5-4E65-4768-8EE31A07D8CD}"/>
              </a:ext>
            </a:extLst>
          </p:cNvPr>
          <p:cNvSpPr txBox="1"/>
          <p:nvPr/>
        </p:nvSpPr>
        <p:spPr>
          <a:xfrm>
            <a:off x="287066" y="5766721"/>
            <a:ext cx="831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</a:t>
            </a: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1C25-57C1-3C6F-2210-72031881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3AB9A5-1A46-02BF-6BE1-4A54FE7B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E3CA58-23E3-A160-10FB-67F98ECB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1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B59E822-C87E-2B72-4033-D6F88D8BB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91"/>
            <a:ext cx="9144000" cy="500001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6AE1D45-9D97-5B11-8BEA-1DF17175BD66}"/>
              </a:ext>
            </a:extLst>
          </p:cNvPr>
          <p:cNvSpPr txBox="1"/>
          <p:nvPr/>
        </p:nvSpPr>
        <p:spPr>
          <a:xfrm>
            <a:off x="486292" y="301593"/>
            <a:ext cx="761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Rumour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distant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C0DB10-41A3-2738-513E-B6BFC78E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C8F7E0-7792-6C5E-09E8-418A2ECB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81155-7CC7-E118-8239-45D00DC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435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9CA2A1-0AEA-FD0F-0875-6B0A445A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1074031"/>
            <a:ext cx="8917717" cy="495907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F34E18-D21B-FB59-611A-C5BEB388606F}"/>
              </a:ext>
            </a:extLst>
          </p:cNvPr>
          <p:cNvSpPr txBox="1"/>
          <p:nvPr/>
        </p:nvSpPr>
        <p:spPr>
          <a:xfrm>
            <a:off x="231426" y="145515"/>
            <a:ext cx="876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propagates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epresents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boson: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9DB7B3-F67B-B4C9-C10E-C5F12583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348241-8AEE-1A2D-9FA2-469E24F2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C3EB75-9E93-3FF5-8781-2E46FC4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1D3722-C70A-ACFC-C9C0-D00E6DF2FA27}"/>
              </a:ext>
            </a:extLst>
          </p:cNvPr>
          <p:cNvSpPr txBox="1"/>
          <p:nvPr/>
        </p:nvSpPr>
        <p:spPr>
          <a:xfrm>
            <a:off x="1118582" y="545625"/>
            <a:ext cx="739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1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DD3275-0957-649E-455A-21F77FFB031F}"/>
              </a:ext>
            </a:extLst>
          </p:cNvPr>
          <p:cNvSpPr txBox="1"/>
          <p:nvPr/>
        </p:nvSpPr>
        <p:spPr>
          <a:xfrm>
            <a:off x="603782" y="136524"/>
            <a:ext cx="7601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analogy: It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i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062CD4-E88E-73F7-94EE-7E805F1BE2B8}"/>
              </a:ext>
            </a:extLst>
          </p:cNvPr>
          <p:cNvSpPr txBox="1"/>
          <p:nvPr/>
        </p:nvSpPr>
        <p:spPr>
          <a:xfrm>
            <a:off x="628650" y="919838"/>
            <a:ext cx="854021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explanation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wrong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because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not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analogy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confuses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condensate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v,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actually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represented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crowd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cs-CZ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Moreover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boson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excitation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NOT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crowd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partygoers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representing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condensate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gets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way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99E45D-3C45-4C1E-4F2B-CD7A73D0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A1068-3935-90F0-BA07-63118C2A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DCECCA2D-A386-5B41-663C-EC398D8B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45</a:t>
            </a:fld>
            <a:endParaRPr lang="cs-CZ"/>
          </a:p>
        </p:txBody>
      </p:sp>
      <p:pic>
        <p:nvPicPr>
          <p:cNvPr id="7" name="Obrázek 6" descr="Obsah obrázku exteriér, voda, loďka, loď&#10;&#10;Popis byl vytvořen automaticky">
            <a:extLst>
              <a:ext uri="{FF2B5EF4-FFF2-40B4-BE49-F238E27FC236}">
                <a16:creationId xmlns:a16="http://schemas.microsoft.com/office/drawing/2014/main" id="{2087D548-B919-D1FA-D91F-E57F2ABF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61" y="3120581"/>
            <a:ext cx="5852160" cy="32918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EC7AC02-CE60-5355-D978-7AB65605AA85}"/>
              </a:ext>
            </a:extLst>
          </p:cNvPr>
          <p:cNvSpPr txBox="1"/>
          <p:nvPr/>
        </p:nvSpPr>
        <p:spPr>
          <a:xfrm>
            <a:off x="603782" y="3120581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analogy: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 in SM.</a:t>
            </a:r>
          </a:p>
        </p:txBody>
      </p:sp>
    </p:spTree>
    <p:extLst>
      <p:ext uri="{BB962C8B-B14F-4D97-AF65-F5344CB8AC3E}">
        <p14:creationId xmlns:p14="http://schemas.microsoft.com/office/powerpoint/2010/main" val="37441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23F9CA1-F728-77E7-FB18-4048E415F4EB}"/>
              </a:ext>
            </a:extLst>
          </p:cNvPr>
          <p:cNvSpPr txBox="1"/>
          <p:nvPr/>
        </p:nvSpPr>
        <p:spPr>
          <a:xfrm>
            <a:off x="2982686" y="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cs-CZ" sz="4000" b="1" dirty="0">
              <a:solidFill>
                <a:srgbClr val="141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9EE0BE-0248-F905-9BBB-C41FECC605AE}"/>
              </a:ext>
            </a:extLst>
          </p:cNvPr>
          <p:cNvSpPr txBox="1"/>
          <p:nvPr/>
        </p:nvSpPr>
        <p:spPr>
          <a:xfrm>
            <a:off x="267165" y="820837"/>
            <a:ext cx="86096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superconductivity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Standard model,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essence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appearing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Superconductivity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quasiparticles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fermions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fermions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SM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superconductivity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SSB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proper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whereas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SM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parametrization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 not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SSB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3378E-CB01-0B6D-47E8-D458468C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499CC-26CF-7E31-0BA1-19A8AD73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4003F2-3959-430F-CEA5-BB3AD1AD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0200" y="2777067"/>
            <a:ext cx="4403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BACKUP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0A7612-A529-B56B-DC8B-DCC81CF9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F520BB-E085-87E2-9A00-F4CF3803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0BC76A-A560-B0B7-A2BD-6AA8F795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brazovka&#10;&#10;Popis byl vytvořen automaticky">
            <a:extLst>
              <a:ext uri="{FF2B5EF4-FFF2-40B4-BE49-F238E27FC236}">
                <a16:creationId xmlns:a16="http://schemas.microsoft.com/office/drawing/2014/main" id="{6A55618E-1634-661D-5D61-12C5A6546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2322234"/>
            <a:ext cx="8981440" cy="412496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4B4DAB-352E-10FD-097E-1159C0EA78D2}"/>
              </a:ext>
            </a:extLst>
          </p:cNvPr>
          <p:cNvSpPr txBox="1"/>
          <p:nvPr/>
        </p:nvSpPr>
        <p:spPr>
          <a:xfrm>
            <a:off x="751883" y="1026567"/>
            <a:ext cx="764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</a:t>
            </a:r>
            <a:r>
              <a:rPr lang="cs-CZ" sz="28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Kolb</a:t>
            </a:r>
            <a:r>
              <a:rPr lang="cs-CZ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Mysteries of the Dark Universe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9D6EDA8-2FB0-78F3-86DA-57E6E7F1B6E3}"/>
              </a:ext>
            </a:extLst>
          </p:cNvPr>
          <p:cNvSpPr txBox="1"/>
          <p:nvPr/>
        </p:nvSpPr>
        <p:spPr>
          <a:xfrm>
            <a:off x="921303" y="1640477"/>
            <a:ext cx="765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https://www.youtube.com/watch?v=nKmFKh3obLE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F564FA-AA1E-98CD-2E03-54DE3B5446AC}"/>
              </a:ext>
            </a:extLst>
          </p:cNvPr>
          <p:cNvSpPr txBox="1"/>
          <p:nvPr/>
        </p:nvSpPr>
        <p:spPr>
          <a:xfrm>
            <a:off x="215660" y="202412"/>
            <a:ext cx="906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profound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misunderstanding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by eminent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cosmologist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4B93D-87A4-6381-9B9B-6053A819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7B940-CC99-A6A1-3712-34281681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8769ED-E9AB-D844-606F-6106C48C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317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5FDC891-8483-451C-944C-81332FFC9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9" y="194551"/>
            <a:ext cx="7929968" cy="52831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4EE8991-1EF9-4527-37A1-2BC83FB6564A}"/>
              </a:ext>
            </a:extLst>
          </p:cNvPr>
          <p:cNvSpPr txBox="1"/>
          <p:nvPr/>
        </p:nvSpPr>
        <p:spPr>
          <a:xfrm>
            <a:off x="405674" y="5607876"/>
            <a:ext cx="8332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„At every point of space there is Higgs potential energy of 246 thousand million electron volts“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nonsense.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76828DE-1634-422D-D497-9BB2BDBB343A}"/>
              </a:ext>
            </a:extLst>
          </p:cNvPr>
          <p:cNvSpPr/>
          <p:nvPr/>
        </p:nvSpPr>
        <p:spPr>
          <a:xfrm>
            <a:off x="3331030" y="4517575"/>
            <a:ext cx="4691743" cy="83099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3405E65-95EA-9818-A768-BACA4F609FBA}"/>
                  </a:ext>
                </a:extLst>
              </p14:cNvPr>
              <p14:cNvContentPartPr/>
              <p14:nvPr/>
            </p14:nvContentPartPr>
            <p14:xfrm>
              <a:off x="5301069" y="933634"/>
              <a:ext cx="2349000" cy="5364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3405E65-95EA-9818-A768-BACA4F609FB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65429" y="897994"/>
                <a:ext cx="2420640" cy="608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0CFFE7-5CE6-0A3E-C23B-24F98E41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76CDC-FB2B-0A50-C497-873803A0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106332-821E-F272-A2AD-3A36375B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81270B-E8F6-C037-7604-E31653FCFA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" y="725845"/>
            <a:ext cx="9049378" cy="30529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33121BE-B158-20C9-9165-F0499BE8B0FA}"/>
              </a:ext>
            </a:extLst>
          </p:cNvPr>
          <p:cNvSpPr txBox="1"/>
          <p:nvPr/>
        </p:nvSpPr>
        <p:spPr>
          <a:xfrm>
            <a:off x="231782" y="3929589"/>
            <a:ext cx="891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SSB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thus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statement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quantum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level 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concerns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properties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vacuum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QFT,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SSB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degenerate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as in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ferromagnets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superconductor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2CADD6-2ACE-99F9-6B93-425B96B2BB3F}"/>
              </a:ext>
            </a:extLst>
          </p:cNvPr>
          <p:cNvSpPr txBox="1"/>
          <p:nvPr/>
        </p:nvSpPr>
        <p:spPr>
          <a:xfrm>
            <a:off x="113176" y="0"/>
            <a:ext cx="890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should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agree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ment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as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spontaneous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symmetry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breaking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Standard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definition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 </a:t>
            </a:r>
            <a:r>
              <a:rPr lang="cs-CZ" sz="2000" b="1" dirty="0" err="1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Goldstone</a:t>
            </a:r>
            <a:r>
              <a:rPr lang="cs-CZ" sz="2000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theorem</a:t>
            </a:r>
            <a:r>
              <a:rPr lang="cs-CZ" sz="2000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cs-CZ" sz="20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EA456CC-37A1-668B-5602-4FA57F93072F}"/>
              </a:ext>
            </a:extLst>
          </p:cNvPr>
          <p:cNvSpPr/>
          <p:nvPr/>
        </p:nvSpPr>
        <p:spPr>
          <a:xfrm>
            <a:off x="772014" y="3063068"/>
            <a:ext cx="7514896" cy="71568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DBD9395-E993-504F-5BAE-E13F3DAFF03A}"/>
              </a:ext>
            </a:extLst>
          </p:cNvPr>
          <p:cNvSpPr txBox="1"/>
          <p:nvPr/>
        </p:nvSpPr>
        <p:spPr>
          <a:xfrm>
            <a:off x="231782" y="5144129"/>
            <a:ext cx="8776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thus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important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precisely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understood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by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invariance 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cs-CZ" sz="2000" b="1" dirty="0" err="1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because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determines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condition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applicability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Goldstone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cs-CZ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theorem</a:t>
            </a:r>
            <a:r>
              <a:rPr lang="cs-CZ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756D84-2546-D910-7044-0137C334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6357848-7AA0-A235-47E1-CBA01A3D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8240EC-234A-D8F3-8764-56F28F2F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1F44766-99D9-BD66-99F5-5BB1D2873801}"/>
              </a:ext>
            </a:extLst>
          </p:cNvPr>
          <p:cNvCxnSpPr/>
          <p:nvPr/>
        </p:nvCxnSpPr>
        <p:spPr>
          <a:xfrm>
            <a:off x="3870960" y="3500226"/>
            <a:ext cx="4196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C24CFA5-8305-AB15-7B5F-87826D777DA7}"/>
              </a:ext>
            </a:extLst>
          </p:cNvPr>
          <p:cNvCxnSpPr/>
          <p:nvPr/>
        </p:nvCxnSpPr>
        <p:spPr>
          <a:xfrm>
            <a:off x="985520" y="3683106"/>
            <a:ext cx="4196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51D6C17-1223-3B25-B4AB-D2746F81A951}"/>
                  </a:ext>
                </a:extLst>
              </p:cNvPr>
              <p:cNvSpPr txBox="1"/>
              <p:nvPr/>
            </p:nvSpPr>
            <p:spPr>
              <a:xfrm>
                <a:off x="300674" y="1009440"/>
                <a:ext cx="7635965" cy="9391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cs-CZ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sSubSup>
                        <m:sSub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𝝈</m:t>
                          </m:r>
                        </m:sub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𝟐𝟐</m:t>
                      </m:r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𝑮𝒆𝑽</m:t>
                          </m:r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1D6C17-1223-3B25-B4AB-D2746F81A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4" y="1009440"/>
                <a:ext cx="7635965" cy="93910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1F05AC6C-06C6-96C1-BEE0-C4C53802E6C5}"/>
              </a:ext>
            </a:extLst>
          </p:cNvPr>
          <p:cNvSpPr txBox="1"/>
          <p:nvPr/>
        </p:nvSpPr>
        <p:spPr>
          <a:xfrm>
            <a:off x="152004" y="2081715"/>
            <a:ext cx="8555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seriously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-1.5 10</a:t>
            </a:r>
            <a:r>
              <a:rPr lang="cs-CZ" sz="2000" b="1" baseline="3000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cs-CZ" sz="2000" b="1" baseline="3000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cs-CZ" sz="20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cs-CZ" sz="2000" b="1" baseline="3000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decelerated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But in QFT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up to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irrelevant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6BE6FA-9A68-7EB6-9C2A-77B65B7DD128}"/>
              </a:ext>
            </a:extLst>
          </p:cNvPr>
          <p:cNvSpPr txBox="1"/>
          <p:nvPr/>
        </p:nvSpPr>
        <p:spPr>
          <a:xfrm>
            <a:off x="300674" y="481189"/>
            <a:ext cx="7319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minimum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equals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41F751-A0F9-4883-C7AD-3E74CEE8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7190B1-10FA-D1A1-D826-892A1E2F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53E7CF-B99C-9B69-6709-BE1DDC49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BE7DC2-E3C0-37C2-97C6-8F9C1278A1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17" y="1959429"/>
            <a:ext cx="8242791" cy="489857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00" y="28715"/>
            <a:ext cx="1908549" cy="22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59660" y="209242"/>
            <a:ext cx="698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Another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example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wrong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claims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Higgs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boson made by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famous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cosmologist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which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confuses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Higgs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unphysical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scalar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Goldstone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bdélník 5"/>
          <p:cNvSpPr/>
          <p:nvPr/>
        </p:nvSpPr>
        <p:spPr>
          <a:xfrm rot="4822947">
            <a:off x="4819333" y="224627"/>
            <a:ext cx="254000" cy="5609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16805740">
            <a:off x="5083029" y="302065"/>
            <a:ext cx="254000" cy="57395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14DA6D-FA10-5165-2C06-4201F9D3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E20C23-C41E-B4E8-46FF-55E4382D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DA6EA1-F86B-65FF-CDF8-47286516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42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793471-D7B7-EFD4-4679-5093D8A3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B84E41-188E-BB00-87E4-C0EED053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121860" name="Zástupný symbol pro číslo snímku 3">
            <a:extLst>
              <a:ext uri="{FF2B5EF4-FFF2-40B4-BE49-F238E27FC236}">
                <a16:creationId xmlns:a16="http://schemas.microsoft.com/office/drawing/2014/main" id="{521CE138-012A-BA31-AA57-05BD0F94B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8BF524-8134-4E38-B87B-D29AB783546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cs-CZ" altLang="cs-CZ" sz="1400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AF599B09-B76C-B793-E318-167B4E07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038"/>
            <a:ext cx="4810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>
            <a:extLst>
              <a:ext uri="{FF2B5EF4-FFF2-40B4-BE49-F238E27FC236}">
                <a16:creationId xmlns:a16="http://schemas.microsoft.com/office/drawing/2014/main" id="{B4CB3E38-4A8D-E355-1B6E-823DC648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68663"/>
            <a:ext cx="8248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1421560A-B7C1-6880-A528-630285E0D077}"/>
              </a:ext>
            </a:extLst>
          </p:cNvPr>
          <p:cNvCxnSpPr/>
          <p:nvPr/>
        </p:nvCxnSpPr>
        <p:spPr>
          <a:xfrm>
            <a:off x="5867400" y="4941888"/>
            <a:ext cx="26654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136FBD6C-1C8A-E2D6-AE7C-12D5F9D90773}"/>
              </a:ext>
            </a:extLst>
          </p:cNvPr>
          <p:cNvCxnSpPr/>
          <p:nvPr/>
        </p:nvCxnSpPr>
        <p:spPr>
          <a:xfrm>
            <a:off x="2339975" y="5373688"/>
            <a:ext cx="4032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F00F59C8-F6E5-FD1E-921C-0654B18C2FFF}"/>
              </a:ext>
            </a:extLst>
          </p:cNvPr>
          <p:cNvCxnSpPr/>
          <p:nvPr/>
        </p:nvCxnSpPr>
        <p:spPr>
          <a:xfrm>
            <a:off x="2843213" y="6237288"/>
            <a:ext cx="20891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BA897A4F-282B-CFE5-99E5-C8FC4F7E3532}"/>
              </a:ext>
            </a:extLst>
          </p:cNvPr>
          <p:cNvCxnSpPr/>
          <p:nvPr/>
        </p:nvCxnSpPr>
        <p:spPr>
          <a:xfrm>
            <a:off x="611188" y="5373688"/>
            <a:ext cx="16573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8277BC-3584-2605-1BD5-369F8533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76250"/>
            <a:ext cx="7640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Microsoft Sans Serif" panose="020B0604020202020204" pitchFamily="34" charset="0"/>
              </a:rPr>
              <a:t>1972 International </a:t>
            </a:r>
            <a:r>
              <a:rPr lang="cs-CZ" altLang="cs-CZ" sz="2000" b="1" dirty="0" err="1">
                <a:latin typeface="Microsoft Sans Serif" panose="020B0604020202020204" pitchFamily="34" charset="0"/>
              </a:rPr>
              <a:t>Conference</a:t>
            </a:r>
            <a:r>
              <a:rPr lang="cs-CZ" altLang="cs-CZ" sz="2000" b="1" dirty="0">
                <a:latin typeface="Microsoft Sans Serif" panose="020B0604020202020204" pitchFamily="34" charset="0"/>
              </a:rPr>
              <a:t> on </a:t>
            </a:r>
            <a:r>
              <a:rPr lang="cs-CZ" altLang="cs-CZ" sz="2000" b="1" dirty="0" err="1">
                <a:latin typeface="Microsoft Sans Serif" panose="020B0604020202020204" pitchFamily="34" charset="0"/>
              </a:rPr>
              <a:t>High</a:t>
            </a:r>
            <a:r>
              <a:rPr lang="cs-CZ" altLang="cs-CZ" sz="2000" b="1" dirty="0">
                <a:latin typeface="Microsoft Sans Serif" panose="020B0604020202020204" pitchFamily="34" charset="0"/>
              </a:rPr>
              <a:t> </a:t>
            </a:r>
            <a:r>
              <a:rPr lang="cs-CZ" altLang="cs-CZ" sz="2000" b="1" dirty="0" err="1">
                <a:latin typeface="Microsoft Sans Serif" panose="020B0604020202020204" pitchFamily="34" charset="0"/>
              </a:rPr>
              <a:t>Energy</a:t>
            </a:r>
            <a:r>
              <a:rPr lang="cs-CZ" altLang="cs-CZ" sz="2000" b="1" dirty="0">
                <a:latin typeface="Microsoft Sans Serif" panose="020B0604020202020204" pitchFamily="34" charset="0"/>
              </a:rPr>
              <a:t> </a:t>
            </a:r>
            <a:r>
              <a:rPr lang="cs-CZ" altLang="cs-CZ" sz="2000" b="1" dirty="0" err="1">
                <a:latin typeface="Microsoft Sans Serif" panose="020B0604020202020204" pitchFamily="34" charset="0"/>
              </a:rPr>
              <a:t>Physics</a:t>
            </a:r>
            <a:r>
              <a:rPr lang="cs-CZ" altLang="cs-CZ" sz="2000" b="1" dirty="0">
                <a:latin typeface="Microsoft Sans Serif" panose="020B0604020202020204" pitchFamily="34" charset="0"/>
              </a:rPr>
              <a:t>,  </a:t>
            </a:r>
            <a:r>
              <a:rPr lang="cs-CZ" altLang="cs-CZ" sz="2000" b="1" dirty="0" err="1">
                <a:latin typeface="Microsoft Sans Serif" panose="020B0604020202020204" pitchFamily="34" charset="0"/>
              </a:rPr>
              <a:t>Fermilab</a:t>
            </a:r>
            <a:endParaRPr lang="cs-CZ" altLang="cs-CZ" sz="2000" b="1" dirty="0">
              <a:latin typeface="Microsoft Sans Serif" panose="020B060402020202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D07E897-6336-0541-9A9E-611ECC52CCE9}"/>
              </a:ext>
            </a:extLst>
          </p:cNvPr>
          <p:cNvSpPr/>
          <p:nvPr/>
        </p:nvSpPr>
        <p:spPr>
          <a:xfrm>
            <a:off x="2484438" y="3284538"/>
            <a:ext cx="1150937" cy="360362"/>
          </a:xfrm>
          <a:prstGeom prst="rect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8" name="Přímá spojovací čára 17">
            <a:extLst>
              <a:ext uri="{FF2B5EF4-FFF2-40B4-BE49-F238E27FC236}">
                <a16:creationId xmlns:a16="http://schemas.microsoft.com/office/drawing/2014/main" id="{634279DD-20F1-80C1-EA3E-2AC9453B748E}"/>
              </a:ext>
            </a:extLst>
          </p:cNvPr>
          <p:cNvCxnSpPr/>
          <p:nvPr/>
        </p:nvCxnSpPr>
        <p:spPr>
          <a:xfrm>
            <a:off x="4284663" y="5805488"/>
            <a:ext cx="3382962" cy="0"/>
          </a:xfrm>
          <a:prstGeom prst="line">
            <a:avLst/>
          </a:prstGeom>
          <a:ln w="666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1E5F09AC-E34C-DA1B-E346-D614BC5AFCC2}"/>
              </a:ext>
            </a:extLst>
          </p:cNvPr>
          <p:cNvCxnSpPr/>
          <p:nvPr/>
        </p:nvCxnSpPr>
        <p:spPr>
          <a:xfrm>
            <a:off x="4140200" y="4508500"/>
            <a:ext cx="42481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BEBBC48D-A2D8-7328-86D8-9C2474CCDB6A}"/>
              </a:ext>
            </a:extLst>
          </p:cNvPr>
          <p:cNvCxnSpPr/>
          <p:nvPr/>
        </p:nvCxnSpPr>
        <p:spPr>
          <a:xfrm>
            <a:off x="611188" y="4941888"/>
            <a:ext cx="52562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736E59F-FCF1-698B-21E8-DBA95A4812BE}"/>
              </a:ext>
            </a:extLst>
          </p:cNvPr>
          <p:cNvCxnSpPr>
            <a:cxnSpLocks/>
          </p:cNvCxnSpPr>
          <p:nvPr/>
        </p:nvCxnSpPr>
        <p:spPr>
          <a:xfrm flipV="1">
            <a:off x="1767840" y="2672080"/>
            <a:ext cx="5899785" cy="2523808"/>
          </a:xfrm>
          <a:prstGeom prst="straightConnector1">
            <a:avLst/>
          </a:prstGeom>
          <a:ln w="63500">
            <a:solidFill>
              <a:srgbClr val="2C0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8B2A25-BE0D-9929-7421-2A47348796A5}"/>
              </a:ext>
            </a:extLst>
          </p:cNvPr>
          <p:cNvSpPr txBox="1"/>
          <p:nvPr/>
        </p:nvSpPr>
        <p:spPr>
          <a:xfrm>
            <a:off x="7116925" y="1886804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1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317468-3308-F3BA-F3BC-DDDD533B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6C9639-E85D-99A5-1AC7-8235F069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122884" name="Zástupný symbol pro číslo snímku 3">
            <a:extLst>
              <a:ext uri="{FF2B5EF4-FFF2-40B4-BE49-F238E27FC236}">
                <a16:creationId xmlns:a16="http://schemas.microsoft.com/office/drawing/2014/main" id="{5FA1770D-C4F6-D6C2-1BFB-6636CAAC8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10D07-4AC1-4D05-82DB-A710EF7628B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cs-CZ" altLang="cs-CZ" sz="1400"/>
          </a:p>
        </p:txBody>
      </p:sp>
      <p:pic>
        <p:nvPicPr>
          <p:cNvPr id="122885" name="Picture 2">
            <a:extLst>
              <a:ext uri="{FF2B5EF4-FFF2-40B4-BE49-F238E27FC236}">
                <a16:creationId xmlns:a16="http://schemas.microsoft.com/office/drawing/2014/main" id="{EDBD1A87-0804-9506-CEEA-A917E59F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575"/>
            <a:ext cx="82438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3">
            <a:extLst>
              <a:ext uri="{FF2B5EF4-FFF2-40B4-BE49-F238E27FC236}">
                <a16:creationId xmlns:a16="http://schemas.microsoft.com/office/drawing/2014/main" id="{0ABAC8F0-9C28-6A5F-2F1A-86FC6B20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496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88DCF3D6-45E2-4CF4-775B-179C8FFE891C}"/>
              </a:ext>
            </a:extLst>
          </p:cNvPr>
          <p:cNvCxnSpPr/>
          <p:nvPr/>
        </p:nvCxnSpPr>
        <p:spPr>
          <a:xfrm>
            <a:off x="5940425" y="1268413"/>
            <a:ext cx="2303463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E73B6497-9471-355C-371D-05694F85E062}"/>
              </a:ext>
            </a:extLst>
          </p:cNvPr>
          <p:cNvCxnSpPr/>
          <p:nvPr/>
        </p:nvCxnSpPr>
        <p:spPr>
          <a:xfrm>
            <a:off x="4572000" y="3284538"/>
            <a:ext cx="1368425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DF6A60E9-D714-1D30-1264-FE11E2DCC345}"/>
              </a:ext>
            </a:extLst>
          </p:cNvPr>
          <p:cNvCxnSpPr/>
          <p:nvPr/>
        </p:nvCxnSpPr>
        <p:spPr>
          <a:xfrm>
            <a:off x="5364163" y="4581525"/>
            <a:ext cx="12954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E81551C3-291D-D404-90B3-5203A8C0BFE4}"/>
              </a:ext>
            </a:extLst>
          </p:cNvPr>
          <p:cNvCxnSpPr/>
          <p:nvPr/>
        </p:nvCxnSpPr>
        <p:spPr>
          <a:xfrm>
            <a:off x="2268538" y="4941888"/>
            <a:ext cx="12954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7B178D62-2060-D147-F150-3A505CA47A62}"/>
              </a:ext>
            </a:extLst>
          </p:cNvPr>
          <p:cNvCxnSpPr/>
          <p:nvPr/>
        </p:nvCxnSpPr>
        <p:spPr>
          <a:xfrm>
            <a:off x="3419475" y="5805488"/>
            <a:ext cx="1512888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45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C8C03B-A5CC-12DC-8DA9-28527387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6" y="1036289"/>
            <a:ext cx="7770543" cy="32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1D981C-AD56-B2B4-5293-353C3707D773}"/>
              </a:ext>
            </a:extLst>
          </p:cNvPr>
          <p:cNvSpPr txBox="1"/>
          <p:nvPr/>
        </p:nvSpPr>
        <p:spPr>
          <a:xfrm>
            <a:off x="587753" y="301899"/>
            <a:ext cx="773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nontrivial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CB4636-F553-F3BB-7FBE-25586B64245B}"/>
              </a:ext>
            </a:extLst>
          </p:cNvPr>
          <p:cNvSpPr txBox="1"/>
          <p:nvPr/>
        </p:nvSpPr>
        <p:spPr>
          <a:xfrm>
            <a:off x="628352" y="4323166"/>
            <a:ext cx="79127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but,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emphasized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BE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Englert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C. R. Physique 8 (2007) 973–985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resummation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Nonzero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nonperturbative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137731-04D1-FC80-E8A7-074243D4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664F00-3C80-A2D8-EFFD-85690EB3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33240B-6D48-96C4-1189-9E55CBFB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71684" name="Zástupný symbol pro číslo snímku 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5E5D3-52A2-48A5-B65F-21456700E584}" type="slidenum">
              <a:rPr lang="cs-CZ" altLang="cs-CZ"/>
              <a:pPr/>
              <a:t>55</a:t>
            </a:fld>
            <a:endParaRPr lang="cs-CZ" altLang="cs-CZ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-26988"/>
            <a:ext cx="8597900" cy="47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ovéPole 6"/>
          <p:cNvSpPr txBox="1">
            <a:spLocks noChangeArrowheads="1"/>
          </p:cNvSpPr>
          <p:nvPr/>
        </p:nvSpPr>
        <p:spPr bwMode="auto">
          <a:xfrm>
            <a:off x="347544" y="4283975"/>
            <a:ext cx="864118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Nonzero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vector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bosons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nonperturbative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resummation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infinite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geometrical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series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alt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type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91303" imgH="739129" progId="">
                  <p:embed/>
                </p:oleObj>
              </mc:Choice>
              <mc:Fallback>
                <p:oleObj name="Rovnice" r:id="rId3" imgW="391303" imgH="739129" progId="">
                  <p:embed/>
                  <p:pic>
                    <p:nvPicPr>
                      <p:cNvPr id="71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4140200" y="5103813"/>
          <a:ext cx="48244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2489200" imgH="482600" progId="">
                  <p:embed/>
                </p:oleObj>
              </mc:Choice>
              <mc:Fallback>
                <p:oleObj name="Rovnice" r:id="rId5" imgW="2489200" imgH="482600" progId="">
                  <p:embed/>
                  <p:pic>
                    <p:nvPicPr>
                      <p:cNvPr id="51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103813"/>
                        <a:ext cx="4824413" cy="93662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395288" y="5108575"/>
          <a:ext cx="34559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600200" imgH="431800" progId="">
                  <p:embed/>
                </p:oleObj>
              </mc:Choice>
              <mc:Fallback>
                <p:oleObj name="Rovnice" r:id="rId7" imgW="1600200" imgH="431800" progId="">
                  <p:embed/>
                  <p:pic>
                    <p:nvPicPr>
                      <p:cNvPr id="5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08575"/>
                        <a:ext cx="3455987" cy="931863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Přímá spojovací šipka 11"/>
          <p:cNvCxnSpPr/>
          <p:nvPr/>
        </p:nvCxnSpPr>
        <p:spPr>
          <a:xfrm>
            <a:off x="2268538" y="3933825"/>
            <a:ext cx="0" cy="1150938"/>
          </a:xfrm>
          <a:prstGeom prst="straightConnector1">
            <a:avLst/>
          </a:prstGeom>
          <a:ln w="825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6659563" y="4005263"/>
            <a:ext cx="0" cy="1152525"/>
          </a:xfrm>
          <a:prstGeom prst="straightConnector1">
            <a:avLst/>
          </a:prstGeom>
          <a:ln w="825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66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1998DC-7357-A2E7-D122-0087CC47F6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9AEBC3-9CFC-82E6-6BF2-B0DA371E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08E8C9-254A-12D5-24CA-EC8F286C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fld id="{5D5AECD6-E941-4A82-AA5B-5EA6B2CF73A5}" type="slidenum">
              <a:rPr lang="cs-CZ" altLang="cs-CZ" sz="1400">
                <a:latin typeface="Arial" panose="020B0604020202020204" pitchFamily="34" charset="0"/>
              </a:rPr>
              <a:pPr eaLnBrk="1" hangingPunct="1"/>
              <a:t>56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593362ED-B5BC-8675-90A8-5211E061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1" y="466494"/>
            <a:ext cx="6828405" cy="12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>
            <a:extLst>
              <a:ext uri="{FF2B5EF4-FFF2-40B4-BE49-F238E27FC236}">
                <a16:creationId xmlns:a16="http://schemas.microsoft.com/office/drawing/2014/main" id="{DD41C191-19A3-4868-93FF-6FE7EE098973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3" y="-42225"/>
            <a:ext cx="8165193" cy="5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82D9CD05-FF49-38BE-25C2-A10A14A4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089729"/>
            <a:ext cx="59356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>
            <a:extLst>
              <a:ext uri="{FF2B5EF4-FFF2-40B4-BE49-F238E27FC236}">
                <a16:creationId xmlns:a16="http://schemas.microsoft.com/office/drawing/2014/main" id="{AD369F2E-5CCD-20B3-8EED-22808660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87068"/>
            <a:ext cx="5040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7E8C1CBA-C4A9-BEBC-B13B-62243ED221A1}"/>
              </a:ext>
            </a:extLst>
          </p:cNvPr>
          <p:cNvCxnSpPr/>
          <p:nvPr/>
        </p:nvCxnSpPr>
        <p:spPr>
          <a:xfrm>
            <a:off x="4067175" y="5229225"/>
            <a:ext cx="4608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>
            <a:extLst>
              <a:ext uri="{FF2B5EF4-FFF2-40B4-BE49-F238E27FC236}">
                <a16:creationId xmlns:a16="http://schemas.microsoft.com/office/drawing/2014/main" id="{D805895B-6654-DEA9-56DC-5A0E0686A4F9}"/>
              </a:ext>
            </a:extLst>
          </p:cNvPr>
          <p:cNvCxnSpPr/>
          <p:nvPr/>
        </p:nvCxnSpPr>
        <p:spPr>
          <a:xfrm>
            <a:off x="3492500" y="5516563"/>
            <a:ext cx="5183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BEA482B7-17F5-2E6E-A02E-2FB0F795D9EF}"/>
              </a:ext>
            </a:extLst>
          </p:cNvPr>
          <p:cNvCxnSpPr/>
          <p:nvPr/>
        </p:nvCxnSpPr>
        <p:spPr>
          <a:xfrm>
            <a:off x="3348038" y="5805488"/>
            <a:ext cx="2376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7530D922-508C-02EA-3240-67651DF9A1FB}"/>
              </a:ext>
            </a:extLst>
          </p:cNvPr>
          <p:cNvSpPr/>
          <p:nvPr/>
        </p:nvSpPr>
        <p:spPr>
          <a:xfrm>
            <a:off x="5867400" y="3573463"/>
            <a:ext cx="1512888" cy="431800"/>
          </a:xfrm>
          <a:prstGeom prst="rect">
            <a:avLst/>
          </a:prstGeom>
          <a:noFill/>
          <a:ln w="539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5CBD140-F98E-8033-1D7A-0550CBFB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2238375"/>
            <a:ext cx="1552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err="1"/>
              <a:t>Massless</a:t>
            </a:r>
            <a:r>
              <a:rPr lang="cs-CZ" altLang="cs-CZ" sz="2400" b="1" dirty="0"/>
              <a:t> </a:t>
            </a:r>
          </a:p>
          <a:p>
            <a:pPr eaLnBrk="1" hangingPunct="1"/>
            <a:r>
              <a:rPr lang="cs-CZ" altLang="cs-CZ" sz="2400" b="1" dirty="0" err="1"/>
              <a:t>Higgs</a:t>
            </a:r>
            <a:r>
              <a:rPr lang="en-US" altLang="cs-CZ" sz="2400" b="1" dirty="0"/>
              <a:t>!!</a:t>
            </a:r>
            <a:endParaRPr lang="cs-CZ" altLang="cs-CZ" sz="2400" b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E125D60-C8F6-DB31-634C-AF0EB80E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7" y="4177376"/>
            <a:ext cx="2854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err="1"/>
              <a:t>Intractable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notation</a:t>
            </a:r>
            <a:endParaRPr lang="cs-CZ" altLang="cs-CZ" sz="2400" dirty="0"/>
          </a:p>
          <a:p>
            <a:pPr eaLnBrk="1" hangingPunct="1"/>
            <a:r>
              <a:rPr lang="cs-CZ" altLang="cs-CZ" sz="2400" dirty="0" err="1"/>
              <a:t>Unsubstantiated</a:t>
            </a:r>
            <a:r>
              <a:rPr lang="cs-CZ" altLang="cs-CZ" sz="2400" dirty="0"/>
              <a:t> SSB </a:t>
            </a:r>
            <a:r>
              <a:rPr lang="cs-CZ" altLang="cs-CZ" sz="2400" dirty="0" err="1"/>
              <a:t>condition</a:t>
            </a:r>
            <a:r>
              <a:rPr lang="cs-CZ" altLang="cs-CZ" sz="2400" dirty="0"/>
              <a:t>: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410521F0-8B06-537D-0C5B-13B88680A9C7}"/>
              </a:ext>
            </a:extLst>
          </p:cNvPr>
          <p:cNvSpPr/>
          <p:nvPr/>
        </p:nvSpPr>
        <p:spPr>
          <a:xfrm>
            <a:off x="5364163" y="3068638"/>
            <a:ext cx="18716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66DB52E-8080-0D0B-3DA0-621EC32F81A2}"/>
              </a:ext>
            </a:extLst>
          </p:cNvPr>
          <p:cNvSpPr/>
          <p:nvPr/>
        </p:nvSpPr>
        <p:spPr>
          <a:xfrm>
            <a:off x="5003800" y="4076700"/>
            <a:ext cx="2160588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3E85F3-F21A-0296-C138-CD93675C878A}"/>
              </a:ext>
            </a:extLst>
          </p:cNvPr>
          <p:cNvSpPr/>
          <p:nvPr/>
        </p:nvSpPr>
        <p:spPr>
          <a:xfrm>
            <a:off x="39915" y="1705271"/>
            <a:ext cx="4759551" cy="9509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4C8892F-3A5E-F2FB-B40E-61E8AE077407}"/>
              </a:ext>
            </a:extLst>
          </p:cNvPr>
          <p:cNvCxnSpPr/>
          <p:nvPr/>
        </p:nvCxnSpPr>
        <p:spPr>
          <a:xfrm>
            <a:off x="2078038" y="2296883"/>
            <a:ext cx="264636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BC3A65E-70A3-0B91-83C5-5BA3EAA8760B}"/>
              </a:ext>
            </a:extLst>
          </p:cNvPr>
          <p:cNvCxnSpPr>
            <a:cxnSpLocks/>
          </p:cNvCxnSpPr>
          <p:nvPr/>
        </p:nvCxnSpPr>
        <p:spPr>
          <a:xfrm>
            <a:off x="4659952" y="2349401"/>
            <a:ext cx="2634611" cy="427136"/>
          </a:xfrm>
          <a:prstGeom prst="straightConnector1">
            <a:avLst/>
          </a:prstGeom>
          <a:ln w="50800">
            <a:solidFill>
              <a:srgbClr val="14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166963A-1F26-CAC4-3B95-4CC1D2550202}"/>
              </a:ext>
            </a:extLst>
          </p:cNvPr>
          <p:cNvCxnSpPr>
            <a:cxnSpLocks/>
          </p:cNvCxnSpPr>
          <p:nvPr/>
        </p:nvCxnSpPr>
        <p:spPr>
          <a:xfrm flipV="1">
            <a:off x="7340147" y="3019425"/>
            <a:ext cx="486229" cy="586695"/>
          </a:xfrm>
          <a:prstGeom prst="straightConnector1">
            <a:avLst/>
          </a:prstGeom>
          <a:ln w="50800">
            <a:solidFill>
              <a:srgbClr val="14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FA5EDB7-33CE-832E-F8E8-737A02D91BF5}"/>
              </a:ext>
            </a:extLst>
          </p:cNvPr>
          <p:cNvSpPr txBox="1"/>
          <p:nvPr/>
        </p:nvSpPr>
        <p:spPr>
          <a:xfrm>
            <a:off x="6909992" y="1492144"/>
            <a:ext cx="1766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7C4651A-868C-28BF-98FD-2E9A336AB45A}"/>
              </a:ext>
            </a:extLst>
          </p:cNvPr>
          <p:cNvCxnSpPr/>
          <p:nvPr/>
        </p:nvCxnSpPr>
        <p:spPr>
          <a:xfrm>
            <a:off x="4412173" y="6052458"/>
            <a:ext cx="413940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72641E4-E109-22DF-C8DF-00D80A19893B}"/>
              </a:ext>
            </a:extLst>
          </p:cNvPr>
          <p:cNvCxnSpPr/>
          <p:nvPr/>
        </p:nvCxnSpPr>
        <p:spPr>
          <a:xfrm>
            <a:off x="3401219" y="6356351"/>
            <a:ext cx="511413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AD798DC-60F6-19C6-249C-1078DB9DF746}"/>
              </a:ext>
            </a:extLst>
          </p:cNvPr>
          <p:cNvCxnSpPr/>
          <p:nvPr/>
        </p:nvCxnSpPr>
        <p:spPr>
          <a:xfrm>
            <a:off x="3368561" y="6661151"/>
            <a:ext cx="511413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C212F938-0A09-DEA3-8D90-E7172EDA45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099" y="5377705"/>
            <a:ext cx="2726244" cy="74195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ADF2D89E-A5E9-FBA8-C82E-00B38933890F}"/>
              </a:ext>
            </a:extLst>
          </p:cNvPr>
          <p:cNvSpPr txBox="1"/>
          <p:nvPr/>
        </p:nvSpPr>
        <p:spPr>
          <a:xfrm>
            <a:off x="1205872" y="6269937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78"/>
            <a:ext cx="8881533" cy="5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439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8BCF870-5D29-60E9-F21A-0C63E8D2E399}"/>
              </a:ext>
            </a:extLst>
          </p:cNvPr>
          <p:cNvSpPr txBox="1"/>
          <p:nvPr/>
        </p:nvSpPr>
        <p:spPr>
          <a:xfrm>
            <a:off x="301656" y="752537"/>
            <a:ext cx="871728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SSB in quantum mechanics occurs typically in a uniform medium consisting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a large number of elements.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dynamical effect.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 symmetry allows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some freedom of action to each of them but the interaction among them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forces them, figuratively speaking, to line up like a crowd of people looking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into the same direction. Then it is not easy to change the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direction wholesale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even if it is allowed by the symmetry hence does not take energy, because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action is not a local operator. So the symmetry appears to be lost. It is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still possible to recover the lost symmetry by a global operation, but it would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amount to a kind of phase transition. Some of the examples: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cs-CZ" sz="1000" i="1" dirty="0">
              <a:latin typeface="NewBaskerville-Roman"/>
            </a:endParaRPr>
          </a:p>
          <a:p>
            <a:pPr algn="l"/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endParaRPr lang="cs-CZ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ferromagnets 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rotational invariance (with respect to spin)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crystals 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translational and rotational invariance</a:t>
            </a:r>
            <a:endParaRPr lang="cs-CZ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superconductors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4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cs-CZ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invariance </a:t>
            </a:r>
            <a:r>
              <a:rPr lang="cs-CZ" sz="2400" b="1" i="1" u="none" strike="noStrike" baseline="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i="1" u="none" strike="noStrike" baseline="0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b="1" i="1" u="none" strike="noStrike" baseline="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u="none" strike="noStrike" baseline="0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b="1" i="1" u="none" strike="noStrike" baseline="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b="1" i="1" dirty="0">
              <a:solidFill>
                <a:srgbClr val="2C0C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1EF062-418C-DEB9-8361-8034E1405323}"/>
              </a:ext>
            </a:extLst>
          </p:cNvPr>
          <p:cNvSpPr/>
          <p:nvPr/>
        </p:nvSpPr>
        <p:spPr>
          <a:xfrm>
            <a:off x="313267" y="-77282"/>
            <a:ext cx="851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Particle Physics: a Case of Cross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Fertilization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Nobel Lecture, December, 2008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62415" y="639633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00352" y="6396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2400" b="1" dirty="0">
                <a:solidFill>
                  <a:srgbClr val="2C0CB4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cs-CZ" sz="2400" b="1" dirty="0">
              <a:solidFill>
                <a:srgbClr val="2C0C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542DA63-F31E-1FBD-FB70-A5CB5666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201984C-0161-E8E6-46BB-485D7F2B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428E3B-3C38-7B86-6DEE-1F94D948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844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101D7F1-AAF7-0D41-6891-520020325661}"/>
              </a:ext>
            </a:extLst>
          </p:cNvPr>
          <p:cNvSpPr txBox="1"/>
          <p:nvPr/>
        </p:nvSpPr>
        <p:spPr>
          <a:xfrm>
            <a:off x="384810" y="827325"/>
            <a:ext cx="8717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SSB in a medium has the following characteristic properties:</a:t>
            </a:r>
          </a:p>
          <a:p>
            <a:pPr marL="271463" indent="-271463" algn="l">
              <a:buAutoNum type="arabicPeriod"/>
            </a:pPr>
            <a:r>
              <a:rPr lang="en-US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ground state has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degeneracy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A symmetry 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defTabSz="271463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operation takes one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of the ground states </a:t>
            </a:r>
            <a:r>
              <a:rPr lang="en-US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 a complete set of</a:t>
            </a:r>
            <a:endParaRPr lang="cs-CZ" sz="240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excited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states built on</a:t>
            </a:r>
            <a:r>
              <a:rPr lang="cs-CZ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it are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realized in a give situation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SSB is in general lost at sufficiently high temperatures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30F206E-4002-E336-905A-D8A1B3F1A5E7}"/>
              </a:ext>
            </a:extLst>
          </p:cNvPr>
          <p:cNvSpPr txBox="1"/>
          <p:nvPr/>
        </p:nvSpPr>
        <p:spPr>
          <a:xfrm>
            <a:off x="318770" y="3173214"/>
            <a:ext cx="88290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relativistic quantum field theory, this phenomenon becomes also possible</a:t>
            </a:r>
            <a:r>
              <a:rPr lang="cs-CZ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entire space-time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for the “vacuum” is not void, but has many intrinsic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degrees of freedom. In this context, it may play an important role in cosmology.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 the universe expands and cools down, it may undergo one or more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SSB phase transitions from states of higher symmetries to lower ones, which</a:t>
            </a:r>
            <a:r>
              <a:rPr lang="cs-CZ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change the governing laws of physics.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08F492-9241-283E-A32D-6709CBF7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227352-A9F4-936B-F125-05FFB2CC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0EF12-4D6F-C47C-FB21-00A587D2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59D293-BE25-029A-6E21-07158BBE58F2}"/>
              </a:ext>
            </a:extLst>
          </p:cNvPr>
          <p:cNvSpPr/>
          <p:nvPr/>
        </p:nvSpPr>
        <p:spPr>
          <a:xfrm>
            <a:off x="313267" y="-36642"/>
            <a:ext cx="851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Particle Physics: a Case of Cross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Fertilization</a:t>
            </a:r>
            <a:r>
              <a:rPr lang="cs-CZ" sz="2400" b="1" dirty="0">
                <a:solidFill>
                  <a:srgbClr val="141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Nobel Lecture, December, 2008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A0F004-B228-A4A7-CF5D-34588FA86185}"/>
              </a:ext>
            </a:extLst>
          </p:cNvPr>
          <p:cNvSpPr txBox="1"/>
          <p:nvPr/>
        </p:nvSpPr>
        <p:spPr>
          <a:xfrm>
            <a:off x="313267" y="5826185"/>
            <a:ext cx="91773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QCD 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confinement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b="1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trantransition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9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A754C-94A4-4E07-A00E-9689F204C445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04" y="1032405"/>
            <a:ext cx="2593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071" y="1163109"/>
            <a:ext cx="2613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925" y="1234547"/>
            <a:ext cx="25400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908050" y="2679172"/>
          <a:ext cx="35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6720" imgH="164880" progId="">
                  <p:embed/>
                </p:oleObj>
              </mc:Choice>
              <mc:Fallback>
                <p:oleObj name="Rovnice" r:id="rId3" imgW="126720" imgH="164880" progId="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679172"/>
                        <a:ext cx="350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3851275" y="2856442"/>
          <a:ext cx="365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52280" imgH="164880" progId="">
                  <p:embed/>
                </p:oleObj>
              </mc:Choice>
              <mc:Fallback>
                <p:oleObj name="Rovnice" r:id="rId5" imgW="152280" imgH="164880" progId="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856442"/>
                        <a:ext cx="3651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650038" y="2789238"/>
          <a:ext cx="4778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77480" imgH="164880" progId="">
                  <p:embed/>
                </p:oleObj>
              </mc:Choice>
              <mc:Fallback>
                <p:oleObj name="Rovnice" r:id="rId7" imgW="177480" imgH="164880" progId="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2789238"/>
                        <a:ext cx="477837" cy="442912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700338" y="2997200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/>
              <a:t>+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5580063" y="293687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/>
              <a:t>+</a:t>
            </a:r>
          </a:p>
        </p:txBody>
      </p:sp>
      <p:sp>
        <p:nvSpPr>
          <p:cNvPr id="35" name="Pravá složená závorka 34"/>
          <p:cNvSpPr/>
          <p:nvPr/>
        </p:nvSpPr>
        <p:spPr>
          <a:xfrm rot="5400000">
            <a:off x="2774950" y="2238904"/>
            <a:ext cx="504825" cy="5400675"/>
          </a:xfrm>
          <a:prstGeom prst="rightBrace">
            <a:avLst>
              <a:gd name="adj1" fmla="val 8333"/>
              <a:gd name="adj2" fmla="val 49471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1272647" y="5191126"/>
            <a:ext cx="3892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unphysical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ravá složená závorka 36"/>
          <p:cNvSpPr/>
          <p:nvPr/>
        </p:nvSpPr>
        <p:spPr>
          <a:xfrm rot="5400000">
            <a:off x="4181740" y="1530617"/>
            <a:ext cx="504825" cy="8281988"/>
          </a:xfrm>
          <a:prstGeom prst="rightBrace">
            <a:avLst>
              <a:gd name="adj1" fmla="val 8333"/>
              <a:gd name="adj2" fmla="val 19904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851525" y="6084888"/>
            <a:ext cx="2079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sum </a:t>
            </a: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OK</a:t>
            </a:r>
            <a:r>
              <a:rPr lang="en-US" sz="2400" b="1" dirty="0">
                <a:solidFill>
                  <a:srgbClr val="FF0000"/>
                </a:solidFill>
              </a:rPr>
              <a:t>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2521" y="242888"/>
            <a:ext cx="5728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In the language of Feynman diagrams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98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36" grpId="0"/>
      <p:bldP spid="37" grpId="0" animBg="1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B27CDE9-6E46-B211-6F52-0EB3BF32870F}"/>
              </a:ext>
            </a:extLst>
          </p:cNvPr>
          <p:cNvSpPr txBox="1"/>
          <p:nvPr/>
        </p:nvSpPr>
        <p:spPr>
          <a:xfrm>
            <a:off x="250374" y="1170696"/>
            <a:ext cx="90263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u="sng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then did we manage to avoid the conclusions of the Goldstone theorem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The answer lies in a well-known peculiarity of the electromagnetic field (and other gauge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fields). Gauge invariance means that we can make a transformation </a:t>
            </a:r>
            <a:endParaRPr lang="cs-CZ" sz="2000" b="0" i="1" u="none" strike="noStrike" baseline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i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i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matching transformation of the electromagnetic potentials, without changing anything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physical.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Thus,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same physical state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represented by many different</a:t>
            </a:r>
            <a:r>
              <a:rPr lang="cs-CZ" sz="2000" b="1" i="1" u="none" strike="no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of the</a:t>
            </a:r>
            <a:r>
              <a:rPr lang="cs-CZ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equations related to each other in this way. </a:t>
            </a:r>
            <a:endParaRPr lang="cs-CZ" sz="2000" b="1" i="1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Correspondingly, there may be oscillations</a:t>
            </a:r>
            <a:r>
              <a:rPr lang="cs-CZ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the field variables</a:t>
            </a:r>
            <a:r>
              <a:rPr lang="cs-CZ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that look like physical particles, but actually represent only oscillations</a:t>
            </a:r>
            <a:r>
              <a:rPr lang="cs-CZ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the value of the function α.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not real physical particles but only ‘gauge modes’,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spacetime</a:t>
            </a:r>
            <a:r>
              <a:rPr lang="cs-CZ" sz="2000" b="1" i="1" u="sng" strike="no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gauge transformations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0" i="1" u="none" strike="noStrike" baseline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03BC6A-BDD4-BCF2-4DE1-7A9312C6B7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474" y="2378848"/>
            <a:ext cx="3256770" cy="59136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0374" y="270214"/>
            <a:ext cx="723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TWB </a:t>
            </a:r>
            <a:r>
              <a:rPr lang="cs-CZ" sz="2000" b="1" dirty="0" err="1">
                <a:latin typeface="Arial" pitchFamily="34" charset="0"/>
                <a:cs typeface="Arial" pitchFamily="34" charset="0"/>
              </a:rPr>
              <a:t>Kibble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b="1" dirty="0">
                <a:solidFill>
                  <a:srgbClr val="2C0CB4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Spontaneous symmetry breaking in gauge</a:t>
            </a:r>
            <a:r>
              <a:rPr lang="cs-CZ" sz="2000" b="1" dirty="0">
                <a:solidFill>
                  <a:srgbClr val="2C0CB4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2C0CB4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theories</a:t>
            </a:r>
            <a:r>
              <a:rPr lang="cs-CZ" sz="2000" dirty="0">
                <a:solidFill>
                  <a:srgbClr val="231F20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,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 Phil. Trans. R. Soc. A </a:t>
            </a:r>
            <a:r>
              <a:rPr lang="fr-FR" sz="2000" b="1" dirty="0">
                <a:solidFill>
                  <a:srgbClr val="231F20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373</a:t>
            </a:r>
            <a:r>
              <a:rPr lang="fr-FR" sz="2000" dirty="0">
                <a:solidFill>
                  <a:srgbClr val="231F20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: 20140033.</a:t>
            </a:r>
            <a:r>
              <a:rPr lang="cs-CZ" sz="2000" dirty="0">
                <a:solidFill>
                  <a:srgbClr val="231F20"/>
                </a:solidFill>
                <a:latin typeface="Arial" pitchFamily="34" charset="0"/>
                <a:ea typeface="Microsoft Sans Serif" panose="020B0604020202020204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ea typeface="Microsoft Sans Serif" panose="020B0604020202020204" pitchFamily="34" charset="0"/>
              <a:cs typeface="Arial" pitchFamily="34" charset="0"/>
            </a:endParaRP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AD3F78-BBB0-0FF3-2BA8-2B537C0D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2BD247-189E-B678-75C2-176F2935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B3FE7-6160-8D21-0E6B-A691A555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2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9F86F08-BB2A-EF02-BE43-9E24EAB5E27D}"/>
                  </a:ext>
                </a:extLst>
              </p:cNvPr>
              <p:cNvSpPr txBox="1"/>
              <p:nvPr/>
            </p:nvSpPr>
            <p:spPr>
              <a:xfrm>
                <a:off x="237173" y="1886070"/>
                <a:ext cx="8930640" cy="2333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There is an alternative approach </a:t>
                </a:r>
                <a:r>
                  <a:rPr lang="en-US" sz="2000" b="1" i="1" u="none" strike="noStrike" baseline="0" dirty="0">
                    <a:solidFill>
                      <a:srgbClr val="2C0CB4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that does preserve relativistic Lorentz invariance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. That is, to</a:t>
                </a:r>
                <a:r>
                  <a:rPr lang="cs-CZ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choose instead of the </a:t>
                </a:r>
                <a:r>
                  <a:rPr lang="en-US" sz="2000" b="1" i="1" u="none" strike="noStrike" baseline="0" dirty="0">
                    <a:solidFill>
                      <a:srgbClr val="2C0CB4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Lorenz</a:t>
                </a:r>
                <a:r>
                  <a:rPr lang="en-US" sz="2000" b="1" i="1" u="none" strike="noStrike" baseline="0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gauge condition, </a:t>
                </a:r>
                <a:endParaRPr lang="cs-CZ" sz="2000" b="0" i="1" u="none" strike="noStrike" baseline="0" dirty="0">
                  <a:solidFill>
                    <a:srgbClr val="231F20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cs-CZ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cs-CZ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000" i="1" dirty="0">
                  <a:solidFill>
                    <a:srgbClr val="231F20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which does not require a choice of reference frame.</a:t>
                </a:r>
                <a:r>
                  <a:rPr lang="cs-CZ" sz="2000" i="1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But, in this case, some gauge freedom remains;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……..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In this manifestly </a:t>
                </a:r>
                <a:r>
                  <a:rPr lang="en-US" sz="2000" b="1" i="1" u="none" strike="noStrike" baseline="0" dirty="0">
                    <a:solidFill>
                      <a:srgbClr val="2C0CB4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Lorentz</a:t>
                </a:r>
                <a:r>
                  <a:rPr lang="en-US" sz="2000" b="0" i="1" u="none" strike="noStrike" baseline="0" dirty="0">
                    <a:solidFill>
                      <a:srgbClr val="0070C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invariant</a:t>
                </a:r>
                <a:r>
                  <a:rPr lang="cs-CZ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formalism, the </a:t>
                </a:r>
                <a:r>
                  <a:rPr lang="en-US" sz="2000" b="1" i="1" u="none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Goldstone theorem does apply</a:t>
                </a:r>
                <a:r>
                  <a:rPr lang="en-US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. There are Nambu–Goldstone bosons,</a:t>
                </a:r>
                <a:r>
                  <a:rPr lang="cs-CZ" sz="2000" b="0" i="1" u="none" strike="noStrike" baseline="0" dirty="0">
                    <a:solidFill>
                      <a:srgbClr val="231F2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 ……</a:t>
                </a:r>
                <a:r>
                  <a:rPr lang="en-US" sz="2000" b="1" i="1" u="none" strike="noStrike" baseline="0" dirty="0">
                    <a:solidFill>
                      <a:srgbClr val="231F2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i="1" u="sng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b="1" i="1" u="sng" strike="noStrike" baseline="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2000" b="1" i="1" u="sng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they are not physical, they are pure</a:t>
                </a:r>
                <a:r>
                  <a:rPr lang="cs-CZ" sz="2000" b="1" i="1" u="sng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i="1" u="sng" strike="noStrike" baseline="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gauge</a:t>
                </a:r>
                <a:r>
                  <a:rPr lang="cs-CZ" sz="2000" b="1" i="1" u="sng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000" b="1" i="1" u="sng" strike="noStrike" baseline="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modes</a:t>
                </a:r>
                <a:r>
                  <a:rPr lang="cs-CZ" sz="2400" b="1" i="1" u="sng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400" b="1" i="1" u="sng" dirty="0">
                  <a:solidFill>
                    <a:srgbClr val="FF0000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9F86F08-BB2A-EF02-BE43-9E24EAB5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3" y="1886070"/>
                <a:ext cx="8930640" cy="2333011"/>
              </a:xfrm>
              <a:prstGeom prst="rect">
                <a:avLst/>
              </a:prstGeom>
              <a:blipFill>
                <a:blip r:embed="rId2"/>
                <a:stretch>
                  <a:fillRect l="-751" t="-1044" r="-887" b="-5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C3751B-5104-193D-D918-2DE1C6922DE0}"/>
              </a:ext>
            </a:extLst>
          </p:cNvPr>
          <p:cNvSpPr txBox="1"/>
          <p:nvPr/>
        </p:nvSpPr>
        <p:spPr>
          <a:xfrm>
            <a:off x="213360" y="4490358"/>
            <a:ext cx="858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Moreover, it should be emphasized that,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unlike for example the distinct degenerate ground states of a freezing liquid,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000" i="1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distinct </a:t>
            </a:r>
            <a:r>
              <a:rPr lang="en-US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uum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states are all physically equivalent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……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there is no true physical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degeneracy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i="1" u="sng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u="sng" strike="noStrike" baseline="0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i="1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A02E08-8BF0-9BD8-5D76-65BF822C3C80}"/>
              </a:ext>
            </a:extLst>
          </p:cNvPr>
          <p:cNvSpPr txBox="1"/>
          <p:nvPr/>
        </p:nvSpPr>
        <p:spPr>
          <a:xfrm>
            <a:off x="298133" y="318239"/>
            <a:ext cx="8620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is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to impose a specific gauge condition, a rule for choosing one specific representation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1" u="none" strike="noStrike" baseline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simplest is the so-called </a:t>
            </a:r>
            <a:r>
              <a:rPr lang="en-US" sz="2000" b="1" i="1" u="none" strike="noStrike" baseline="0" dirty="0">
                <a:solidFill>
                  <a:srgbClr val="2C0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 or radiation gauge condition</a:t>
            </a:r>
            <a:r>
              <a:rPr lang="cs-CZ" sz="2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not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relativistically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</a:t>
            </a:r>
            <a:r>
              <a:rPr lang="cs-CZ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25AE1A-A16F-E194-AA79-865E4C62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264979-597D-6ADB-6000-31D70C9D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726D39-96CA-A4F1-87C5-8C60D6BF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C792C4-B5C8-4EC1-4445-CDD300747AF3}"/>
              </a:ext>
            </a:extLst>
          </p:cNvPr>
          <p:cNvSpPr txBox="1"/>
          <p:nvPr/>
        </p:nvSpPr>
        <p:spPr>
          <a:xfrm>
            <a:off x="273673" y="2520839"/>
            <a:ext cx="859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meaningfully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talk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SSB and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bosons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level, as part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parametrization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Standard model a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meant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b="1" dirty="0">
                <a:solidFill>
                  <a:srgbClr val="2C0CB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Gerard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't Hooft</a:t>
            </a:r>
            <a:r>
              <a:rPr lang="cs-CZ" sz="2000" b="1" dirty="0">
                <a:solidFill>
                  <a:srgbClr val="1414A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2000" b="1" dirty="0">
              <a:solidFill>
                <a:srgbClr val="1414AC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FB1AD7-AD06-DD27-7D37-412BCC853DDC}"/>
              </a:ext>
            </a:extLst>
          </p:cNvPr>
          <p:cNvSpPr txBox="1"/>
          <p:nvPr/>
        </p:nvSpPr>
        <p:spPr>
          <a:xfrm>
            <a:off x="263190" y="676764"/>
            <a:ext cx="8778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SSB in QFT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genuine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SSB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gauge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QFT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SSB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QCD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MC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quark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condensate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nonzero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case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massless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quarks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(more </a:t>
            </a:r>
            <a:r>
              <a:rPr lang="cs-CZ" sz="20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cs-CZ" sz="20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03B136-644E-9EDE-AAC7-DBCB39AE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October 20. 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430669-A0C6-5C5C-129D-E7B0551B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Section seminar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DD2E4C-A1A8-4712-17BB-C3EBC7C4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D94C-D454-44FC-9127-C3D5B004041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B45309-CC44-6D3D-9152-6C21DC906D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October 20. 2022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37A16F-843B-C2DC-1772-92382FD6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Section seminar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DB5603-8B76-4512-1821-F95D37C6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fld id="{6DF72932-B597-42CB-B45D-0E3E986AB6F6}" type="slidenum">
              <a:rPr lang="cs-CZ" altLang="cs-CZ" sz="1400">
                <a:latin typeface="Arial" panose="020B0604020202020204" pitchFamily="34" charset="0"/>
              </a:rPr>
              <a:pPr eaLnBrk="1" hangingPunct="1"/>
              <a:t>9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3F0460-BD8D-6250-EB3C-5492E8A9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743"/>
            <a:ext cx="4700737" cy="394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777999D-B801-C90C-5466-16296947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555" y="1544762"/>
            <a:ext cx="439844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analog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Goldstone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analog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boson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oscillations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minimum.</a:t>
            </a:r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E12C725B-86FA-E68E-BAFA-A91FCB863508}"/>
              </a:ext>
            </a:extLst>
          </p:cNvPr>
          <p:cNvSpPr/>
          <p:nvPr/>
        </p:nvSpPr>
        <p:spPr>
          <a:xfrm>
            <a:off x="2700338" y="4076700"/>
            <a:ext cx="44450" cy="46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CDBDFE1B-FA45-B452-E2B3-80979A7D09F6}"/>
              </a:ext>
            </a:extLst>
          </p:cNvPr>
          <p:cNvSpPr/>
          <p:nvPr/>
        </p:nvSpPr>
        <p:spPr>
          <a:xfrm>
            <a:off x="1134552" y="3713541"/>
            <a:ext cx="2376488" cy="935038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60485" y="50802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Goldstone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phenomena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classsical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quantum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physics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63907" y="520021"/>
            <a:ext cx="843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Dynamical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laws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are invariant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under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some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continuous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symmetry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not and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degenerate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Consider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Mexican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hat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normal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dimensional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space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61374" y="3349211"/>
            <a:ext cx="3871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SSB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obvious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trivial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there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are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degenerate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ground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states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ball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endParaRPr lang="cs-CZ" altLang="cs-CZ" sz="2000" dirty="0">
              <a:latin typeface="Amiri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85539" y="5066423"/>
            <a:ext cx="8875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put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Schrödinger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indepedent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370666" y="2031999"/>
            <a:ext cx="870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V(x</a:t>
            </a:r>
            <a:r>
              <a:rPr lang="cs-CZ" baseline="-25000" dirty="0"/>
              <a:t>1</a:t>
            </a:r>
            <a:r>
              <a:rPr lang="cs-CZ" dirty="0"/>
              <a:t>,x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98090" y="4795393"/>
            <a:ext cx="635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X</a:t>
            </a:r>
            <a:r>
              <a:rPr lang="cs-CZ" baseline="-25000" dirty="0"/>
              <a:t>2  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863502" y="4238890"/>
            <a:ext cx="453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  <a:r>
              <a:rPr lang="cs-CZ" baseline="-25000" dirty="0"/>
              <a:t>1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/>
      <p:bldP spid="19" grpId="0"/>
      <p:bldP spid="20" grpId="0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5444</Words>
  <Application>Microsoft Office PowerPoint</Application>
  <PresentationFormat>Předvádění na obrazovce (4:3)</PresentationFormat>
  <Paragraphs>518</Paragraphs>
  <Slides>59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9" baseType="lpstr">
      <vt:lpstr>Amiri</vt:lpstr>
      <vt:lpstr>Arial</vt:lpstr>
      <vt:lpstr>Calibri</vt:lpstr>
      <vt:lpstr>Calibri Light</vt:lpstr>
      <vt:lpstr>Cambria Math</vt:lpstr>
      <vt:lpstr>Microsoft Sans Serif</vt:lpstr>
      <vt:lpstr>NewBaskerville-Roman</vt:lpstr>
      <vt:lpstr>Wingdings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</dc:creator>
  <cp:lastModifiedBy>Jiří Chýla</cp:lastModifiedBy>
  <cp:revision>111</cp:revision>
  <dcterms:modified xsi:type="dcterms:W3CDTF">2022-10-20T11:26:46Z</dcterms:modified>
</cp:coreProperties>
</file>