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90" r:id="rId3"/>
    <p:sldId id="282" r:id="rId4"/>
    <p:sldId id="286" r:id="rId5"/>
    <p:sldId id="289" r:id="rId6"/>
    <p:sldId id="283" r:id="rId7"/>
    <p:sldId id="291" r:id="rId8"/>
    <p:sldId id="281" r:id="rId9"/>
    <p:sldId id="293" r:id="rId10"/>
    <p:sldId id="295" r:id="rId11"/>
    <p:sldId id="294" r:id="rId12"/>
    <p:sldId id="276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20" userDrawn="1">
          <p15:clr>
            <a:srgbClr val="A4A3A4"/>
          </p15:clr>
        </p15:guide>
        <p15:guide id="2" orient="horz" pos="2251" userDrawn="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922" autoAdjust="0"/>
  </p:normalViewPr>
  <p:slideViewPr>
    <p:cSldViewPr snapToGrid="0">
      <p:cViewPr varScale="1">
        <p:scale>
          <a:sx n="135" d="100"/>
          <a:sy n="135" d="100"/>
        </p:scale>
        <p:origin x="328" y="92"/>
      </p:cViewPr>
      <p:guideLst>
        <p:guide orient="horz" pos="4020"/>
        <p:guide orient="horz" pos="225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iric\cernbox\a-vs\2022\rozdeleni_cpu_hdd_2022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iric\cernbox\a-vs\2022\rozdeleni_cpu_hdd_2022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iric\cernbox\a-vs\2022\rozdeleni_cpu_hdd_2022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iric\cernbox\a-vs\2022\rozdeleni_cpu_hdd_2022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iric\cernbox\a-vs\2022\rozdeleni_cpu_hdd_2022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iric\cernbox\a-vs\2022\rozdeleni_cpu_hdd_2022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iric\cernbox\a-vs\2022\rozdeleni_cpu_hdd_20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202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pattFill prst="pct5">
              <a:fgClr>
                <a:srgbClr val="4F81BD"/>
              </a:fgClr>
              <a:bgClr>
                <a:sysClr val="window" lastClr="FFFFFF"/>
              </a:bgClr>
            </a:patt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20"/>
          <c:dPt>
            <c:idx val="0"/>
            <c:bubble3D val="0"/>
            <c:spPr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1-8E67-4972-BBA7-9B23B758BE03}"/>
              </c:ext>
            </c:extLst>
          </c:dPt>
          <c:dPt>
            <c:idx val="1"/>
            <c:bubble3D val="0"/>
            <c:spPr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3-8E67-4972-BBA7-9B23B758BE03}"/>
              </c:ext>
            </c:extLst>
          </c:dPt>
          <c:dPt>
            <c:idx val="2"/>
            <c:bubble3D val="0"/>
            <c:spPr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5-8E67-4972-BBA7-9B23B758BE03}"/>
              </c:ext>
            </c:extLst>
          </c:dPt>
          <c:dPt>
            <c:idx val="3"/>
            <c:bubble3D val="0"/>
            <c:spPr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7-8E67-4972-BBA7-9B23B758BE03}"/>
              </c:ext>
            </c:extLst>
          </c:dPt>
          <c:dPt>
            <c:idx val="4"/>
            <c:bubble3D val="0"/>
            <c:spPr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9-8E67-4972-BBA7-9B23B758BE03}"/>
              </c:ext>
            </c:extLst>
          </c:dPt>
          <c:dLbls>
            <c:dLbl>
              <c:idx val="0"/>
              <c:layout>
                <c:manualLayout>
                  <c:x val="0"/>
                  <c:y val="0.15799369920890594"/>
                </c:manualLayout>
              </c:layout>
              <c:tx>
                <c:rich>
                  <a:bodyPr/>
                  <a:lstStyle/>
                  <a:p>
                    <a:fld id="{85AC57FB-7242-4540-9DEE-5F6ABB0EFF61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 </a:t>
                    </a:r>
                    <a:fld id="{6507898A-3E5C-4BEA-8B38-185D36107558}" type="VALUE">
                      <a:rPr lang="en-US" baseline="0"/>
                      <a:pPr/>
                      <a:t>[VALUE]</a:t>
                    </a:fld>
                    <a:r>
                      <a:rPr lang="en-US" baseline="0"/>
                      <a:t> </a:t>
                    </a:r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E67-4972-BBA7-9B23B758BE03}"/>
                </c:ext>
              </c:extLst>
            </c:dLbl>
            <c:dLbl>
              <c:idx val="1"/>
              <c:layout>
                <c:manualLayout>
                  <c:x val="0.10956541491367748"/>
                  <c:y val="-5.6657898079343461E-2"/>
                </c:manualLayout>
              </c:layout>
              <c:tx>
                <c:rich>
                  <a:bodyPr/>
                  <a:lstStyle/>
                  <a:p>
                    <a:fld id="{24F408BF-8E31-4595-8F7A-FA02516CEA95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 </a:t>
                    </a:r>
                    <a:fld id="{CFEB1F40-1667-428C-977D-76CE94247FCA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5902022812110745"/>
                      <c:h val="0.1507773636084031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E67-4972-BBA7-9B23B758BE03}"/>
                </c:ext>
              </c:extLst>
            </c:dLbl>
            <c:dLbl>
              <c:idx val="2"/>
              <c:layout>
                <c:manualLayout>
                  <c:x val="-5.0530771584259296E-2"/>
                  <c:y val="-0.48529695804199474"/>
                </c:manualLayout>
              </c:layout>
              <c:tx>
                <c:rich>
                  <a:bodyPr/>
                  <a:lstStyle/>
                  <a:p>
                    <a:fld id="{F7DBBCF1-9324-431D-97D5-04477757396D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 </a:t>
                    </a:r>
                    <a:fld id="{937ED555-E434-4EAB-B8C2-150D19FE36C2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105333276531796"/>
                      <c:h val="0.277425016506708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E67-4972-BBA7-9B23B758BE03}"/>
                </c:ext>
              </c:extLst>
            </c:dLbl>
            <c:dLbl>
              <c:idx val="3"/>
              <c:layout>
                <c:manualLayout>
                  <c:x val="0.18998457185655318"/>
                  <c:y val="-1.2220246391033661E-16"/>
                </c:manualLayout>
              </c:layout>
              <c:tx>
                <c:rich>
                  <a:bodyPr/>
                  <a:lstStyle/>
                  <a:p>
                    <a:fld id="{EF4C19C3-9E5E-42B1-BA04-BE4FA722775D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 </a:t>
                    </a:r>
                    <a:fld id="{37F9447A-6F39-43B3-ABB9-33CF57728200}" type="VALUE">
                      <a:rPr lang="en-US" baseline="0"/>
                      <a:pPr/>
                      <a:t>[VALUE]</a:t>
                    </a:fld>
                    <a:r>
                      <a:rPr lang="en-US" baseline="0"/>
                      <a:t> </a:t>
                    </a:r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E67-4972-BBA7-9B23B758BE03}"/>
                </c:ext>
              </c:extLst>
            </c:dLbl>
            <c:dLbl>
              <c:idx val="4"/>
              <c:layout>
                <c:manualLayout>
                  <c:x val="0.1220435406080395"/>
                  <c:y val="0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E67-4972-BBA7-9B23B758BE03}"/>
                </c:ext>
              </c:extLst>
            </c:dLbl>
            <c:numFmt formatCode="#,##0" sourceLinked="0"/>
            <c:spPr>
              <a:scene3d>
                <a:camera prst="orthographicFront"/>
                <a:lightRig rig="threePt" dir="t"/>
              </a:scene3d>
              <a:sp3d prstMaterial="matte"/>
            </c:spPr>
            <c:txPr>
              <a:bodyPr anchor="t" anchorCtr="0"/>
              <a:lstStyle/>
              <a:p>
                <a:pPr>
                  <a:defRPr sz="1500" b="1" i="0" baseline="0"/>
                </a:pPr>
                <a:endParaRPr lang="en-US"/>
              </a:p>
            </c:txPr>
            <c:dLblPos val="outEnd"/>
            <c:showLegendKey val="1"/>
            <c:showVal val="1"/>
            <c:showCatName val="1"/>
            <c:showSerName val="0"/>
            <c:showPercent val="1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'CPU 2019-06'!$A$62:$A$65</c:f>
              <c:strCache>
                <c:ptCount val="4"/>
                <c:pt idx="0">
                  <c:v>Alice</c:v>
                </c:pt>
                <c:pt idx="1">
                  <c:v>Atlas</c:v>
                </c:pt>
                <c:pt idx="2">
                  <c:v>Fermilab</c:v>
                </c:pt>
                <c:pt idx="3">
                  <c:v>Astro</c:v>
                </c:pt>
              </c:strCache>
            </c:strRef>
          </c:cat>
          <c:val>
            <c:numRef>
              <c:f>'CPU 2019-06'!$C$62:$C$65</c:f>
              <c:numCache>
                <c:formatCode>0</c:formatCode>
                <c:ptCount val="4"/>
                <c:pt idx="0">
                  <c:v>1125.535710539084</c:v>
                </c:pt>
                <c:pt idx="1">
                  <c:v>5657.2136041750964</c:v>
                </c:pt>
                <c:pt idx="2">
                  <c:v>1255.2441260269341</c:v>
                </c:pt>
                <c:pt idx="3">
                  <c:v>1642.0065592588853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67-4972-BBA7-9B23B758BE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effectLst>
          <a:innerShdw blurRad="63500" dist="50800" dir="2700000">
            <a:prstClr val="black">
              <a:alpha val="50000"/>
            </a:prstClr>
          </a:innerShdw>
        </a:effectLst>
      </c:spPr>
    </c:plotArea>
    <c:plotVisOnly val="1"/>
    <c:dispBlanksAs val="gap"/>
    <c:showDLblsOverMax val="0"/>
  </c:chart>
  <c:spPr>
    <a:effectLst>
      <a:innerShdw blurRad="63500" dist="50800" dir="2700000">
        <a:prstClr val="black">
          <a:alpha val="50000"/>
        </a:prstClr>
      </a:innerShdw>
    </a:effectLst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202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pattFill prst="pct5">
              <a:fgClr>
                <a:srgbClr val="4F81BD"/>
              </a:fgClr>
              <a:bgClr>
                <a:sysClr val="window" lastClr="FFFFFF"/>
              </a:bgClr>
            </a:patt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20"/>
          <c:dPt>
            <c:idx val="0"/>
            <c:bubble3D val="0"/>
            <c:spPr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1-5845-403B-A9F0-A9BD475133D2}"/>
              </c:ext>
            </c:extLst>
          </c:dPt>
          <c:dPt>
            <c:idx val="1"/>
            <c:bubble3D val="0"/>
            <c:spPr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3-5845-403B-A9F0-A9BD475133D2}"/>
              </c:ext>
            </c:extLst>
          </c:dPt>
          <c:dPt>
            <c:idx val="2"/>
            <c:bubble3D val="0"/>
            <c:spPr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5-5845-403B-A9F0-A9BD475133D2}"/>
              </c:ext>
            </c:extLst>
          </c:dPt>
          <c:dPt>
            <c:idx val="3"/>
            <c:bubble3D val="0"/>
            <c:spPr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7-5845-403B-A9F0-A9BD475133D2}"/>
              </c:ext>
            </c:extLst>
          </c:dPt>
          <c:dPt>
            <c:idx val="4"/>
            <c:bubble3D val="0"/>
            <c:spPr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9-5845-403B-A9F0-A9BD475133D2}"/>
              </c:ext>
            </c:extLst>
          </c:dPt>
          <c:dLbls>
            <c:dLbl>
              <c:idx val="0"/>
              <c:layout>
                <c:manualLayout>
                  <c:x val="0"/>
                  <c:y val="0.15799369920890594"/>
                </c:manualLayout>
              </c:layout>
              <c:tx>
                <c:rich>
                  <a:bodyPr/>
                  <a:lstStyle/>
                  <a:p>
                    <a:fld id="{85AC57FB-7242-4540-9DEE-5F6ABB0EFF61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 </a:t>
                    </a:r>
                    <a:fld id="{6507898A-3E5C-4BEA-8B38-185D36107558}" type="VALUE">
                      <a:rPr lang="en-US" baseline="0"/>
                      <a:pPr/>
                      <a:t>[VALUE]</a:t>
                    </a:fld>
                    <a:r>
                      <a:rPr lang="en-US" baseline="0"/>
                      <a:t> </a:t>
                    </a:r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845-403B-A9F0-A9BD475133D2}"/>
                </c:ext>
              </c:extLst>
            </c:dLbl>
            <c:dLbl>
              <c:idx val="1"/>
              <c:layout>
                <c:manualLayout>
                  <c:x val="0.10422242882454053"/>
                  <c:y val="-5.699854080773388E-2"/>
                </c:manualLayout>
              </c:layout>
              <c:tx>
                <c:rich>
                  <a:bodyPr/>
                  <a:lstStyle/>
                  <a:p>
                    <a:fld id="{24F408BF-8E31-4595-8F7A-FA02516CEA95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 </a:t>
                    </a:r>
                    <a:fld id="{CFEB1F40-1667-428C-977D-76CE94247FCA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7792887202585879"/>
                      <c:h val="0.1682890199288300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845-403B-A9F0-A9BD475133D2}"/>
                </c:ext>
              </c:extLst>
            </c:dLbl>
            <c:dLbl>
              <c:idx val="2"/>
              <c:layout>
                <c:manualLayout>
                  <c:x val="-5.9427824066584211E-3"/>
                  <c:y val="-0.28532681583276842"/>
                </c:manualLayout>
              </c:layout>
              <c:tx>
                <c:rich>
                  <a:bodyPr/>
                  <a:lstStyle/>
                  <a:p>
                    <a:fld id="{F7DBBCF1-9324-431D-97D5-04477757396D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 </a:t>
                    </a:r>
                    <a:fld id="{937ED555-E434-4EAB-B8C2-150D19FE36C2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765452483933439"/>
                      <c:h val="0.2822866625563185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845-403B-A9F0-A9BD475133D2}"/>
                </c:ext>
              </c:extLst>
            </c:dLbl>
            <c:dLbl>
              <c:idx val="3"/>
              <c:layout>
                <c:manualLayout>
                  <c:x val="3.6912906757706879E-2"/>
                  <c:y val="0"/>
                </c:manualLayout>
              </c:layout>
              <c:tx>
                <c:rich>
                  <a:bodyPr/>
                  <a:lstStyle/>
                  <a:p>
                    <a:fld id="{EF4C19C3-9E5E-42B1-BA04-BE4FA722775D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 </a:t>
                    </a:r>
                    <a:fld id="{37F9447A-6F39-43B3-ABB9-33CF57728200}" type="VALUE">
                      <a:rPr lang="en-US" baseline="0"/>
                      <a:pPr/>
                      <a:t>[VALUE]</a:t>
                    </a:fld>
                    <a:r>
                      <a:rPr lang="en-US" baseline="0"/>
                      <a:t> </a:t>
                    </a:r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845-403B-A9F0-A9BD475133D2}"/>
                </c:ext>
              </c:extLst>
            </c:dLbl>
            <c:dLbl>
              <c:idx val="4"/>
              <c:layout>
                <c:manualLayout>
                  <c:x val="0.1220435406080395"/>
                  <c:y val="0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845-403B-A9F0-A9BD475133D2}"/>
                </c:ext>
              </c:extLst>
            </c:dLbl>
            <c:numFmt formatCode="#,##0" sourceLinked="0"/>
            <c:spPr>
              <a:scene3d>
                <a:camera prst="orthographicFront"/>
                <a:lightRig rig="threePt" dir="t"/>
              </a:scene3d>
              <a:sp3d prstMaterial="matte"/>
            </c:spPr>
            <c:txPr>
              <a:bodyPr anchor="t" anchorCtr="0"/>
              <a:lstStyle/>
              <a:p>
                <a:pPr>
                  <a:defRPr sz="1500" b="1" i="0" baseline="0"/>
                </a:pPr>
                <a:endParaRPr lang="en-US"/>
              </a:p>
            </c:txPr>
            <c:dLblPos val="outEnd"/>
            <c:showLegendKey val="1"/>
            <c:showVal val="1"/>
            <c:showCatName val="1"/>
            <c:showSerName val="0"/>
            <c:showPercent val="1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'CPU 2022-09'!$A$63:$A$66</c:f>
              <c:strCache>
                <c:ptCount val="4"/>
                <c:pt idx="0">
                  <c:v>Alice</c:v>
                </c:pt>
                <c:pt idx="1">
                  <c:v>Atlas</c:v>
                </c:pt>
                <c:pt idx="2">
                  <c:v>Fermilab</c:v>
                </c:pt>
                <c:pt idx="3">
                  <c:v>Astro</c:v>
                </c:pt>
              </c:strCache>
            </c:strRef>
          </c:cat>
          <c:val>
            <c:numRef>
              <c:f>'CPU 2022-09'!$C$63:$C$66</c:f>
              <c:numCache>
                <c:formatCode>0</c:formatCode>
                <c:ptCount val="4"/>
                <c:pt idx="0">
                  <c:v>1436.7810344800266</c:v>
                </c:pt>
                <c:pt idx="1">
                  <c:v>5885.4724475134281</c:v>
                </c:pt>
                <c:pt idx="2">
                  <c:v>1781.3978920731033</c:v>
                </c:pt>
                <c:pt idx="3">
                  <c:v>3056.3486259334431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845-403B-A9F0-A9BD475133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effectLst>
          <a:innerShdw blurRad="63500" dist="50800" dir="2700000">
            <a:prstClr val="black">
              <a:alpha val="50000"/>
            </a:prstClr>
          </a:innerShdw>
        </a:effectLst>
      </c:spPr>
    </c:plotArea>
    <c:plotVisOnly val="1"/>
    <c:dispBlanksAs val="gap"/>
    <c:showDLblsOverMax val="0"/>
  </c:chart>
  <c:spPr>
    <a:effectLst>
      <a:innerShdw blurRad="63500" dist="50800" dir="2700000">
        <a:prstClr val="black">
          <a:alpha val="50000"/>
        </a:prstClr>
      </a:innerShdw>
    </a:effectLst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202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pattFill prst="pct5">
              <a:fgClr>
                <a:srgbClr val="4F81BD"/>
              </a:fgClr>
              <a:bgClr>
                <a:sysClr val="window" lastClr="FFFFFF"/>
              </a:bgClr>
            </a:patt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20"/>
          <c:dPt>
            <c:idx val="0"/>
            <c:bubble3D val="0"/>
            <c:spPr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1-707C-491A-BE23-9B8B20D56EAD}"/>
              </c:ext>
            </c:extLst>
          </c:dPt>
          <c:dPt>
            <c:idx val="1"/>
            <c:bubble3D val="0"/>
            <c:spPr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3-707C-491A-BE23-9B8B20D56EAD}"/>
              </c:ext>
            </c:extLst>
          </c:dPt>
          <c:dPt>
            <c:idx val="2"/>
            <c:bubble3D val="0"/>
            <c:spPr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5-707C-491A-BE23-9B8B20D56EAD}"/>
              </c:ext>
            </c:extLst>
          </c:dPt>
          <c:dPt>
            <c:idx val="3"/>
            <c:bubble3D val="0"/>
            <c:spPr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7-707C-491A-BE23-9B8B20D56EAD}"/>
              </c:ext>
            </c:extLst>
          </c:dPt>
          <c:dPt>
            <c:idx val="4"/>
            <c:bubble3D val="0"/>
            <c:spPr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9-707C-491A-BE23-9B8B20D56EAD}"/>
              </c:ext>
            </c:extLst>
          </c:dPt>
          <c:dLbls>
            <c:dLbl>
              <c:idx val="0"/>
              <c:layout>
                <c:manualLayout>
                  <c:x val="0"/>
                  <c:y val="0.15799369920890594"/>
                </c:manualLayout>
              </c:layout>
              <c:tx>
                <c:rich>
                  <a:bodyPr/>
                  <a:lstStyle/>
                  <a:p>
                    <a:fld id="{85AC57FB-7242-4540-9DEE-5F6ABB0EFF61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 </a:t>
                    </a:r>
                    <a:fld id="{6507898A-3E5C-4BEA-8B38-185D36107558}" type="VALUE">
                      <a:rPr lang="en-US" baseline="0"/>
                      <a:pPr/>
                      <a:t>[VALUE]</a:t>
                    </a:fld>
                    <a:r>
                      <a:rPr lang="en-US" baseline="0"/>
                      <a:t> </a:t>
                    </a:r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07C-491A-BE23-9B8B20D56EAD}"/>
                </c:ext>
              </c:extLst>
            </c:dLbl>
            <c:dLbl>
              <c:idx val="1"/>
              <c:layout>
                <c:manualLayout>
                  <c:x val="1.9322743281814714E-2"/>
                  <c:y val="0"/>
                </c:manualLayout>
              </c:layout>
              <c:tx>
                <c:rich>
                  <a:bodyPr/>
                  <a:lstStyle/>
                  <a:p>
                    <a:fld id="{24F408BF-8E31-4595-8F7A-FA02516CEA95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 </a:t>
                    </a:r>
                    <a:fld id="{CFEB1F40-1667-428C-977D-76CE94247FCA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07C-491A-BE23-9B8B20D56EAD}"/>
                </c:ext>
              </c:extLst>
            </c:dLbl>
            <c:dLbl>
              <c:idx val="2"/>
              <c:layout>
                <c:manualLayout>
                  <c:x val="-5.9427672364470285E-3"/>
                  <c:y val="-0.28532709633877884"/>
                </c:manualLayout>
              </c:layout>
              <c:tx>
                <c:rich>
                  <a:bodyPr/>
                  <a:lstStyle/>
                  <a:p>
                    <a:fld id="{F7DBBCF1-9324-431D-97D5-04477757396D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 </a:t>
                    </a:r>
                    <a:fld id="{937ED555-E434-4EAB-B8C2-150D19FE36C2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59877623860992"/>
                      <c:h val="0.295496289382013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07C-491A-BE23-9B8B20D56EA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F4C19C3-9E5E-42B1-BA04-BE4FA722775D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 </a:t>
                    </a:r>
                    <a:fld id="{37F9447A-6F39-43B3-ABB9-33CF57728200}" type="VALUE">
                      <a:rPr lang="en-US" baseline="0"/>
                      <a:pPr/>
                      <a:t>[VALUE]</a:t>
                    </a:fld>
                    <a:r>
                      <a:rPr lang="en-US" baseline="0"/>
                      <a:t> </a:t>
                    </a:r>
                  </a:p>
                </c:rich>
              </c:tx>
              <c:dLblPos val="outEnd"/>
              <c:showLegendKey val="1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07C-491A-BE23-9B8B20D56EAD}"/>
                </c:ext>
              </c:extLst>
            </c:dLbl>
            <c:dLbl>
              <c:idx val="4"/>
              <c:layout>
                <c:manualLayout>
                  <c:x val="0.1220435406080395"/>
                  <c:y val="0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07C-491A-BE23-9B8B20D56EAD}"/>
                </c:ext>
              </c:extLst>
            </c:dLbl>
            <c:numFmt formatCode="#,##0" sourceLinked="0"/>
            <c:spPr>
              <a:scene3d>
                <a:camera prst="orthographicFront"/>
                <a:lightRig rig="threePt" dir="t"/>
              </a:scene3d>
              <a:sp3d prstMaterial="matte"/>
            </c:spPr>
            <c:txPr>
              <a:bodyPr anchor="t" anchorCtr="0"/>
              <a:lstStyle/>
              <a:p>
                <a:pPr>
                  <a:defRPr sz="1500" b="1" i="0" baseline="0"/>
                </a:pPr>
                <a:endParaRPr lang="en-US"/>
              </a:p>
            </c:txPr>
            <c:dLblPos val="outEnd"/>
            <c:showLegendKey val="1"/>
            <c:showVal val="1"/>
            <c:showCatName val="1"/>
            <c:showSerName val="0"/>
            <c:showPercent val="1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'CPU 2023-01'!$A$63:$A$66</c:f>
              <c:strCache>
                <c:ptCount val="4"/>
                <c:pt idx="0">
                  <c:v>Alice</c:v>
                </c:pt>
                <c:pt idx="1">
                  <c:v>Atlas</c:v>
                </c:pt>
                <c:pt idx="2">
                  <c:v>Fermilab</c:v>
                </c:pt>
                <c:pt idx="3">
                  <c:v>Astro</c:v>
                </c:pt>
              </c:strCache>
            </c:strRef>
          </c:cat>
          <c:val>
            <c:numRef>
              <c:f>'CPU 2023-01'!$C$63:$C$66</c:f>
              <c:numCache>
                <c:formatCode>0</c:formatCode>
                <c:ptCount val="4"/>
                <c:pt idx="0">
                  <c:v>1240.0155421525724</c:v>
                </c:pt>
                <c:pt idx="1">
                  <c:v>4972.9780587937066</c:v>
                </c:pt>
                <c:pt idx="2">
                  <c:v>1689.4879070671875</c:v>
                </c:pt>
                <c:pt idx="3">
                  <c:v>2369.5184919865337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07C-491A-BE23-9B8B20D56E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effectLst>
          <a:innerShdw blurRad="63500" dist="50800" dir="2700000">
            <a:prstClr val="black">
              <a:alpha val="50000"/>
            </a:prstClr>
          </a:innerShdw>
        </a:effectLst>
      </c:spPr>
    </c:plotArea>
    <c:plotVisOnly val="1"/>
    <c:dispBlanksAs val="gap"/>
    <c:showDLblsOverMax val="0"/>
  </c:chart>
  <c:spPr>
    <a:effectLst>
      <a:innerShdw blurRad="63500" dist="50800" dir="2700000">
        <a:prstClr val="black">
          <a:alpha val="50000"/>
        </a:prstClr>
      </a:innerShdw>
    </a:effectLst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202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pattFill prst="pct5">
              <a:fgClr>
                <a:srgbClr val="4F81BD"/>
              </a:fgClr>
              <a:bgClr>
                <a:sysClr val="window" lastClr="FFFFFF"/>
              </a:bgClr>
            </a:patt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20"/>
          <c:dPt>
            <c:idx val="0"/>
            <c:bubble3D val="0"/>
            <c:spPr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1-8E67-4972-BBA7-9B23B758BE03}"/>
              </c:ext>
            </c:extLst>
          </c:dPt>
          <c:dPt>
            <c:idx val="1"/>
            <c:bubble3D val="0"/>
            <c:spPr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3-8E67-4972-BBA7-9B23B758BE03}"/>
              </c:ext>
            </c:extLst>
          </c:dPt>
          <c:dPt>
            <c:idx val="2"/>
            <c:bubble3D val="0"/>
            <c:spPr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5-8E67-4972-BBA7-9B23B758BE03}"/>
              </c:ext>
            </c:extLst>
          </c:dPt>
          <c:dPt>
            <c:idx val="3"/>
            <c:bubble3D val="0"/>
            <c:spPr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7-8E67-4972-BBA7-9B23B758BE03}"/>
              </c:ext>
            </c:extLst>
          </c:dPt>
          <c:dPt>
            <c:idx val="4"/>
            <c:bubble3D val="0"/>
            <c:spPr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9-8E67-4972-BBA7-9B23B758BE03}"/>
              </c:ext>
            </c:extLst>
          </c:dPt>
          <c:dLbls>
            <c:dLbl>
              <c:idx val="0"/>
              <c:layout>
                <c:manualLayout>
                  <c:x val="0"/>
                  <c:y val="0.15799369920890594"/>
                </c:manualLayout>
              </c:layout>
              <c:tx>
                <c:rich>
                  <a:bodyPr/>
                  <a:lstStyle/>
                  <a:p>
                    <a:fld id="{85AC57FB-7242-4540-9DEE-5F6ABB0EFF61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 </a:t>
                    </a:r>
                    <a:fld id="{6507898A-3E5C-4BEA-8B38-185D36107558}" type="VALUE">
                      <a:rPr lang="en-US" baseline="0"/>
                      <a:pPr/>
                      <a:t>[VALUE]</a:t>
                    </a:fld>
                    <a:r>
                      <a:rPr lang="en-US" baseline="0"/>
                      <a:t> </a:t>
                    </a:r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E67-4972-BBA7-9B23B758BE03}"/>
                </c:ext>
              </c:extLst>
            </c:dLbl>
            <c:dLbl>
              <c:idx val="1"/>
              <c:layout>
                <c:manualLayout>
                  <c:x val="0.10956541491367748"/>
                  <c:y val="-5.6657898079343461E-2"/>
                </c:manualLayout>
              </c:layout>
              <c:tx>
                <c:rich>
                  <a:bodyPr/>
                  <a:lstStyle/>
                  <a:p>
                    <a:fld id="{24F408BF-8E31-4595-8F7A-FA02516CEA95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 </a:t>
                    </a:r>
                    <a:fld id="{CFEB1F40-1667-428C-977D-76CE94247FCA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5902022812110745"/>
                      <c:h val="0.1507773636084031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E67-4972-BBA7-9B23B758BE03}"/>
                </c:ext>
              </c:extLst>
            </c:dLbl>
            <c:dLbl>
              <c:idx val="2"/>
              <c:layout>
                <c:manualLayout>
                  <c:x val="-5.0530771584259296E-2"/>
                  <c:y val="-0.48529695804199474"/>
                </c:manualLayout>
              </c:layout>
              <c:tx>
                <c:rich>
                  <a:bodyPr/>
                  <a:lstStyle/>
                  <a:p>
                    <a:fld id="{F7DBBCF1-9324-431D-97D5-04477757396D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 </a:t>
                    </a:r>
                    <a:fld id="{937ED555-E434-4EAB-B8C2-150D19FE36C2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105333276531796"/>
                      <c:h val="0.277425016506708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E67-4972-BBA7-9B23B758BE03}"/>
                </c:ext>
              </c:extLst>
            </c:dLbl>
            <c:dLbl>
              <c:idx val="3"/>
              <c:layout>
                <c:manualLayout>
                  <c:x val="0.18998457185655318"/>
                  <c:y val="-1.2220246391033661E-16"/>
                </c:manualLayout>
              </c:layout>
              <c:tx>
                <c:rich>
                  <a:bodyPr/>
                  <a:lstStyle/>
                  <a:p>
                    <a:fld id="{EF4C19C3-9E5E-42B1-BA04-BE4FA722775D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 </a:t>
                    </a:r>
                    <a:fld id="{37F9447A-6F39-43B3-ABB9-33CF57728200}" type="VALUE">
                      <a:rPr lang="en-US" baseline="0"/>
                      <a:pPr/>
                      <a:t>[VALUE]</a:t>
                    </a:fld>
                    <a:r>
                      <a:rPr lang="en-US" baseline="0"/>
                      <a:t> </a:t>
                    </a:r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E67-4972-BBA7-9B23B758BE03}"/>
                </c:ext>
              </c:extLst>
            </c:dLbl>
            <c:dLbl>
              <c:idx val="4"/>
              <c:layout>
                <c:manualLayout>
                  <c:x val="0.1220435406080395"/>
                  <c:y val="0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E67-4972-BBA7-9B23B758BE03}"/>
                </c:ext>
              </c:extLst>
            </c:dLbl>
            <c:numFmt formatCode="#,##0" sourceLinked="0"/>
            <c:spPr>
              <a:scene3d>
                <a:camera prst="orthographicFront"/>
                <a:lightRig rig="threePt" dir="t"/>
              </a:scene3d>
              <a:sp3d prstMaterial="matte"/>
            </c:spPr>
            <c:txPr>
              <a:bodyPr anchor="t" anchorCtr="0"/>
              <a:lstStyle/>
              <a:p>
                <a:pPr>
                  <a:defRPr sz="1500" b="1" i="0" baseline="0"/>
                </a:pPr>
                <a:endParaRPr lang="en-US"/>
              </a:p>
            </c:txPr>
            <c:dLblPos val="outEnd"/>
            <c:showLegendKey val="1"/>
            <c:showVal val="1"/>
            <c:showCatName val="1"/>
            <c:showSerName val="0"/>
            <c:showPercent val="1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'CPU 2019-06'!$A$62:$A$65</c:f>
              <c:strCache>
                <c:ptCount val="4"/>
                <c:pt idx="0">
                  <c:v>Alice</c:v>
                </c:pt>
                <c:pt idx="1">
                  <c:v>Atlas</c:v>
                </c:pt>
                <c:pt idx="2">
                  <c:v>Fermilab</c:v>
                </c:pt>
                <c:pt idx="3">
                  <c:v>Astro</c:v>
                </c:pt>
              </c:strCache>
            </c:strRef>
          </c:cat>
          <c:val>
            <c:numRef>
              <c:f>'CPU 2019-06'!$C$62:$C$65</c:f>
              <c:numCache>
                <c:formatCode>0</c:formatCode>
                <c:ptCount val="4"/>
                <c:pt idx="0">
                  <c:v>1125.535710539084</c:v>
                </c:pt>
                <c:pt idx="1">
                  <c:v>5657.2136041750964</c:v>
                </c:pt>
                <c:pt idx="2">
                  <c:v>1255.2441260269341</c:v>
                </c:pt>
                <c:pt idx="3">
                  <c:v>1642.0065592588853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67-4972-BBA7-9B23B758BE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effectLst>
          <a:innerShdw blurRad="63500" dist="50800" dir="2700000">
            <a:prstClr val="black">
              <a:alpha val="50000"/>
            </a:prstClr>
          </a:innerShdw>
        </a:effectLst>
      </c:spPr>
    </c:plotArea>
    <c:plotVisOnly val="1"/>
    <c:dispBlanksAs val="gap"/>
    <c:showDLblsOverMax val="0"/>
  </c:chart>
  <c:spPr>
    <a:effectLst>
      <a:innerShdw blurRad="63500" dist="50800" dir="2700000">
        <a:prstClr val="black">
          <a:alpha val="50000"/>
        </a:prstClr>
      </a:innerShdw>
    </a:effectLst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202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pattFill prst="pct5">
              <a:fgClr>
                <a:srgbClr val="4F81BD"/>
              </a:fgClr>
              <a:bgClr>
                <a:sysClr val="window" lastClr="FFFFFF"/>
              </a:bgClr>
            </a:patt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20"/>
          <c:dPt>
            <c:idx val="0"/>
            <c:bubble3D val="0"/>
            <c:spPr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1-707C-491A-BE23-9B8B20D56EAD}"/>
              </c:ext>
            </c:extLst>
          </c:dPt>
          <c:dPt>
            <c:idx val="1"/>
            <c:bubble3D val="0"/>
            <c:spPr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3-707C-491A-BE23-9B8B20D56EAD}"/>
              </c:ext>
            </c:extLst>
          </c:dPt>
          <c:dPt>
            <c:idx val="2"/>
            <c:bubble3D val="0"/>
            <c:spPr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5-707C-491A-BE23-9B8B20D56EAD}"/>
              </c:ext>
            </c:extLst>
          </c:dPt>
          <c:dPt>
            <c:idx val="3"/>
            <c:bubble3D val="0"/>
            <c:spPr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7-707C-491A-BE23-9B8B20D56EAD}"/>
              </c:ext>
            </c:extLst>
          </c:dPt>
          <c:dPt>
            <c:idx val="4"/>
            <c:bubble3D val="0"/>
            <c:spPr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9-707C-491A-BE23-9B8B20D56EAD}"/>
              </c:ext>
            </c:extLst>
          </c:dPt>
          <c:dLbls>
            <c:dLbl>
              <c:idx val="0"/>
              <c:layout>
                <c:manualLayout>
                  <c:x val="0"/>
                  <c:y val="0.15799369920890594"/>
                </c:manualLayout>
              </c:layout>
              <c:tx>
                <c:rich>
                  <a:bodyPr/>
                  <a:lstStyle/>
                  <a:p>
                    <a:fld id="{85AC57FB-7242-4540-9DEE-5F6ABB0EFF61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 </a:t>
                    </a:r>
                    <a:fld id="{6507898A-3E5C-4BEA-8B38-185D36107558}" type="VALUE">
                      <a:rPr lang="en-US" baseline="0"/>
                      <a:pPr/>
                      <a:t>[VALUE]</a:t>
                    </a:fld>
                    <a:r>
                      <a:rPr lang="en-US" baseline="0"/>
                      <a:t> </a:t>
                    </a:r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07C-491A-BE23-9B8B20D56EAD}"/>
                </c:ext>
              </c:extLst>
            </c:dLbl>
            <c:dLbl>
              <c:idx val="1"/>
              <c:layout>
                <c:manualLayout>
                  <c:x val="1.9322743281814714E-2"/>
                  <c:y val="0"/>
                </c:manualLayout>
              </c:layout>
              <c:tx>
                <c:rich>
                  <a:bodyPr/>
                  <a:lstStyle/>
                  <a:p>
                    <a:fld id="{24F408BF-8E31-4595-8F7A-FA02516CEA95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 </a:t>
                    </a:r>
                    <a:fld id="{CFEB1F40-1667-428C-977D-76CE94247FCA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07C-491A-BE23-9B8B20D56EAD}"/>
                </c:ext>
              </c:extLst>
            </c:dLbl>
            <c:dLbl>
              <c:idx val="2"/>
              <c:layout>
                <c:manualLayout>
                  <c:x val="-5.9427672364470285E-3"/>
                  <c:y val="-0.28532709633877884"/>
                </c:manualLayout>
              </c:layout>
              <c:tx>
                <c:rich>
                  <a:bodyPr/>
                  <a:lstStyle/>
                  <a:p>
                    <a:fld id="{F7DBBCF1-9324-431D-97D5-04477757396D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 </a:t>
                    </a:r>
                    <a:fld id="{937ED555-E434-4EAB-B8C2-150D19FE36C2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59877623860992"/>
                      <c:h val="0.295496289382013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07C-491A-BE23-9B8B20D56EA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F4C19C3-9E5E-42B1-BA04-BE4FA722775D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 </a:t>
                    </a:r>
                    <a:fld id="{37F9447A-6F39-43B3-ABB9-33CF57728200}" type="VALUE">
                      <a:rPr lang="en-US" baseline="0"/>
                      <a:pPr/>
                      <a:t>[VALUE]</a:t>
                    </a:fld>
                    <a:r>
                      <a:rPr lang="en-US" baseline="0"/>
                      <a:t> </a:t>
                    </a:r>
                  </a:p>
                </c:rich>
              </c:tx>
              <c:dLblPos val="outEnd"/>
              <c:showLegendKey val="1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07C-491A-BE23-9B8B20D56EAD}"/>
                </c:ext>
              </c:extLst>
            </c:dLbl>
            <c:dLbl>
              <c:idx val="4"/>
              <c:layout>
                <c:manualLayout>
                  <c:x val="0.1220435406080395"/>
                  <c:y val="0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07C-491A-BE23-9B8B20D56EAD}"/>
                </c:ext>
              </c:extLst>
            </c:dLbl>
            <c:numFmt formatCode="#,##0" sourceLinked="0"/>
            <c:spPr>
              <a:scene3d>
                <a:camera prst="orthographicFront"/>
                <a:lightRig rig="threePt" dir="t"/>
              </a:scene3d>
              <a:sp3d prstMaterial="matte"/>
            </c:spPr>
            <c:txPr>
              <a:bodyPr anchor="t" anchorCtr="0"/>
              <a:lstStyle/>
              <a:p>
                <a:pPr>
                  <a:defRPr sz="1500" b="1" i="0" baseline="0"/>
                </a:pPr>
                <a:endParaRPr lang="en-US"/>
              </a:p>
            </c:txPr>
            <c:dLblPos val="outEnd"/>
            <c:showLegendKey val="1"/>
            <c:showVal val="1"/>
            <c:showCatName val="1"/>
            <c:showSerName val="0"/>
            <c:showPercent val="1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'CPU 2023-01'!$A$63:$A$66</c:f>
              <c:strCache>
                <c:ptCount val="4"/>
                <c:pt idx="0">
                  <c:v>Alice</c:v>
                </c:pt>
                <c:pt idx="1">
                  <c:v>Atlas</c:v>
                </c:pt>
                <c:pt idx="2">
                  <c:v>Fermilab</c:v>
                </c:pt>
                <c:pt idx="3">
                  <c:v>Astro</c:v>
                </c:pt>
              </c:strCache>
            </c:strRef>
          </c:cat>
          <c:val>
            <c:numRef>
              <c:f>'CPU 2023-01'!$C$63:$C$66</c:f>
              <c:numCache>
                <c:formatCode>0</c:formatCode>
                <c:ptCount val="4"/>
                <c:pt idx="0">
                  <c:v>1240.0155421525724</c:v>
                </c:pt>
                <c:pt idx="1">
                  <c:v>4972.9780587937066</c:v>
                </c:pt>
                <c:pt idx="2">
                  <c:v>1689.4879070671875</c:v>
                </c:pt>
                <c:pt idx="3">
                  <c:v>2369.5184919865337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07C-491A-BE23-9B8B20D56E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effectLst>
          <a:innerShdw blurRad="63500" dist="50800" dir="2700000">
            <a:prstClr val="black">
              <a:alpha val="50000"/>
            </a:prstClr>
          </a:innerShdw>
        </a:effectLst>
      </c:spPr>
    </c:plotArea>
    <c:plotVisOnly val="1"/>
    <c:dispBlanksAs val="gap"/>
    <c:showDLblsOverMax val="0"/>
  </c:chart>
  <c:spPr>
    <a:effectLst>
      <a:innerShdw blurRad="63500" dist="50800" dir="2700000">
        <a:prstClr val="black">
          <a:alpha val="50000"/>
        </a:prstClr>
      </a:innerShdw>
    </a:effectLst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202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pattFill prst="pct5">
              <a:fgClr>
                <a:srgbClr val="4F81BD"/>
              </a:fgClr>
              <a:bgClr>
                <a:sysClr val="window" lastClr="FFFFFF"/>
              </a:bgClr>
            </a:patt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20"/>
          <c:dPt>
            <c:idx val="0"/>
            <c:bubble3D val="0"/>
            <c:spPr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1-984F-4301-A6C1-6CF4A2FE20BF}"/>
              </c:ext>
            </c:extLst>
          </c:dPt>
          <c:dPt>
            <c:idx val="1"/>
            <c:bubble3D val="0"/>
            <c:spPr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3-984F-4301-A6C1-6CF4A2FE20BF}"/>
              </c:ext>
            </c:extLst>
          </c:dPt>
          <c:dPt>
            <c:idx val="2"/>
            <c:bubble3D val="0"/>
            <c:spPr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5-984F-4301-A6C1-6CF4A2FE20BF}"/>
              </c:ext>
            </c:extLst>
          </c:dPt>
          <c:dPt>
            <c:idx val="3"/>
            <c:bubble3D val="0"/>
            <c:spPr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7-984F-4301-A6C1-6CF4A2FE20BF}"/>
              </c:ext>
            </c:extLst>
          </c:dPt>
          <c:dPt>
            <c:idx val="4"/>
            <c:bubble3D val="0"/>
            <c:spPr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9-984F-4301-A6C1-6CF4A2FE20BF}"/>
              </c:ext>
            </c:extLst>
          </c:dPt>
          <c:dLbls>
            <c:dLbl>
              <c:idx val="0"/>
              <c:layout>
                <c:manualLayout>
                  <c:x val="0"/>
                  <c:y val="0.15799369920890594"/>
                </c:manualLayout>
              </c:layout>
              <c:tx>
                <c:rich>
                  <a:bodyPr/>
                  <a:lstStyle/>
                  <a:p>
                    <a:fld id="{85AC57FB-7242-4540-9DEE-5F6ABB0EFF61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 </a:t>
                    </a:r>
                    <a:fld id="{6507898A-3E5C-4BEA-8B38-185D36107558}" type="VALUE">
                      <a:rPr lang="en-US" baseline="0"/>
                      <a:pPr/>
                      <a:t>[VALUE]</a:t>
                    </a:fld>
                    <a:r>
                      <a:rPr lang="en-US" baseline="0"/>
                      <a:t> </a:t>
                    </a:r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84F-4301-A6C1-6CF4A2FE20BF}"/>
                </c:ext>
              </c:extLst>
            </c:dLbl>
            <c:dLbl>
              <c:idx val="1"/>
              <c:layout>
                <c:manualLayout>
                  <c:x val="1.9322743281814714E-2"/>
                  <c:y val="0"/>
                </c:manualLayout>
              </c:layout>
              <c:tx>
                <c:rich>
                  <a:bodyPr/>
                  <a:lstStyle/>
                  <a:p>
                    <a:fld id="{24F408BF-8E31-4595-8F7A-FA02516CEA95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 </a:t>
                    </a:r>
                    <a:fld id="{CFEB1F40-1667-428C-977D-76CE94247FCA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84F-4301-A6C1-6CF4A2FE20BF}"/>
                </c:ext>
              </c:extLst>
            </c:dLbl>
            <c:dLbl>
              <c:idx val="2"/>
              <c:layout>
                <c:manualLayout>
                  <c:x val="-5.9428075959824644E-3"/>
                  <c:y val="-0.28532709633877884"/>
                </c:manualLayout>
              </c:layout>
              <c:tx>
                <c:rich>
                  <a:bodyPr/>
                  <a:lstStyle/>
                  <a:p>
                    <a:fld id="{F7DBBCF1-9324-431D-97D5-04477757396D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 </a:t>
                    </a:r>
                    <a:fld id="{937ED555-E434-4EAB-B8C2-150D19FE36C2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335326575063585"/>
                      <c:h val="0.3665350574555165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84F-4301-A6C1-6CF4A2FE20B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F4C19C3-9E5E-42B1-BA04-BE4FA722775D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 </a:t>
                    </a:r>
                    <a:fld id="{37F9447A-6F39-43B3-ABB9-33CF57728200}" type="VALUE">
                      <a:rPr lang="en-US" baseline="0"/>
                      <a:pPr/>
                      <a:t>[VALUE]</a:t>
                    </a:fld>
                    <a:r>
                      <a:rPr lang="en-US" baseline="0"/>
                      <a:t> </a:t>
                    </a:r>
                  </a:p>
                </c:rich>
              </c:tx>
              <c:dLblPos val="outEnd"/>
              <c:showLegendKey val="1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84F-4301-A6C1-6CF4A2FE20BF}"/>
                </c:ext>
              </c:extLst>
            </c:dLbl>
            <c:dLbl>
              <c:idx val="4"/>
              <c:layout>
                <c:manualLayout>
                  <c:x val="0.1220435406080395"/>
                  <c:y val="0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84F-4301-A6C1-6CF4A2FE20BF}"/>
                </c:ext>
              </c:extLst>
            </c:dLbl>
            <c:numFmt formatCode="#,##0" sourceLinked="0"/>
            <c:spPr>
              <a:scene3d>
                <a:camera prst="orthographicFront"/>
                <a:lightRig rig="threePt" dir="t"/>
              </a:scene3d>
              <a:sp3d prstMaterial="matte"/>
            </c:spPr>
            <c:txPr>
              <a:bodyPr anchor="t" anchorCtr="0"/>
              <a:lstStyle/>
              <a:p>
                <a:pPr>
                  <a:defRPr sz="1500" b="1" i="0" baseline="0"/>
                </a:pPr>
                <a:endParaRPr lang="en-US"/>
              </a:p>
            </c:txPr>
            <c:dLblPos val="outEnd"/>
            <c:showLegendKey val="1"/>
            <c:showVal val="1"/>
            <c:showCatName val="1"/>
            <c:showSerName val="0"/>
            <c:showPercent val="1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'CPU 2023-03'!$A$63:$A$66</c:f>
              <c:strCache>
                <c:ptCount val="4"/>
                <c:pt idx="0">
                  <c:v>Alice</c:v>
                </c:pt>
                <c:pt idx="1">
                  <c:v>Atlas</c:v>
                </c:pt>
                <c:pt idx="2">
                  <c:v>Fermilab</c:v>
                </c:pt>
                <c:pt idx="3">
                  <c:v>Astro</c:v>
                </c:pt>
              </c:strCache>
            </c:strRef>
          </c:cat>
          <c:val>
            <c:numRef>
              <c:f>'CPU 2023-03'!$C$63:$C$66</c:f>
              <c:numCache>
                <c:formatCode>0</c:formatCode>
                <c:ptCount val="4"/>
                <c:pt idx="0">
                  <c:v>962.20049857838922</c:v>
                </c:pt>
                <c:pt idx="1">
                  <c:v>3800.3431066167896</c:v>
                </c:pt>
                <c:pt idx="2">
                  <c:v>1499.256546151124</c:v>
                </c:pt>
                <c:pt idx="3">
                  <c:v>1498.1998486536982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84F-4301-A6C1-6CF4A2FE20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effectLst>
          <a:innerShdw blurRad="63500" dist="50800" dir="2700000">
            <a:prstClr val="black">
              <a:alpha val="50000"/>
            </a:prstClr>
          </a:innerShdw>
        </a:effectLst>
      </c:spPr>
    </c:plotArea>
    <c:plotVisOnly val="1"/>
    <c:dispBlanksAs val="gap"/>
    <c:showDLblsOverMax val="0"/>
  </c:chart>
  <c:spPr>
    <a:effectLst>
      <a:innerShdw blurRad="63500" dist="50800" dir="2700000">
        <a:prstClr val="black">
          <a:alpha val="50000"/>
        </a:prstClr>
      </a:innerShdw>
    </a:effectLst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HS06 evolution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'CPU 2023-03'!$A$83:$A$86</c:f>
              <c:strCache>
                <c:ptCount val="4"/>
                <c:pt idx="0">
                  <c:v>2022-01</c:v>
                </c:pt>
                <c:pt idx="1">
                  <c:v>2022-06</c:v>
                </c:pt>
                <c:pt idx="2">
                  <c:v>2023-01</c:v>
                </c:pt>
                <c:pt idx="3">
                  <c:v>2023-02</c:v>
                </c:pt>
              </c:strCache>
            </c:strRef>
          </c:cat>
          <c:val>
            <c:numRef>
              <c:f>'CPU 2023-03'!$B$83:$B$86</c:f>
              <c:numCache>
                <c:formatCode>0</c:formatCode>
                <c:ptCount val="4"/>
                <c:pt idx="0">
                  <c:v>84975.40496</c:v>
                </c:pt>
                <c:pt idx="1">
                  <c:v>158837.64496000001</c:v>
                </c:pt>
                <c:pt idx="2">
                  <c:v>137971.72495999999</c:v>
                </c:pt>
                <c:pt idx="3">
                  <c:v>112041.53495999999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22-45F4-87F2-B3FE6810DF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6253680"/>
        <c:axId val="26254512"/>
      </c:barChart>
      <c:lineChart>
        <c:grouping val="standard"/>
        <c:varyColors val="0"/>
        <c:ser>
          <c:idx val="1"/>
          <c:order val="1"/>
          <c:spPr>
            <a:ln w="31750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'CPU 2023-03'!$A$83:$A$86</c:f>
              <c:strCache>
                <c:ptCount val="4"/>
                <c:pt idx="0">
                  <c:v>2022-01</c:v>
                </c:pt>
                <c:pt idx="1">
                  <c:v>2022-06</c:v>
                </c:pt>
                <c:pt idx="2">
                  <c:v>2023-01</c:v>
                </c:pt>
                <c:pt idx="3">
                  <c:v>2023-02</c:v>
                </c:pt>
              </c:strCache>
            </c:strRef>
          </c:cat>
          <c:val>
            <c:numRef>
              <c:f>'CPU 2023-03'!$C$83:$C$86</c:f>
              <c:numCache>
                <c:formatCode>0</c:formatCode>
                <c:ptCount val="4"/>
                <c:pt idx="0" formatCode="General">
                  <c:v>100</c:v>
                </c:pt>
                <c:pt idx="1">
                  <c:v>186.92190409068218</c:v>
                </c:pt>
                <c:pt idx="2">
                  <c:v>162.36665776991194</c:v>
                </c:pt>
                <c:pt idx="3">
                  <c:v>131.85172228686721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422-45F4-87F2-B3FE6810DF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9940336"/>
        <c:axId val="219940752"/>
      </c:lineChart>
      <c:catAx>
        <c:axId val="262536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254512"/>
        <c:crosses val="autoZero"/>
        <c:auto val="1"/>
        <c:lblAlgn val="ctr"/>
        <c:lblOffset val="100"/>
        <c:noMultiLvlLbl val="0"/>
      </c:catAx>
      <c:valAx>
        <c:axId val="26254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HS06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253680"/>
        <c:crosses val="autoZero"/>
        <c:crossBetween val="between"/>
      </c:valAx>
      <c:valAx>
        <c:axId val="21994075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9940336"/>
        <c:crosses val="max"/>
        <c:crossBetween val="between"/>
      </c:valAx>
      <c:catAx>
        <c:axId val="2199403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99407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6976E-3292-4EEA-B4E7-1F4D8F6D0C9B}" type="datetimeFigureOut">
              <a:rPr lang="cs-CZ" smtClean="0"/>
              <a:t>07.12.2022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800D6-5B72-4ED7-BE62-58028DD787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819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https://www.farm.particle.cz/status/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7800D6-5B72-4ED7-BE62-58028DD787B6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2878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Fraktál rgb PNG 300 dpi">
            <a:extLst>
              <a:ext uri="{FF2B5EF4-FFF2-40B4-BE49-F238E27FC236}">
                <a16:creationId xmlns:a16="http://schemas.microsoft.com/office/drawing/2014/main" id="{EA51967B-E450-46BD-A781-BD22CEE11D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5655600"/>
          </a:xfrm>
          <a:prstGeom prst="rect">
            <a:avLst/>
          </a:prstGeom>
        </p:spPr>
      </p:pic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DFCD6914-2C8E-4EA1-A7C6-EA022BCC0B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Jiri.Chudoba@cern.ch</a:t>
            </a:r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927FEA8C-D996-4BC1-88F4-531E383617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2F142EE-8B4F-4798-8E39-9E8023FA3C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0" y="3816000"/>
            <a:ext cx="10753200" cy="1800000"/>
          </a:xfr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Autor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E11AD2C-1E8F-415D-B30F-7F09B723FB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00" y="36000"/>
            <a:ext cx="10753200" cy="3312000"/>
          </a:xfrm>
        </p:spPr>
        <p:txBody>
          <a:bodyPr anchor="b">
            <a:normAutofit/>
          </a:bodyPr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Název prezentace</a:t>
            </a:r>
          </a:p>
        </p:txBody>
      </p:sp>
      <p:cxnSp>
        <p:nvCxnSpPr>
          <p:cNvPr id="12" name="Přímá spojnice 11" hidden="1">
            <a:extLst>
              <a:ext uri="{FF2B5EF4-FFF2-40B4-BE49-F238E27FC236}">
                <a16:creationId xmlns:a16="http://schemas.microsoft.com/office/drawing/2014/main" id="{F510EB2C-997E-4096-B834-5B067AF75FF2}"/>
              </a:ext>
            </a:extLst>
          </p:cNvPr>
          <p:cNvCxnSpPr/>
          <p:nvPr userDrawn="1"/>
        </p:nvCxnSpPr>
        <p:spPr>
          <a:xfrm>
            <a:off x="0" y="2826000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587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CC86DD1-1607-46F7-A39B-58B5F5426E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Jiri.Chudoba@cern.ch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75DB6E8-9AE9-4E3D-8B2F-D90080791A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893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3B8A17DE-E0A3-4A13-BE74-2DB29A3545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56556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FABB9D3-70FF-40C5-B99A-CB3B276F0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6000"/>
            <a:ext cx="10753200" cy="5583600"/>
          </a:xfrm>
        </p:spPr>
        <p:txBody>
          <a:bodyPr anchor="ctr" anchorCtr="0">
            <a:norm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AE69616-6DFF-41D8-AB2E-2F0717318F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Jiri.Chudoba@cern.ch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3E86800-D9CC-4DBD-8351-AB7D38AF84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4847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75228C-E93E-4D79-996D-E81437768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889BF5-3C97-439C-B849-ADB8CFBEA9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0" y="2016000"/>
            <a:ext cx="5018400" cy="36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602FC9C-4248-4421-9697-78E6D3E8F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4800" y="4032000"/>
            <a:ext cx="5018400" cy="1656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0A83161-E312-49CF-B732-198C27C1C5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Jiri.Chudoba@cern.ch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C3DCA8B-486A-4BF8-A9D1-F4B1F3EACB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2FE3DD68-9FAE-41DB-8843-3E529105EF12}"/>
              </a:ext>
            </a:extLst>
          </p:cNvPr>
          <p:cNvCxnSpPr/>
          <p:nvPr userDrawn="1"/>
        </p:nvCxnSpPr>
        <p:spPr>
          <a:xfrm>
            <a:off x="6096000" y="2016000"/>
            <a:ext cx="0" cy="367347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C27F5BFE-2299-4B02-A06A-1F104687C3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54775" y="2016000"/>
            <a:ext cx="5016500" cy="1656000"/>
          </a:xfrm>
          <a:solidFill>
            <a:schemeClr val="accent2"/>
          </a:solidFill>
        </p:spPr>
        <p:txBody>
          <a:bodyPr lIns="180000" tIns="108000" rIns="180000" bIns="108000" anchor="ctr" anchorCtr="1">
            <a:normAutofit/>
          </a:bodyPr>
          <a:lstStyle>
            <a:lvl1pPr algn="ct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2905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, obsah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889BF5-3C97-439C-B849-ADB8CFBEA9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0" y="2952000"/>
            <a:ext cx="5018400" cy="2736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0A83161-E312-49CF-B732-198C27C1C5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Jiri.Chudoba@cern.ch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C3DCA8B-486A-4BF8-A9D1-F4B1F3EACB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2FE3DD68-9FAE-41DB-8843-3E529105EF12}"/>
              </a:ext>
            </a:extLst>
          </p:cNvPr>
          <p:cNvCxnSpPr/>
          <p:nvPr userDrawn="1"/>
        </p:nvCxnSpPr>
        <p:spPr>
          <a:xfrm>
            <a:off x="6096000" y="647999"/>
            <a:ext cx="0" cy="5040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ástupný symbol obrázku 6">
            <a:extLst>
              <a:ext uri="{FF2B5EF4-FFF2-40B4-BE49-F238E27FC236}">
                <a16:creationId xmlns:a16="http://schemas.microsoft.com/office/drawing/2014/main" id="{96B0AAC1-4B94-4459-ACE9-9AD4ACBCAAA4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2437200" y="648000"/>
            <a:ext cx="1584000" cy="1584000"/>
          </a:xfrm>
          <a:prstGeom prst="ellipse">
            <a:avLst/>
          </a:prstGeom>
        </p:spPr>
        <p:txBody>
          <a:bodyPr>
            <a:normAutofit/>
          </a:bodyPr>
          <a:lstStyle>
            <a:lvl1pPr algn="ctr">
              <a:defRPr sz="2000"/>
            </a:lvl1pPr>
          </a:lstStyle>
          <a:p>
            <a:r>
              <a:rPr lang="en-US"/>
              <a:t>Click icon to add picture</a:t>
            </a:r>
            <a:endParaRPr lang="cs-CZ" dirty="0"/>
          </a:p>
        </p:txBody>
      </p:sp>
      <p:sp>
        <p:nvSpPr>
          <p:cNvPr id="13" name="Zástupný symbol pro text 12">
            <a:extLst>
              <a:ext uri="{FF2B5EF4-FFF2-40B4-BE49-F238E27FC236}">
                <a16:creationId xmlns:a16="http://schemas.microsoft.com/office/drawing/2014/main" id="{CC57F42F-4F37-4321-B5E1-2A5C0D930A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0725" y="2412000"/>
            <a:ext cx="5014800" cy="3240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2000" b="1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Zástupný symbol obrázku 9">
            <a:extLst>
              <a:ext uri="{FF2B5EF4-FFF2-40B4-BE49-F238E27FC236}">
                <a16:creationId xmlns:a16="http://schemas.microsoft.com/office/drawing/2014/main" id="{C6F5B009-6E42-4000-9843-C95FB4060F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54800" y="2016000"/>
            <a:ext cx="5018400" cy="3672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cs-CZ" dirty="0"/>
          </a:p>
        </p:txBody>
      </p:sp>
      <p:sp>
        <p:nvSpPr>
          <p:cNvPr id="17" name="Zástupný symbol pro text 16">
            <a:extLst>
              <a:ext uri="{FF2B5EF4-FFF2-40B4-BE49-F238E27FC236}">
                <a16:creationId xmlns:a16="http://schemas.microsoft.com/office/drawing/2014/main" id="{08BBFED4-6936-4291-8BE0-9674194741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54800" y="648000"/>
            <a:ext cx="5014800" cy="11520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1245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galerie obrázk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889BF5-3C97-439C-B849-ADB8CFBEA9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0" y="3456000"/>
            <a:ext cx="5018400" cy="223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0A83161-E312-49CF-B732-198C27C1C5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Jiri.Chudoba@cern.ch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C3DCA8B-486A-4BF8-A9D1-F4B1F3EACB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2FE3DD68-9FAE-41DB-8843-3E529105EF12}"/>
              </a:ext>
            </a:extLst>
          </p:cNvPr>
          <p:cNvCxnSpPr/>
          <p:nvPr userDrawn="1"/>
        </p:nvCxnSpPr>
        <p:spPr>
          <a:xfrm>
            <a:off x="6096000" y="647999"/>
            <a:ext cx="0" cy="5040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ástupný symbol pro text 12">
            <a:extLst>
              <a:ext uri="{FF2B5EF4-FFF2-40B4-BE49-F238E27FC236}">
                <a16:creationId xmlns:a16="http://schemas.microsoft.com/office/drawing/2014/main" id="{CC57F42F-4F37-4321-B5E1-2A5C0D930A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55176" y="4247999"/>
            <a:ext cx="1440000" cy="1439999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4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Zástupný symbol obrázku 9">
            <a:extLst>
              <a:ext uri="{FF2B5EF4-FFF2-40B4-BE49-F238E27FC236}">
                <a16:creationId xmlns:a16="http://schemas.microsoft.com/office/drawing/2014/main" id="{C6F5B009-6E42-4000-9843-C95FB4060FF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6454800" y="648000"/>
            <a:ext cx="1440000" cy="1440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cs-CZ" dirty="0"/>
          </a:p>
        </p:txBody>
      </p:sp>
      <p:sp>
        <p:nvSpPr>
          <p:cNvPr id="17" name="Zástupný symbol pro text 16">
            <a:extLst>
              <a:ext uri="{FF2B5EF4-FFF2-40B4-BE49-F238E27FC236}">
                <a16:creationId xmlns:a16="http://schemas.microsoft.com/office/drawing/2014/main" id="{08BBFED4-6936-4291-8BE0-9674194741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53601" y="2448000"/>
            <a:ext cx="5014800" cy="1440000"/>
          </a:xfrm>
        </p:spPr>
        <p:txBody>
          <a:bodyPr anchor="ctr" anchorCtr="0">
            <a:normAutofit/>
          </a:bodyPr>
          <a:lstStyle>
            <a:lvl1pPr algn="ctr">
              <a:spcBef>
                <a:spcPts val="0"/>
              </a:spcBef>
              <a:defRPr sz="20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02D3818-A633-4E62-9941-6CD6CDDD9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48000"/>
            <a:ext cx="5014796" cy="115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CCD32732-CFB9-448B-AE82-A187647C2C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0000" y="2016000"/>
            <a:ext cx="5016500" cy="1224000"/>
          </a:xfrm>
          <a:solidFill>
            <a:schemeClr val="accent2"/>
          </a:solidFill>
        </p:spPr>
        <p:txBody>
          <a:bodyPr lIns="180000" tIns="108000" rIns="180000" bIns="108000" anchor="ctr" anchorCtr="1">
            <a:normAutofit/>
          </a:bodyPr>
          <a:lstStyle>
            <a:lvl1pPr algn="ct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Zástupný symbol obrázku 9">
            <a:extLst>
              <a:ext uri="{FF2B5EF4-FFF2-40B4-BE49-F238E27FC236}">
                <a16:creationId xmlns:a16="http://schemas.microsoft.com/office/drawing/2014/main" id="{42642888-14CD-4560-97C2-66AECFD7F340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10032000" y="647999"/>
            <a:ext cx="1440000" cy="1440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cs-CZ" dirty="0"/>
          </a:p>
        </p:txBody>
      </p:sp>
      <p:sp>
        <p:nvSpPr>
          <p:cNvPr id="14" name="Zástupný symbol obrázku 9">
            <a:extLst>
              <a:ext uri="{FF2B5EF4-FFF2-40B4-BE49-F238E27FC236}">
                <a16:creationId xmlns:a16="http://schemas.microsoft.com/office/drawing/2014/main" id="{3B34269D-5738-43DF-AA12-1D2DF648EC20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241001" y="4248000"/>
            <a:ext cx="1440000" cy="1440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cs-CZ" dirty="0"/>
          </a:p>
        </p:txBody>
      </p:sp>
      <p:sp>
        <p:nvSpPr>
          <p:cNvPr id="16" name="Zástupný symbol obrázku 9">
            <a:extLst>
              <a:ext uri="{FF2B5EF4-FFF2-40B4-BE49-F238E27FC236}">
                <a16:creationId xmlns:a16="http://schemas.microsoft.com/office/drawing/2014/main" id="{E78E8096-2AC6-45C3-BCF5-4DD5E1846934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10028401" y="4248000"/>
            <a:ext cx="1440000" cy="1440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cs-CZ" dirty="0"/>
          </a:p>
        </p:txBody>
      </p:sp>
      <p:sp>
        <p:nvSpPr>
          <p:cNvPr id="18" name="Zástupný symbol pro text 12">
            <a:extLst>
              <a:ext uri="{FF2B5EF4-FFF2-40B4-BE49-F238E27FC236}">
                <a16:creationId xmlns:a16="http://schemas.microsoft.com/office/drawing/2014/main" id="{935C65A5-8809-45FD-8385-4F5A7FBC6A7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253599" y="648000"/>
            <a:ext cx="1440000" cy="1439999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4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5625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erie tří obrázk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0A83161-E312-49CF-B732-198C27C1C5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Jiri.Chudoba@cern.ch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C3DCA8B-486A-4BF8-A9D1-F4B1F3EACB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5" name="Zástupný symbol obrázku 9">
            <a:extLst>
              <a:ext uri="{FF2B5EF4-FFF2-40B4-BE49-F238E27FC236}">
                <a16:creationId xmlns:a16="http://schemas.microsoft.com/office/drawing/2014/main" id="{C6F5B009-6E42-4000-9843-C95FB4060F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20002" y="2016000"/>
            <a:ext cx="3103200" cy="1746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02D3818-A633-4E62-9941-6CD6CDDD9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648000"/>
            <a:ext cx="10753200" cy="115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19" name="Zástupný symbol obrázku 9">
            <a:extLst>
              <a:ext uri="{FF2B5EF4-FFF2-40B4-BE49-F238E27FC236}">
                <a16:creationId xmlns:a16="http://schemas.microsoft.com/office/drawing/2014/main" id="{F40CA059-9873-42E1-99EB-323708A7A0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68798" y="2016000"/>
            <a:ext cx="3103200" cy="1746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cs-CZ" dirty="0"/>
          </a:p>
        </p:txBody>
      </p:sp>
      <p:sp>
        <p:nvSpPr>
          <p:cNvPr id="20" name="Zástupný symbol obrázku 9">
            <a:extLst>
              <a:ext uri="{FF2B5EF4-FFF2-40B4-BE49-F238E27FC236}">
                <a16:creationId xmlns:a16="http://schemas.microsoft.com/office/drawing/2014/main" id="{FB58865E-5642-412D-9D3F-6415DB90205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44400" y="3942000"/>
            <a:ext cx="3103200" cy="1746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BB9ADD7D-8C4A-42C3-8A09-D87B1CFFE4F0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5862000" y="2016000"/>
            <a:ext cx="468000" cy="468000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1"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2</a:t>
            </a:r>
          </a:p>
        </p:txBody>
      </p:sp>
      <p:sp>
        <p:nvSpPr>
          <p:cNvPr id="21" name="Zástupný symbol pro text 4">
            <a:extLst>
              <a:ext uri="{FF2B5EF4-FFF2-40B4-BE49-F238E27FC236}">
                <a16:creationId xmlns:a16="http://schemas.microsoft.com/office/drawing/2014/main" id="{A9CD23CD-BCFF-4B45-90D3-C04D4261621D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2037602" y="3942000"/>
            <a:ext cx="468000" cy="468000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1"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1</a:t>
            </a:r>
          </a:p>
        </p:txBody>
      </p:sp>
      <p:sp>
        <p:nvSpPr>
          <p:cNvPr id="22" name="Zástupný symbol pro text 4">
            <a:extLst>
              <a:ext uri="{FF2B5EF4-FFF2-40B4-BE49-F238E27FC236}">
                <a16:creationId xmlns:a16="http://schemas.microsoft.com/office/drawing/2014/main" id="{6448142E-8BAE-4F32-8A10-1AE7BD812EC2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9686398" y="3942000"/>
            <a:ext cx="468000" cy="468000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1"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3</a:t>
            </a:r>
          </a:p>
        </p:txBody>
      </p:sp>
      <p:sp>
        <p:nvSpPr>
          <p:cNvPr id="23" name="Zástupný symbol pro text 16">
            <a:extLst>
              <a:ext uri="{FF2B5EF4-FFF2-40B4-BE49-F238E27FC236}">
                <a16:creationId xmlns:a16="http://schemas.microsoft.com/office/drawing/2014/main" id="{74BBAE5B-2B9C-4A6D-8E34-B07F74E8677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20000" y="4590000"/>
            <a:ext cx="3103199" cy="10980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Zástupný symbol pro text 16">
            <a:extLst>
              <a:ext uri="{FF2B5EF4-FFF2-40B4-BE49-F238E27FC236}">
                <a16:creationId xmlns:a16="http://schemas.microsoft.com/office/drawing/2014/main" id="{35D13F08-6F40-44C5-B6BF-0FC7E538943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544401" y="2664000"/>
            <a:ext cx="3103199" cy="10980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Zástupný symbol pro text 16">
            <a:extLst>
              <a:ext uri="{FF2B5EF4-FFF2-40B4-BE49-F238E27FC236}">
                <a16:creationId xmlns:a16="http://schemas.microsoft.com/office/drawing/2014/main" id="{35E011CA-30E1-407A-B648-88C2A77D879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368799" y="4590000"/>
            <a:ext cx="3103199" cy="10980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09CA9480-89AB-4922-8C55-EFCAE1B04A11}"/>
              </a:ext>
            </a:extLst>
          </p:cNvPr>
          <p:cNvCxnSpPr/>
          <p:nvPr userDrawn="1"/>
        </p:nvCxnSpPr>
        <p:spPr>
          <a:xfrm>
            <a:off x="4183200" y="2016000"/>
            <a:ext cx="0" cy="367347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65301743-9DD3-4F54-9F0C-9468A958CDEE}"/>
              </a:ext>
            </a:extLst>
          </p:cNvPr>
          <p:cNvCxnSpPr/>
          <p:nvPr userDrawn="1"/>
        </p:nvCxnSpPr>
        <p:spPr>
          <a:xfrm>
            <a:off x="8010000" y="2016000"/>
            <a:ext cx="0" cy="367347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401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galerie tří obrázk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889BF5-3C97-439C-B849-ADB8CFBEA9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0" y="2016000"/>
            <a:ext cx="5018400" cy="36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0A83161-E312-49CF-B732-198C27C1C5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Jiri.Chudoba@cern.ch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C3DCA8B-486A-4BF8-A9D1-F4B1F3EACB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2FE3DD68-9FAE-41DB-8843-3E529105EF12}"/>
              </a:ext>
            </a:extLst>
          </p:cNvPr>
          <p:cNvCxnSpPr/>
          <p:nvPr userDrawn="1"/>
        </p:nvCxnSpPr>
        <p:spPr>
          <a:xfrm>
            <a:off x="6096000" y="647999"/>
            <a:ext cx="0" cy="5040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ástupný symbol pro text 12">
            <a:extLst>
              <a:ext uri="{FF2B5EF4-FFF2-40B4-BE49-F238E27FC236}">
                <a16:creationId xmlns:a16="http://schemas.microsoft.com/office/drawing/2014/main" id="{CC57F42F-4F37-4321-B5E1-2A5C0D930A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55175" y="5328000"/>
            <a:ext cx="5016823" cy="36000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4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Zástupný symbol obrázku 9">
            <a:extLst>
              <a:ext uri="{FF2B5EF4-FFF2-40B4-BE49-F238E27FC236}">
                <a16:creationId xmlns:a16="http://schemas.microsoft.com/office/drawing/2014/main" id="{C6F5B009-6E42-4000-9843-C95FB4060FF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8237851" y="648000"/>
            <a:ext cx="1440000" cy="1440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02D3818-A633-4E62-9941-6CD6CDDD9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48000"/>
            <a:ext cx="5014796" cy="115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12" name="Zástupný symbol obrázku 9">
            <a:extLst>
              <a:ext uri="{FF2B5EF4-FFF2-40B4-BE49-F238E27FC236}">
                <a16:creationId xmlns:a16="http://schemas.microsoft.com/office/drawing/2014/main" id="{42642888-14CD-4560-97C2-66AECFD7F340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10032000" y="647999"/>
            <a:ext cx="1440000" cy="1440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cs-CZ" dirty="0"/>
          </a:p>
        </p:txBody>
      </p:sp>
      <p:sp>
        <p:nvSpPr>
          <p:cNvPr id="14" name="Zástupný symbol obrázku 9">
            <a:extLst>
              <a:ext uri="{FF2B5EF4-FFF2-40B4-BE49-F238E27FC236}">
                <a16:creationId xmlns:a16="http://schemas.microsoft.com/office/drawing/2014/main" id="{3B34269D-5738-43DF-AA12-1D2DF648EC2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55177" y="2448000"/>
            <a:ext cx="5016824" cy="2520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cs-CZ" dirty="0"/>
          </a:p>
        </p:txBody>
      </p:sp>
      <p:sp>
        <p:nvSpPr>
          <p:cNvPr id="18" name="Zástupný symbol pro text 12">
            <a:extLst>
              <a:ext uri="{FF2B5EF4-FFF2-40B4-BE49-F238E27FC236}">
                <a16:creationId xmlns:a16="http://schemas.microsoft.com/office/drawing/2014/main" id="{935C65A5-8809-45FD-8385-4F5A7FBC6A7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57052" y="648000"/>
            <a:ext cx="1440000" cy="1439999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400" i="1">
                <a:solidFill>
                  <a:schemeClr val="accent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4502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Závěreč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Fraktál rgb PNG 300 dpi">
            <a:extLst>
              <a:ext uri="{FF2B5EF4-FFF2-40B4-BE49-F238E27FC236}">
                <a16:creationId xmlns:a16="http://schemas.microsoft.com/office/drawing/2014/main" id="{EA51967B-E450-46BD-A781-BD22CEE11D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5655600"/>
          </a:xfrm>
          <a:prstGeom prst="rect">
            <a:avLst/>
          </a:prstGeom>
        </p:spPr>
      </p:pic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DFCD6914-2C8E-4EA1-A7C6-EA022BCC0B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Jiri.Chudoba@cern.ch</a:t>
            </a:r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927FEA8C-D996-4BC1-88F4-531E383617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2F142EE-8B4F-4798-8E39-9E8023FA3C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0" y="3816000"/>
            <a:ext cx="10753200" cy="1800000"/>
          </a:xfr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Jméno Příjmení</a:t>
            </a:r>
          </a:p>
          <a:p>
            <a:r>
              <a:rPr lang="cs-CZ" dirty="0"/>
              <a:t>kontakt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E11AD2C-1E8F-415D-B30F-7F09B723FB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00" y="36000"/>
            <a:ext cx="10753200" cy="3312000"/>
          </a:xfrm>
        </p:spPr>
        <p:txBody>
          <a:bodyPr anchor="b">
            <a:normAutofit/>
          </a:bodyPr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Děkuji za pozornost</a:t>
            </a:r>
          </a:p>
        </p:txBody>
      </p:sp>
      <p:cxnSp>
        <p:nvCxnSpPr>
          <p:cNvPr id="12" name="Přímá spojnice 11" hidden="1">
            <a:extLst>
              <a:ext uri="{FF2B5EF4-FFF2-40B4-BE49-F238E27FC236}">
                <a16:creationId xmlns:a16="http://schemas.microsoft.com/office/drawing/2014/main" id="{F510EB2C-997E-4096-B834-5B067AF75FF2}"/>
              </a:ext>
            </a:extLst>
          </p:cNvPr>
          <p:cNvCxnSpPr/>
          <p:nvPr userDrawn="1"/>
        </p:nvCxnSpPr>
        <p:spPr>
          <a:xfrm>
            <a:off x="0" y="2826000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022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A2DDD6F-337D-4613-850A-08434E8E3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A28C445F-7EC5-412D-9D7C-CCA02C2BF1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Jiri.Chudoba@cern.ch</a:t>
            </a:r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83581348-7B5B-4A6A-97DC-1665C2AB25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9BEE03F-A3CB-4257-BA60-13DE998E6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2902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75228C-E93E-4D79-996D-E81437768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889BF5-3C97-439C-B849-ADB8CFBEA9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0" y="2016000"/>
            <a:ext cx="5018400" cy="36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602FC9C-4248-4421-9697-78E6D3E8F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3600" y="2016000"/>
            <a:ext cx="5018400" cy="36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0A83161-E312-49CF-B732-198C27C1C5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Jiri.Chudoba@cern.ch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C3DCA8B-486A-4BF8-A9D1-F4B1F3EACB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7430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(fraktá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889BF5-3C97-439C-B849-ADB8CFBEA9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0" y="2016000"/>
            <a:ext cx="4658400" cy="36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E929F32-B6EF-42EC-9478-EBEFEE9AC1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1" y="0"/>
            <a:ext cx="6096000" cy="568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C75228C-E93E-4D79-996D-E81437768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48000"/>
            <a:ext cx="4658400" cy="115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0A83161-E312-49CF-B732-198C27C1C5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Jiri.Chudoba@cern.ch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C3DCA8B-486A-4BF8-A9D1-F4B1F3EACB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text 9">
            <a:extLst>
              <a:ext uri="{FF2B5EF4-FFF2-40B4-BE49-F238E27FC236}">
                <a16:creationId xmlns:a16="http://schemas.microsoft.com/office/drawing/2014/main" id="{C07A7110-5DA4-434E-8DDB-BC25B1E10E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14800" y="2016000"/>
            <a:ext cx="4658400" cy="3672000"/>
          </a:xfrm>
        </p:spPr>
        <p:txBody>
          <a:bodyPr/>
          <a:lstStyle>
            <a:lvl1pPr algn="ctr">
              <a:spcBef>
                <a:spcPts val="0"/>
              </a:spcBef>
              <a:defRPr b="1" i="1">
                <a:solidFill>
                  <a:schemeClr val="bg1"/>
                </a:solidFill>
              </a:defRPr>
            </a:lvl1pPr>
            <a:lvl2pPr algn="ctr">
              <a:defRPr b="1" i="1">
                <a:solidFill>
                  <a:schemeClr val="bg1"/>
                </a:solidFill>
              </a:defRPr>
            </a:lvl2pPr>
            <a:lvl3pPr algn="ctr">
              <a:defRPr b="1" i="1">
                <a:solidFill>
                  <a:schemeClr val="bg1"/>
                </a:solidFill>
              </a:defRPr>
            </a:lvl3pPr>
            <a:lvl4pPr algn="ctr">
              <a:defRPr b="1" i="1">
                <a:solidFill>
                  <a:schemeClr val="bg1"/>
                </a:solidFill>
              </a:defRPr>
            </a:lvl4pPr>
            <a:lvl5pPr algn="ctr">
              <a:defRPr b="1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3258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AD4E70-8C49-4866-89D1-16B98F282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48000"/>
            <a:ext cx="10753200" cy="115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52A1000-0E4E-4D32-8148-5BEDB5548C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2016000"/>
            <a:ext cx="5018400" cy="792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D43090C-D552-473B-B8AE-1529A48FAA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808000"/>
            <a:ext cx="5018400" cy="288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7F2D96F-F115-4FB7-9E64-677DCA1A8D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53602" y="2016000"/>
            <a:ext cx="5018400" cy="82391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80C31E10-0CF9-46CE-9397-B747FB2680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54800" y="2844000"/>
            <a:ext cx="5018400" cy="284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:a16="http://schemas.microsoft.com/office/drawing/2014/main" id="{2A2F2445-4343-4371-85D1-EDD6ACEC72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Jiri.Chudoba@cern.ch</a:t>
            </a:r>
            <a:endParaRPr lang="cs-CZ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FA45C6DF-18E3-4877-B5D8-D666DE8AEF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63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75228C-E93E-4D79-996D-E81437768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889BF5-3C97-439C-B849-ADB8CFBEA9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0" y="2016000"/>
            <a:ext cx="5018400" cy="36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0A83161-E312-49CF-B732-198C27C1C5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Jiri.Chudoba@cern.ch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C3DCA8B-486A-4BF8-A9D1-F4B1F3EACB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obrázku 9">
            <a:extLst>
              <a:ext uri="{FF2B5EF4-FFF2-40B4-BE49-F238E27FC236}">
                <a16:creationId xmlns:a16="http://schemas.microsoft.com/office/drawing/2014/main" id="{CF8B50D0-47D1-463B-A923-50A5FD7F35B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54800" y="2016000"/>
            <a:ext cx="5018400" cy="36734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9932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BEE03F-A3CB-4257-BA60-13DE998E6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A28C445F-7EC5-412D-9D7C-CCA02C2BF1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Jiri.Chudoba@cern.ch</a:t>
            </a:r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83581348-7B5B-4A6A-97DC-1665C2AB25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9A4AD859-049B-42A6-B660-30149F1408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20725" y="2016000"/>
            <a:ext cx="10752138" cy="36734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1568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75228C-E93E-4D79-996D-E81437768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0A83161-E312-49CF-B732-198C27C1C5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Jiri.Chudoba@cern.ch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C3DCA8B-486A-4BF8-A9D1-F4B1F3EACB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obrázku 9">
            <a:extLst>
              <a:ext uri="{FF2B5EF4-FFF2-40B4-BE49-F238E27FC236}">
                <a16:creationId xmlns:a16="http://schemas.microsoft.com/office/drawing/2014/main" id="{CF8B50D0-47D1-463B-A923-50A5FD7F35B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54800" y="2016000"/>
            <a:ext cx="5018400" cy="36734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cs-CZ"/>
          </a:p>
        </p:txBody>
      </p:sp>
      <p:sp>
        <p:nvSpPr>
          <p:cNvPr id="7" name="Zástupný symbol obrázku 9">
            <a:extLst>
              <a:ext uri="{FF2B5EF4-FFF2-40B4-BE49-F238E27FC236}">
                <a16:creationId xmlns:a16="http://schemas.microsoft.com/office/drawing/2014/main" id="{5B218AF9-A040-4A5D-A158-64AEE4DCFF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0000" y="2015999"/>
            <a:ext cx="5018400" cy="36734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1049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6F3F45-87DE-4659-8ED8-D79F74990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D98E870-6A58-4347-838C-79AB7C4C06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Jiri.Chudoba@cern.ch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A999338-B38B-4EF7-8BFF-8D306EADB8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7677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Logo FZÚ rgb EMF">
            <a:extLst>
              <a:ext uri="{FF2B5EF4-FFF2-40B4-BE49-F238E27FC236}">
                <a16:creationId xmlns:a16="http://schemas.microsoft.com/office/drawing/2014/main" id="{FCE51D40-71DD-4B4D-9BE8-C75886C0AB3C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99" y="6015600"/>
            <a:ext cx="2160000" cy="481146"/>
          </a:xfrm>
          <a:prstGeom prst="rect">
            <a:avLst/>
          </a:prstGeom>
        </p:spPr>
      </p:pic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4C14D38-F7D3-4E4D-A548-21E139FBD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2015999"/>
            <a:ext cx="10753200" cy="367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B129050-8B86-4124-BC7A-0FBB55CC5E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9999" y="6015600"/>
            <a:ext cx="7045200" cy="4176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cs-CZ"/>
              <a:t>Jiri.Chudoba@cern.ch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5BE225D-4281-4BED-8E33-6774B69947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3200" y="6015600"/>
            <a:ext cx="720000" cy="4176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1">
                <a:solidFill>
                  <a:schemeClr val="accent2"/>
                </a:solidFill>
              </a:defRPr>
            </a:lvl1pPr>
          </a:lstStyle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8931230-1C60-48F9-BCC5-B6986B951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48000"/>
            <a:ext cx="10753200" cy="115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cxnSp>
        <p:nvCxnSpPr>
          <p:cNvPr id="16" name="Účaří loga FZÚ (Y 17,76 cm)" hidden="1">
            <a:extLst>
              <a:ext uri="{FF2B5EF4-FFF2-40B4-BE49-F238E27FC236}">
                <a16:creationId xmlns:a16="http://schemas.microsoft.com/office/drawing/2014/main" id="{0EE604A2-92A8-4EEF-B6E5-9D1C56E4C3B0}"/>
              </a:ext>
            </a:extLst>
          </p:cNvPr>
          <p:cNvCxnSpPr/>
          <p:nvPr userDrawn="1"/>
        </p:nvCxnSpPr>
        <p:spPr>
          <a:xfrm>
            <a:off x="0" y="6393600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Text Y 5,6 (šířka 1 sloupce 29,87 cm)" hidden="1">
            <a:extLst>
              <a:ext uri="{FF2B5EF4-FFF2-40B4-BE49-F238E27FC236}">
                <a16:creationId xmlns:a16="http://schemas.microsoft.com/office/drawing/2014/main" id="{972DFCA8-7A84-4EA7-AC99-9B6196FE4561}"/>
              </a:ext>
            </a:extLst>
          </p:cNvPr>
          <p:cNvCxnSpPr/>
          <p:nvPr userDrawn="1"/>
        </p:nvCxnSpPr>
        <p:spPr>
          <a:xfrm>
            <a:off x="0" y="2016000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 logo 1,0 cm (Y 18,05 cm)" hidden="1">
            <a:extLst>
              <a:ext uri="{FF2B5EF4-FFF2-40B4-BE49-F238E27FC236}">
                <a16:creationId xmlns:a16="http://schemas.microsoft.com/office/drawing/2014/main" id="{82A407BE-DE23-4948-87B7-7740DB53E5FD}"/>
              </a:ext>
            </a:extLst>
          </p:cNvPr>
          <p:cNvCxnSpPr/>
          <p:nvPr userDrawn="1"/>
        </p:nvCxnSpPr>
        <p:spPr>
          <a:xfrm>
            <a:off x="0" y="6498000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 okraj 2 cm (X 31,87)" hidden="1">
            <a:extLst>
              <a:ext uri="{FF2B5EF4-FFF2-40B4-BE49-F238E27FC236}">
                <a16:creationId xmlns:a16="http://schemas.microsoft.com/office/drawing/2014/main" id="{32B3957D-D0E8-4AA8-BAF6-4019F0E5AF59}"/>
              </a:ext>
            </a:extLst>
          </p:cNvPr>
          <p:cNvCxnSpPr/>
          <p:nvPr userDrawn="1"/>
        </p:nvCxnSpPr>
        <p:spPr>
          <a:xfrm>
            <a:off x="11473200" y="0"/>
            <a:ext cx="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L okraj 2 cm" hidden="1">
            <a:extLst>
              <a:ext uri="{FF2B5EF4-FFF2-40B4-BE49-F238E27FC236}">
                <a16:creationId xmlns:a16="http://schemas.microsoft.com/office/drawing/2014/main" id="{229524BF-DD9F-4C32-9F06-E12FA906A460}"/>
              </a:ext>
            </a:extLst>
          </p:cNvPr>
          <p:cNvCxnSpPr/>
          <p:nvPr userDrawn="1"/>
        </p:nvCxnSpPr>
        <p:spPr>
          <a:xfrm>
            <a:off x="720000" y="0"/>
            <a:ext cx="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H okraj Y 1,8 (šířka 1 sloupce 29,87 cm)" hidden="1">
            <a:extLst>
              <a:ext uri="{FF2B5EF4-FFF2-40B4-BE49-F238E27FC236}">
                <a16:creationId xmlns:a16="http://schemas.microsoft.com/office/drawing/2014/main" id="{0E81B20B-F7CB-420F-AB0B-1C82A8D75795}"/>
              </a:ext>
            </a:extLst>
          </p:cNvPr>
          <p:cNvCxnSpPr/>
          <p:nvPr userDrawn="1"/>
        </p:nvCxnSpPr>
        <p:spPr>
          <a:xfrm>
            <a:off x="0" y="648000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8538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3" r:id="rId4"/>
    <p:sldLayoutId id="2147483653" r:id="rId5"/>
    <p:sldLayoutId id="2147483657" r:id="rId6"/>
    <p:sldLayoutId id="2147483656" r:id="rId7"/>
    <p:sldLayoutId id="2147483658" r:id="rId8"/>
    <p:sldLayoutId id="2147483654" r:id="rId9"/>
    <p:sldLayoutId id="2147483655" r:id="rId10"/>
    <p:sldLayoutId id="2147483651" r:id="rId11"/>
    <p:sldLayoutId id="2147483660" r:id="rId12"/>
    <p:sldLayoutId id="2147483661" r:id="rId13"/>
    <p:sldLayoutId id="2147483662" r:id="rId14"/>
    <p:sldLayoutId id="2147483664" r:id="rId15"/>
    <p:sldLayoutId id="2147483665" r:id="rId16"/>
    <p:sldLayoutId id="2147483659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288000" indent="-288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576000" indent="-288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864000" indent="-288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1152000" indent="-288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61" userDrawn="1">
          <p15:clr>
            <a:srgbClr val="F26B43"/>
          </p15:clr>
        </p15:guide>
        <p15:guide id="4" pos="7219" userDrawn="1">
          <p15:clr>
            <a:srgbClr val="F26B43"/>
          </p15:clr>
        </p15:guide>
        <p15:guide id="5" orient="horz" pos="414" userDrawn="1">
          <p15:clr>
            <a:srgbClr val="F26B43"/>
          </p15:clr>
        </p15:guide>
        <p15:guide id="6" orient="horz" pos="1139" userDrawn="1">
          <p15:clr>
            <a:srgbClr val="F26B43"/>
          </p15:clr>
        </p15:guide>
        <p15:guide id="7" orient="horz" pos="1275" userDrawn="1">
          <p15:clr>
            <a:srgbClr val="F26B43"/>
          </p15:clr>
        </p15:guide>
        <p15:guide id="8" orient="horz" pos="358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92EFFE-9023-4585-AB4C-5948E66221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54" y="36000"/>
            <a:ext cx="10641246" cy="3312000"/>
          </a:xfrm>
        </p:spPr>
        <p:txBody>
          <a:bodyPr/>
          <a:lstStyle/>
          <a:p>
            <a:r>
              <a:rPr lang="en-US" dirty="0"/>
              <a:t>FZU Computing Center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4E462D8-E02A-461E-B63A-EA2D2EE603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Ji</a:t>
            </a:r>
            <a:r>
              <a:rPr lang="cs-CZ" dirty="0"/>
              <a:t>ří Chudoba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76239" y="6198157"/>
            <a:ext cx="4736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accent1"/>
                </a:solidFill>
              </a:rPr>
              <a:t>VS - Meeting with users</a:t>
            </a:r>
            <a:r>
              <a:rPr lang="cs-CZ" sz="1200" dirty="0">
                <a:solidFill>
                  <a:schemeClr val="accent1"/>
                </a:solidFill>
              </a:rPr>
              <a:t>, </a:t>
            </a:r>
            <a:r>
              <a:rPr lang="en-US" sz="1200" dirty="0">
                <a:solidFill>
                  <a:schemeClr val="accent1"/>
                </a:solidFill>
              </a:rPr>
              <a:t>8.12.</a:t>
            </a:r>
            <a:r>
              <a:rPr lang="cs-CZ" sz="1200" dirty="0">
                <a:solidFill>
                  <a:schemeClr val="accent1"/>
                </a:solidFill>
              </a:rPr>
              <a:t>20</a:t>
            </a:r>
            <a:r>
              <a:rPr lang="en-US" sz="1200" dirty="0">
                <a:solidFill>
                  <a:schemeClr val="accent1"/>
                </a:solidFill>
              </a:rPr>
              <a:t>22</a:t>
            </a:r>
            <a:endParaRPr lang="cs-CZ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72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D19B7C-8C05-94D4-CA4C-3BFB2625A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Jiri.Chudoba@cern.ch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4DF5F6-1528-A75D-5633-02F4ADE63C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10</a:t>
            </a:fld>
            <a:endParaRPr lang="cs-CZ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CDCF0B2-061D-A734-3A81-CC847DD993BA}"/>
              </a:ext>
            </a:extLst>
          </p:cNvPr>
          <p:cNvGraphicFramePr>
            <a:graphicFrameLocks noGrp="1"/>
          </p:cNvGraphicFramePr>
          <p:nvPr/>
        </p:nvGraphicFramePr>
        <p:xfrm>
          <a:off x="1449916" y="396875"/>
          <a:ext cx="9292167" cy="6064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64027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33200" lvl="2" indent="-457200"/>
            <a:r>
              <a:rPr lang="en-US" dirty="0"/>
              <a:t>plans for OS change from CentOS7 to Rocky9</a:t>
            </a:r>
          </a:p>
          <a:p>
            <a:pPr marL="1321200" lvl="3" indent="-457200"/>
            <a:r>
              <a:rPr lang="en-US" dirty="0"/>
              <a:t>singularity (</a:t>
            </a:r>
            <a:r>
              <a:rPr lang="en-US" dirty="0" err="1"/>
              <a:t>apptainer</a:t>
            </a:r>
            <a:r>
              <a:rPr lang="en-US" dirty="0"/>
              <a:t>) containers</a:t>
            </a:r>
          </a:p>
          <a:p>
            <a:pPr marL="1033200" lvl="2" indent="-457200"/>
            <a:r>
              <a:rPr lang="en-US" dirty="0" err="1"/>
              <a:t>Metacentrum</a:t>
            </a:r>
            <a:r>
              <a:rPr lang="en-US" dirty="0"/>
              <a:t>: Debian11</a:t>
            </a:r>
          </a:p>
          <a:p>
            <a:pPr marL="1033200" lvl="2" indent="-457200"/>
            <a:r>
              <a:rPr lang="en-US" dirty="0"/>
              <a:t>dCache for NFS servers?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11</a:t>
            </a:fld>
            <a:endParaRPr 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Miscellaneous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Jiri.Chudoba@cern.ch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0495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Jiri.Chudoba@cern.ch</a:t>
            </a:r>
            <a:endParaRPr lang="cs-CZ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12</a:t>
            </a:fld>
            <a:endParaRPr lang="cs-CZ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Thank you for your attention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1295145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6CFB5F69-7E71-1DB6-C28E-E2DDBD57B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48000"/>
            <a:ext cx="10753200" cy="1152000"/>
          </a:xfrm>
        </p:spPr>
        <p:txBody>
          <a:bodyPr anchor="t">
            <a:normAutofit/>
          </a:bodyPr>
          <a:lstStyle/>
          <a:p>
            <a:r>
              <a:rPr lang="en-US" dirty="0"/>
              <a:t>Welcome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3D4B55E-66DF-E472-8D6C-2BA6EE391A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99999" y="6015600"/>
            <a:ext cx="7045200" cy="4176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Jiri.Chudoba@cern.ch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0C51A7B-E258-83A0-7469-9D8FE922D1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753200" y="6015600"/>
            <a:ext cx="720000" cy="4176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CDA2B015-36C4-4400-9846-8404AE1F3BF6}" type="slidenum">
              <a:rPr lang="cs-CZ" smtClean="0"/>
              <a:pPr>
                <a:spcAft>
                  <a:spcPts val="600"/>
                </a:spcAft>
              </a:pPr>
              <a:t>2</a:t>
            </a:fld>
            <a:endParaRPr lang="cs-CZ"/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DC3B36D-4A65-80DA-AB89-1277318320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710" y="1408138"/>
            <a:ext cx="9525490" cy="424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939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D46B9687-B006-00D9-5E5E-70CABBC35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2020</a:t>
            </a:r>
          </a:p>
          <a:p>
            <a:pPr marL="745200" lvl="1" indent="-457200"/>
            <a:r>
              <a:rPr lang="en-US" dirty="0"/>
              <a:t>dpmpool25 (</a:t>
            </a:r>
            <a:r>
              <a:rPr lang="en-US" b="1" dirty="0"/>
              <a:t>770 TB</a:t>
            </a:r>
            <a:r>
              <a:rPr lang="en-US" dirty="0"/>
              <a:t>: Auger 273 TB + ATLAS 497 TB)</a:t>
            </a:r>
          </a:p>
          <a:p>
            <a:pPr marL="745200" lvl="1" indent="-457200"/>
            <a:r>
              <a:rPr lang="en-US" dirty="0"/>
              <a:t>nfs20 – 23 (4 * 115 TB, Auger)</a:t>
            </a:r>
          </a:p>
          <a:p>
            <a:pPr marL="745200" lvl="1" indent="-457200"/>
            <a:r>
              <a:rPr lang="en-US" dirty="0"/>
              <a:t>cluster minis (Auger): 12 x 1 CPU (16 cores), 64 GB RAM, 1 Gbps, 10.47 HS06/</a:t>
            </a:r>
            <a:r>
              <a:rPr lang="en-US" dirty="0" err="1"/>
              <a:t>HTcore</a:t>
            </a:r>
            <a:r>
              <a:rPr lang="en-US" dirty="0"/>
              <a:t>, </a:t>
            </a:r>
            <a:r>
              <a:rPr lang="en-US" b="1" dirty="0"/>
              <a:t>384 </a:t>
            </a:r>
            <a:r>
              <a:rPr lang="en-US" b="1" dirty="0" err="1"/>
              <a:t>jobslots</a:t>
            </a:r>
            <a:endParaRPr lang="en-US" b="1" dirty="0"/>
          </a:p>
          <a:p>
            <a:pPr marL="745200" lvl="1" indent="-457200"/>
            <a:r>
              <a:rPr lang="en-US" dirty="0"/>
              <a:t>luna96-99: 4 servers (2 CPUs, 64 cores, 512 GB RAM)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2021</a:t>
            </a:r>
          </a:p>
          <a:p>
            <a:pPr marL="745200" lvl="1" indent="-457200"/>
            <a:r>
              <a:rPr lang="en-US" dirty="0"/>
              <a:t>virtualization infrastructure</a:t>
            </a:r>
          </a:p>
          <a:p>
            <a:pPr marL="1033200" lvl="2" indent="-457200"/>
            <a:r>
              <a:rPr lang="en-US" dirty="0"/>
              <a:t>3 servers virt07-09</a:t>
            </a:r>
          </a:p>
          <a:p>
            <a:pPr marL="1033200" lvl="2" indent="-457200"/>
            <a:r>
              <a:rPr lang="en-US" dirty="0"/>
              <a:t>HA disk array 77 TB (raw) SSD </a:t>
            </a:r>
          </a:p>
          <a:p>
            <a:pPr marL="745200" lvl="1" indent="-457200"/>
            <a:r>
              <a:rPr lang="en-US" dirty="0"/>
              <a:t>8 disk servers ds26-33, </a:t>
            </a:r>
            <a:r>
              <a:rPr lang="en-US" b="1" dirty="0"/>
              <a:t>4.6 PB</a:t>
            </a:r>
            <a:r>
              <a:rPr lang="en-US" dirty="0"/>
              <a:t> raw (3.6 PB ATLAS + 1 PB Fermilab), 36x 16 TB HDD, 2x25 Gbps</a:t>
            </a:r>
          </a:p>
          <a:p>
            <a:pPr marL="745200" lvl="1" indent="-457200"/>
            <a:r>
              <a:rPr lang="en-US" dirty="0"/>
              <a:t>GPU server gpu01, 1x 16-core CPU + NVIDIA A30</a:t>
            </a:r>
          </a:p>
          <a:p>
            <a:pPr marL="745200" lvl="1" indent="-457200"/>
            <a:r>
              <a:rPr lang="en-US" dirty="0"/>
              <a:t>luna100-105: 6 servers (2 CPUs, 64 cores, 1 TB RAM)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2022</a:t>
            </a:r>
          </a:p>
          <a:p>
            <a:pPr marL="745200" lvl="1" indent="-457200"/>
            <a:r>
              <a:rPr lang="en-US" dirty="0"/>
              <a:t>Cisco Nexus 93180YC-FX – main router</a:t>
            </a:r>
          </a:p>
          <a:p>
            <a:pPr marL="745200" lvl="1" indent="-457200"/>
            <a:r>
              <a:rPr lang="en-US" dirty="0"/>
              <a:t>cluster </a:t>
            </a:r>
            <a:r>
              <a:rPr lang="en-US" dirty="0" err="1"/>
              <a:t>milan</a:t>
            </a:r>
            <a:r>
              <a:rPr lang="en-US" dirty="0"/>
              <a:t>: 29 servers (7x4 + 1), 2xCPU </a:t>
            </a:r>
            <a:r>
              <a:rPr lang="cs-CZ" dirty="0"/>
              <a:t>AMD </a:t>
            </a:r>
            <a:r>
              <a:rPr lang="cs-CZ" dirty="0" err="1"/>
              <a:t>Epyc</a:t>
            </a:r>
            <a:r>
              <a:rPr lang="cs-CZ" dirty="0"/>
              <a:t> 7543, </a:t>
            </a:r>
            <a:r>
              <a:rPr lang="en-US" dirty="0"/>
              <a:t>32c, 512 GB RAM, 3.84 TB SSD, 17.8 HS06/</a:t>
            </a:r>
            <a:r>
              <a:rPr lang="en-US" dirty="0" err="1"/>
              <a:t>HTcore</a:t>
            </a:r>
            <a:r>
              <a:rPr lang="en-US" dirty="0"/>
              <a:t>, 2278 HS06 per server</a:t>
            </a:r>
          </a:p>
          <a:p>
            <a:pPr marL="745200" lvl="1" indent="-457200"/>
            <a:r>
              <a:rPr lang="en-US" b="1" dirty="0"/>
              <a:t>3712 </a:t>
            </a:r>
            <a:r>
              <a:rPr lang="en-US" b="1" dirty="0" err="1"/>
              <a:t>jobslots</a:t>
            </a:r>
            <a:r>
              <a:rPr lang="en-US" dirty="0"/>
              <a:t>, 66 kHS06, CERN : Fermilab : Auger  = 3</a:t>
            </a:r>
            <a:r>
              <a:rPr lang="cs-CZ" dirty="0"/>
              <a:t>5</a:t>
            </a:r>
            <a:r>
              <a:rPr lang="en-US" dirty="0"/>
              <a:t> : 13 : 18 kHS06</a:t>
            </a:r>
          </a:p>
          <a:p>
            <a:pPr marL="745200" lvl="1" indent="-457200"/>
            <a:r>
              <a:rPr lang="en-US" dirty="0"/>
              <a:t>cluster phoebe (4 GPU servers, 20 computing servers)</a:t>
            </a:r>
          </a:p>
          <a:p>
            <a:pPr marL="745200" lvl="1" indent="-457200"/>
            <a:r>
              <a:rPr lang="en-US" dirty="0"/>
              <a:t>luna201-206: 6 servers (2 CPUs, 64 cores, 512 GB RAM, GPU A40)</a:t>
            </a:r>
          </a:p>
          <a:p>
            <a:pPr marL="745200" lvl="1" indent="-457200"/>
            <a:endParaRPr lang="en-US" dirty="0"/>
          </a:p>
          <a:p>
            <a:pPr lvl="2" indent="0">
              <a:buNone/>
            </a:pPr>
            <a:endParaRPr lang="en-US" dirty="0"/>
          </a:p>
          <a:p>
            <a:pPr lvl="1" indent="0">
              <a:buNone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7E6FDFB-8B5A-41BF-22A9-2D26537B91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Jiri.Chudoba@cern.ch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913C185-DCA8-094A-97B3-DF7F0660E0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E42E7041-A57C-437B-12A1-0A61DFF22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recent hardware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4805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7E6FDFB-8B5A-41BF-22A9-2D26537B91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Jiri.Chudoba@cern.ch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913C185-DCA8-094A-97B3-DF7F0660E0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E42E7041-A57C-437B-12A1-0A61DFF225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39863" y="647700"/>
            <a:ext cx="10752137" cy="1152525"/>
          </a:xfrm>
        </p:spPr>
        <p:txBody>
          <a:bodyPr/>
          <a:lstStyle/>
          <a:p>
            <a:r>
              <a:rPr lang="en-US" dirty="0"/>
              <a:t>External resources: IT4I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DA39945-96DD-4191-9420-2E5D45246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654" y="1488827"/>
            <a:ext cx="8273775" cy="438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619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6CFB5F69-7E71-1DB6-C28E-E2DDBD57B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48000"/>
            <a:ext cx="10753200" cy="1152000"/>
          </a:xfrm>
        </p:spPr>
        <p:txBody>
          <a:bodyPr anchor="t">
            <a:normAutofit/>
          </a:bodyPr>
          <a:lstStyle/>
          <a:p>
            <a:r>
              <a:rPr lang="en-US" dirty="0"/>
              <a:t>New router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3D4B55E-66DF-E472-8D6C-2BA6EE391A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99999" y="6015600"/>
            <a:ext cx="7045200" cy="4176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Jiri.Chudoba@cern.ch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0C51A7B-E258-83A0-7469-9D8FE922D1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753200" y="6015600"/>
            <a:ext cx="720000" cy="4176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CDA2B015-36C4-4400-9846-8404AE1F3BF6}" type="slidenum">
              <a:rPr lang="cs-CZ" smtClean="0"/>
              <a:pPr>
                <a:spcAft>
                  <a:spcPts val="600"/>
                </a:spcAft>
              </a:pPr>
              <a:t>5</a:t>
            </a:fld>
            <a:endParaRPr lang="cs-CZ"/>
          </a:p>
        </p:txBody>
      </p:sp>
      <p:pic>
        <p:nvPicPr>
          <p:cNvPr id="6" name="Obrázek1">
            <a:extLst>
              <a:ext uri="{FF2B5EF4-FFF2-40B4-BE49-F238E27FC236}">
                <a16:creationId xmlns:a16="http://schemas.microsoft.com/office/drawing/2014/main" id="{A6DCF692-17FE-F078-C431-A4BA7531C6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48885" y="1859525"/>
            <a:ext cx="10064315" cy="3673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3703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33200" lvl="2" indent="-457200"/>
            <a:r>
              <a:rPr lang="en-US" dirty="0"/>
              <a:t>DPM to dCache migration</a:t>
            </a:r>
          </a:p>
          <a:p>
            <a:pPr marL="1321200" lvl="3" indent="-457200"/>
            <a:r>
              <a:rPr lang="en-US" dirty="0"/>
              <a:t>during planned electricity outage from 14.5. to 15.5.2022</a:t>
            </a:r>
            <a:endParaRPr lang="cs-CZ" dirty="0"/>
          </a:p>
          <a:p>
            <a:pPr marL="1321200" lvl="3" indent="-457200"/>
            <a:r>
              <a:rPr lang="cs-CZ" dirty="0"/>
              <a:t>the </a:t>
            </a:r>
            <a:r>
              <a:rPr lang="cs-CZ" dirty="0" err="1"/>
              <a:t>biggest</a:t>
            </a:r>
            <a:r>
              <a:rPr lang="cs-CZ" dirty="0"/>
              <a:t> </a:t>
            </a:r>
            <a:r>
              <a:rPr lang="cs-CZ" dirty="0" err="1"/>
              <a:t>site</a:t>
            </a:r>
            <a:r>
              <a:rPr lang="cs-CZ" dirty="0"/>
              <a:t> </a:t>
            </a:r>
            <a:r>
              <a:rPr lang="cs-CZ" dirty="0" err="1"/>
              <a:t>migrated</a:t>
            </a:r>
            <a:r>
              <a:rPr lang="cs-CZ" dirty="0"/>
              <a:t> </a:t>
            </a:r>
            <a:r>
              <a:rPr lang="cs-CZ" dirty="0" err="1"/>
              <a:t>until</a:t>
            </a:r>
            <a:r>
              <a:rPr lang="cs-CZ" dirty="0"/>
              <a:t> </a:t>
            </a:r>
            <a:r>
              <a:rPr lang="cs-CZ" dirty="0" err="1"/>
              <a:t>now</a:t>
            </a:r>
            <a:endParaRPr lang="cs-CZ" dirty="0"/>
          </a:p>
          <a:p>
            <a:pPr marL="1321200" lvl="3" indent="-457200"/>
            <a:r>
              <a:rPr lang="cs-CZ" dirty="0" err="1"/>
              <a:t>downtime</a:t>
            </a:r>
            <a:r>
              <a:rPr lang="cs-CZ" dirty="0"/>
              <a:t> </a:t>
            </a:r>
            <a:r>
              <a:rPr lang="cs-CZ" dirty="0" err="1"/>
              <a:t>less</a:t>
            </a:r>
            <a:r>
              <a:rPr lang="cs-CZ" dirty="0"/>
              <a:t> </a:t>
            </a:r>
            <a:r>
              <a:rPr lang="cs-CZ" dirty="0" err="1"/>
              <a:t>than</a:t>
            </a:r>
            <a:r>
              <a:rPr lang="cs-CZ" dirty="0"/>
              <a:t> 24 </a:t>
            </a:r>
            <a:r>
              <a:rPr lang="cs-CZ" dirty="0" err="1"/>
              <a:t>hours</a:t>
            </a:r>
            <a:endParaRPr lang="en-US" dirty="0"/>
          </a:p>
          <a:p>
            <a:pPr marL="1321200" lvl="3" indent="-457200"/>
            <a:r>
              <a:rPr lang="en-US" dirty="0"/>
              <a:t>almost transparent to users</a:t>
            </a:r>
          </a:p>
          <a:p>
            <a:pPr lvl="3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DPM migration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Jiri.Chudoba@cern.ch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6260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Jiri.Chudoba@cern.ch</a:t>
            </a:r>
            <a:endParaRPr lang="cs-CZ" dirty="0"/>
          </a:p>
        </p:txBody>
      </p:sp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8C7A2234-4E84-EB62-34BB-4035FBEE41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120" y="1403287"/>
            <a:ext cx="9199079" cy="434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06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33200" lvl="2" indent="-457200"/>
            <a:r>
              <a:rPr lang="en-US" sz="2000" dirty="0"/>
              <a:t>increase of price from 1.8 (2.5) + VAT CZK/kWh to 6.8 CZK/kWh from 1.1.2023</a:t>
            </a:r>
          </a:p>
          <a:p>
            <a:pPr marL="1033200" lvl="2" indent="-457200"/>
            <a:r>
              <a:rPr lang="en-US" sz="2000" dirty="0"/>
              <a:t>switch off old clusters lilium (2013, 16.5 kW) and malva (2013, 4.2 kW)</a:t>
            </a:r>
          </a:p>
          <a:p>
            <a:pPr marL="1033200" lvl="2" indent="-457200"/>
            <a:r>
              <a:rPr lang="en-US" sz="2000" dirty="0" err="1"/>
              <a:t>aplex</a:t>
            </a:r>
            <a:r>
              <a:rPr lang="en-US" sz="2000" dirty="0"/>
              <a:t> (2014, 7.2 kW) and magic (2016, 10.8 kW) will follow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8</a:t>
            </a:fld>
            <a:endParaRPr 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consumption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Jiri.Chudoba@cern.ch</a:t>
            </a:r>
            <a:endParaRPr lang="cs-CZ" dirty="0"/>
          </a:p>
        </p:txBody>
      </p:sp>
      <p:graphicFrame>
        <p:nvGraphicFramePr>
          <p:cNvPr id="6" name="Graf 1">
            <a:extLst>
              <a:ext uri="{FF2B5EF4-FFF2-40B4-BE49-F238E27FC236}">
                <a16:creationId xmlns:a16="http://schemas.microsoft.com/office/drawing/2014/main" id="{7259F765-4D43-4E5C-9A6B-C251EF90FC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4933178"/>
              </p:ext>
            </p:extLst>
          </p:nvPr>
        </p:nvGraphicFramePr>
        <p:xfrm>
          <a:off x="245349" y="3675382"/>
          <a:ext cx="3614926" cy="1905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0127FFA-CE4D-2EC4-FDE5-4DDD96C887D1}"/>
              </a:ext>
            </a:extLst>
          </p:cNvPr>
          <p:cNvSpPr txBox="1"/>
          <p:nvPr/>
        </p:nvSpPr>
        <p:spPr>
          <a:xfrm>
            <a:off x="1299369" y="5719332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2022-01: 9680 cores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7C2FED-A015-33E9-F004-992DD3459EBC}"/>
              </a:ext>
            </a:extLst>
          </p:cNvPr>
          <p:cNvSpPr txBox="1"/>
          <p:nvPr/>
        </p:nvSpPr>
        <p:spPr>
          <a:xfrm>
            <a:off x="5127631" y="5770606"/>
            <a:ext cx="2411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2022-11: 12160 cores</a:t>
            </a:r>
          </a:p>
        </p:txBody>
      </p:sp>
      <p:graphicFrame>
        <p:nvGraphicFramePr>
          <p:cNvPr id="9" name="Graf 1">
            <a:extLst>
              <a:ext uri="{FF2B5EF4-FFF2-40B4-BE49-F238E27FC236}">
                <a16:creationId xmlns:a16="http://schemas.microsoft.com/office/drawing/2014/main" id="{DDEB7108-42C0-4E6D-A2BD-BCEF8F6BA3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2472713"/>
              </p:ext>
            </p:extLst>
          </p:nvPr>
        </p:nvGraphicFramePr>
        <p:xfrm>
          <a:off x="4435564" y="3798175"/>
          <a:ext cx="3440531" cy="1782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2950C57-85D9-E790-3748-F0A3DFFB1E14}"/>
              </a:ext>
            </a:extLst>
          </p:cNvPr>
          <p:cNvSpPr txBox="1"/>
          <p:nvPr/>
        </p:nvSpPr>
        <p:spPr>
          <a:xfrm>
            <a:off x="8634483" y="5748327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2023-01: 10272 cores</a:t>
            </a:r>
          </a:p>
        </p:txBody>
      </p:sp>
      <p:graphicFrame>
        <p:nvGraphicFramePr>
          <p:cNvPr id="11" name="Graf 1">
            <a:extLst>
              <a:ext uri="{FF2B5EF4-FFF2-40B4-BE49-F238E27FC236}">
                <a16:creationId xmlns:a16="http://schemas.microsoft.com/office/drawing/2014/main" id="{32A628A1-951B-4BCC-A746-48FF1C4E0B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1925631"/>
              </p:ext>
            </p:extLst>
          </p:nvPr>
        </p:nvGraphicFramePr>
        <p:xfrm>
          <a:off x="8451384" y="3573463"/>
          <a:ext cx="2922055" cy="2197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58485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33200" lvl="2" indent="-457200"/>
            <a:r>
              <a:rPr lang="en-US" sz="2000" dirty="0"/>
              <a:t>increase of price from 1.8 (2.5) + VAT CZK/kWh to 6.8 CZK/kWh from 1.1.2023</a:t>
            </a:r>
          </a:p>
          <a:p>
            <a:pPr marL="1033200" lvl="2" indent="-457200"/>
            <a:r>
              <a:rPr lang="en-US" sz="2000" dirty="0"/>
              <a:t>switch off old clusters lilium (2013, 16.5 kW) and malva (2013, 4.2 kW)</a:t>
            </a:r>
          </a:p>
          <a:p>
            <a:pPr marL="1033200" lvl="2" indent="-457200"/>
            <a:r>
              <a:rPr lang="en-US" sz="2000" dirty="0" err="1"/>
              <a:t>aplex</a:t>
            </a:r>
            <a:r>
              <a:rPr lang="en-US" sz="2000" dirty="0"/>
              <a:t> (2014, 7.2 kW) and magic (2016, 10.8 kW) will follow</a:t>
            </a:r>
          </a:p>
          <a:p>
            <a:pPr marL="1321200" lvl="3" indent="-457200"/>
            <a:r>
              <a:rPr lang="en-US" sz="2000" dirty="0"/>
              <a:t>- 38.7 kW = 280 </a:t>
            </a:r>
            <a:r>
              <a:rPr lang="en-US" sz="2000" dirty="0" err="1"/>
              <a:t>kCZK</a:t>
            </a:r>
            <a:r>
              <a:rPr lang="en-US" sz="2000" dirty="0"/>
              <a:t>/month (PUE = 1.5)</a:t>
            </a:r>
          </a:p>
          <a:p>
            <a:pPr marL="1321200" lvl="3" indent="-457200"/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9</a:t>
            </a:fld>
            <a:endParaRPr 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consumption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Jiri.Chudoba@cern.ch</a:t>
            </a:r>
            <a:endParaRPr lang="cs-CZ" dirty="0"/>
          </a:p>
        </p:txBody>
      </p:sp>
      <p:graphicFrame>
        <p:nvGraphicFramePr>
          <p:cNvPr id="6" name="Graf 1">
            <a:extLst>
              <a:ext uri="{FF2B5EF4-FFF2-40B4-BE49-F238E27FC236}">
                <a16:creationId xmlns:a16="http://schemas.microsoft.com/office/drawing/2014/main" id="{7259F765-4D43-4E5C-9A6B-C251EF90FC22}"/>
              </a:ext>
            </a:extLst>
          </p:cNvPr>
          <p:cNvGraphicFramePr>
            <a:graphicFrameLocks/>
          </p:cNvGraphicFramePr>
          <p:nvPr/>
        </p:nvGraphicFramePr>
        <p:xfrm>
          <a:off x="245349" y="3675382"/>
          <a:ext cx="3614926" cy="1905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0127FFA-CE4D-2EC4-FDE5-4DDD96C887D1}"/>
              </a:ext>
            </a:extLst>
          </p:cNvPr>
          <p:cNvSpPr txBox="1"/>
          <p:nvPr/>
        </p:nvSpPr>
        <p:spPr>
          <a:xfrm>
            <a:off x="1395477" y="5719332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2022-01: 9680 cores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7C2FED-A015-33E9-F004-992DD3459EBC}"/>
              </a:ext>
            </a:extLst>
          </p:cNvPr>
          <p:cNvSpPr txBox="1"/>
          <p:nvPr/>
        </p:nvSpPr>
        <p:spPr>
          <a:xfrm>
            <a:off x="5127631" y="5770606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2023-01: 10272 cores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950C57-85D9-E790-3748-F0A3DFFB1E14}"/>
              </a:ext>
            </a:extLst>
          </p:cNvPr>
          <p:cNvSpPr txBox="1"/>
          <p:nvPr/>
        </p:nvSpPr>
        <p:spPr>
          <a:xfrm>
            <a:off x="8634483" y="5748327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2023-0x: 7760 cores</a:t>
            </a:r>
          </a:p>
        </p:txBody>
      </p:sp>
      <p:graphicFrame>
        <p:nvGraphicFramePr>
          <p:cNvPr id="11" name="Graf 1">
            <a:extLst>
              <a:ext uri="{FF2B5EF4-FFF2-40B4-BE49-F238E27FC236}">
                <a16:creationId xmlns:a16="http://schemas.microsoft.com/office/drawing/2014/main" id="{32A628A1-951B-4BCC-A746-48FF1C4E0B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6856202"/>
              </p:ext>
            </p:extLst>
          </p:nvPr>
        </p:nvGraphicFramePr>
        <p:xfrm>
          <a:off x="4774089" y="3625068"/>
          <a:ext cx="3021878" cy="2197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af 1">
            <a:extLst>
              <a:ext uri="{FF2B5EF4-FFF2-40B4-BE49-F238E27FC236}">
                <a16:creationId xmlns:a16="http://schemas.microsoft.com/office/drawing/2014/main" id="{C0DC0B8D-3C1A-4867-9D1D-E90873C51F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1875742"/>
              </p:ext>
            </p:extLst>
          </p:nvPr>
        </p:nvGraphicFramePr>
        <p:xfrm>
          <a:off x="8278208" y="3720036"/>
          <a:ext cx="3128596" cy="2007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4517958"/>
      </p:ext>
    </p:extLst>
  </p:cSld>
  <p:clrMapOvr>
    <a:masterClrMapping/>
  </p:clrMapOvr>
</p:sld>
</file>

<file path=ppt/theme/theme1.xml><?xml version="1.0" encoding="utf-8"?>
<a:theme xmlns:a="http://schemas.openxmlformats.org/drawingml/2006/main" name="FZÚ PPT 16:9">
  <a:themeElements>
    <a:clrScheme name="FZÚ">
      <a:dk1>
        <a:sysClr val="windowText" lastClr="000000"/>
      </a:dk1>
      <a:lt1>
        <a:sysClr val="window" lastClr="FFFFFF"/>
      </a:lt1>
      <a:dk2>
        <a:srgbClr val="002D72"/>
      </a:dk2>
      <a:lt2>
        <a:srgbClr val="F0F0F0"/>
      </a:lt2>
      <a:accent1>
        <a:srgbClr val="002D72"/>
      </a:accent1>
      <a:accent2>
        <a:srgbClr val="0072CE"/>
      </a:accent2>
      <a:accent3>
        <a:srgbClr val="EE7203"/>
      </a:accent3>
      <a:accent4>
        <a:srgbClr val="A81815"/>
      </a:accent4>
      <a:accent5>
        <a:srgbClr val="009641"/>
      </a:accent5>
      <a:accent6>
        <a:srgbClr val="7030A0"/>
      </a:accent6>
      <a:hlink>
        <a:srgbClr val="002D72"/>
      </a:hlink>
      <a:folHlink>
        <a:srgbClr val="002D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FF58B16-4C3D-4747-9D89-D08BBB4DDFA1}" vid="{71D4B2B8-4A27-4F6F-A1D8-F495B17FF11E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FZU_Powerpoint_16_9</Template>
  <TotalTime>1839</TotalTime>
  <Words>609</Words>
  <Application>Microsoft Office PowerPoint</Application>
  <PresentationFormat>Widescreen</PresentationFormat>
  <Paragraphs>105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FZÚ PPT 16:9</vt:lpstr>
      <vt:lpstr>FZU Computing Center</vt:lpstr>
      <vt:lpstr>Welcome</vt:lpstr>
      <vt:lpstr>Major recent hardware</vt:lpstr>
      <vt:lpstr>External resources: IT4I</vt:lpstr>
      <vt:lpstr>New router</vt:lpstr>
      <vt:lpstr>DPM migration</vt:lpstr>
      <vt:lpstr>Monitoring</vt:lpstr>
      <vt:lpstr>Energy consumption</vt:lpstr>
      <vt:lpstr>Energy consumption</vt:lpstr>
      <vt:lpstr>PowerPoint Presentation</vt:lpstr>
      <vt:lpstr>Miscellaneous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Mila Moudra</dc:creator>
  <cp:lastModifiedBy>Jiri Chudoba</cp:lastModifiedBy>
  <cp:revision>72</cp:revision>
  <dcterms:created xsi:type="dcterms:W3CDTF">2019-01-22T12:53:49Z</dcterms:created>
  <dcterms:modified xsi:type="dcterms:W3CDTF">2022-12-07T18:55:24Z</dcterms:modified>
</cp:coreProperties>
</file>