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2"/>
  </p:notesMasterIdLst>
  <p:sldIdLst>
    <p:sldId id="257" r:id="rId2"/>
    <p:sldId id="503" r:id="rId3"/>
    <p:sldId id="504" r:id="rId4"/>
    <p:sldId id="507" r:id="rId5"/>
    <p:sldId id="1254" r:id="rId6"/>
    <p:sldId id="296" r:id="rId7"/>
    <p:sldId id="300" r:id="rId8"/>
    <p:sldId id="317" r:id="rId9"/>
    <p:sldId id="406" r:id="rId10"/>
    <p:sldId id="318" r:id="rId11"/>
    <p:sldId id="1255" r:id="rId12"/>
    <p:sldId id="1242" r:id="rId13"/>
    <p:sldId id="1245" r:id="rId14"/>
    <p:sldId id="477" r:id="rId15"/>
    <p:sldId id="508" r:id="rId16"/>
    <p:sldId id="1267" r:id="rId17"/>
    <p:sldId id="495" r:id="rId18"/>
    <p:sldId id="483" r:id="rId19"/>
    <p:sldId id="496" r:id="rId20"/>
    <p:sldId id="1263" r:id="rId21"/>
    <p:sldId id="1257" r:id="rId22"/>
    <p:sldId id="500" r:id="rId23"/>
    <p:sldId id="490" r:id="rId24"/>
    <p:sldId id="260" r:id="rId25"/>
    <p:sldId id="491" r:id="rId26"/>
    <p:sldId id="492" r:id="rId27"/>
    <p:sldId id="1259" r:id="rId28"/>
    <p:sldId id="1258" r:id="rId29"/>
    <p:sldId id="493" r:id="rId30"/>
    <p:sldId id="1265" r:id="rId31"/>
    <p:sldId id="1266" r:id="rId32"/>
    <p:sldId id="502" r:id="rId33"/>
    <p:sldId id="1260" r:id="rId34"/>
    <p:sldId id="1234" r:id="rId35"/>
    <p:sldId id="1235" r:id="rId36"/>
    <p:sldId id="278" r:id="rId37"/>
    <p:sldId id="345" r:id="rId38"/>
    <p:sldId id="283" r:id="rId39"/>
    <p:sldId id="368" r:id="rId40"/>
    <p:sldId id="324" r:id="rId41"/>
    <p:sldId id="348" r:id="rId42"/>
    <p:sldId id="349" r:id="rId43"/>
    <p:sldId id="285" r:id="rId44"/>
    <p:sldId id="332" r:id="rId45"/>
    <p:sldId id="478" r:id="rId46"/>
    <p:sldId id="293" r:id="rId47"/>
    <p:sldId id="295" r:id="rId48"/>
    <p:sldId id="481" r:id="rId49"/>
    <p:sldId id="482" r:id="rId50"/>
    <p:sldId id="455" r:id="rId51"/>
    <p:sldId id="439" r:id="rId52"/>
    <p:sldId id="1268" r:id="rId53"/>
    <p:sldId id="308" r:id="rId54"/>
    <p:sldId id="350" r:id="rId55"/>
    <p:sldId id="1253" r:id="rId56"/>
    <p:sldId id="470" r:id="rId57"/>
    <p:sldId id="1251" r:id="rId58"/>
    <p:sldId id="319" r:id="rId59"/>
    <p:sldId id="320" r:id="rId60"/>
    <p:sldId id="305" r:id="rId61"/>
    <p:sldId id="323" r:id="rId62"/>
    <p:sldId id="377" r:id="rId63"/>
    <p:sldId id="329" r:id="rId64"/>
    <p:sldId id="1270" r:id="rId65"/>
    <p:sldId id="1271" r:id="rId66"/>
    <p:sldId id="1269" r:id="rId67"/>
    <p:sldId id="497" r:id="rId68"/>
    <p:sldId id="505" r:id="rId69"/>
    <p:sldId id="501" r:id="rId70"/>
    <p:sldId id="302" r:id="rId7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7"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1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62" autoAdjust="0"/>
    <p:restoredTop sz="94660"/>
  </p:normalViewPr>
  <p:slideViewPr>
    <p:cSldViewPr snapToGrid="0" showGuides="1">
      <p:cViewPr varScale="1">
        <p:scale>
          <a:sx n="63" d="100"/>
          <a:sy n="63" d="100"/>
        </p:scale>
        <p:origin x="1348" y="64"/>
      </p:cViewPr>
      <p:guideLst>
        <p:guide orient="horz" pos="238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FA2D6-56C2-4B37-8606-6842F97BEB7D}" type="datetimeFigureOut">
              <a:rPr lang="cs-CZ" smtClean="0"/>
              <a:t>12.10.2023</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3B6386-BC68-4312-89F9-577F506E0FE4}" type="slidenum">
              <a:rPr lang="cs-CZ" smtClean="0"/>
              <a:t>‹#›</a:t>
            </a:fld>
            <a:endParaRPr lang="cs-CZ"/>
          </a:p>
        </p:txBody>
      </p:sp>
    </p:spTree>
    <p:extLst>
      <p:ext uri="{BB962C8B-B14F-4D97-AF65-F5344CB8AC3E}">
        <p14:creationId xmlns:p14="http://schemas.microsoft.com/office/powerpoint/2010/main" val="1467444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r>
              <a:rPr lang="cs-CZ"/>
              <a:t>12.10.2023</a:t>
            </a:r>
          </a:p>
        </p:txBody>
      </p:sp>
      <p:sp>
        <p:nvSpPr>
          <p:cNvPr id="5" name="Footer Placeholder 4"/>
          <p:cNvSpPr>
            <a:spLocks noGrp="1"/>
          </p:cNvSpPr>
          <p:nvPr>
            <p:ph type="ftr" sz="quarter" idx="11"/>
          </p:nvPr>
        </p:nvSpPr>
        <p:spPr/>
        <p:txBody>
          <a:bodyPr/>
          <a:lstStyle/>
          <a:p>
            <a:r>
              <a:rPr lang="cs-CZ"/>
              <a:t>Division Seminar</a:t>
            </a:r>
          </a:p>
        </p:txBody>
      </p:sp>
      <p:sp>
        <p:nvSpPr>
          <p:cNvPr id="6" name="Slide Number Placeholder 5"/>
          <p:cNvSpPr>
            <a:spLocks noGrp="1"/>
          </p:cNvSpPr>
          <p:nvPr>
            <p:ph type="sldNum" sz="quarter" idx="12"/>
          </p:nvPr>
        </p:nvSpPr>
        <p:spPr/>
        <p:txBody>
          <a:bodyPr/>
          <a:lstStyle/>
          <a:p>
            <a:fld id="{ED62073D-E85B-40FA-9124-13BD24CF2971}" type="slidenum">
              <a:rPr lang="cs-CZ" smtClean="0"/>
              <a:t>‹#›</a:t>
            </a:fld>
            <a:endParaRPr lang="cs-CZ"/>
          </a:p>
        </p:txBody>
      </p:sp>
    </p:spTree>
    <p:extLst>
      <p:ext uri="{BB962C8B-B14F-4D97-AF65-F5344CB8AC3E}">
        <p14:creationId xmlns:p14="http://schemas.microsoft.com/office/powerpoint/2010/main" val="4218491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r>
              <a:rPr lang="cs-CZ"/>
              <a:t>12.10.2023</a:t>
            </a:r>
          </a:p>
        </p:txBody>
      </p:sp>
      <p:sp>
        <p:nvSpPr>
          <p:cNvPr id="5" name="Footer Placeholder 4"/>
          <p:cNvSpPr>
            <a:spLocks noGrp="1"/>
          </p:cNvSpPr>
          <p:nvPr>
            <p:ph type="ftr" sz="quarter" idx="11"/>
          </p:nvPr>
        </p:nvSpPr>
        <p:spPr/>
        <p:txBody>
          <a:bodyPr/>
          <a:lstStyle/>
          <a:p>
            <a:r>
              <a:rPr lang="cs-CZ"/>
              <a:t>Division Seminar</a:t>
            </a:r>
          </a:p>
        </p:txBody>
      </p:sp>
      <p:sp>
        <p:nvSpPr>
          <p:cNvPr id="6" name="Slide Number Placeholder 5"/>
          <p:cNvSpPr>
            <a:spLocks noGrp="1"/>
          </p:cNvSpPr>
          <p:nvPr>
            <p:ph type="sldNum" sz="quarter" idx="12"/>
          </p:nvPr>
        </p:nvSpPr>
        <p:spPr/>
        <p:txBody>
          <a:bodyPr/>
          <a:lstStyle/>
          <a:p>
            <a:fld id="{ED62073D-E85B-40FA-9124-13BD24CF2971}" type="slidenum">
              <a:rPr lang="cs-CZ" smtClean="0"/>
              <a:t>‹#›</a:t>
            </a:fld>
            <a:endParaRPr lang="cs-CZ"/>
          </a:p>
        </p:txBody>
      </p:sp>
    </p:spTree>
    <p:extLst>
      <p:ext uri="{BB962C8B-B14F-4D97-AF65-F5344CB8AC3E}">
        <p14:creationId xmlns:p14="http://schemas.microsoft.com/office/powerpoint/2010/main" val="3430880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r>
              <a:rPr lang="cs-CZ"/>
              <a:t>12.10.2023</a:t>
            </a:r>
          </a:p>
        </p:txBody>
      </p:sp>
      <p:sp>
        <p:nvSpPr>
          <p:cNvPr id="5" name="Footer Placeholder 4"/>
          <p:cNvSpPr>
            <a:spLocks noGrp="1"/>
          </p:cNvSpPr>
          <p:nvPr>
            <p:ph type="ftr" sz="quarter" idx="11"/>
          </p:nvPr>
        </p:nvSpPr>
        <p:spPr/>
        <p:txBody>
          <a:bodyPr/>
          <a:lstStyle/>
          <a:p>
            <a:r>
              <a:rPr lang="cs-CZ"/>
              <a:t>Division Seminar</a:t>
            </a:r>
          </a:p>
        </p:txBody>
      </p:sp>
      <p:sp>
        <p:nvSpPr>
          <p:cNvPr id="6" name="Slide Number Placeholder 5"/>
          <p:cNvSpPr>
            <a:spLocks noGrp="1"/>
          </p:cNvSpPr>
          <p:nvPr>
            <p:ph type="sldNum" sz="quarter" idx="12"/>
          </p:nvPr>
        </p:nvSpPr>
        <p:spPr/>
        <p:txBody>
          <a:bodyPr/>
          <a:lstStyle/>
          <a:p>
            <a:fld id="{ED62073D-E85B-40FA-9124-13BD24CF2971}" type="slidenum">
              <a:rPr lang="cs-CZ" smtClean="0"/>
              <a:t>‹#›</a:t>
            </a:fld>
            <a:endParaRPr lang="cs-CZ"/>
          </a:p>
        </p:txBody>
      </p:sp>
    </p:spTree>
    <p:extLst>
      <p:ext uri="{BB962C8B-B14F-4D97-AF65-F5344CB8AC3E}">
        <p14:creationId xmlns:p14="http://schemas.microsoft.com/office/powerpoint/2010/main" val="577560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r>
              <a:rPr lang="cs-CZ"/>
              <a:t>12.10.2023</a:t>
            </a:r>
          </a:p>
        </p:txBody>
      </p:sp>
      <p:sp>
        <p:nvSpPr>
          <p:cNvPr id="5" name="Footer Placeholder 4"/>
          <p:cNvSpPr>
            <a:spLocks noGrp="1"/>
          </p:cNvSpPr>
          <p:nvPr>
            <p:ph type="ftr" sz="quarter" idx="11"/>
          </p:nvPr>
        </p:nvSpPr>
        <p:spPr/>
        <p:txBody>
          <a:bodyPr/>
          <a:lstStyle/>
          <a:p>
            <a:r>
              <a:rPr lang="cs-CZ"/>
              <a:t>Division Seminar</a:t>
            </a:r>
          </a:p>
        </p:txBody>
      </p:sp>
      <p:sp>
        <p:nvSpPr>
          <p:cNvPr id="6" name="Slide Number Placeholder 5"/>
          <p:cNvSpPr>
            <a:spLocks noGrp="1"/>
          </p:cNvSpPr>
          <p:nvPr>
            <p:ph type="sldNum" sz="quarter" idx="12"/>
          </p:nvPr>
        </p:nvSpPr>
        <p:spPr/>
        <p:txBody>
          <a:bodyPr/>
          <a:lstStyle/>
          <a:p>
            <a:fld id="{ED62073D-E85B-40FA-9124-13BD24CF2971}" type="slidenum">
              <a:rPr lang="cs-CZ" smtClean="0"/>
              <a:t>‹#›</a:t>
            </a:fld>
            <a:endParaRPr lang="cs-CZ"/>
          </a:p>
        </p:txBody>
      </p:sp>
    </p:spTree>
    <p:extLst>
      <p:ext uri="{BB962C8B-B14F-4D97-AF65-F5344CB8AC3E}">
        <p14:creationId xmlns:p14="http://schemas.microsoft.com/office/powerpoint/2010/main" val="817550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cs-CZ"/>
              <a:t>Kliknutím lze upravit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r>
              <a:rPr lang="cs-CZ"/>
              <a:t>12.10.2023</a:t>
            </a:r>
          </a:p>
        </p:txBody>
      </p:sp>
      <p:sp>
        <p:nvSpPr>
          <p:cNvPr id="5" name="Footer Placeholder 4"/>
          <p:cNvSpPr>
            <a:spLocks noGrp="1"/>
          </p:cNvSpPr>
          <p:nvPr>
            <p:ph type="ftr" sz="quarter" idx="11"/>
          </p:nvPr>
        </p:nvSpPr>
        <p:spPr/>
        <p:txBody>
          <a:bodyPr/>
          <a:lstStyle/>
          <a:p>
            <a:r>
              <a:rPr lang="cs-CZ"/>
              <a:t>Division Seminar</a:t>
            </a:r>
          </a:p>
        </p:txBody>
      </p:sp>
      <p:sp>
        <p:nvSpPr>
          <p:cNvPr id="6" name="Slide Number Placeholder 5"/>
          <p:cNvSpPr>
            <a:spLocks noGrp="1"/>
          </p:cNvSpPr>
          <p:nvPr>
            <p:ph type="sldNum" sz="quarter" idx="12"/>
          </p:nvPr>
        </p:nvSpPr>
        <p:spPr/>
        <p:txBody>
          <a:bodyPr/>
          <a:lstStyle/>
          <a:p>
            <a:fld id="{ED62073D-E85B-40FA-9124-13BD24CF2971}" type="slidenum">
              <a:rPr lang="cs-CZ" smtClean="0"/>
              <a:t>‹#›</a:t>
            </a:fld>
            <a:endParaRPr lang="cs-CZ"/>
          </a:p>
        </p:txBody>
      </p:sp>
    </p:spTree>
    <p:extLst>
      <p:ext uri="{BB962C8B-B14F-4D97-AF65-F5344CB8AC3E}">
        <p14:creationId xmlns:p14="http://schemas.microsoft.com/office/powerpoint/2010/main" val="597783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r>
              <a:rPr lang="cs-CZ"/>
              <a:t>12.10.2023</a:t>
            </a:r>
          </a:p>
        </p:txBody>
      </p:sp>
      <p:sp>
        <p:nvSpPr>
          <p:cNvPr id="6" name="Footer Placeholder 5"/>
          <p:cNvSpPr>
            <a:spLocks noGrp="1"/>
          </p:cNvSpPr>
          <p:nvPr>
            <p:ph type="ftr" sz="quarter" idx="11"/>
          </p:nvPr>
        </p:nvSpPr>
        <p:spPr/>
        <p:txBody>
          <a:bodyPr/>
          <a:lstStyle/>
          <a:p>
            <a:r>
              <a:rPr lang="cs-CZ"/>
              <a:t>Division Seminar</a:t>
            </a:r>
          </a:p>
        </p:txBody>
      </p:sp>
      <p:sp>
        <p:nvSpPr>
          <p:cNvPr id="7" name="Slide Number Placeholder 6"/>
          <p:cNvSpPr>
            <a:spLocks noGrp="1"/>
          </p:cNvSpPr>
          <p:nvPr>
            <p:ph type="sldNum" sz="quarter" idx="12"/>
          </p:nvPr>
        </p:nvSpPr>
        <p:spPr/>
        <p:txBody>
          <a:bodyPr/>
          <a:lstStyle/>
          <a:p>
            <a:fld id="{ED62073D-E85B-40FA-9124-13BD24CF2971}" type="slidenum">
              <a:rPr lang="cs-CZ" smtClean="0"/>
              <a:t>‹#›</a:t>
            </a:fld>
            <a:endParaRPr lang="cs-CZ"/>
          </a:p>
        </p:txBody>
      </p:sp>
    </p:spTree>
    <p:extLst>
      <p:ext uri="{BB962C8B-B14F-4D97-AF65-F5344CB8AC3E}">
        <p14:creationId xmlns:p14="http://schemas.microsoft.com/office/powerpoint/2010/main" val="1913359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cs-CZ"/>
              <a:t>Kliknutím lze upravit styl.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629842" y="2505075"/>
            <a:ext cx="3868340"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4629150" y="2505075"/>
            <a:ext cx="3887391"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r>
              <a:rPr lang="cs-CZ"/>
              <a:t>12.10.2023</a:t>
            </a:r>
          </a:p>
        </p:txBody>
      </p:sp>
      <p:sp>
        <p:nvSpPr>
          <p:cNvPr id="8" name="Footer Placeholder 7"/>
          <p:cNvSpPr>
            <a:spLocks noGrp="1"/>
          </p:cNvSpPr>
          <p:nvPr>
            <p:ph type="ftr" sz="quarter" idx="11"/>
          </p:nvPr>
        </p:nvSpPr>
        <p:spPr/>
        <p:txBody>
          <a:bodyPr/>
          <a:lstStyle/>
          <a:p>
            <a:r>
              <a:rPr lang="cs-CZ"/>
              <a:t>Division Seminar</a:t>
            </a:r>
          </a:p>
        </p:txBody>
      </p:sp>
      <p:sp>
        <p:nvSpPr>
          <p:cNvPr id="9" name="Slide Number Placeholder 8"/>
          <p:cNvSpPr>
            <a:spLocks noGrp="1"/>
          </p:cNvSpPr>
          <p:nvPr>
            <p:ph type="sldNum" sz="quarter" idx="12"/>
          </p:nvPr>
        </p:nvSpPr>
        <p:spPr/>
        <p:txBody>
          <a:bodyPr/>
          <a:lstStyle/>
          <a:p>
            <a:fld id="{ED62073D-E85B-40FA-9124-13BD24CF2971}" type="slidenum">
              <a:rPr lang="cs-CZ" smtClean="0"/>
              <a:t>‹#›</a:t>
            </a:fld>
            <a:endParaRPr lang="cs-CZ"/>
          </a:p>
        </p:txBody>
      </p:sp>
    </p:spTree>
    <p:extLst>
      <p:ext uri="{BB962C8B-B14F-4D97-AF65-F5344CB8AC3E}">
        <p14:creationId xmlns:p14="http://schemas.microsoft.com/office/powerpoint/2010/main" val="284328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r>
              <a:rPr lang="cs-CZ"/>
              <a:t>12.10.2023</a:t>
            </a:r>
          </a:p>
        </p:txBody>
      </p:sp>
      <p:sp>
        <p:nvSpPr>
          <p:cNvPr id="4" name="Footer Placeholder 3"/>
          <p:cNvSpPr>
            <a:spLocks noGrp="1"/>
          </p:cNvSpPr>
          <p:nvPr>
            <p:ph type="ftr" sz="quarter" idx="11"/>
          </p:nvPr>
        </p:nvSpPr>
        <p:spPr/>
        <p:txBody>
          <a:bodyPr/>
          <a:lstStyle/>
          <a:p>
            <a:r>
              <a:rPr lang="cs-CZ"/>
              <a:t>Division Seminar</a:t>
            </a:r>
          </a:p>
        </p:txBody>
      </p:sp>
      <p:sp>
        <p:nvSpPr>
          <p:cNvPr id="5" name="Slide Number Placeholder 4"/>
          <p:cNvSpPr>
            <a:spLocks noGrp="1"/>
          </p:cNvSpPr>
          <p:nvPr>
            <p:ph type="sldNum" sz="quarter" idx="12"/>
          </p:nvPr>
        </p:nvSpPr>
        <p:spPr/>
        <p:txBody>
          <a:bodyPr/>
          <a:lstStyle/>
          <a:p>
            <a:fld id="{ED62073D-E85B-40FA-9124-13BD24CF2971}" type="slidenum">
              <a:rPr lang="cs-CZ" smtClean="0"/>
              <a:t>‹#›</a:t>
            </a:fld>
            <a:endParaRPr lang="cs-CZ"/>
          </a:p>
        </p:txBody>
      </p:sp>
    </p:spTree>
    <p:extLst>
      <p:ext uri="{BB962C8B-B14F-4D97-AF65-F5344CB8AC3E}">
        <p14:creationId xmlns:p14="http://schemas.microsoft.com/office/powerpoint/2010/main" val="3219135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cs-CZ"/>
              <a:t>12.10.2023</a:t>
            </a:r>
          </a:p>
        </p:txBody>
      </p:sp>
      <p:sp>
        <p:nvSpPr>
          <p:cNvPr id="3" name="Footer Placeholder 2"/>
          <p:cNvSpPr>
            <a:spLocks noGrp="1"/>
          </p:cNvSpPr>
          <p:nvPr>
            <p:ph type="ftr" sz="quarter" idx="11"/>
          </p:nvPr>
        </p:nvSpPr>
        <p:spPr/>
        <p:txBody>
          <a:bodyPr/>
          <a:lstStyle/>
          <a:p>
            <a:r>
              <a:rPr lang="cs-CZ"/>
              <a:t>Division Seminar</a:t>
            </a:r>
          </a:p>
        </p:txBody>
      </p:sp>
      <p:sp>
        <p:nvSpPr>
          <p:cNvPr id="4" name="Slide Number Placeholder 3"/>
          <p:cNvSpPr>
            <a:spLocks noGrp="1"/>
          </p:cNvSpPr>
          <p:nvPr>
            <p:ph type="sldNum" sz="quarter" idx="12"/>
          </p:nvPr>
        </p:nvSpPr>
        <p:spPr/>
        <p:txBody>
          <a:bodyPr/>
          <a:lstStyle/>
          <a:p>
            <a:fld id="{ED62073D-E85B-40FA-9124-13BD24CF2971}" type="slidenum">
              <a:rPr lang="cs-CZ" smtClean="0"/>
              <a:t>‹#›</a:t>
            </a:fld>
            <a:endParaRPr lang="cs-CZ"/>
          </a:p>
        </p:txBody>
      </p:sp>
    </p:spTree>
    <p:extLst>
      <p:ext uri="{BB962C8B-B14F-4D97-AF65-F5344CB8AC3E}">
        <p14:creationId xmlns:p14="http://schemas.microsoft.com/office/powerpoint/2010/main" val="1509263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a:t>Kliknutím lze upravit styl.</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r>
              <a:rPr lang="cs-CZ"/>
              <a:t>12.10.2023</a:t>
            </a:r>
          </a:p>
        </p:txBody>
      </p:sp>
      <p:sp>
        <p:nvSpPr>
          <p:cNvPr id="6" name="Footer Placeholder 5"/>
          <p:cNvSpPr>
            <a:spLocks noGrp="1"/>
          </p:cNvSpPr>
          <p:nvPr>
            <p:ph type="ftr" sz="quarter" idx="11"/>
          </p:nvPr>
        </p:nvSpPr>
        <p:spPr/>
        <p:txBody>
          <a:bodyPr/>
          <a:lstStyle/>
          <a:p>
            <a:r>
              <a:rPr lang="cs-CZ"/>
              <a:t>Division Seminar</a:t>
            </a:r>
          </a:p>
        </p:txBody>
      </p:sp>
      <p:sp>
        <p:nvSpPr>
          <p:cNvPr id="7" name="Slide Number Placeholder 6"/>
          <p:cNvSpPr>
            <a:spLocks noGrp="1"/>
          </p:cNvSpPr>
          <p:nvPr>
            <p:ph type="sldNum" sz="quarter" idx="12"/>
          </p:nvPr>
        </p:nvSpPr>
        <p:spPr/>
        <p:txBody>
          <a:bodyPr/>
          <a:lstStyle/>
          <a:p>
            <a:fld id="{ED62073D-E85B-40FA-9124-13BD24CF2971}" type="slidenum">
              <a:rPr lang="cs-CZ" smtClean="0"/>
              <a:t>‹#›</a:t>
            </a:fld>
            <a:endParaRPr lang="cs-CZ"/>
          </a:p>
        </p:txBody>
      </p:sp>
    </p:spTree>
    <p:extLst>
      <p:ext uri="{BB962C8B-B14F-4D97-AF65-F5344CB8AC3E}">
        <p14:creationId xmlns:p14="http://schemas.microsoft.com/office/powerpoint/2010/main" val="251838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r>
              <a:rPr lang="cs-CZ"/>
              <a:t>12.10.2023</a:t>
            </a:r>
          </a:p>
        </p:txBody>
      </p:sp>
      <p:sp>
        <p:nvSpPr>
          <p:cNvPr id="6" name="Footer Placeholder 5"/>
          <p:cNvSpPr>
            <a:spLocks noGrp="1"/>
          </p:cNvSpPr>
          <p:nvPr>
            <p:ph type="ftr" sz="quarter" idx="11"/>
          </p:nvPr>
        </p:nvSpPr>
        <p:spPr/>
        <p:txBody>
          <a:bodyPr/>
          <a:lstStyle/>
          <a:p>
            <a:r>
              <a:rPr lang="cs-CZ"/>
              <a:t>Division Seminar</a:t>
            </a:r>
          </a:p>
        </p:txBody>
      </p:sp>
      <p:sp>
        <p:nvSpPr>
          <p:cNvPr id="7" name="Slide Number Placeholder 6"/>
          <p:cNvSpPr>
            <a:spLocks noGrp="1"/>
          </p:cNvSpPr>
          <p:nvPr>
            <p:ph type="sldNum" sz="quarter" idx="12"/>
          </p:nvPr>
        </p:nvSpPr>
        <p:spPr/>
        <p:txBody>
          <a:bodyPr/>
          <a:lstStyle/>
          <a:p>
            <a:fld id="{ED62073D-E85B-40FA-9124-13BD24CF2971}" type="slidenum">
              <a:rPr lang="cs-CZ" smtClean="0"/>
              <a:t>‹#›</a:t>
            </a:fld>
            <a:endParaRPr lang="cs-CZ"/>
          </a:p>
        </p:txBody>
      </p:sp>
    </p:spTree>
    <p:extLst>
      <p:ext uri="{BB962C8B-B14F-4D97-AF65-F5344CB8AC3E}">
        <p14:creationId xmlns:p14="http://schemas.microsoft.com/office/powerpoint/2010/main" val="252605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cs-CZ"/>
              <a:t>12.10.2023</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cs-CZ"/>
              <a:t>Division Seminar</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62073D-E85B-40FA-9124-13BD24CF2971}" type="slidenum">
              <a:rPr lang="cs-CZ" smtClean="0"/>
              <a:t>‹#›</a:t>
            </a:fld>
            <a:endParaRPr lang="cs-CZ"/>
          </a:p>
        </p:txBody>
      </p:sp>
    </p:spTree>
    <p:extLst>
      <p:ext uri="{BB962C8B-B14F-4D97-AF65-F5344CB8AC3E}">
        <p14:creationId xmlns:p14="http://schemas.microsoft.com/office/powerpoint/2010/main" val="17354862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 Id="rId5" Type="http://schemas.openxmlformats.org/officeDocument/2006/relationships/image" Target="../media/image12.emf"/><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cerncourier.com/wp-content/uploads/2023/07/CCJulAug23_NEUTRAL_giantess.jpg" TargetMode="Externa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hyperlink" Target="https://cds.cern.ch/images/CERN-PHOTO-202307-169-1"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7.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34.emf"/><Relationship Id="rId2" Type="http://schemas.openxmlformats.org/officeDocument/2006/relationships/image" Target="../media/image30.emf"/><Relationship Id="rId1" Type="http://schemas.openxmlformats.org/officeDocument/2006/relationships/slideLayout" Target="../slideLayouts/slideLayout7.xml"/><Relationship Id="rId6" Type="http://schemas.openxmlformats.org/officeDocument/2006/relationships/image" Target="../media/image33.emf"/><Relationship Id="rId5" Type="http://schemas.openxmlformats.org/officeDocument/2006/relationships/image" Target="../media/image34.png"/><Relationship Id="rId4" Type="http://schemas.openxmlformats.org/officeDocument/2006/relationships/image" Target="../media/image32.emf"/></Relationships>
</file>

<file path=ppt/slides/_rels/slide2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7.xml"/><Relationship Id="rId5" Type="http://schemas.openxmlformats.org/officeDocument/2006/relationships/image" Target="../media/image39.emf"/><Relationship Id="rId4" Type="http://schemas.openxmlformats.org/officeDocument/2006/relationships/image" Target="../media/image38.emf"/></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0.emf"/><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51.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 Id="rId4" Type="http://schemas.openxmlformats.org/officeDocument/2006/relationships/image" Target="../media/image77.png"/></Relationships>
</file>

<file path=ppt/slides/_rels/slide5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86.em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87.em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88.em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xml"/><Relationship Id="rId5" Type="http://schemas.openxmlformats.org/officeDocument/2006/relationships/image" Target="../media/image93.w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oleObject" Target="../embeddings/oleObject2.bin"/><Relationship Id="rId5" Type="http://schemas.openxmlformats.org/officeDocument/2006/relationships/image" Target="../media/image5.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A8615759-C42F-4682-4E11-D360294FC2CD}"/>
              </a:ext>
            </a:extLst>
          </p:cNvPr>
          <p:cNvSpPr txBox="1"/>
          <p:nvPr/>
        </p:nvSpPr>
        <p:spPr>
          <a:xfrm>
            <a:off x="812008" y="116166"/>
            <a:ext cx="7520008" cy="954107"/>
          </a:xfrm>
          <a:prstGeom prst="rect">
            <a:avLst/>
          </a:prstGeom>
          <a:noFill/>
        </p:spPr>
        <p:txBody>
          <a:bodyPr wrap="none" rtlCol="0">
            <a:spAutoFit/>
          </a:bodyPr>
          <a:lstStyle/>
          <a:p>
            <a:pPr algn="ctr"/>
            <a:r>
              <a:rPr lang="cs-CZ" sz="2800" b="1" dirty="0">
                <a:solidFill>
                  <a:srgbClr val="2613B3"/>
                </a:solidFill>
                <a:latin typeface="Arial" panose="020B0604020202020204" pitchFamily="34" charset="0"/>
                <a:cs typeface="Arial" panose="020B0604020202020204" pitchFamily="34" charset="0"/>
              </a:rPr>
              <a:t>50 </a:t>
            </a:r>
            <a:r>
              <a:rPr lang="cs-CZ" sz="2800" b="1" dirty="0" err="1">
                <a:solidFill>
                  <a:srgbClr val="2613B3"/>
                </a:solidFill>
                <a:latin typeface="Arial" panose="020B0604020202020204" pitchFamily="34" charset="0"/>
                <a:cs typeface="Arial" panose="020B0604020202020204" pitchFamily="34" charset="0"/>
              </a:rPr>
              <a:t>years</a:t>
            </a:r>
            <a:r>
              <a:rPr lang="cs-CZ" sz="2800" b="1" dirty="0">
                <a:solidFill>
                  <a:srgbClr val="2613B3"/>
                </a:solidFill>
                <a:latin typeface="Arial" panose="020B0604020202020204" pitchFamily="34" charset="0"/>
                <a:cs typeface="Arial" panose="020B0604020202020204" pitchFamily="34" charset="0"/>
              </a:rPr>
              <a:t> </a:t>
            </a:r>
            <a:r>
              <a:rPr lang="cs-CZ" sz="2800" b="1" dirty="0" err="1">
                <a:solidFill>
                  <a:srgbClr val="2613B3"/>
                </a:solidFill>
                <a:latin typeface="Arial" panose="020B0604020202020204" pitchFamily="34" charset="0"/>
                <a:cs typeface="Arial" panose="020B0604020202020204" pitchFamily="34" charset="0"/>
              </a:rPr>
              <a:t>of</a:t>
            </a:r>
            <a:r>
              <a:rPr lang="cs-CZ" sz="2800" b="1" dirty="0">
                <a:solidFill>
                  <a:srgbClr val="2613B3"/>
                </a:solidFill>
                <a:latin typeface="Arial" panose="020B0604020202020204" pitchFamily="34" charset="0"/>
                <a:cs typeface="Arial" panose="020B0604020202020204" pitchFamily="34" charset="0"/>
              </a:rPr>
              <a:t> </a:t>
            </a:r>
            <a:r>
              <a:rPr lang="cs-CZ" sz="2800" b="1" dirty="0" err="1">
                <a:solidFill>
                  <a:srgbClr val="2613B3"/>
                </a:solidFill>
                <a:latin typeface="Arial" panose="020B0604020202020204" pitchFamily="34" charset="0"/>
                <a:cs typeface="Arial" panose="020B0604020202020204" pitchFamily="34" charset="0"/>
              </a:rPr>
              <a:t>discoveries</a:t>
            </a:r>
            <a:r>
              <a:rPr lang="cs-CZ" sz="2800" b="1" dirty="0">
                <a:solidFill>
                  <a:srgbClr val="2613B3"/>
                </a:solidFill>
                <a:latin typeface="Arial" panose="020B0604020202020204" pitchFamily="34" charset="0"/>
                <a:cs typeface="Arial" panose="020B0604020202020204" pitchFamily="34" charset="0"/>
              </a:rPr>
              <a:t> </a:t>
            </a:r>
            <a:r>
              <a:rPr lang="cs-CZ" sz="2800" b="1" dirty="0" err="1">
                <a:solidFill>
                  <a:srgbClr val="2613B3"/>
                </a:solidFill>
                <a:latin typeface="Arial" panose="020B0604020202020204" pitchFamily="34" charset="0"/>
                <a:cs typeface="Arial" panose="020B0604020202020204" pitchFamily="34" charset="0"/>
              </a:rPr>
              <a:t>of</a:t>
            </a:r>
            <a:r>
              <a:rPr lang="cs-CZ" sz="2800" b="1" dirty="0">
                <a:solidFill>
                  <a:srgbClr val="2613B3"/>
                </a:solidFill>
                <a:latin typeface="Arial" panose="020B0604020202020204" pitchFamily="34" charset="0"/>
                <a:cs typeface="Arial" panose="020B0604020202020204" pitchFamily="34" charset="0"/>
              </a:rPr>
              <a:t> </a:t>
            </a:r>
            <a:r>
              <a:rPr lang="cs-CZ" sz="2800" b="1" dirty="0" err="1">
                <a:solidFill>
                  <a:srgbClr val="2613B3"/>
                </a:solidFill>
                <a:latin typeface="Arial" panose="020B0604020202020204" pitchFamily="34" charset="0"/>
                <a:cs typeface="Arial" panose="020B0604020202020204" pitchFamily="34" charset="0"/>
              </a:rPr>
              <a:t>neutral</a:t>
            </a:r>
            <a:r>
              <a:rPr lang="cs-CZ" sz="2800" b="1" dirty="0">
                <a:solidFill>
                  <a:srgbClr val="2613B3"/>
                </a:solidFill>
                <a:latin typeface="Arial" panose="020B0604020202020204" pitchFamily="34" charset="0"/>
                <a:cs typeface="Arial" panose="020B0604020202020204" pitchFamily="34" charset="0"/>
              </a:rPr>
              <a:t> </a:t>
            </a:r>
            <a:r>
              <a:rPr lang="cs-CZ" sz="2800" b="1" dirty="0" err="1">
                <a:solidFill>
                  <a:srgbClr val="2613B3"/>
                </a:solidFill>
                <a:latin typeface="Arial" panose="020B0604020202020204" pitchFamily="34" charset="0"/>
                <a:cs typeface="Arial" panose="020B0604020202020204" pitchFamily="34" charset="0"/>
              </a:rPr>
              <a:t>currents</a:t>
            </a:r>
            <a:r>
              <a:rPr lang="cs-CZ" sz="2800" b="1" dirty="0">
                <a:solidFill>
                  <a:srgbClr val="2613B3"/>
                </a:solidFill>
                <a:latin typeface="Arial" panose="020B0604020202020204" pitchFamily="34" charset="0"/>
                <a:cs typeface="Arial" panose="020B0604020202020204" pitchFamily="34" charset="0"/>
              </a:rPr>
              <a:t> </a:t>
            </a:r>
          </a:p>
          <a:p>
            <a:pPr algn="ctr"/>
            <a:r>
              <a:rPr lang="cs-CZ" sz="2800" b="1" dirty="0">
                <a:solidFill>
                  <a:srgbClr val="2613B3"/>
                </a:solidFill>
                <a:latin typeface="Arial" panose="020B0604020202020204" pitchFamily="34" charset="0"/>
                <a:cs typeface="Arial" panose="020B0604020202020204" pitchFamily="34" charset="0"/>
              </a:rPr>
              <a:t>and </a:t>
            </a:r>
            <a:r>
              <a:rPr lang="cs-CZ" sz="2800" b="1" dirty="0" err="1">
                <a:solidFill>
                  <a:srgbClr val="2613B3"/>
                </a:solidFill>
                <a:latin typeface="Arial" panose="020B0604020202020204" pitchFamily="34" charset="0"/>
                <a:cs typeface="Arial" panose="020B0604020202020204" pitchFamily="34" charset="0"/>
              </a:rPr>
              <a:t>asymptotic</a:t>
            </a:r>
            <a:r>
              <a:rPr lang="cs-CZ" sz="2800" b="1" dirty="0">
                <a:solidFill>
                  <a:srgbClr val="2613B3"/>
                </a:solidFill>
                <a:latin typeface="Arial" panose="020B0604020202020204" pitchFamily="34" charset="0"/>
                <a:cs typeface="Arial" panose="020B0604020202020204" pitchFamily="34" charset="0"/>
              </a:rPr>
              <a:t> </a:t>
            </a:r>
            <a:r>
              <a:rPr lang="cs-CZ" sz="2800" b="1" dirty="0" err="1">
                <a:solidFill>
                  <a:srgbClr val="2613B3"/>
                </a:solidFill>
                <a:latin typeface="Arial" panose="020B0604020202020204" pitchFamily="34" charset="0"/>
                <a:cs typeface="Arial" panose="020B0604020202020204" pitchFamily="34" charset="0"/>
              </a:rPr>
              <a:t>freedom</a:t>
            </a:r>
            <a:endParaRPr lang="cs-CZ" sz="2800" b="1" dirty="0">
              <a:solidFill>
                <a:srgbClr val="2613B3"/>
              </a:solidFill>
              <a:latin typeface="Arial" panose="020B0604020202020204" pitchFamily="34" charset="0"/>
              <a:cs typeface="Arial" panose="020B0604020202020204" pitchFamily="34" charset="0"/>
            </a:endParaRPr>
          </a:p>
        </p:txBody>
      </p:sp>
      <p:sp>
        <p:nvSpPr>
          <p:cNvPr id="5" name="TextovéPole 4">
            <a:extLst>
              <a:ext uri="{FF2B5EF4-FFF2-40B4-BE49-F238E27FC236}">
                <a16:creationId xmlns:a16="http://schemas.microsoft.com/office/drawing/2014/main" id="{B9EEA4B7-00CB-DC73-0F28-55BF49AD6BFC}"/>
              </a:ext>
            </a:extLst>
          </p:cNvPr>
          <p:cNvSpPr txBox="1"/>
          <p:nvPr/>
        </p:nvSpPr>
        <p:spPr>
          <a:xfrm>
            <a:off x="99928" y="1742649"/>
            <a:ext cx="8944143" cy="4093428"/>
          </a:xfrm>
          <a:prstGeom prst="rect">
            <a:avLst/>
          </a:prstGeom>
          <a:noFill/>
        </p:spPr>
        <p:txBody>
          <a:bodyPr wrap="square" rtlCol="0">
            <a:spAutoFit/>
          </a:bodyPr>
          <a:lstStyle/>
          <a:p>
            <a:r>
              <a:rPr lang="cs-CZ" sz="2000" b="1" dirty="0" err="1">
                <a:solidFill>
                  <a:srgbClr val="FF0000"/>
                </a:solidFill>
                <a:latin typeface="Arial" panose="020B0604020202020204" pitchFamily="34" charset="0"/>
                <a:cs typeface="Arial" panose="020B0604020202020204" pitchFamily="34" charset="0"/>
              </a:rPr>
              <a:t>The</a:t>
            </a:r>
            <a:r>
              <a:rPr lang="cs-CZ" sz="2000" b="1" dirty="0">
                <a:solidFill>
                  <a:srgbClr val="FF0000"/>
                </a:solidFill>
                <a:latin typeface="Arial" panose="020B0604020202020204" pitchFamily="34" charset="0"/>
                <a:cs typeface="Arial" panose="020B0604020202020204" pitchFamily="34" charset="0"/>
              </a:rPr>
              <a:t> </a:t>
            </a:r>
            <a:r>
              <a:rPr lang="cs-CZ" sz="2000" b="1" dirty="0" err="1">
                <a:solidFill>
                  <a:srgbClr val="FF0000"/>
                </a:solidFill>
                <a:latin typeface="Arial" panose="020B0604020202020204" pitchFamily="34" charset="0"/>
                <a:cs typeface="Arial" panose="020B0604020202020204" pitchFamily="34" charset="0"/>
              </a:rPr>
              <a:t>year</a:t>
            </a:r>
            <a:r>
              <a:rPr lang="cs-CZ" sz="2000" b="1" dirty="0">
                <a:solidFill>
                  <a:srgbClr val="FF0000"/>
                </a:solidFill>
                <a:latin typeface="Arial" panose="020B0604020202020204" pitchFamily="34" charset="0"/>
                <a:cs typeface="Arial" panose="020B0604020202020204" pitchFamily="34" charset="0"/>
              </a:rPr>
              <a:t> 1973 </a:t>
            </a:r>
            <a:r>
              <a:rPr lang="cs-CZ" sz="2000" b="1" dirty="0" err="1">
                <a:solidFill>
                  <a:srgbClr val="FF0000"/>
                </a:solidFill>
                <a:latin typeface="Arial" panose="020B0604020202020204" pitchFamily="34" charset="0"/>
                <a:cs typeface="Arial" panose="020B0604020202020204" pitchFamily="34" charset="0"/>
              </a:rPr>
              <a:t>brought</a:t>
            </a:r>
            <a:r>
              <a:rPr lang="cs-CZ" sz="2000" b="1" dirty="0">
                <a:solidFill>
                  <a:srgbClr val="FF0000"/>
                </a:solidFill>
                <a:latin typeface="Arial" panose="020B0604020202020204" pitchFamily="34" charset="0"/>
                <a:cs typeface="Arial" panose="020B0604020202020204" pitchFamily="34" charset="0"/>
              </a:rPr>
              <a:t> </a:t>
            </a:r>
            <a:r>
              <a:rPr lang="cs-CZ" sz="2000" b="1" dirty="0" err="1">
                <a:solidFill>
                  <a:srgbClr val="FF0000"/>
                </a:solidFill>
                <a:latin typeface="Arial" panose="020B0604020202020204" pitchFamily="34" charset="0"/>
                <a:cs typeface="Arial" panose="020B0604020202020204" pitchFamily="34" charset="0"/>
              </a:rPr>
              <a:t>two</a:t>
            </a:r>
            <a:r>
              <a:rPr lang="cs-CZ" sz="2000" b="1" dirty="0">
                <a:solidFill>
                  <a:srgbClr val="FF0000"/>
                </a:solidFill>
                <a:latin typeface="Arial" panose="020B0604020202020204" pitchFamily="34" charset="0"/>
                <a:cs typeface="Arial" panose="020B0604020202020204" pitchFamily="34" charset="0"/>
              </a:rPr>
              <a:t> major </a:t>
            </a:r>
            <a:r>
              <a:rPr lang="cs-CZ" sz="2000" b="1" dirty="0" err="1">
                <a:solidFill>
                  <a:srgbClr val="FF0000"/>
                </a:solidFill>
                <a:latin typeface="Arial" panose="020B0604020202020204" pitchFamily="34" charset="0"/>
                <a:cs typeface="Arial" panose="020B0604020202020204" pitchFamily="34" charset="0"/>
              </a:rPr>
              <a:t>discoveries</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one</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experimental</a:t>
            </a:r>
            <a:r>
              <a:rPr lang="cs-CZ" sz="2000" dirty="0">
                <a:latin typeface="Arial" panose="020B0604020202020204" pitchFamily="34" charset="0"/>
                <a:cs typeface="Arial" panose="020B0604020202020204" pitchFamily="34" charset="0"/>
              </a:rPr>
              <a:t> and </a:t>
            </a:r>
            <a:r>
              <a:rPr lang="cs-CZ" sz="2000" dirty="0" err="1">
                <a:latin typeface="Arial" panose="020B0604020202020204" pitchFamily="34" charset="0"/>
                <a:cs typeface="Arial" panose="020B0604020202020204" pitchFamily="34" charset="0"/>
              </a:rPr>
              <a:t>one</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theoretical</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that</a:t>
            </a:r>
            <a:r>
              <a:rPr lang="cs-CZ" sz="2000" dirty="0">
                <a:latin typeface="Arial" panose="020B0604020202020204" pitchFamily="34" charset="0"/>
                <a:cs typeface="Arial" panose="020B0604020202020204" pitchFamily="34" charset="0"/>
              </a:rPr>
              <a:t> set </a:t>
            </a:r>
            <a:r>
              <a:rPr lang="cs-CZ" sz="2000" dirty="0" err="1">
                <a:latin typeface="Arial" panose="020B0604020202020204" pitchFamily="34" charset="0"/>
                <a:cs typeface="Arial" panose="020B0604020202020204" pitchFamily="34" charset="0"/>
              </a:rPr>
              <a:t>the</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stage</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for</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the</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formulation</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of</a:t>
            </a:r>
            <a:r>
              <a:rPr lang="cs-CZ" sz="2000" dirty="0">
                <a:latin typeface="Arial" panose="020B0604020202020204" pitchFamily="34" charset="0"/>
                <a:cs typeface="Arial" panose="020B0604020202020204" pitchFamily="34" charset="0"/>
              </a:rPr>
              <a:t> Standard Model and lead to </a:t>
            </a:r>
            <a:r>
              <a:rPr lang="cs-CZ" sz="2000" dirty="0" err="1">
                <a:latin typeface="Arial" panose="020B0604020202020204" pitchFamily="34" charset="0"/>
                <a:cs typeface="Arial" panose="020B0604020202020204" pitchFamily="34" charset="0"/>
              </a:rPr>
              <a:t>further</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discoveries</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confirming</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the</a:t>
            </a:r>
            <a:r>
              <a:rPr lang="cs-CZ" sz="2000" dirty="0">
                <a:latin typeface="Arial" panose="020B0604020202020204" pitchFamily="34" charset="0"/>
                <a:cs typeface="Arial" panose="020B0604020202020204" pitchFamily="34" charset="0"/>
              </a:rPr>
              <a:t> basic </a:t>
            </a:r>
            <a:r>
              <a:rPr lang="cs-CZ" sz="2000" dirty="0" err="1">
                <a:latin typeface="Arial" panose="020B0604020202020204" pitchFamily="34" charset="0"/>
                <a:cs typeface="Arial" panose="020B0604020202020204" pitchFamily="34" charset="0"/>
              </a:rPr>
              <a:t>ideas</a:t>
            </a:r>
            <a:r>
              <a:rPr lang="cs-CZ" sz="2000" dirty="0">
                <a:latin typeface="Arial" panose="020B0604020202020204" pitchFamily="34" charset="0"/>
                <a:cs typeface="Arial" panose="020B0604020202020204" pitchFamily="34" charset="0"/>
              </a:rPr>
              <a:t> on </a:t>
            </a:r>
            <a:r>
              <a:rPr lang="cs-CZ" sz="2000" dirty="0" err="1">
                <a:latin typeface="Arial" panose="020B0604020202020204" pitchFamily="34" charset="0"/>
                <a:cs typeface="Arial" panose="020B0604020202020204" pitchFamily="34" charset="0"/>
              </a:rPr>
              <a:t>which</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it</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is</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based</a:t>
            </a:r>
            <a:r>
              <a:rPr lang="cs-CZ" sz="2000" dirty="0">
                <a:latin typeface="Arial" panose="020B0604020202020204" pitchFamily="34" charset="0"/>
                <a:cs typeface="Arial" panose="020B0604020202020204" pitchFamily="34" charset="0"/>
              </a:rPr>
              <a:t> - </a:t>
            </a:r>
            <a:r>
              <a:rPr lang="cs-CZ" sz="2000" b="1" dirty="0" err="1">
                <a:solidFill>
                  <a:srgbClr val="FF0000"/>
                </a:solidFill>
                <a:latin typeface="Arial" panose="020B0604020202020204" pitchFamily="34" charset="0"/>
                <a:cs typeface="Arial" panose="020B0604020202020204" pitchFamily="34" charset="0"/>
              </a:rPr>
              <a:t>quarks</a:t>
            </a:r>
            <a:r>
              <a:rPr lang="cs-CZ" sz="2000" b="1" dirty="0">
                <a:solidFill>
                  <a:srgbClr val="FF0000"/>
                </a:solidFill>
                <a:latin typeface="Arial" panose="020B0604020202020204" pitchFamily="34" charset="0"/>
                <a:cs typeface="Arial" panose="020B0604020202020204" pitchFamily="34" charset="0"/>
              </a:rPr>
              <a:t> and </a:t>
            </a:r>
            <a:r>
              <a:rPr lang="cs-CZ" sz="2000" b="1" dirty="0" err="1">
                <a:solidFill>
                  <a:srgbClr val="FF0000"/>
                </a:solidFill>
                <a:latin typeface="Arial" panose="020B0604020202020204" pitchFamily="34" charset="0"/>
                <a:cs typeface="Arial" panose="020B0604020202020204" pitchFamily="34" charset="0"/>
              </a:rPr>
              <a:t>leptons</a:t>
            </a:r>
            <a:r>
              <a:rPr lang="cs-CZ" sz="2000" b="1" dirty="0">
                <a:solidFill>
                  <a:srgbClr val="FF0000"/>
                </a:solidFill>
                <a:latin typeface="Arial" panose="020B0604020202020204" pitchFamily="34" charset="0"/>
                <a:cs typeface="Arial" panose="020B0604020202020204" pitchFamily="34" charset="0"/>
              </a:rPr>
              <a:t> as </a:t>
            </a:r>
            <a:r>
              <a:rPr lang="cs-CZ" sz="2000" b="1" dirty="0" err="1">
                <a:solidFill>
                  <a:srgbClr val="FF0000"/>
                </a:solidFill>
                <a:latin typeface="Arial" panose="020B0604020202020204" pitchFamily="34" charset="0"/>
                <a:cs typeface="Arial" panose="020B0604020202020204" pitchFamily="34" charset="0"/>
              </a:rPr>
              <a:t>fundamental</a:t>
            </a:r>
            <a:r>
              <a:rPr lang="cs-CZ" sz="2000" b="1" dirty="0">
                <a:solidFill>
                  <a:srgbClr val="FF0000"/>
                </a:solidFill>
                <a:latin typeface="Arial" panose="020B0604020202020204" pitchFamily="34" charset="0"/>
                <a:cs typeface="Arial" panose="020B0604020202020204" pitchFamily="34" charset="0"/>
              </a:rPr>
              <a:t> </a:t>
            </a:r>
            <a:r>
              <a:rPr lang="cs-CZ" sz="2000" b="1" dirty="0" err="1">
                <a:solidFill>
                  <a:srgbClr val="FF0000"/>
                </a:solidFill>
                <a:latin typeface="Arial" panose="020B0604020202020204" pitchFamily="34" charset="0"/>
                <a:cs typeface="Arial" panose="020B0604020202020204" pitchFamily="34" charset="0"/>
              </a:rPr>
              <a:t>particles</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interacting</a:t>
            </a:r>
            <a:r>
              <a:rPr lang="cs-CZ" sz="2000" dirty="0">
                <a:latin typeface="Arial" panose="020B0604020202020204" pitchFamily="34" charset="0"/>
                <a:cs typeface="Arial" panose="020B0604020202020204" pitchFamily="34" charset="0"/>
              </a:rPr>
              <a:t> via </a:t>
            </a:r>
            <a:r>
              <a:rPr lang="cs-CZ" sz="2000" dirty="0" err="1">
                <a:latin typeface="Arial" panose="020B0604020202020204" pitchFamily="34" charset="0"/>
                <a:cs typeface="Arial" panose="020B0604020202020204" pitchFamily="34" charset="0"/>
              </a:rPr>
              <a:t>intermediate</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vector</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bosons</a:t>
            </a:r>
            <a:r>
              <a:rPr lang="cs-CZ" sz="2000" dirty="0">
                <a:latin typeface="Arial" panose="020B0604020202020204" pitchFamily="34" charset="0"/>
                <a:cs typeface="Arial" panose="020B0604020202020204" pitchFamily="34" charset="0"/>
              </a:rPr>
              <a:t> - and </a:t>
            </a:r>
            <a:r>
              <a:rPr lang="cs-CZ" sz="2000" dirty="0" err="1">
                <a:latin typeface="Arial" panose="020B0604020202020204" pitchFamily="34" charset="0"/>
                <a:cs typeface="Arial" panose="020B0604020202020204" pitchFamily="34" charset="0"/>
              </a:rPr>
              <a:t>culminating</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with</a:t>
            </a:r>
            <a:r>
              <a:rPr lang="cs-CZ" sz="2000" dirty="0">
                <a:latin typeface="Arial" panose="020B0604020202020204" pitchFamily="34" charset="0"/>
                <a:cs typeface="Arial" panose="020B0604020202020204" pitchFamily="34" charset="0"/>
              </a:rPr>
              <a:t> </a:t>
            </a:r>
            <a:r>
              <a:rPr lang="cs-CZ" sz="2000" b="1" dirty="0" err="1">
                <a:solidFill>
                  <a:srgbClr val="FF0000"/>
                </a:solidFill>
                <a:latin typeface="Arial" panose="020B0604020202020204" pitchFamily="34" charset="0"/>
                <a:cs typeface="Arial" panose="020B0604020202020204" pitchFamily="34" charset="0"/>
              </a:rPr>
              <a:t>Higgs</a:t>
            </a:r>
            <a:r>
              <a:rPr lang="cs-CZ" sz="2000" b="1" dirty="0">
                <a:solidFill>
                  <a:srgbClr val="FF0000"/>
                </a:solidFill>
                <a:latin typeface="Arial" panose="020B0604020202020204" pitchFamily="34" charset="0"/>
                <a:cs typeface="Arial" panose="020B0604020202020204" pitchFamily="34" charset="0"/>
              </a:rPr>
              <a:t> boson </a:t>
            </a:r>
            <a:r>
              <a:rPr lang="cs-CZ" sz="2000" b="1" dirty="0" err="1">
                <a:solidFill>
                  <a:srgbClr val="FF0000"/>
                </a:solidFill>
                <a:latin typeface="Arial" panose="020B0604020202020204" pitchFamily="34" charset="0"/>
                <a:cs typeface="Arial" panose="020B0604020202020204" pitchFamily="34" charset="0"/>
              </a:rPr>
              <a:t>discovery</a:t>
            </a:r>
            <a:r>
              <a:rPr lang="cs-CZ" sz="2000" b="1" dirty="0">
                <a:solidFill>
                  <a:srgbClr val="FF0000"/>
                </a:solidFill>
                <a:latin typeface="Arial" panose="020B0604020202020204" pitchFamily="34" charset="0"/>
                <a:cs typeface="Arial" panose="020B0604020202020204" pitchFamily="34" charset="0"/>
              </a:rPr>
              <a:t> in 2012</a:t>
            </a:r>
            <a:r>
              <a:rPr lang="cs-CZ" sz="2000" dirty="0">
                <a:latin typeface="Arial" panose="020B0604020202020204" pitchFamily="34" charset="0"/>
                <a:cs typeface="Arial" panose="020B0604020202020204" pitchFamily="34" charset="0"/>
              </a:rPr>
              <a:t>.</a:t>
            </a:r>
          </a:p>
          <a:p>
            <a:endParaRPr lang="cs-CZ" sz="2000" dirty="0">
              <a:latin typeface="Arial" panose="020B0604020202020204" pitchFamily="34" charset="0"/>
              <a:cs typeface="Arial" panose="020B0604020202020204" pitchFamily="34" charset="0"/>
            </a:endParaRPr>
          </a:p>
          <a:p>
            <a:endParaRPr lang="cs-CZ" sz="2000" dirty="0">
              <a:latin typeface="Arial" panose="020B0604020202020204" pitchFamily="34" charset="0"/>
              <a:cs typeface="Arial" panose="020B0604020202020204" pitchFamily="34" charset="0"/>
            </a:endParaRPr>
          </a:p>
          <a:p>
            <a:r>
              <a:rPr lang="cs-CZ" sz="2000" dirty="0" err="1">
                <a:latin typeface="Arial" panose="020B0604020202020204" pitchFamily="34" charset="0"/>
                <a:cs typeface="Arial" panose="020B0604020202020204" pitchFamily="34" charset="0"/>
              </a:rPr>
              <a:t>While</a:t>
            </a:r>
            <a:r>
              <a:rPr lang="cs-CZ" sz="2000" dirty="0">
                <a:latin typeface="Arial" panose="020B0604020202020204" pitchFamily="34" charset="0"/>
                <a:cs typeface="Arial" panose="020B0604020202020204" pitchFamily="34" charset="0"/>
              </a:rPr>
              <a:t> </a:t>
            </a:r>
            <a:r>
              <a:rPr lang="cs-CZ" sz="2000" b="1" dirty="0" err="1">
                <a:solidFill>
                  <a:srgbClr val="2613B3"/>
                </a:solidFill>
                <a:latin typeface="Arial" panose="020B0604020202020204" pitchFamily="34" charset="0"/>
                <a:cs typeface="Arial" panose="020B0604020202020204" pitchFamily="34" charset="0"/>
              </a:rPr>
              <a:t>the</a:t>
            </a:r>
            <a:r>
              <a:rPr lang="cs-CZ" sz="2000" b="1" dirty="0">
                <a:solidFill>
                  <a:srgbClr val="2613B3"/>
                </a:solidFill>
                <a:latin typeface="Arial" panose="020B0604020202020204" pitchFamily="34" charset="0"/>
                <a:cs typeface="Arial" panose="020B0604020202020204" pitchFamily="34" charset="0"/>
              </a:rPr>
              <a:t> </a:t>
            </a:r>
            <a:r>
              <a:rPr lang="cs-CZ" sz="2000" b="1" dirty="0" err="1">
                <a:solidFill>
                  <a:srgbClr val="2613B3"/>
                </a:solidFill>
                <a:latin typeface="Arial" panose="020B0604020202020204" pitchFamily="34" charset="0"/>
                <a:cs typeface="Arial" panose="020B0604020202020204" pitchFamily="34" charset="0"/>
              </a:rPr>
              <a:t>discovery</a:t>
            </a:r>
            <a:r>
              <a:rPr lang="cs-CZ" sz="2000" b="1" dirty="0">
                <a:solidFill>
                  <a:srgbClr val="2613B3"/>
                </a:solidFill>
                <a:latin typeface="Arial" panose="020B0604020202020204" pitchFamily="34" charset="0"/>
                <a:cs typeface="Arial" panose="020B0604020202020204" pitchFamily="34" charset="0"/>
              </a:rPr>
              <a:t> </a:t>
            </a:r>
            <a:r>
              <a:rPr lang="cs-CZ" sz="2000" b="1" dirty="0" err="1">
                <a:solidFill>
                  <a:srgbClr val="2613B3"/>
                </a:solidFill>
                <a:latin typeface="Arial" panose="020B0604020202020204" pitchFamily="34" charset="0"/>
                <a:cs typeface="Arial" panose="020B0604020202020204" pitchFamily="34" charset="0"/>
              </a:rPr>
              <a:t>of</a:t>
            </a:r>
            <a:r>
              <a:rPr lang="cs-CZ" sz="2000" b="1" dirty="0">
                <a:solidFill>
                  <a:srgbClr val="2613B3"/>
                </a:solidFill>
                <a:latin typeface="Arial" panose="020B0604020202020204" pitchFamily="34" charset="0"/>
                <a:cs typeface="Arial" panose="020B0604020202020204" pitchFamily="34" charset="0"/>
              </a:rPr>
              <a:t> </a:t>
            </a:r>
            <a:r>
              <a:rPr lang="cs-CZ" sz="2000" b="1" dirty="0" err="1">
                <a:solidFill>
                  <a:srgbClr val="2613B3"/>
                </a:solidFill>
                <a:latin typeface="Arial" panose="020B0604020202020204" pitchFamily="34" charset="0"/>
                <a:cs typeface="Arial" panose="020B0604020202020204" pitchFamily="34" charset="0"/>
              </a:rPr>
              <a:t>neutral</a:t>
            </a:r>
            <a:r>
              <a:rPr lang="cs-CZ" sz="2000" b="1" dirty="0">
                <a:solidFill>
                  <a:srgbClr val="2613B3"/>
                </a:solidFill>
                <a:latin typeface="Arial" panose="020B0604020202020204" pitchFamily="34" charset="0"/>
                <a:cs typeface="Arial" panose="020B0604020202020204" pitchFamily="34" charset="0"/>
              </a:rPr>
              <a:t> </a:t>
            </a:r>
            <a:r>
              <a:rPr lang="cs-CZ" sz="2000" b="1" dirty="0" err="1">
                <a:solidFill>
                  <a:srgbClr val="2613B3"/>
                </a:solidFill>
                <a:latin typeface="Arial" panose="020B0604020202020204" pitchFamily="34" charset="0"/>
                <a:cs typeface="Arial" panose="020B0604020202020204" pitchFamily="34" charset="0"/>
              </a:rPr>
              <a:t>currents</a:t>
            </a:r>
            <a:r>
              <a:rPr lang="cs-CZ" sz="2000" b="1" dirty="0">
                <a:solidFill>
                  <a:srgbClr val="2613B3"/>
                </a:solidFill>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was</a:t>
            </a:r>
            <a:r>
              <a:rPr lang="cs-CZ" sz="2000" dirty="0">
                <a:latin typeface="Arial" panose="020B0604020202020204" pitchFamily="34" charset="0"/>
                <a:cs typeface="Arial" panose="020B0604020202020204" pitchFamily="34" charset="0"/>
              </a:rPr>
              <a:t> to </a:t>
            </a:r>
            <a:r>
              <a:rPr lang="cs-CZ" sz="2000" dirty="0" err="1">
                <a:latin typeface="Arial" panose="020B0604020202020204" pitchFamily="34" charset="0"/>
                <a:cs typeface="Arial" panose="020B0604020202020204" pitchFamily="34" charset="0"/>
              </a:rPr>
              <a:t>some</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extent</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expected</a:t>
            </a:r>
            <a:r>
              <a:rPr lang="cs-CZ" sz="2000" dirty="0">
                <a:latin typeface="Arial" panose="020B0604020202020204" pitchFamily="34" charset="0"/>
                <a:cs typeface="Arial" panose="020B0604020202020204" pitchFamily="34" charset="0"/>
              </a:rPr>
              <a:t>, </a:t>
            </a:r>
            <a:r>
              <a:rPr lang="cs-CZ" sz="2000" b="1" dirty="0" err="1">
                <a:solidFill>
                  <a:srgbClr val="2613B3"/>
                </a:solidFill>
                <a:latin typeface="Arial" panose="020B0604020202020204" pitchFamily="34" charset="0"/>
                <a:cs typeface="Arial" panose="020B0604020202020204" pitchFamily="34" charset="0"/>
              </a:rPr>
              <a:t>the</a:t>
            </a:r>
            <a:r>
              <a:rPr lang="cs-CZ" sz="2000" b="1" dirty="0">
                <a:solidFill>
                  <a:srgbClr val="2613B3"/>
                </a:solidFill>
                <a:latin typeface="Arial" panose="020B0604020202020204" pitchFamily="34" charset="0"/>
                <a:cs typeface="Arial" panose="020B0604020202020204" pitchFamily="34" charset="0"/>
              </a:rPr>
              <a:t> </a:t>
            </a:r>
            <a:r>
              <a:rPr lang="cs-CZ" sz="2000" b="1" dirty="0" err="1">
                <a:solidFill>
                  <a:srgbClr val="2613B3"/>
                </a:solidFill>
                <a:latin typeface="Arial" panose="020B0604020202020204" pitchFamily="34" charset="0"/>
                <a:cs typeface="Arial" panose="020B0604020202020204" pitchFamily="34" charset="0"/>
              </a:rPr>
              <a:t>discovery</a:t>
            </a:r>
            <a:r>
              <a:rPr lang="cs-CZ" sz="2000" b="1" dirty="0">
                <a:solidFill>
                  <a:srgbClr val="2613B3"/>
                </a:solidFill>
                <a:latin typeface="Arial" panose="020B0604020202020204" pitchFamily="34" charset="0"/>
                <a:cs typeface="Arial" panose="020B0604020202020204" pitchFamily="34" charset="0"/>
              </a:rPr>
              <a:t> </a:t>
            </a:r>
            <a:r>
              <a:rPr lang="cs-CZ" sz="2000" b="1" dirty="0" err="1">
                <a:solidFill>
                  <a:srgbClr val="2613B3"/>
                </a:solidFill>
                <a:latin typeface="Arial" panose="020B0604020202020204" pitchFamily="34" charset="0"/>
                <a:cs typeface="Arial" panose="020B0604020202020204" pitchFamily="34" charset="0"/>
              </a:rPr>
              <a:t>of</a:t>
            </a:r>
            <a:r>
              <a:rPr lang="cs-CZ" sz="2000" b="1" dirty="0">
                <a:solidFill>
                  <a:srgbClr val="2613B3"/>
                </a:solidFill>
                <a:latin typeface="Arial" panose="020B0604020202020204" pitchFamily="34" charset="0"/>
                <a:cs typeface="Arial" panose="020B0604020202020204" pitchFamily="34" charset="0"/>
              </a:rPr>
              <a:t> </a:t>
            </a:r>
            <a:r>
              <a:rPr lang="cs-CZ" sz="2000" b="1" dirty="0" err="1">
                <a:solidFill>
                  <a:srgbClr val="2613B3"/>
                </a:solidFill>
                <a:latin typeface="Arial" panose="020B0604020202020204" pitchFamily="34" charset="0"/>
                <a:cs typeface="Arial" panose="020B0604020202020204" pitchFamily="34" charset="0"/>
              </a:rPr>
              <a:t>asymptotic</a:t>
            </a:r>
            <a:r>
              <a:rPr lang="cs-CZ" sz="2000" b="1" dirty="0">
                <a:solidFill>
                  <a:srgbClr val="2613B3"/>
                </a:solidFill>
                <a:latin typeface="Arial" panose="020B0604020202020204" pitchFamily="34" charset="0"/>
                <a:cs typeface="Arial" panose="020B0604020202020204" pitchFamily="34" charset="0"/>
              </a:rPr>
              <a:t> </a:t>
            </a:r>
            <a:r>
              <a:rPr lang="cs-CZ" sz="2000" b="1" dirty="0" err="1">
                <a:solidFill>
                  <a:srgbClr val="2613B3"/>
                </a:solidFill>
                <a:latin typeface="Arial" panose="020B0604020202020204" pitchFamily="34" charset="0"/>
                <a:cs typeface="Arial" panose="020B0604020202020204" pitchFamily="34" charset="0"/>
              </a:rPr>
              <a:t>freedom</a:t>
            </a:r>
            <a:r>
              <a:rPr lang="cs-CZ" sz="2000" b="1" dirty="0">
                <a:solidFill>
                  <a:srgbClr val="2613B3"/>
                </a:solidFill>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of</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nonabelian</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gauge</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theories</a:t>
            </a:r>
            <a:r>
              <a:rPr lang="cs-CZ" sz="2000" dirty="0">
                <a:latin typeface="Arial" panose="020B0604020202020204" pitchFamily="34" charset="0"/>
                <a:cs typeface="Arial" panose="020B0604020202020204" pitchFamily="34" charset="0"/>
              </a:rPr>
              <a:t> </a:t>
            </a:r>
            <a:r>
              <a:rPr lang="cs-CZ" sz="2000" b="1" dirty="0" err="1">
                <a:solidFill>
                  <a:srgbClr val="FF0000"/>
                </a:solidFill>
                <a:latin typeface="Arial" panose="020B0604020202020204" pitchFamily="34" charset="0"/>
                <a:cs typeface="Arial" panose="020B0604020202020204" pitchFamily="34" charset="0"/>
              </a:rPr>
              <a:t>came</a:t>
            </a:r>
            <a:r>
              <a:rPr lang="cs-CZ" sz="2000" b="1" dirty="0">
                <a:solidFill>
                  <a:srgbClr val="FF0000"/>
                </a:solidFill>
                <a:latin typeface="Arial" panose="020B0604020202020204" pitchFamily="34" charset="0"/>
                <a:cs typeface="Arial" panose="020B0604020202020204" pitchFamily="34" charset="0"/>
              </a:rPr>
              <a:t> as </a:t>
            </a:r>
            <a:r>
              <a:rPr lang="cs-CZ" sz="2000" b="1" dirty="0" err="1">
                <a:solidFill>
                  <a:srgbClr val="FF0000"/>
                </a:solidFill>
                <a:latin typeface="Arial" panose="020B0604020202020204" pitchFamily="34" charset="0"/>
                <a:cs typeface="Arial" panose="020B0604020202020204" pitchFamily="34" charset="0"/>
              </a:rPr>
              <a:t>complete</a:t>
            </a:r>
            <a:r>
              <a:rPr lang="cs-CZ" sz="2000" b="1" dirty="0">
                <a:solidFill>
                  <a:srgbClr val="FF0000"/>
                </a:solidFill>
                <a:latin typeface="Arial" panose="020B0604020202020204" pitchFamily="34" charset="0"/>
                <a:cs typeface="Arial" panose="020B0604020202020204" pitchFamily="34" charset="0"/>
              </a:rPr>
              <a:t> </a:t>
            </a:r>
            <a:r>
              <a:rPr lang="cs-CZ" sz="2000" b="1" dirty="0" err="1">
                <a:solidFill>
                  <a:srgbClr val="FF0000"/>
                </a:solidFill>
                <a:latin typeface="Arial" panose="020B0604020202020204" pitchFamily="34" charset="0"/>
                <a:cs typeface="Arial" panose="020B0604020202020204" pitchFamily="34" charset="0"/>
              </a:rPr>
              <a:t>surprise</a:t>
            </a:r>
            <a:r>
              <a:rPr lang="cs-CZ" sz="2000" b="1" dirty="0">
                <a:solidFill>
                  <a:srgbClr val="FF0000"/>
                </a:solidFill>
                <a:latin typeface="Arial" panose="020B0604020202020204" pitchFamily="34" charset="0"/>
                <a:cs typeface="Arial" panose="020B0604020202020204" pitchFamily="34" charset="0"/>
              </a:rPr>
              <a:t> to </a:t>
            </a:r>
            <a:r>
              <a:rPr lang="cs-CZ" sz="2000" b="1" dirty="0" err="1">
                <a:solidFill>
                  <a:srgbClr val="FF0000"/>
                </a:solidFill>
                <a:latin typeface="Arial" panose="020B0604020202020204" pitchFamily="34" charset="0"/>
                <a:cs typeface="Arial" panose="020B0604020202020204" pitchFamily="34" charset="0"/>
              </a:rPr>
              <a:t>all</a:t>
            </a:r>
            <a:r>
              <a:rPr lang="cs-CZ" sz="2000" b="1" dirty="0">
                <a:solidFill>
                  <a:srgbClr val="FF0000"/>
                </a:solidFill>
                <a:latin typeface="Arial" panose="020B0604020202020204" pitchFamily="34" charset="0"/>
                <a:cs typeface="Arial" panose="020B0604020202020204" pitchFamily="34" charset="0"/>
              </a:rPr>
              <a:t> </a:t>
            </a:r>
            <a:r>
              <a:rPr lang="cs-CZ" sz="2000" b="1" dirty="0" err="1">
                <a:solidFill>
                  <a:srgbClr val="FF0000"/>
                </a:solidFill>
                <a:latin typeface="Arial" panose="020B0604020202020204" pitchFamily="34" charset="0"/>
                <a:cs typeface="Arial" panose="020B0604020202020204" pitchFamily="34" charset="0"/>
              </a:rPr>
              <a:t>theorists</a:t>
            </a:r>
            <a:r>
              <a:rPr lang="cs-CZ" sz="2000" dirty="0">
                <a:latin typeface="Arial" panose="020B0604020202020204" pitchFamily="34" charset="0"/>
                <a:cs typeface="Arial" panose="020B0604020202020204" pitchFamily="34" charset="0"/>
              </a:rPr>
              <a:t>.</a:t>
            </a:r>
          </a:p>
          <a:p>
            <a:endParaRPr lang="cs-CZ" sz="2000" dirty="0">
              <a:latin typeface="Arial" panose="020B0604020202020204" pitchFamily="34" charset="0"/>
              <a:cs typeface="Arial" panose="020B0604020202020204" pitchFamily="34" charset="0"/>
            </a:endParaRPr>
          </a:p>
          <a:p>
            <a:r>
              <a:rPr lang="cs-CZ" sz="2000" dirty="0">
                <a:latin typeface="Arial" panose="020B0604020202020204" pitchFamily="34" charset="0"/>
                <a:cs typeface="Arial" panose="020B0604020202020204" pitchFamily="34" charset="0"/>
              </a:rPr>
              <a:t>I </a:t>
            </a:r>
            <a:r>
              <a:rPr lang="cs-CZ" sz="2000" dirty="0" err="1">
                <a:latin typeface="Arial" panose="020B0604020202020204" pitchFamily="34" charset="0"/>
                <a:cs typeface="Arial" panose="020B0604020202020204" pitchFamily="34" charset="0"/>
              </a:rPr>
              <a:t>will</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recall</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both</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discoveries</a:t>
            </a:r>
            <a:r>
              <a:rPr lang="cs-CZ" sz="2000" dirty="0">
                <a:latin typeface="Arial" panose="020B0604020202020204" pitchFamily="34" charset="0"/>
                <a:cs typeface="Arial" panose="020B0604020202020204" pitchFamily="34" charset="0"/>
              </a:rPr>
              <a:t>, but </a:t>
            </a:r>
            <a:r>
              <a:rPr lang="cs-CZ" sz="2000" dirty="0" err="1">
                <a:latin typeface="Arial" panose="020B0604020202020204" pitchFamily="34" charset="0"/>
                <a:cs typeface="Arial" panose="020B0604020202020204" pitchFamily="34" charset="0"/>
              </a:rPr>
              <a:t>concenrtate</a:t>
            </a:r>
            <a:r>
              <a:rPr lang="cs-CZ" sz="2000" dirty="0">
                <a:latin typeface="Arial" panose="020B0604020202020204" pitchFamily="34" charset="0"/>
                <a:cs typeface="Arial" panose="020B0604020202020204" pitchFamily="34" charset="0"/>
              </a:rPr>
              <a:t> on </a:t>
            </a:r>
            <a:r>
              <a:rPr lang="cs-CZ" sz="2000" dirty="0" err="1">
                <a:latin typeface="Arial" panose="020B0604020202020204" pitchFamily="34" charset="0"/>
                <a:cs typeface="Arial" panose="020B0604020202020204" pitchFamily="34" charset="0"/>
              </a:rPr>
              <a:t>the</a:t>
            </a:r>
            <a:r>
              <a:rPr lang="cs-CZ" sz="2000" dirty="0">
                <a:latin typeface="Arial" panose="020B0604020202020204" pitchFamily="34" charset="0"/>
                <a:cs typeface="Arial" panose="020B0604020202020204" pitchFamily="34" charset="0"/>
              </a:rPr>
              <a:t> second as</a:t>
            </a:r>
          </a:p>
          <a:p>
            <a:r>
              <a:rPr lang="cs-CZ" sz="2000" dirty="0" err="1">
                <a:latin typeface="Arial" panose="020B0604020202020204" pitchFamily="34" charset="0"/>
                <a:cs typeface="Arial" panose="020B0604020202020204" pitchFamily="34" charset="0"/>
              </a:rPr>
              <a:t>it</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brings</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important</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lesson</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for</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current</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situation</a:t>
            </a:r>
            <a:r>
              <a:rPr lang="cs-CZ" sz="2000" dirty="0">
                <a:latin typeface="Arial" panose="020B0604020202020204" pitchFamily="34" charset="0"/>
                <a:cs typeface="Arial" panose="020B0604020202020204" pitchFamily="34" charset="0"/>
              </a:rPr>
              <a:t> in </a:t>
            </a:r>
            <a:r>
              <a:rPr lang="cs-CZ" sz="2000" dirty="0" err="1">
                <a:latin typeface="Arial" panose="020B0604020202020204" pitchFamily="34" charset="0"/>
                <a:cs typeface="Arial" panose="020B0604020202020204" pitchFamily="34" charset="0"/>
              </a:rPr>
              <a:t>particle</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physics</a:t>
            </a:r>
            <a:r>
              <a:rPr lang="cs-CZ" sz="2000" dirty="0">
                <a:latin typeface="Arial" panose="020B0604020202020204" pitchFamily="34" charset="0"/>
                <a:cs typeface="Arial" panose="020B0604020202020204" pitchFamily="34" charset="0"/>
              </a:rPr>
              <a:t>.</a:t>
            </a:r>
          </a:p>
        </p:txBody>
      </p:sp>
      <p:sp>
        <p:nvSpPr>
          <p:cNvPr id="6" name="TextovéPole 5">
            <a:extLst>
              <a:ext uri="{FF2B5EF4-FFF2-40B4-BE49-F238E27FC236}">
                <a16:creationId xmlns:a16="http://schemas.microsoft.com/office/drawing/2014/main" id="{ACB57499-E671-7D7C-E13A-58893FEBF43D}"/>
              </a:ext>
            </a:extLst>
          </p:cNvPr>
          <p:cNvSpPr txBox="1"/>
          <p:nvPr/>
        </p:nvSpPr>
        <p:spPr>
          <a:xfrm>
            <a:off x="3606800" y="1146214"/>
            <a:ext cx="1337226" cy="400110"/>
          </a:xfrm>
          <a:prstGeom prst="rect">
            <a:avLst/>
          </a:prstGeom>
          <a:noFill/>
        </p:spPr>
        <p:txBody>
          <a:bodyPr wrap="none" rtlCol="0">
            <a:spAutoFit/>
          </a:bodyPr>
          <a:lstStyle/>
          <a:p>
            <a:r>
              <a:rPr lang="cs-CZ" sz="2000" b="1" dirty="0">
                <a:latin typeface="Arial" panose="020B0604020202020204" pitchFamily="34" charset="0"/>
                <a:cs typeface="Arial" panose="020B0604020202020204" pitchFamily="34" charset="0"/>
              </a:rPr>
              <a:t>Jiří Chýla</a:t>
            </a:r>
          </a:p>
        </p:txBody>
      </p:sp>
      <p:sp>
        <p:nvSpPr>
          <p:cNvPr id="2" name="Zástupný symbol pro datum 1">
            <a:extLst>
              <a:ext uri="{FF2B5EF4-FFF2-40B4-BE49-F238E27FC236}">
                <a16:creationId xmlns:a16="http://schemas.microsoft.com/office/drawing/2014/main" id="{0B7BCD8B-A46D-4139-6017-832A4DA25EA0}"/>
              </a:ext>
            </a:extLst>
          </p:cNvPr>
          <p:cNvSpPr>
            <a:spLocks noGrp="1"/>
          </p:cNvSpPr>
          <p:nvPr>
            <p:ph type="dt" sz="half" idx="10"/>
          </p:nvPr>
        </p:nvSpPr>
        <p:spPr/>
        <p:txBody>
          <a:bodyPr/>
          <a:lstStyle/>
          <a:p>
            <a:r>
              <a:rPr lang="cs-CZ"/>
              <a:t>12.10.2023</a:t>
            </a:r>
          </a:p>
        </p:txBody>
      </p:sp>
      <p:sp>
        <p:nvSpPr>
          <p:cNvPr id="3" name="Zástupný symbol pro zápatí 2">
            <a:extLst>
              <a:ext uri="{FF2B5EF4-FFF2-40B4-BE49-F238E27FC236}">
                <a16:creationId xmlns:a16="http://schemas.microsoft.com/office/drawing/2014/main" id="{CFA9802C-3F90-208A-8961-761750982C30}"/>
              </a:ext>
            </a:extLst>
          </p:cNvPr>
          <p:cNvSpPr>
            <a:spLocks noGrp="1"/>
          </p:cNvSpPr>
          <p:nvPr>
            <p:ph type="ftr" sz="quarter" idx="11"/>
          </p:nvPr>
        </p:nvSpPr>
        <p:spPr/>
        <p:txBody>
          <a:bodyPr/>
          <a:lstStyle/>
          <a:p>
            <a:r>
              <a:rPr lang="cs-CZ"/>
              <a:t>Division Seminar</a:t>
            </a:r>
          </a:p>
        </p:txBody>
      </p:sp>
      <p:sp>
        <p:nvSpPr>
          <p:cNvPr id="7" name="Zástupný symbol pro číslo snímku 6">
            <a:extLst>
              <a:ext uri="{FF2B5EF4-FFF2-40B4-BE49-F238E27FC236}">
                <a16:creationId xmlns:a16="http://schemas.microsoft.com/office/drawing/2014/main" id="{B66BD5BE-5F36-E870-29A1-5D9D4EE16CE4}"/>
              </a:ext>
            </a:extLst>
          </p:cNvPr>
          <p:cNvSpPr>
            <a:spLocks noGrp="1"/>
          </p:cNvSpPr>
          <p:nvPr>
            <p:ph type="sldNum" sz="quarter" idx="12"/>
          </p:nvPr>
        </p:nvSpPr>
        <p:spPr/>
        <p:txBody>
          <a:bodyPr/>
          <a:lstStyle/>
          <a:p>
            <a:fld id="{ED62073D-E85B-40FA-9124-13BD24CF2971}" type="slidenum">
              <a:rPr lang="cs-CZ" smtClean="0"/>
              <a:t>1</a:t>
            </a:fld>
            <a:endParaRPr lang="cs-CZ"/>
          </a:p>
        </p:txBody>
      </p:sp>
    </p:spTree>
    <p:extLst>
      <p:ext uri="{BB962C8B-B14F-4D97-AF65-F5344CB8AC3E}">
        <p14:creationId xmlns:p14="http://schemas.microsoft.com/office/powerpoint/2010/main" val="2969540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fade">
                                      <p:cBhvr>
                                        <p:cTn id="25" dur="500"/>
                                        <p:tgtEl>
                                          <p:spTgt spid="5">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4">
            <a:extLst>
              <a:ext uri="{FF2B5EF4-FFF2-40B4-BE49-F238E27FC236}">
                <a16:creationId xmlns:a16="http://schemas.microsoft.com/office/drawing/2014/main" id="{370CCE4B-EDDA-0B81-ED86-2252BD4E41B3}"/>
              </a:ext>
            </a:extLst>
          </p:cNvPr>
          <p:cNvSpPr txBox="1">
            <a:spLocks noChangeArrowheads="1"/>
          </p:cNvSpPr>
          <p:nvPr/>
        </p:nvSpPr>
        <p:spPr bwMode="auto">
          <a:xfrm>
            <a:off x="164463" y="1001904"/>
            <a:ext cx="516699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Microsoft Sans Serif" panose="020B0604020202020204" pitchFamily="34" charset="0"/>
              </a:defRPr>
            </a:lvl1pPr>
            <a:lvl2pPr marL="742950" indent="-285750" eaLnBrk="0" hangingPunct="0">
              <a:defRPr sz="2000">
                <a:solidFill>
                  <a:schemeClr val="tx1"/>
                </a:solidFill>
                <a:latin typeface="Microsoft Sans Serif" panose="020B0604020202020204" pitchFamily="34" charset="0"/>
              </a:defRPr>
            </a:lvl2pPr>
            <a:lvl3pPr marL="1143000" indent="-228600" eaLnBrk="0" hangingPunct="0">
              <a:defRPr sz="2000">
                <a:solidFill>
                  <a:schemeClr val="tx1"/>
                </a:solidFill>
                <a:latin typeface="Microsoft Sans Serif" panose="020B0604020202020204" pitchFamily="34" charset="0"/>
              </a:defRPr>
            </a:lvl3pPr>
            <a:lvl4pPr marL="1600200" indent="-228600" eaLnBrk="0" hangingPunct="0">
              <a:defRPr sz="2000">
                <a:solidFill>
                  <a:schemeClr val="tx1"/>
                </a:solidFill>
                <a:latin typeface="Microsoft Sans Serif" panose="020B0604020202020204" pitchFamily="34" charset="0"/>
              </a:defRPr>
            </a:lvl4pPr>
            <a:lvl5pPr marL="2057400" indent="-228600" eaLnBrk="0" hangingPunct="0">
              <a:defRPr sz="2000">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a:solidFill>
                  <a:schemeClr val="tx1"/>
                </a:solidFill>
                <a:latin typeface="Microsoft Sans Serif" panose="020B0604020202020204" pitchFamily="34" charset="0"/>
              </a:defRPr>
            </a:lvl9pPr>
          </a:lstStyle>
          <a:p>
            <a:pPr eaLnBrk="1" hangingPunct="1"/>
            <a:r>
              <a:rPr lang="en-US" altLang="cs-CZ" dirty="0">
                <a:latin typeface="Arial" panose="020B0604020202020204" pitchFamily="34" charset="0"/>
                <a:cs typeface="Arial" panose="020B0604020202020204" pitchFamily="34" charset="0"/>
              </a:rPr>
              <a:t>Turning the argument around, they have asked how would the bare charge </a:t>
            </a:r>
            <a:r>
              <a:rPr lang="en-US" altLang="cs-CZ" b="1" i="1" dirty="0">
                <a:solidFill>
                  <a:srgbClr val="3333FF"/>
                </a:solidFill>
                <a:latin typeface="Arial" panose="020B0604020202020204" pitchFamily="34" charset="0"/>
                <a:cs typeface="Arial" panose="020B0604020202020204" pitchFamily="34" charset="0"/>
              </a:rPr>
              <a:t>e</a:t>
            </a:r>
            <a:r>
              <a:rPr lang="en-US" altLang="cs-CZ" b="1" i="1" baseline="-25000" dirty="0">
                <a:solidFill>
                  <a:srgbClr val="3333FF"/>
                </a:solidFill>
                <a:latin typeface="Arial" panose="020B0604020202020204" pitchFamily="34" charset="0"/>
                <a:cs typeface="Arial" panose="020B0604020202020204" pitchFamily="34" charset="0"/>
              </a:rPr>
              <a:t>0</a:t>
            </a:r>
            <a:r>
              <a:rPr lang="en-US" altLang="cs-CZ" b="1" i="1" dirty="0">
                <a:solidFill>
                  <a:srgbClr val="3333FF"/>
                </a:solidFill>
                <a:latin typeface="Arial" panose="020B0604020202020204" pitchFamily="34" charset="0"/>
                <a:cs typeface="Arial" panose="020B0604020202020204" pitchFamily="34" charset="0"/>
              </a:rPr>
              <a:t>=e(r</a:t>
            </a:r>
            <a:r>
              <a:rPr lang="en-US" altLang="cs-CZ" b="1" i="1" baseline="-25000" dirty="0">
                <a:solidFill>
                  <a:srgbClr val="3333FF"/>
                </a:solidFill>
                <a:latin typeface="Arial" panose="020B0604020202020204" pitchFamily="34" charset="0"/>
                <a:cs typeface="Arial" panose="020B0604020202020204" pitchFamily="34" charset="0"/>
              </a:rPr>
              <a:t>0</a:t>
            </a:r>
            <a:r>
              <a:rPr lang="en-US" altLang="cs-CZ" b="1" i="1" dirty="0">
                <a:solidFill>
                  <a:srgbClr val="3333FF"/>
                </a:solidFill>
                <a:latin typeface="Arial" panose="020B0604020202020204" pitchFamily="34" charset="0"/>
                <a:cs typeface="Arial" panose="020B0604020202020204" pitchFamily="34" charset="0"/>
              </a:rPr>
              <a:t>) </a:t>
            </a:r>
            <a:r>
              <a:rPr lang="en-US" altLang="cs-CZ" i="1" dirty="0">
                <a:latin typeface="Arial" panose="020B0604020202020204" pitchFamily="34" charset="0"/>
                <a:cs typeface="Arial" panose="020B0604020202020204" pitchFamily="34" charset="0"/>
              </a:rPr>
              <a:t>or rather </a:t>
            </a:r>
            <a:r>
              <a:rPr lang="el-GR" altLang="cs-CZ" b="1" i="1" dirty="0">
                <a:solidFill>
                  <a:srgbClr val="0066FF"/>
                </a:solidFill>
                <a:latin typeface="Arial" panose="020B0604020202020204" pitchFamily="34" charset="0"/>
                <a:cs typeface="Arial" panose="020B0604020202020204" pitchFamily="34" charset="0"/>
              </a:rPr>
              <a:t>α</a:t>
            </a:r>
            <a:r>
              <a:rPr lang="en-US" altLang="cs-CZ" b="1" i="1" dirty="0">
                <a:solidFill>
                  <a:srgbClr val="0066FF"/>
                </a:solidFill>
                <a:latin typeface="Arial" panose="020B0604020202020204" pitchFamily="34" charset="0"/>
                <a:cs typeface="Arial" panose="020B0604020202020204" pitchFamily="34" charset="0"/>
              </a:rPr>
              <a:t>(r</a:t>
            </a:r>
            <a:r>
              <a:rPr lang="en-US" altLang="cs-CZ" b="1" i="1" baseline="-25000" dirty="0">
                <a:solidFill>
                  <a:srgbClr val="0066FF"/>
                </a:solidFill>
                <a:latin typeface="Arial" panose="020B0604020202020204" pitchFamily="34" charset="0"/>
                <a:cs typeface="Arial" panose="020B0604020202020204" pitchFamily="34" charset="0"/>
              </a:rPr>
              <a:t>0</a:t>
            </a:r>
            <a:r>
              <a:rPr lang="en-US" altLang="cs-CZ" b="1" i="1" dirty="0">
                <a:solidFill>
                  <a:srgbClr val="0066FF"/>
                </a:solidFill>
                <a:latin typeface="Arial" panose="020B0604020202020204" pitchFamily="34" charset="0"/>
                <a:cs typeface="Arial" panose="020B0604020202020204" pitchFamily="34" charset="0"/>
              </a:rPr>
              <a:t>)</a:t>
            </a:r>
            <a:r>
              <a:rPr lang="en-US" altLang="cs-CZ" dirty="0">
                <a:latin typeface="Arial" panose="020B0604020202020204" pitchFamily="34" charset="0"/>
                <a:cs typeface="Arial" panose="020B0604020202020204" pitchFamily="34" charset="0"/>
              </a:rPr>
              <a:t> have to depend on r</a:t>
            </a:r>
            <a:r>
              <a:rPr lang="en-US" altLang="cs-CZ" baseline="-25000" dirty="0">
                <a:latin typeface="Arial" panose="020B0604020202020204" pitchFamily="34" charset="0"/>
                <a:cs typeface="Arial" panose="020B0604020202020204" pitchFamily="34" charset="0"/>
              </a:rPr>
              <a:t>0</a:t>
            </a:r>
            <a:r>
              <a:rPr lang="en-US" altLang="cs-CZ" dirty="0">
                <a:latin typeface="Arial" panose="020B0604020202020204" pitchFamily="34" charset="0"/>
                <a:cs typeface="Arial" panose="020B0604020202020204" pitchFamily="34" charset="0"/>
              </a:rPr>
              <a:t> to yield a </a:t>
            </a:r>
            <a:r>
              <a:rPr lang="en-US" altLang="cs-CZ" b="1" dirty="0">
                <a:solidFill>
                  <a:srgbClr val="3333FF"/>
                </a:solidFill>
                <a:latin typeface="Arial" panose="020B0604020202020204" pitchFamily="34" charset="0"/>
                <a:cs typeface="Arial" panose="020B0604020202020204" pitchFamily="34" charset="0"/>
              </a:rPr>
              <a:t>finite effective electric coupling </a:t>
            </a:r>
            <a:r>
              <a:rPr lang="el-GR" altLang="cs-CZ" b="1" i="1" dirty="0">
                <a:solidFill>
                  <a:srgbClr val="0066FF"/>
                </a:solidFill>
                <a:latin typeface="Arial" panose="020B0604020202020204" pitchFamily="34" charset="0"/>
                <a:cs typeface="Arial" panose="020B0604020202020204" pitchFamily="34" charset="0"/>
              </a:rPr>
              <a:t>α</a:t>
            </a:r>
            <a:r>
              <a:rPr lang="en-US" altLang="cs-CZ" b="1" i="1" dirty="0">
                <a:solidFill>
                  <a:srgbClr val="0066FF"/>
                </a:solidFill>
                <a:latin typeface="Arial" panose="020B0604020202020204" pitchFamily="34" charset="0"/>
                <a:cs typeface="Arial" panose="020B0604020202020204" pitchFamily="34" charset="0"/>
              </a:rPr>
              <a:t>(r)</a:t>
            </a:r>
            <a:r>
              <a:rPr lang="en-US" altLang="cs-CZ" dirty="0">
                <a:latin typeface="Arial" panose="020B0604020202020204" pitchFamily="34" charset="0"/>
                <a:cs typeface="Arial" panose="020B0604020202020204" pitchFamily="34" charset="0"/>
              </a:rPr>
              <a:t> at distance r when </a:t>
            </a:r>
            <a:r>
              <a:rPr lang="en-US" altLang="cs-CZ" b="1" dirty="0">
                <a:latin typeface="Arial" panose="020B0604020202020204" pitchFamily="34" charset="0"/>
                <a:cs typeface="Arial" panose="020B0604020202020204" pitchFamily="34" charset="0"/>
              </a:rPr>
              <a:t>r</a:t>
            </a:r>
            <a:r>
              <a:rPr lang="en-US" altLang="cs-CZ" b="1" baseline="-25000" dirty="0">
                <a:latin typeface="Arial" panose="020B0604020202020204" pitchFamily="34" charset="0"/>
                <a:cs typeface="Arial" panose="020B0604020202020204" pitchFamily="34" charset="0"/>
              </a:rPr>
              <a:t>0 </a:t>
            </a:r>
            <a:r>
              <a:rPr lang="en-US" altLang="cs-CZ" dirty="0">
                <a:latin typeface="Arial" panose="020B0604020202020204" pitchFamily="34" charset="0"/>
                <a:cs typeface="Arial" panose="020B0604020202020204" pitchFamily="34" charset="0"/>
              </a:rPr>
              <a:t>vanishes</a:t>
            </a:r>
            <a:r>
              <a:rPr lang="en-US" altLang="cs-CZ" dirty="0">
                <a:solidFill>
                  <a:srgbClr val="3333FF"/>
                </a:solidFill>
                <a:latin typeface="Arial" panose="020B0604020202020204" pitchFamily="34" charset="0"/>
                <a:cs typeface="Arial" panose="020B0604020202020204" pitchFamily="34" charset="0"/>
              </a:rPr>
              <a:t>.                      </a:t>
            </a:r>
            <a:r>
              <a:rPr lang="en-US" altLang="cs-CZ" baseline="-25000" dirty="0">
                <a:solidFill>
                  <a:srgbClr val="3333FF"/>
                </a:solidFill>
                <a:latin typeface="Arial" panose="020B0604020202020204" pitchFamily="34" charset="0"/>
                <a:cs typeface="Arial" panose="020B0604020202020204" pitchFamily="34" charset="0"/>
              </a:rPr>
              <a:t>   </a:t>
            </a:r>
            <a:endParaRPr lang="cs-CZ" altLang="cs-CZ" baseline="-25000" dirty="0">
              <a:solidFill>
                <a:srgbClr val="3333FF"/>
              </a:solidFill>
              <a:latin typeface="Arial" panose="020B0604020202020204" pitchFamily="34" charset="0"/>
              <a:cs typeface="Arial" panose="020B0604020202020204" pitchFamily="34" charset="0"/>
            </a:endParaRPr>
          </a:p>
        </p:txBody>
      </p:sp>
      <p:sp>
        <p:nvSpPr>
          <p:cNvPr id="63491" name="Text Box 6">
            <a:extLst>
              <a:ext uri="{FF2B5EF4-FFF2-40B4-BE49-F238E27FC236}">
                <a16:creationId xmlns:a16="http://schemas.microsoft.com/office/drawing/2014/main" id="{FA9B0EEB-CDED-DB1F-B61E-349D159ED3C8}"/>
              </a:ext>
            </a:extLst>
          </p:cNvPr>
          <p:cNvSpPr txBox="1">
            <a:spLocks noChangeArrowheads="1"/>
          </p:cNvSpPr>
          <p:nvPr/>
        </p:nvSpPr>
        <p:spPr bwMode="auto">
          <a:xfrm>
            <a:off x="137793" y="2882868"/>
            <a:ext cx="47879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Microsoft Sans Serif" panose="020B0604020202020204" pitchFamily="34" charset="0"/>
              </a:defRPr>
            </a:lvl1pPr>
            <a:lvl2pPr marL="742950" indent="-285750" eaLnBrk="0" hangingPunct="0">
              <a:defRPr sz="2000">
                <a:solidFill>
                  <a:schemeClr val="tx1"/>
                </a:solidFill>
                <a:latin typeface="Microsoft Sans Serif" panose="020B0604020202020204" pitchFamily="34" charset="0"/>
              </a:defRPr>
            </a:lvl2pPr>
            <a:lvl3pPr marL="1143000" indent="-228600" eaLnBrk="0" hangingPunct="0">
              <a:defRPr sz="2000">
                <a:solidFill>
                  <a:schemeClr val="tx1"/>
                </a:solidFill>
                <a:latin typeface="Microsoft Sans Serif" panose="020B0604020202020204" pitchFamily="34" charset="0"/>
              </a:defRPr>
            </a:lvl3pPr>
            <a:lvl4pPr marL="1600200" indent="-228600" eaLnBrk="0" hangingPunct="0">
              <a:defRPr sz="2000">
                <a:solidFill>
                  <a:schemeClr val="tx1"/>
                </a:solidFill>
                <a:latin typeface="Microsoft Sans Serif" panose="020B0604020202020204" pitchFamily="34" charset="0"/>
              </a:defRPr>
            </a:lvl4pPr>
            <a:lvl5pPr marL="2057400" indent="-228600" eaLnBrk="0" hangingPunct="0">
              <a:defRPr sz="2000">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a:solidFill>
                  <a:schemeClr val="tx1"/>
                </a:solidFill>
                <a:latin typeface="Microsoft Sans Serif" panose="020B0604020202020204" pitchFamily="34" charset="0"/>
              </a:defRPr>
            </a:lvl9pPr>
          </a:lstStyle>
          <a:p>
            <a:pPr eaLnBrk="1" hangingPunct="1"/>
            <a:r>
              <a:rPr lang="en-US" altLang="cs-CZ" dirty="0">
                <a:latin typeface="Arial" panose="020B0604020202020204" pitchFamily="34" charset="0"/>
                <a:cs typeface="Arial" panose="020B0604020202020204" pitchFamily="34" charset="0"/>
              </a:rPr>
              <a:t>The second formula suggests that </a:t>
            </a:r>
            <a:r>
              <a:rPr lang="en-US" altLang="cs-CZ" b="1" dirty="0">
                <a:solidFill>
                  <a:srgbClr val="FF3300"/>
                </a:solidFill>
                <a:latin typeface="Arial" panose="020B0604020202020204" pitchFamily="34" charset="0"/>
                <a:cs typeface="Arial" panose="020B0604020202020204" pitchFamily="34" charset="0"/>
              </a:rPr>
              <a:t>it would have to grow to infinity at finite distance </a:t>
            </a:r>
            <a:r>
              <a:rPr lang="en-US" altLang="cs-CZ" b="1" dirty="0" err="1">
                <a:solidFill>
                  <a:srgbClr val="FF3300"/>
                </a:solidFill>
                <a:latin typeface="Arial" panose="020B0604020202020204" pitchFamily="34" charset="0"/>
                <a:cs typeface="Arial" panose="020B0604020202020204" pitchFamily="34" charset="0"/>
              </a:rPr>
              <a:t>r</a:t>
            </a:r>
            <a:r>
              <a:rPr lang="en-US" altLang="cs-CZ" b="1" baseline="-25000" dirty="0" err="1">
                <a:solidFill>
                  <a:srgbClr val="FF3300"/>
                </a:solidFill>
                <a:latin typeface="Arial" panose="020B0604020202020204" pitchFamily="34" charset="0"/>
                <a:cs typeface="Arial" panose="020B0604020202020204" pitchFamily="34" charset="0"/>
              </a:rPr>
              <a:t>L</a:t>
            </a:r>
            <a:r>
              <a:rPr lang="en-US" altLang="cs-CZ" baseline="-25000" dirty="0">
                <a:latin typeface="Arial" panose="020B0604020202020204" pitchFamily="34" charset="0"/>
                <a:cs typeface="Arial" panose="020B0604020202020204" pitchFamily="34" charset="0"/>
              </a:rPr>
              <a:t> </a:t>
            </a:r>
            <a:r>
              <a:rPr lang="en-US" altLang="cs-CZ" dirty="0">
                <a:latin typeface="Arial" panose="020B0604020202020204" pitchFamily="34" charset="0"/>
                <a:cs typeface="Arial" panose="020B0604020202020204" pitchFamily="34" charset="0"/>
              </a:rPr>
              <a:t>defining the so called </a:t>
            </a:r>
            <a:r>
              <a:rPr lang="en-US" altLang="cs-CZ" b="1" dirty="0">
                <a:solidFill>
                  <a:srgbClr val="0033CC"/>
                </a:solidFill>
                <a:latin typeface="Arial" panose="020B0604020202020204" pitchFamily="34" charset="0"/>
                <a:cs typeface="Arial" panose="020B0604020202020204" pitchFamily="34" charset="0"/>
              </a:rPr>
              <a:t>“Landau pole”.</a:t>
            </a:r>
            <a:r>
              <a:rPr lang="en-US" altLang="cs-CZ" dirty="0">
                <a:latin typeface="Arial" panose="020B0604020202020204" pitchFamily="34" charset="0"/>
                <a:cs typeface="Arial" panose="020B0604020202020204" pitchFamily="34" charset="0"/>
              </a:rPr>
              <a:t> </a:t>
            </a:r>
          </a:p>
        </p:txBody>
      </p:sp>
      <p:sp>
        <p:nvSpPr>
          <p:cNvPr id="63492" name="Text Box 11">
            <a:extLst>
              <a:ext uri="{FF2B5EF4-FFF2-40B4-BE49-F238E27FC236}">
                <a16:creationId xmlns:a16="http://schemas.microsoft.com/office/drawing/2014/main" id="{14D49859-B8B3-3A78-E1BC-C93C64BDFBC3}"/>
              </a:ext>
            </a:extLst>
          </p:cNvPr>
          <p:cNvSpPr txBox="1">
            <a:spLocks noChangeArrowheads="1"/>
          </p:cNvSpPr>
          <p:nvPr/>
        </p:nvSpPr>
        <p:spPr bwMode="auto">
          <a:xfrm>
            <a:off x="2630603" y="167381"/>
            <a:ext cx="3882794" cy="584775"/>
          </a:xfrm>
          <a:prstGeom prst="rect">
            <a:avLst/>
          </a:prstGeom>
          <a:noFill/>
          <a:ln>
            <a:noFill/>
          </a:ln>
        </p:spPr>
        <p:txBody>
          <a:bodyPr wrap="none">
            <a:spAutoFit/>
          </a:bodyPr>
          <a:lstStyle>
            <a:lvl1pPr eaLnBrk="0" hangingPunct="0">
              <a:defRPr sz="2000">
                <a:solidFill>
                  <a:schemeClr val="tx1"/>
                </a:solidFill>
                <a:latin typeface="Microsoft Sans Serif" panose="020B0604020202020204" pitchFamily="34" charset="0"/>
              </a:defRPr>
            </a:lvl1pPr>
            <a:lvl2pPr marL="742950" indent="-285750" eaLnBrk="0" hangingPunct="0">
              <a:defRPr sz="2000">
                <a:solidFill>
                  <a:schemeClr val="tx1"/>
                </a:solidFill>
                <a:latin typeface="Microsoft Sans Serif" panose="020B0604020202020204" pitchFamily="34" charset="0"/>
              </a:defRPr>
            </a:lvl2pPr>
            <a:lvl3pPr marL="1143000" indent="-228600" eaLnBrk="0" hangingPunct="0">
              <a:defRPr sz="2000">
                <a:solidFill>
                  <a:schemeClr val="tx1"/>
                </a:solidFill>
                <a:latin typeface="Microsoft Sans Serif" panose="020B0604020202020204" pitchFamily="34" charset="0"/>
              </a:defRPr>
            </a:lvl3pPr>
            <a:lvl4pPr marL="1600200" indent="-228600" eaLnBrk="0" hangingPunct="0">
              <a:defRPr sz="2000">
                <a:solidFill>
                  <a:schemeClr val="tx1"/>
                </a:solidFill>
                <a:latin typeface="Microsoft Sans Serif" panose="020B0604020202020204" pitchFamily="34" charset="0"/>
              </a:defRPr>
            </a:lvl4pPr>
            <a:lvl5pPr marL="2057400" indent="-228600" eaLnBrk="0" hangingPunct="0">
              <a:defRPr sz="2000">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a:solidFill>
                  <a:schemeClr val="tx1"/>
                </a:solidFill>
                <a:latin typeface="Microsoft Sans Serif" panose="020B0604020202020204" pitchFamily="34" charset="0"/>
              </a:defRPr>
            </a:lvl9pPr>
          </a:lstStyle>
          <a:p>
            <a:pPr eaLnBrk="1" hangingPunct="1"/>
            <a:r>
              <a:rPr lang="en-US" altLang="cs-CZ" sz="3200" b="1" dirty="0">
                <a:solidFill>
                  <a:srgbClr val="0033CC"/>
                </a:solidFill>
              </a:rPr>
              <a:t>Landau pole in QED</a:t>
            </a:r>
            <a:endParaRPr lang="cs-CZ" altLang="cs-CZ" sz="3200" dirty="0">
              <a:solidFill>
                <a:srgbClr val="0033CC"/>
              </a:solidFill>
            </a:endParaRPr>
          </a:p>
        </p:txBody>
      </p:sp>
      <p:pic>
        <p:nvPicPr>
          <p:cNvPr id="63493" name="Picture 12">
            <a:extLst>
              <a:ext uri="{FF2B5EF4-FFF2-40B4-BE49-F238E27FC236}">
                <a16:creationId xmlns:a16="http://schemas.microsoft.com/office/drawing/2014/main" id="{0D33D0EC-02B2-02B4-2407-AFBFCA80AA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3652" y="1071697"/>
            <a:ext cx="3411538"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ástupný symbol pro datum 6">
            <a:extLst>
              <a:ext uri="{FF2B5EF4-FFF2-40B4-BE49-F238E27FC236}">
                <a16:creationId xmlns:a16="http://schemas.microsoft.com/office/drawing/2014/main" id="{8C019271-976F-101C-CAEB-B1660C6985C5}"/>
              </a:ext>
            </a:extLst>
          </p:cNvPr>
          <p:cNvSpPr>
            <a:spLocks noGrp="1"/>
          </p:cNvSpPr>
          <p:nvPr>
            <p:ph type="dt" sz="quarter" idx="10"/>
          </p:nvPr>
        </p:nvSpPr>
        <p:spPr/>
        <p:txBody>
          <a:bodyPr/>
          <a:lstStyle/>
          <a:p>
            <a:pPr>
              <a:defRPr/>
            </a:pPr>
            <a:r>
              <a:rPr lang="cs-CZ"/>
              <a:t>12.10.2023</a:t>
            </a:r>
          </a:p>
        </p:txBody>
      </p:sp>
      <p:sp>
        <p:nvSpPr>
          <p:cNvPr id="8" name="Zástupný symbol pro číslo snímku 7">
            <a:extLst>
              <a:ext uri="{FF2B5EF4-FFF2-40B4-BE49-F238E27FC236}">
                <a16:creationId xmlns:a16="http://schemas.microsoft.com/office/drawing/2014/main" id="{BFD1F968-F9E9-E2A9-56BC-CA35E7031A25}"/>
              </a:ext>
            </a:extLst>
          </p:cNvPr>
          <p:cNvSpPr>
            <a:spLocks noGrp="1"/>
          </p:cNvSpPr>
          <p:nvPr>
            <p:ph type="sldNum" sz="quarter" idx="12"/>
          </p:nvPr>
        </p:nvSpPr>
        <p:spPr/>
        <p:txBody>
          <a:bodyPr/>
          <a:lstStyle>
            <a:lvl1pPr eaLnBrk="0" hangingPunct="0">
              <a:defRPr sz="2000">
                <a:solidFill>
                  <a:schemeClr val="tx1"/>
                </a:solidFill>
                <a:latin typeface="Microsoft Sans Serif" panose="020B0604020202020204" pitchFamily="34" charset="0"/>
              </a:defRPr>
            </a:lvl1pPr>
            <a:lvl2pPr marL="742950" indent="-285750" eaLnBrk="0" hangingPunct="0">
              <a:defRPr sz="2000">
                <a:solidFill>
                  <a:schemeClr val="tx1"/>
                </a:solidFill>
                <a:latin typeface="Microsoft Sans Serif" panose="020B0604020202020204" pitchFamily="34" charset="0"/>
              </a:defRPr>
            </a:lvl2pPr>
            <a:lvl3pPr marL="1143000" indent="-228600" eaLnBrk="0" hangingPunct="0">
              <a:defRPr sz="2000">
                <a:solidFill>
                  <a:schemeClr val="tx1"/>
                </a:solidFill>
                <a:latin typeface="Microsoft Sans Serif" panose="020B0604020202020204" pitchFamily="34" charset="0"/>
              </a:defRPr>
            </a:lvl3pPr>
            <a:lvl4pPr marL="1600200" indent="-228600" eaLnBrk="0" hangingPunct="0">
              <a:defRPr sz="2000">
                <a:solidFill>
                  <a:schemeClr val="tx1"/>
                </a:solidFill>
                <a:latin typeface="Microsoft Sans Serif" panose="020B0604020202020204" pitchFamily="34" charset="0"/>
              </a:defRPr>
            </a:lvl4pPr>
            <a:lvl5pPr marL="2057400" indent="-228600" eaLnBrk="0" hangingPunct="0">
              <a:defRPr sz="2000">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a:solidFill>
                  <a:schemeClr val="tx1"/>
                </a:solidFill>
                <a:latin typeface="Microsoft Sans Serif" panose="020B0604020202020204" pitchFamily="34" charset="0"/>
              </a:defRPr>
            </a:lvl9pPr>
          </a:lstStyle>
          <a:p>
            <a:pPr eaLnBrk="1" hangingPunct="1"/>
            <a:fld id="{481100A4-DE48-49C8-9463-B5D6DE7E8E80}" type="slidenum">
              <a:rPr lang="cs-CZ" altLang="cs-CZ" sz="1400">
                <a:latin typeface="Arial" panose="020B0604020202020204" pitchFamily="34" charset="0"/>
              </a:rPr>
              <a:pPr eaLnBrk="1" hangingPunct="1"/>
              <a:t>10</a:t>
            </a:fld>
            <a:endParaRPr lang="cs-CZ" altLang="cs-CZ" sz="1400">
              <a:latin typeface="Arial" panose="020B0604020202020204" pitchFamily="34" charset="0"/>
            </a:endParaRPr>
          </a:p>
        </p:txBody>
      </p:sp>
      <p:sp>
        <p:nvSpPr>
          <p:cNvPr id="9" name="Zástupný symbol pro zápatí 8">
            <a:extLst>
              <a:ext uri="{FF2B5EF4-FFF2-40B4-BE49-F238E27FC236}">
                <a16:creationId xmlns:a16="http://schemas.microsoft.com/office/drawing/2014/main" id="{0910CAA8-C6B3-000C-F6B4-71A31366F996}"/>
              </a:ext>
            </a:extLst>
          </p:cNvPr>
          <p:cNvSpPr>
            <a:spLocks noGrp="1"/>
          </p:cNvSpPr>
          <p:nvPr>
            <p:ph type="ftr" sz="quarter" idx="11"/>
          </p:nvPr>
        </p:nvSpPr>
        <p:spPr/>
        <p:txBody>
          <a:bodyPr/>
          <a:lstStyle/>
          <a:p>
            <a:pPr>
              <a:defRPr/>
            </a:pPr>
            <a:r>
              <a:rPr lang="cs-CZ"/>
              <a:t>Division Seminar</a:t>
            </a:r>
          </a:p>
        </p:txBody>
      </p:sp>
      <p:sp>
        <p:nvSpPr>
          <p:cNvPr id="63497" name="Text Box 10">
            <a:extLst>
              <a:ext uri="{FF2B5EF4-FFF2-40B4-BE49-F238E27FC236}">
                <a16:creationId xmlns:a16="http://schemas.microsoft.com/office/drawing/2014/main" id="{616C73D5-157D-70E5-178C-B70E0589BF40}"/>
              </a:ext>
            </a:extLst>
          </p:cNvPr>
          <p:cNvSpPr txBox="1">
            <a:spLocks noChangeArrowheads="1"/>
          </p:cNvSpPr>
          <p:nvPr/>
        </p:nvSpPr>
        <p:spPr bwMode="auto">
          <a:xfrm>
            <a:off x="164463" y="4527684"/>
            <a:ext cx="8358188" cy="1015663"/>
          </a:xfrm>
          <a:prstGeom prst="rect">
            <a:avLst/>
          </a:prstGeom>
          <a:noFill/>
          <a:ln>
            <a:noFill/>
          </a:ln>
        </p:spPr>
        <p:txBody>
          <a:bodyPr>
            <a:spAutoFit/>
          </a:bodyPr>
          <a:lstStyle>
            <a:lvl1pPr eaLnBrk="0" hangingPunct="0">
              <a:defRPr sz="2000">
                <a:solidFill>
                  <a:schemeClr val="tx1"/>
                </a:solidFill>
                <a:latin typeface="Microsoft Sans Serif" panose="020B0604020202020204" pitchFamily="34" charset="0"/>
              </a:defRPr>
            </a:lvl1pPr>
            <a:lvl2pPr marL="742950" indent="-285750" eaLnBrk="0" hangingPunct="0">
              <a:defRPr sz="2000">
                <a:solidFill>
                  <a:schemeClr val="tx1"/>
                </a:solidFill>
                <a:latin typeface="Microsoft Sans Serif" panose="020B0604020202020204" pitchFamily="34" charset="0"/>
              </a:defRPr>
            </a:lvl2pPr>
            <a:lvl3pPr marL="1143000" indent="-228600" eaLnBrk="0" hangingPunct="0">
              <a:defRPr sz="2000">
                <a:solidFill>
                  <a:schemeClr val="tx1"/>
                </a:solidFill>
                <a:latin typeface="Microsoft Sans Serif" panose="020B0604020202020204" pitchFamily="34" charset="0"/>
              </a:defRPr>
            </a:lvl3pPr>
            <a:lvl4pPr marL="1600200" indent="-228600" eaLnBrk="0" hangingPunct="0">
              <a:defRPr sz="2000">
                <a:solidFill>
                  <a:schemeClr val="tx1"/>
                </a:solidFill>
                <a:latin typeface="Microsoft Sans Serif" panose="020B0604020202020204" pitchFamily="34" charset="0"/>
              </a:defRPr>
            </a:lvl4pPr>
            <a:lvl5pPr marL="2057400" indent="-228600" eaLnBrk="0" hangingPunct="0">
              <a:defRPr sz="2000">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a:solidFill>
                  <a:schemeClr val="tx1"/>
                </a:solidFill>
                <a:latin typeface="Microsoft Sans Serif" panose="020B0604020202020204" pitchFamily="34" charset="0"/>
              </a:defRPr>
            </a:lvl9pPr>
          </a:lstStyle>
          <a:p>
            <a:pPr eaLnBrk="1" hangingPunct="1"/>
            <a:r>
              <a:rPr lang="en-US" altLang="cs-CZ" dirty="0">
                <a:latin typeface="Arial" panose="020B0604020202020204" pitchFamily="34" charset="0"/>
                <a:cs typeface="Arial" panose="020B0604020202020204" pitchFamily="34" charset="0"/>
              </a:rPr>
              <a:t>In fact, the problem with the renormalization procedure in QED is not the fact that bare electric charge diverges, but that it does so </a:t>
            </a:r>
            <a:r>
              <a:rPr lang="en-US" altLang="cs-CZ" b="1" u="sng" dirty="0">
                <a:solidFill>
                  <a:srgbClr val="FF3300"/>
                </a:solidFill>
                <a:latin typeface="Arial" panose="020B0604020202020204" pitchFamily="34" charset="0"/>
                <a:cs typeface="Arial" panose="020B0604020202020204" pitchFamily="34" charset="0"/>
              </a:rPr>
              <a:t>at a finite (though very small) distance</a:t>
            </a:r>
            <a:r>
              <a:rPr lang="en-US" altLang="cs-CZ" b="1" dirty="0">
                <a:solidFill>
                  <a:srgbClr val="FF3300"/>
                </a:solidFill>
                <a:latin typeface="Arial" panose="020B0604020202020204" pitchFamily="34" charset="0"/>
                <a:cs typeface="Arial" panose="020B0604020202020204" pitchFamily="34" charset="0"/>
              </a:rPr>
              <a:t>!</a:t>
            </a:r>
            <a:endParaRPr lang="cs-CZ" altLang="cs-CZ"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32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492"/>
                                        </p:tgtEl>
                                        <p:attrNameLst>
                                          <p:attrName>style.visibility</p:attrName>
                                        </p:attrNameLst>
                                      </p:cBhvr>
                                      <p:to>
                                        <p:strVal val="visible"/>
                                      </p:to>
                                    </p:set>
                                    <p:animEffect transition="in" filter="fade">
                                      <p:cBhvr>
                                        <p:cTn id="7" dur="500"/>
                                        <p:tgtEl>
                                          <p:spTgt spid="634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3490"/>
                                        </p:tgtEl>
                                        <p:attrNameLst>
                                          <p:attrName>style.visibility</p:attrName>
                                        </p:attrNameLst>
                                      </p:cBhvr>
                                      <p:to>
                                        <p:strVal val="visible"/>
                                      </p:to>
                                    </p:set>
                                    <p:animEffect transition="in" filter="fade">
                                      <p:cBhvr>
                                        <p:cTn id="12" dur="500"/>
                                        <p:tgtEl>
                                          <p:spTgt spid="6349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3491"/>
                                        </p:tgtEl>
                                        <p:attrNameLst>
                                          <p:attrName>style.visibility</p:attrName>
                                        </p:attrNameLst>
                                      </p:cBhvr>
                                      <p:to>
                                        <p:strVal val="visible"/>
                                      </p:to>
                                    </p:set>
                                    <p:animEffect transition="in" filter="fade">
                                      <p:cBhvr>
                                        <p:cTn id="15" dur="500"/>
                                        <p:tgtEl>
                                          <p:spTgt spid="63491"/>
                                        </p:tgtEl>
                                      </p:cBhvr>
                                    </p:animEffect>
                                  </p:childTnLst>
                                </p:cTn>
                              </p:par>
                              <p:par>
                                <p:cTn id="16" presetID="10" presetClass="entr" presetSubtype="0" fill="hold" nodeType="withEffect">
                                  <p:stCondLst>
                                    <p:cond delay="0"/>
                                  </p:stCondLst>
                                  <p:childTnLst>
                                    <p:set>
                                      <p:cBhvr>
                                        <p:cTn id="17" dur="1" fill="hold">
                                          <p:stCondLst>
                                            <p:cond delay="0"/>
                                          </p:stCondLst>
                                        </p:cTn>
                                        <p:tgtEl>
                                          <p:spTgt spid="63493"/>
                                        </p:tgtEl>
                                        <p:attrNameLst>
                                          <p:attrName>style.visibility</p:attrName>
                                        </p:attrNameLst>
                                      </p:cBhvr>
                                      <p:to>
                                        <p:strVal val="visible"/>
                                      </p:to>
                                    </p:set>
                                    <p:animEffect transition="in" filter="fade">
                                      <p:cBhvr>
                                        <p:cTn id="18" dur="500"/>
                                        <p:tgtEl>
                                          <p:spTgt spid="6349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497"/>
                                        </p:tgtEl>
                                        <p:attrNameLst>
                                          <p:attrName>style.visibility</p:attrName>
                                        </p:attrNameLst>
                                      </p:cBhvr>
                                      <p:to>
                                        <p:strVal val="visible"/>
                                      </p:to>
                                    </p:set>
                                    <p:animEffect transition="in" filter="fade">
                                      <p:cBhvr>
                                        <p:cTn id="23" dur="500"/>
                                        <p:tgtEl>
                                          <p:spTgt spid="634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P spid="63491" grpId="0"/>
      <p:bldP spid="63492" grpId="0"/>
      <p:bldP spid="6349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F73D7B7-0F83-5033-32EF-F84E5AF538FC}"/>
              </a:ext>
            </a:extLst>
          </p:cNvPr>
          <p:cNvSpPr txBox="1"/>
          <p:nvPr/>
        </p:nvSpPr>
        <p:spPr>
          <a:xfrm>
            <a:off x="1153435" y="2861399"/>
            <a:ext cx="6837129" cy="769441"/>
          </a:xfrm>
          <a:prstGeom prst="rect">
            <a:avLst/>
          </a:prstGeom>
          <a:noFill/>
        </p:spPr>
        <p:txBody>
          <a:bodyPr wrap="none" rtlCol="0">
            <a:spAutoFit/>
          </a:bodyPr>
          <a:lstStyle/>
          <a:p>
            <a:pPr algn="ctr"/>
            <a:r>
              <a:rPr lang="cs-CZ" sz="4400" b="1" dirty="0" err="1">
                <a:solidFill>
                  <a:srgbClr val="2613B3"/>
                </a:solidFill>
                <a:latin typeface="Arial" panose="020B0604020202020204" pitchFamily="34" charset="0"/>
                <a:cs typeface="Arial" panose="020B0604020202020204" pitchFamily="34" charset="0"/>
              </a:rPr>
              <a:t>Electroweak</a:t>
            </a:r>
            <a:r>
              <a:rPr lang="cs-CZ" sz="4400" b="1" dirty="0">
                <a:solidFill>
                  <a:srgbClr val="2613B3"/>
                </a:solidFill>
                <a:latin typeface="Arial" panose="020B0604020202020204" pitchFamily="34" charset="0"/>
                <a:cs typeface="Arial" panose="020B0604020202020204" pitchFamily="34" charset="0"/>
              </a:rPr>
              <a:t> </a:t>
            </a:r>
            <a:r>
              <a:rPr lang="cs-CZ" sz="4400" b="1" dirty="0" err="1">
                <a:solidFill>
                  <a:srgbClr val="2613B3"/>
                </a:solidFill>
                <a:latin typeface="Arial" panose="020B0604020202020204" pitchFamily="34" charset="0"/>
                <a:cs typeface="Arial" panose="020B0604020202020204" pitchFamily="34" charset="0"/>
              </a:rPr>
              <a:t>interactions</a:t>
            </a:r>
            <a:endParaRPr lang="cs-CZ" sz="4400" b="1" dirty="0">
              <a:solidFill>
                <a:srgbClr val="2613B3"/>
              </a:solidFill>
              <a:latin typeface="Arial" panose="020B0604020202020204" pitchFamily="34" charset="0"/>
              <a:cs typeface="Arial" panose="020B0604020202020204" pitchFamily="34" charset="0"/>
            </a:endParaRPr>
          </a:p>
        </p:txBody>
      </p:sp>
      <p:sp>
        <p:nvSpPr>
          <p:cNvPr id="3" name="Zástupný symbol pro datum 2">
            <a:extLst>
              <a:ext uri="{FF2B5EF4-FFF2-40B4-BE49-F238E27FC236}">
                <a16:creationId xmlns:a16="http://schemas.microsoft.com/office/drawing/2014/main" id="{FE6D001D-104D-0721-A165-187B098F3690}"/>
              </a:ext>
            </a:extLst>
          </p:cNvPr>
          <p:cNvSpPr>
            <a:spLocks noGrp="1"/>
          </p:cNvSpPr>
          <p:nvPr>
            <p:ph type="dt" sz="half" idx="10"/>
          </p:nvPr>
        </p:nvSpPr>
        <p:spPr/>
        <p:txBody>
          <a:bodyPr/>
          <a:lstStyle/>
          <a:p>
            <a:r>
              <a:rPr lang="cs-CZ"/>
              <a:t>12.10.2023</a:t>
            </a:r>
          </a:p>
        </p:txBody>
      </p:sp>
      <p:sp>
        <p:nvSpPr>
          <p:cNvPr id="4" name="Zástupný symbol pro zápatí 3">
            <a:extLst>
              <a:ext uri="{FF2B5EF4-FFF2-40B4-BE49-F238E27FC236}">
                <a16:creationId xmlns:a16="http://schemas.microsoft.com/office/drawing/2014/main" id="{128F3D26-0A03-BB03-B741-EC64FA412100}"/>
              </a:ext>
            </a:extLst>
          </p:cNvPr>
          <p:cNvSpPr>
            <a:spLocks noGrp="1"/>
          </p:cNvSpPr>
          <p:nvPr>
            <p:ph type="ftr" sz="quarter" idx="11"/>
          </p:nvPr>
        </p:nvSpPr>
        <p:spPr/>
        <p:txBody>
          <a:bodyPr/>
          <a:lstStyle/>
          <a:p>
            <a:r>
              <a:rPr lang="cs-CZ"/>
              <a:t>Division Seminar</a:t>
            </a:r>
          </a:p>
        </p:txBody>
      </p:sp>
      <p:sp>
        <p:nvSpPr>
          <p:cNvPr id="5" name="Zástupný symbol pro číslo snímku 4">
            <a:extLst>
              <a:ext uri="{FF2B5EF4-FFF2-40B4-BE49-F238E27FC236}">
                <a16:creationId xmlns:a16="http://schemas.microsoft.com/office/drawing/2014/main" id="{C68B8A06-260D-0D33-F8DB-4BA0F677D646}"/>
              </a:ext>
            </a:extLst>
          </p:cNvPr>
          <p:cNvSpPr>
            <a:spLocks noGrp="1"/>
          </p:cNvSpPr>
          <p:nvPr>
            <p:ph type="sldNum" sz="quarter" idx="12"/>
          </p:nvPr>
        </p:nvSpPr>
        <p:spPr/>
        <p:txBody>
          <a:bodyPr/>
          <a:lstStyle/>
          <a:p>
            <a:fld id="{ED62073D-E85B-40FA-9124-13BD24CF2971}" type="slidenum">
              <a:rPr lang="cs-CZ" smtClean="0"/>
              <a:t>11</a:t>
            </a:fld>
            <a:endParaRPr lang="cs-CZ"/>
          </a:p>
        </p:txBody>
      </p:sp>
    </p:spTree>
    <p:extLst>
      <p:ext uri="{BB962C8B-B14F-4D97-AF65-F5344CB8AC3E}">
        <p14:creationId xmlns:p14="http://schemas.microsoft.com/office/powerpoint/2010/main" val="2322308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4A278C20-833A-E360-4D84-37F19BAEAC60}"/>
              </a:ext>
            </a:extLst>
          </p:cNvPr>
          <p:cNvSpPr>
            <a:spLocks noGrp="1"/>
          </p:cNvSpPr>
          <p:nvPr>
            <p:ph type="dt" sz="half" idx="10"/>
          </p:nvPr>
        </p:nvSpPr>
        <p:spPr/>
        <p:txBody>
          <a:bodyPr/>
          <a:lstStyle/>
          <a:p>
            <a:r>
              <a:rPr lang="cs-CZ"/>
              <a:t>12.10.2023</a:t>
            </a:r>
          </a:p>
        </p:txBody>
      </p:sp>
      <p:sp>
        <p:nvSpPr>
          <p:cNvPr id="3" name="Zástupný symbol pro zápatí 2">
            <a:extLst>
              <a:ext uri="{FF2B5EF4-FFF2-40B4-BE49-F238E27FC236}">
                <a16:creationId xmlns:a16="http://schemas.microsoft.com/office/drawing/2014/main" id="{F8262E02-9DFE-4EE7-2813-50AB23B5437A}"/>
              </a:ext>
            </a:extLst>
          </p:cNvPr>
          <p:cNvSpPr>
            <a:spLocks noGrp="1"/>
          </p:cNvSpPr>
          <p:nvPr>
            <p:ph type="ftr" sz="quarter" idx="11"/>
          </p:nvPr>
        </p:nvSpPr>
        <p:spPr/>
        <p:txBody>
          <a:bodyPr/>
          <a:lstStyle/>
          <a:p>
            <a:r>
              <a:rPr lang="en-US"/>
              <a:t>Division Seminar</a:t>
            </a:r>
            <a:endParaRPr lang="cs-CZ"/>
          </a:p>
        </p:txBody>
      </p:sp>
      <p:sp>
        <p:nvSpPr>
          <p:cNvPr id="4" name="Zástupný symbol pro číslo snímku 3">
            <a:extLst>
              <a:ext uri="{FF2B5EF4-FFF2-40B4-BE49-F238E27FC236}">
                <a16:creationId xmlns:a16="http://schemas.microsoft.com/office/drawing/2014/main" id="{8AC63B54-451F-E4DD-F972-18B7991319A1}"/>
              </a:ext>
            </a:extLst>
          </p:cNvPr>
          <p:cNvSpPr>
            <a:spLocks noGrp="1"/>
          </p:cNvSpPr>
          <p:nvPr>
            <p:ph type="sldNum" sz="quarter" idx="12"/>
          </p:nvPr>
        </p:nvSpPr>
        <p:spPr/>
        <p:txBody>
          <a:bodyPr/>
          <a:lstStyle/>
          <a:p>
            <a:fld id="{2967D94C-D454-44FC-9127-C3D5B004041A}" type="slidenum">
              <a:rPr lang="cs-CZ" smtClean="0"/>
              <a:pPr/>
              <a:t>12</a:t>
            </a:fld>
            <a:endParaRPr lang="cs-CZ"/>
          </a:p>
        </p:txBody>
      </p:sp>
      <p:pic>
        <p:nvPicPr>
          <p:cNvPr id="10" name="Obrázek 9">
            <a:extLst>
              <a:ext uri="{FF2B5EF4-FFF2-40B4-BE49-F238E27FC236}">
                <a16:creationId xmlns:a16="http://schemas.microsoft.com/office/drawing/2014/main" id="{ECC2BCB2-E913-B764-D921-D45886C6BAF1}"/>
              </a:ext>
            </a:extLst>
          </p:cNvPr>
          <p:cNvPicPr>
            <a:picLocks noChangeAspect="1"/>
          </p:cNvPicPr>
          <p:nvPr/>
        </p:nvPicPr>
        <p:blipFill>
          <a:blip r:embed="rId2" cstate="print"/>
          <a:stretch>
            <a:fillRect/>
          </a:stretch>
        </p:blipFill>
        <p:spPr>
          <a:xfrm>
            <a:off x="1522731" y="261805"/>
            <a:ext cx="5963919" cy="1256931"/>
          </a:xfrm>
          <a:prstGeom prst="rect">
            <a:avLst/>
          </a:prstGeom>
        </p:spPr>
      </p:pic>
      <p:pic>
        <p:nvPicPr>
          <p:cNvPr id="12" name="Obrázek 11">
            <a:extLst>
              <a:ext uri="{FF2B5EF4-FFF2-40B4-BE49-F238E27FC236}">
                <a16:creationId xmlns:a16="http://schemas.microsoft.com/office/drawing/2014/main" id="{3B47E89D-68CB-4133-BC62-DDA17BF3CFDD}"/>
              </a:ext>
            </a:extLst>
          </p:cNvPr>
          <p:cNvPicPr>
            <a:picLocks noChangeAspect="1"/>
          </p:cNvPicPr>
          <p:nvPr/>
        </p:nvPicPr>
        <p:blipFill>
          <a:blip r:embed="rId3" cstate="print"/>
          <a:stretch>
            <a:fillRect/>
          </a:stretch>
        </p:blipFill>
        <p:spPr>
          <a:xfrm>
            <a:off x="360525" y="2313016"/>
            <a:ext cx="8206895" cy="553274"/>
          </a:xfrm>
          <a:prstGeom prst="rect">
            <a:avLst/>
          </a:prstGeom>
        </p:spPr>
      </p:pic>
      <p:pic>
        <p:nvPicPr>
          <p:cNvPr id="16" name="Obrázek 15">
            <a:extLst>
              <a:ext uri="{FF2B5EF4-FFF2-40B4-BE49-F238E27FC236}">
                <a16:creationId xmlns:a16="http://schemas.microsoft.com/office/drawing/2014/main" id="{992B0DA7-62C2-22E2-7A30-04D6EDCCC7D4}"/>
              </a:ext>
            </a:extLst>
          </p:cNvPr>
          <p:cNvPicPr>
            <a:picLocks noChangeAspect="1"/>
          </p:cNvPicPr>
          <p:nvPr/>
        </p:nvPicPr>
        <p:blipFill>
          <a:blip r:embed="rId4" cstate="print"/>
          <a:stretch>
            <a:fillRect/>
          </a:stretch>
        </p:blipFill>
        <p:spPr>
          <a:xfrm>
            <a:off x="1017211" y="-8703"/>
            <a:ext cx="6510877" cy="369936"/>
          </a:xfrm>
          <a:prstGeom prst="rect">
            <a:avLst/>
          </a:prstGeom>
        </p:spPr>
      </p:pic>
      <p:sp>
        <p:nvSpPr>
          <p:cNvPr id="17" name="Zástupný symbol pro zápatí 2">
            <a:extLst>
              <a:ext uri="{FF2B5EF4-FFF2-40B4-BE49-F238E27FC236}">
                <a16:creationId xmlns:a16="http://schemas.microsoft.com/office/drawing/2014/main" id="{82FD3789-70A7-04B1-9A38-A0EA8EF617F3}"/>
              </a:ext>
            </a:extLst>
          </p:cNvPr>
          <p:cNvSpPr txBox="1">
            <a:spLocks/>
          </p:cNvSpPr>
          <p:nvPr/>
        </p:nvSpPr>
        <p:spPr>
          <a:xfrm>
            <a:off x="3181350" y="6508751"/>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cs-CZ"/>
              <a:t>Ústav jaderné fyziky Řež</a:t>
            </a:r>
          </a:p>
        </p:txBody>
      </p:sp>
      <p:sp>
        <p:nvSpPr>
          <p:cNvPr id="18" name="TextovéPole 17">
            <a:extLst>
              <a:ext uri="{FF2B5EF4-FFF2-40B4-BE49-F238E27FC236}">
                <a16:creationId xmlns:a16="http://schemas.microsoft.com/office/drawing/2014/main" id="{8F32C71F-E08D-E1A0-7F20-4B5AEA0E768A}"/>
              </a:ext>
            </a:extLst>
          </p:cNvPr>
          <p:cNvSpPr txBox="1"/>
          <p:nvPr/>
        </p:nvSpPr>
        <p:spPr>
          <a:xfrm>
            <a:off x="390525" y="1483482"/>
            <a:ext cx="8362950" cy="923330"/>
          </a:xfrm>
          <a:prstGeom prst="rect">
            <a:avLst/>
          </a:prstGeom>
          <a:solidFill>
            <a:schemeClr val="bg1"/>
          </a:solidFill>
        </p:spPr>
        <p:txBody>
          <a:bodyPr wrap="square">
            <a:spAutoFit/>
          </a:bodyPr>
          <a:lstStyle/>
          <a:p>
            <a:pPr algn="l"/>
            <a:r>
              <a:rPr lang="cs-CZ" sz="1800" b="1" i="0" u="none" strike="noStrike" baseline="0" dirty="0" err="1">
                <a:solidFill>
                  <a:srgbClr val="2C0CB4"/>
                </a:solidFill>
                <a:latin typeface="Arial" panose="020B0604020202020204" pitchFamily="34" charset="0"/>
                <a:cs typeface="Arial" panose="020B0604020202020204" pitchFamily="34" charset="0"/>
              </a:rPr>
              <a:t>Glashow</a:t>
            </a:r>
            <a:r>
              <a:rPr lang="cs-CZ" sz="1800" b="1" i="0" u="none" strike="noStrike" baseline="0" dirty="0">
                <a:solidFill>
                  <a:srgbClr val="2C0CB4"/>
                </a:solidFill>
                <a:latin typeface="Arial" panose="020B0604020202020204" pitchFamily="34" charset="0"/>
                <a:cs typeface="Arial" panose="020B0604020202020204" pitchFamily="34" charset="0"/>
              </a:rPr>
              <a:t> in Nobel </a:t>
            </a:r>
            <a:r>
              <a:rPr lang="cs-CZ" sz="1800" b="1" i="0" u="none" strike="noStrike" baseline="0" dirty="0" err="1">
                <a:solidFill>
                  <a:srgbClr val="2C0CB4"/>
                </a:solidFill>
                <a:latin typeface="Arial" panose="020B0604020202020204" pitchFamily="34" charset="0"/>
                <a:cs typeface="Arial" panose="020B0604020202020204" pitchFamily="34" charset="0"/>
              </a:rPr>
              <a:t>Lecture</a:t>
            </a:r>
            <a:r>
              <a:rPr lang="cs-CZ" sz="1800" b="0" i="0" u="none" strike="noStrike" baseline="0" dirty="0">
                <a:latin typeface="Arial" panose="020B0604020202020204" pitchFamily="34" charset="0"/>
                <a:cs typeface="Arial" panose="020B0604020202020204" pitchFamily="34" charset="0"/>
              </a:rPr>
              <a:t>:</a:t>
            </a:r>
            <a:r>
              <a:rPr lang="en-US" sz="1800" b="0" i="0" u="none" strike="noStrike" baseline="0" dirty="0">
                <a:latin typeface="Arial" panose="020B0604020202020204" pitchFamily="34" charset="0"/>
                <a:cs typeface="Arial" panose="020B0604020202020204" pitchFamily="34" charset="0"/>
              </a:rPr>
              <a:t> I wrote a notorious paper.</a:t>
            </a:r>
            <a:r>
              <a:rPr lang="cs-CZ" sz="800" dirty="0">
                <a:latin typeface="Arial" panose="020B0604020202020204" pitchFamily="34" charset="0"/>
                <a:cs typeface="Arial" panose="020B0604020202020204" pitchFamily="34" charset="0"/>
              </a:rPr>
              <a:t> </a:t>
            </a:r>
            <a:r>
              <a:rPr lang="en-US" sz="1800" b="0" i="0" u="none" strike="noStrike" baseline="0" dirty="0">
                <a:latin typeface="Arial" panose="020B0604020202020204" pitchFamily="34" charset="0"/>
                <a:cs typeface="Arial" panose="020B0604020202020204" pitchFamily="34" charset="0"/>
              </a:rPr>
              <a:t>I</a:t>
            </a:r>
            <a:r>
              <a:rPr lang="cs-CZ" dirty="0">
                <a:latin typeface="Arial" panose="020B0604020202020204" pitchFamily="34" charset="0"/>
                <a:cs typeface="Arial" panose="020B0604020202020204" pitchFamily="34" charset="0"/>
              </a:rPr>
              <a:t> </a:t>
            </a:r>
            <a:r>
              <a:rPr lang="en-US" sz="1800" b="0" i="0" u="none" strike="noStrike" baseline="0" dirty="0">
                <a:latin typeface="Arial" panose="020B0604020202020204" pitchFamily="34" charset="0"/>
                <a:cs typeface="Arial" panose="020B0604020202020204" pitchFamily="34" charset="0"/>
              </a:rPr>
              <a:t>alleged that a softly-broken gauge theory, </a:t>
            </a:r>
            <a:r>
              <a:rPr lang="en-US" sz="1800" b="1" i="0" u="none" strike="noStrike" baseline="0" dirty="0">
                <a:solidFill>
                  <a:srgbClr val="FF0000"/>
                </a:solidFill>
                <a:latin typeface="Arial" panose="020B0604020202020204" pitchFamily="34" charset="0"/>
                <a:cs typeface="Arial" panose="020B0604020202020204" pitchFamily="34" charset="0"/>
              </a:rPr>
              <a:t>with symmetry breaking provided</a:t>
            </a:r>
            <a:r>
              <a:rPr lang="cs-CZ" sz="1800" b="1" i="0" u="none" strike="noStrike" baseline="0" dirty="0">
                <a:solidFill>
                  <a:srgbClr val="FF0000"/>
                </a:solidFill>
                <a:latin typeface="Arial" panose="020B0604020202020204" pitchFamily="34" charset="0"/>
                <a:cs typeface="Arial" panose="020B0604020202020204" pitchFamily="34" charset="0"/>
              </a:rPr>
              <a:t> </a:t>
            </a:r>
            <a:r>
              <a:rPr lang="en-US" sz="1800" b="1" i="0" u="none" strike="noStrike" baseline="0" dirty="0">
                <a:solidFill>
                  <a:srgbClr val="FF0000"/>
                </a:solidFill>
                <a:latin typeface="Arial" panose="020B0604020202020204" pitchFamily="34" charset="0"/>
                <a:cs typeface="Arial" panose="020B0604020202020204" pitchFamily="34" charset="0"/>
              </a:rPr>
              <a:t>by explicit mass terms, was renormalizable. It was quickly shown that</a:t>
            </a:r>
            <a:r>
              <a:rPr lang="cs-CZ" sz="1800" b="1" i="0" u="none" strike="noStrike" baseline="0" dirty="0">
                <a:solidFill>
                  <a:srgbClr val="FF0000"/>
                </a:solidFill>
                <a:latin typeface="Arial" panose="020B0604020202020204" pitchFamily="34" charset="0"/>
                <a:cs typeface="Arial" panose="020B0604020202020204" pitchFamily="34" charset="0"/>
              </a:rPr>
              <a:t> </a:t>
            </a:r>
            <a:r>
              <a:rPr lang="cs-CZ" sz="1800" b="1" i="0" u="none" strike="noStrike" baseline="0" dirty="0" err="1">
                <a:solidFill>
                  <a:srgbClr val="FF0000"/>
                </a:solidFill>
                <a:latin typeface="Arial" panose="020B0604020202020204" pitchFamily="34" charset="0"/>
                <a:cs typeface="Arial" panose="020B0604020202020204" pitchFamily="34" charset="0"/>
              </a:rPr>
              <a:t>this</a:t>
            </a:r>
            <a:r>
              <a:rPr lang="cs-CZ" sz="1800" b="1" i="0" u="none" strike="noStrike" baseline="0" dirty="0">
                <a:solidFill>
                  <a:srgbClr val="FF0000"/>
                </a:solidFill>
                <a:latin typeface="Arial" panose="020B0604020202020204" pitchFamily="34" charset="0"/>
                <a:cs typeface="Arial" panose="020B0604020202020204" pitchFamily="34" charset="0"/>
              </a:rPr>
              <a:t> </a:t>
            </a:r>
            <a:r>
              <a:rPr lang="cs-CZ" sz="1800" b="1" i="0" u="none" strike="noStrike" baseline="0" dirty="0" err="1">
                <a:solidFill>
                  <a:srgbClr val="FF0000"/>
                </a:solidFill>
                <a:latin typeface="Arial" panose="020B0604020202020204" pitchFamily="34" charset="0"/>
                <a:cs typeface="Arial" panose="020B0604020202020204" pitchFamily="34" charset="0"/>
              </a:rPr>
              <a:t>is</a:t>
            </a:r>
            <a:r>
              <a:rPr lang="cs-CZ" sz="1800" b="1" i="0" u="none" strike="noStrike" baseline="0" dirty="0">
                <a:solidFill>
                  <a:srgbClr val="FF0000"/>
                </a:solidFill>
                <a:latin typeface="Arial" panose="020B0604020202020204" pitchFamily="34" charset="0"/>
                <a:cs typeface="Arial" panose="020B0604020202020204" pitchFamily="34" charset="0"/>
              </a:rPr>
              <a:t> </a:t>
            </a:r>
            <a:r>
              <a:rPr lang="cs-CZ" sz="1800" b="1" i="0" u="none" strike="noStrike" baseline="0" dirty="0" err="1">
                <a:solidFill>
                  <a:srgbClr val="FF0000"/>
                </a:solidFill>
                <a:latin typeface="Arial" panose="020B0604020202020204" pitchFamily="34" charset="0"/>
                <a:cs typeface="Arial" panose="020B0604020202020204" pitchFamily="34" charset="0"/>
              </a:rPr>
              <a:t>false</a:t>
            </a:r>
            <a:r>
              <a:rPr lang="cs-CZ" sz="1800" b="1" i="0" u="none" strike="noStrike" baseline="0" dirty="0">
                <a:solidFill>
                  <a:srgbClr val="FF0000"/>
                </a:solidFill>
                <a:latin typeface="Arial" panose="020B0604020202020204" pitchFamily="34" charset="0"/>
                <a:cs typeface="Arial" panose="020B0604020202020204" pitchFamily="34" charset="0"/>
              </a:rPr>
              <a:t>.</a:t>
            </a:r>
          </a:p>
        </p:txBody>
      </p:sp>
      <p:sp>
        <p:nvSpPr>
          <p:cNvPr id="15" name="TextovéPole 14">
            <a:extLst>
              <a:ext uri="{FF2B5EF4-FFF2-40B4-BE49-F238E27FC236}">
                <a16:creationId xmlns:a16="http://schemas.microsoft.com/office/drawing/2014/main" id="{F2BAA5AB-1F90-4DEE-CA28-37AC99194709}"/>
              </a:ext>
            </a:extLst>
          </p:cNvPr>
          <p:cNvSpPr txBox="1"/>
          <p:nvPr/>
        </p:nvSpPr>
        <p:spPr>
          <a:xfrm>
            <a:off x="204411" y="628314"/>
            <a:ext cx="3974423" cy="707886"/>
          </a:xfrm>
          <a:prstGeom prst="rect">
            <a:avLst/>
          </a:prstGeom>
          <a:noFill/>
        </p:spPr>
        <p:txBody>
          <a:bodyPr wrap="square" rtlCol="0">
            <a:spAutoFit/>
          </a:bodyPr>
          <a:lstStyle/>
          <a:p>
            <a:r>
              <a:rPr lang="cs-CZ" sz="2000" b="1" dirty="0" err="1">
                <a:solidFill>
                  <a:srgbClr val="2C0CB4"/>
                </a:solidFill>
                <a:latin typeface="Arial" panose="020B0604020202020204" pitchFamily="34" charset="0"/>
                <a:cs typeface="Arial" panose="020B0604020202020204" pitchFamily="34" charset="0"/>
              </a:rPr>
              <a:t>Masses</a:t>
            </a:r>
            <a:r>
              <a:rPr lang="cs-CZ" sz="2000" b="1" dirty="0">
                <a:solidFill>
                  <a:srgbClr val="2C0CB4"/>
                </a:solidFill>
                <a:latin typeface="Arial" panose="020B0604020202020204" pitchFamily="34" charset="0"/>
                <a:cs typeface="Arial" panose="020B0604020202020204" pitchFamily="34" charset="0"/>
              </a:rPr>
              <a:t> </a:t>
            </a:r>
            <a:r>
              <a:rPr lang="cs-CZ" sz="2000" b="1" dirty="0" err="1">
                <a:solidFill>
                  <a:srgbClr val="2C0CB4"/>
                </a:solidFill>
                <a:latin typeface="Arial" panose="020B0604020202020204" pitchFamily="34" charset="0"/>
                <a:cs typeface="Arial" panose="020B0604020202020204" pitchFamily="34" charset="0"/>
              </a:rPr>
              <a:t>of</a:t>
            </a:r>
            <a:r>
              <a:rPr lang="cs-CZ" sz="2000" b="1" dirty="0">
                <a:solidFill>
                  <a:srgbClr val="2C0CB4"/>
                </a:solidFill>
                <a:latin typeface="Arial" panose="020B0604020202020204" pitchFamily="34" charset="0"/>
                <a:cs typeface="Arial" panose="020B0604020202020204" pitchFamily="34" charset="0"/>
              </a:rPr>
              <a:t> </a:t>
            </a:r>
            <a:r>
              <a:rPr lang="cs-CZ" sz="2000" b="1" dirty="0" err="1">
                <a:solidFill>
                  <a:srgbClr val="2C0CB4"/>
                </a:solidFill>
                <a:latin typeface="Arial" panose="020B0604020202020204" pitchFamily="34" charset="0"/>
                <a:cs typeface="Arial" panose="020B0604020202020204" pitchFamily="34" charset="0"/>
              </a:rPr>
              <a:t>vector</a:t>
            </a:r>
            <a:r>
              <a:rPr lang="cs-CZ" sz="2000" b="1" dirty="0">
                <a:solidFill>
                  <a:srgbClr val="2C0CB4"/>
                </a:solidFill>
                <a:latin typeface="Arial" panose="020B0604020202020204" pitchFamily="34" charset="0"/>
                <a:cs typeface="Arial" panose="020B0604020202020204" pitchFamily="34" charset="0"/>
              </a:rPr>
              <a:t> </a:t>
            </a:r>
            <a:r>
              <a:rPr lang="cs-CZ" sz="2000" b="1" dirty="0" err="1">
                <a:solidFill>
                  <a:srgbClr val="2C0CB4"/>
                </a:solidFill>
                <a:latin typeface="Arial" panose="020B0604020202020204" pitchFamily="34" charset="0"/>
                <a:cs typeface="Arial" panose="020B0604020202020204" pitchFamily="34" charset="0"/>
              </a:rPr>
              <a:t>mesons</a:t>
            </a:r>
            <a:r>
              <a:rPr lang="cs-CZ" sz="2000" b="1" dirty="0">
                <a:solidFill>
                  <a:srgbClr val="2C0CB4"/>
                </a:solidFill>
                <a:latin typeface="Arial" panose="020B0604020202020204" pitchFamily="34" charset="0"/>
                <a:cs typeface="Arial" panose="020B0604020202020204" pitchFamily="34" charset="0"/>
              </a:rPr>
              <a:t> </a:t>
            </a:r>
          </a:p>
          <a:p>
            <a:r>
              <a:rPr lang="cs-CZ" sz="2000" b="1" dirty="0" err="1">
                <a:solidFill>
                  <a:srgbClr val="2C0CB4"/>
                </a:solidFill>
                <a:latin typeface="Arial" panose="020B0604020202020204" pitchFamily="34" charset="0"/>
                <a:cs typeface="Arial" panose="020B0604020202020204" pitchFamily="34" charset="0"/>
              </a:rPr>
              <a:t>put</a:t>
            </a:r>
            <a:r>
              <a:rPr lang="cs-CZ" sz="2000" b="1" dirty="0">
                <a:solidFill>
                  <a:srgbClr val="2C0CB4"/>
                </a:solidFill>
                <a:latin typeface="Arial" panose="020B0604020202020204" pitchFamily="34" charset="0"/>
                <a:cs typeface="Arial" panose="020B0604020202020204" pitchFamily="34" charset="0"/>
              </a:rPr>
              <a:t> in by hand</a:t>
            </a:r>
          </a:p>
        </p:txBody>
      </p:sp>
      <p:pic>
        <p:nvPicPr>
          <p:cNvPr id="21" name="Obrázek 20">
            <a:extLst>
              <a:ext uri="{FF2B5EF4-FFF2-40B4-BE49-F238E27FC236}">
                <a16:creationId xmlns:a16="http://schemas.microsoft.com/office/drawing/2014/main" id="{3E55D03B-5FE8-0CD1-3013-E0914682A334}"/>
              </a:ext>
            </a:extLst>
          </p:cNvPr>
          <p:cNvPicPr>
            <a:picLocks noChangeAspect="1"/>
          </p:cNvPicPr>
          <p:nvPr/>
        </p:nvPicPr>
        <p:blipFill>
          <a:blip r:embed="rId5"/>
          <a:stretch>
            <a:fillRect/>
          </a:stretch>
        </p:blipFill>
        <p:spPr>
          <a:xfrm>
            <a:off x="1017210" y="2777782"/>
            <a:ext cx="7440753" cy="1529488"/>
          </a:xfrm>
          <a:prstGeom prst="rect">
            <a:avLst/>
          </a:prstGeom>
        </p:spPr>
      </p:pic>
      <p:sp>
        <p:nvSpPr>
          <p:cNvPr id="22" name="TextovéPole 21">
            <a:extLst>
              <a:ext uri="{FF2B5EF4-FFF2-40B4-BE49-F238E27FC236}">
                <a16:creationId xmlns:a16="http://schemas.microsoft.com/office/drawing/2014/main" id="{42B76BF4-EE3B-E579-1813-DC3F4CF87496}"/>
              </a:ext>
            </a:extLst>
          </p:cNvPr>
          <p:cNvSpPr txBox="1"/>
          <p:nvPr/>
        </p:nvSpPr>
        <p:spPr>
          <a:xfrm>
            <a:off x="142240" y="4364861"/>
            <a:ext cx="8788400" cy="1938992"/>
          </a:xfrm>
          <a:prstGeom prst="rect">
            <a:avLst/>
          </a:prstGeom>
          <a:noFill/>
        </p:spPr>
        <p:txBody>
          <a:bodyPr wrap="square">
            <a:spAutoFit/>
          </a:bodyPr>
          <a:lstStyle/>
          <a:p>
            <a:pPr marR="1200"/>
            <a:r>
              <a:rPr lang="en-US" sz="2000" b="0" i="1" u="none" strike="noStrike" baseline="0" dirty="0">
                <a:latin typeface="Arial" panose="020B0604020202020204" pitchFamily="34" charset="0"/>
                <a:cs typeface="Arial" panose="020B0604020202020204" pitchFamily="34" charset="0"/>
              </a:rPr>
              <a:t>We recently introduced the notion of </a:t>
            </a:r>
            <a:r>
              <a:rPr lang="en-US" sz="2000" b="1" i="1" u="none" strike="noStrike" baseline="0" dirty="0">
                <a:solidFill>
                  <a:srgbClr val="C00000"/>
                </a:solidFill>
                <a:latin typeface="Arial" panose="020B0604020202020204" pitchFamily="34" charset="0"/>
                <a:cs typeface="Arial" panose="020B0604020202020204" pitchFamily="34" charset="0"/>
              </a:rPr>
              <a:t>partial-symmetry -</a:t>
            </a:r>
            <a:r>
              <a:rPr lang="cs-CZ" sz="2000" b="1" i="1" u="none" strike="noStrike" baseline="0" dirty="0">
                <a:solidFill>
                  <a:srgbClr val="C00000"/>
                </a:solidFill>
                <a:latin typeface="Arial" panose="020B0604020202020204" pitchFamily="34" charset="0"/>
                <a:cs typeface="Arial" panose="020B0604020202020204" pitchFamily="34" charset="0"/>
              </a:rPr>
              <a:t> </a:t>
            </a:r>
            <a:r>
              <a:rPr lang="en-US" sz="2000" b="1" i="1" u="none" strike="noStrike" baseline="0" dirty="0">
                <a:solidFill>
                  <a:srgbClr val="C00000"/>
                </a:solidFill>
                <a:latin typeface="Arial" panose="020B0604020202020204" pitchFamily="34" charset="0"/>
                <a:cs typeface="Arial" panose="020B0604020202020204" pitchFamily="34" charset="0"/>
              </a:rPr>
              <a:t>invariance </a:t>
            </a:r>
            <a:r>
              <a:rPr lang="en-US" sz="2000" b="0" i="1" u="none" strike="noStrike" baseline="0" dirty="0">
                <a:latin typeface="Arial" panose="020B0604020202020204" pitchFamily="34" charset="0"/>
                <a:cs typeface="Arial" panose="020B0604020202020204" pitchFamily="34" charset="0"/>
              </a:rPr>
              <a:t>of only part of the Lagrange function under a group of infinitesimal transformations. </a:t>
            </a:r>
            <a:r>
              <a:rPr lang="en-US" sz="2000" b="1" i="1" u="none" strike="noStrike" baseline="0" dirty="0">
                <a:solidFill>
                  <a:srgbClr val="2613B3"/>
                </a:solidFill>
                <a:latin typeface="Arial" panose="020B0604020202020204" pitchFamily="34" charset="0"/>
                <a:cs typeface="Arial" panose="020B0604020202020204" pitchFamily="34" charset="0"/>
              </a:rPr>
              <a:t>The part of the Lagrange function bilinear in the field</a:t>
            </a:r>
            <a:r>
              <a:rPr lang="cs-CZ" sz="2000" b="1" i="1" u="none" strike="noStrike" baseline="0" dirty="0">
                <a:solidFill>
                  <a:srgbClr val="2613B3"/>
                </a:solidFill>
                <a:latin typeface="Arial" panose="020B0604020202020204" pitchFamily="34" charset="0"/>
                <a:cs typeface="Arial" panose="020B0604020202020204" pitchFamily="34" charset="0"/>
              </a:rPr>
              <a:t> </a:t>
            </a:r>
            <a:r>
              <a:rPr lang="en-US" sz="2000" b="1" i="1" u="none" strike="noStrike" baseline="0" dirty="0">
                <a:solidFill>
                  <a:srgbClr val="2613B3"/>
                </a:solidFill>
                <a:latin typeface="Arial" panose="020B0604020202020204" pitchFamily="34" charset="0"/>
                <a:cs typeface="Arial" panose="020B0604020202020204" pitchFamily="34" charset="0"/>
              </a:rPr>
              <a:t>variables which produces masses of the elementary particles need not be invariant under a partial-symmetry. </a:t>
            </a:r>
            <a:r>
              <a:rPr lang="en-US" sz="2000" b="0" i="1" u="none" strike="noStrike" baseline="0" dirty="0">
                <a:latin typeface="Arial" panose="020B0604020202020204" pitchFamily="34" charset="0"/>
                <a:cs typeface="Arial" panose="020B0604020202020204" pitchFamily="34" charset="0"/>
              </a:rPr>
              <a:t>Corresponding "partial-conservation laws" become conservation laws only with the neglect of appropriate masses</a:t>
            </a:r>
            <a:r>
              <a:rPr lang="cs-CZ" sz="2000" b="0" i="1" u="none" strike="noStrike" baseline="0" dirty="0">
                <a:latin typeface="Arial" panose="020B0604020202020204" pitchFamily="34" charset="0"/>
                <a:cs typeface="Arial" panose="020B0604020202020204" pitchFamily="34" charset="0"/>
              </a:rPr>
              <a:t>.</a:t>
            </a:r>
            <a:endParaRPr lang="cs-CZ"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861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04DF4741-8005-28AE-17F5-28FB0C2F64D0}"/>
              </a:ext>
            </a:extLst>
          </p:cNvPr>
          <p:cNvSpPr txBox="1"/>
          <p:nvPr/>
        </p:nvSpPr>
        <p:spPr>
          <a:xfrm>
            <a:off x="142240" y="0"/>
            <a:ext cx="9001760" cy="4708981"/>
          </a:xfrm>
          <a:prstGeom prst="rect">
            <a:avLst/>
          </a:prstGeom>
          <a:noFill/>
        </p:spPr>
        <p:txBody>
          <a:bodyPr wrap="square" rtlCol="0">
            <a:spAutoFit/>
          </a:bodyPr>
          <a:lstStyle/>
          <a:p>
            <a:r>
              <a:rPr lang="cs-CZ" sz="2000" dirty="0" err="1">
                <a:latin typeface="Arial" panose="020B0604020202020204" pitchFamily="34" charset="0"/>
                <a:cs typeface="Arial" panose="020B0604020202020204" pitchFamily="34" charset="0"/>
              </a:rPr>
              <a:t>Glashow</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paper</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of</a:t>
            </a:r>
            <a:r>
              <a:rPr lang="cs-CZ" sz="2000" dirty="0">
                <a:latin typeface="Arial" panose="020B0604020202020204" pitchFamily="34" charset="0"/>
                <a:cs typeface="Arial" panose="020B0604020202020204" pitchFamily="34" charset="0"/>
              </a:rPr>
              <a:t> 1961 </a:t>
            </a:r>
            <a:r>
              <a:rPr lang="cs-CZ" sz="2000" b="1" dirty="0" err="1">
                <a:solidFill>
                  <a:srgbClr val="FF0000"/>
                </a:solidFill>
                <a:latin typeface="Arial" panose="020B0604020202020204" pitchFamily="34" charset="0"/>
                <a:cs typeface="Arial" panose="020B0604020202020204" pitchFamily="34" charset="0"/>
              </a:rPr>
              <a:t>contains</a:t>
            </a:r>
            <a:r>
              <a:rPr lang="cs-CZ" sz="2000" b="1" dirty="0">
                <a:solidFill>
                  <a:srgbClr val="FF0000"/>
                </a:solidFill>
                <a:latin typeface="Arial" panose="020B0604020202020204" pitchFamily="34" charset="0"/>
                <a:cs typeface="Arial" panose="020B0604020202020204" pitchFamily="34" charset="0"/>
              </a:rPr>
              <a:t> SU(2)</a:t>
            </a:r>
            <a:r>
              <a:rPr lang="cs-CZ" sz="2000" b="1" dirty="0" err="1">
                <a:solidFill>
                  <a:srgbClr val="FF0000"/>
                </a:solidFill>
                <a:latin typeface="Arial" panose="020B0604020202020204" pitchFamily="34" charset="0"/>
                <a:cs typeface="Arial" panose="020B0604020202020204" pitchFamily="34" charset="0"/>
              </a:rPr>
              <a:t>xU</a:t>
            </a:r>
            <a:r>
              <a:rPr lang="cs-CZ" sz="2000" b="1" dirty="0">
                <a:solidFill>
                  <a:srgbClr val="FF0000"/>
                </a:solidFill>
                <a:latin typeface="Arial" panose="020B0604020202020204" pitchFamily="34" charset="0"/>
                <a:cs typeface="Arial" panose="020B0604020202020204" pitchFamily="34" charset="0"/>
              </a:rPr>
              <a:t>(1) Standard model </a:t>
            </a:r>
            <a:r>
              <a:rPr lang="cs-CZ" sz="2000" dirty="0">
                <a:latin typeface="Arial" panose="020B0604020202020204" pitchFamily="34" charset="0"/>
                <a:cs typeface="Arial" panose="020B0604020202020204" pitchFamily="34" charset="0"/>
              </a:rPr>
              <a:t>in </a:t>
            </a:r>
            <a:r>
              <a:rPr lang="cs-CZ" sz="2000" dirty="0" err="1">
                <a:latin typeface="Arial" panose="020B0604020202020204" pitchFamily="34" charset="0"/>
                <a:cs typeface="Arial" panose="020B0604020202020204" pitchFamily="34" charset="0"/>
              </a:rPr>
              <a:t>the</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sector</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of</a:t>
            </a:r>
            <a:r>
              <a:rPr lang="cs-CZ" sz="2000" dirty="0">
                <a:latin typeface="Arial" panose="020B0604020202020204" pitchFamily="34" charset="0"/>
                <a:cs typeface="Arial" panose="020B0604020202020204" pitchFamily="34" charset="0"/>
              </a:rPr>
              <a:t> IVB, </a:t>
            </a:r>
            <a:r>
              <a:rPr lang="cs-CZ" sz="2000" dirty="0" err="1">
                <a:latin typeface="Arial" panose="020B0604020202020204" pitchFamily="34" charset="0"/>
                <a:cs typeface="Arial" panose="020B0604020202020204" pitchFamily="34" charset="0"/>
              </a:rPr>
              <a:t>introduces</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the</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mixing</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angle</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absurdly</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called</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Weinberg</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angle</a:t>
            </a:r>
            <a:r>
              <a:rPr lang="cs-CZ" sz="2000" dirty="0">
                <a:latin typeface="Arial" panose="020B0604020202020204" pitchFamily="34" charset="0"/>
                <a:cs typeface="Arial" panose="020B0604020202020204" pitchFamily="34" charset="0"/>
              </a:rPr>
              <a:t>“, but </a:t>
            </a:r>
            <a:r>
              <a:rPr lang="cs-CZ" sz="2000" dirty="0" err="1">
                <a:latin typeface="Arial" panose="020B0604020202020204" pitchFamily="34" charset="0"/>
                <a:cs typeface="Arial" panose="020B0604020202020204" pitchFamily="34" charset="0"/>
              </a:rPr>
              <a:t>without</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mechanism</a:t>
            </a:r>
            <a:r>
              <a:rPr lang="cs-CZ" sz="2000" dirty="0">
                <a:latin typeface="Arial" panose="020B0604020202020204" pitchFamily="34" charset="0"/>
                <a:cs typeface="Arial" panose="020B0604020202020204" pitchFamily="34" charset="0"/>
              </a:rPr>
              <a:t> to </a:t>
            </a:r>
            <a:r>
              <a:rPr lang="cs-CZ" sz="2000" dirty="0" err="1">
                <a:latin typeface="Arial" panose="020B0604020202020204" pitchFamily="34" charset="0"/>
                <a:cs typeface="Arial" panose="020B0604020202020204" pitchFamily="34" charset="0"/>
              </a:rPr>
              <a:t>generate</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masses</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of</a:t>
            </a:r>
            <a:r>
              <a:rPr lang="cs-CZ" sz="2000" dirty="0">
                <a:latin typeface="Arial" panose="020B0604020202020204" pitchFamily="34" charset="0"/>
                <a:cs typeface="Arial" panose="020B0604020202020204" pitchFamily="34" charset="0"/>
              </a:rPr>
              <a:t> IVB.</a:t>
            </a:r>
          </a:p>
          <a:p>
            <a:endParaRPr lang="cs-CZ" sz="1000" dirty="0">
              <a:latin typeface="Arial" panose="020B0604020202020204" pitchFamily="34" charset="0"/>
              <a:cs typeface="Arial" panose="020B0604020202020204" pitchFamily="34" charset="0"/>
            </a:endParaRPr>
          </a:p>
          <a:p>
            <a:r>
              <a:rPr lang="en-US" sz="2000" b="0" i="1" u="none" strike="noStrike" baseline="0" dirty="0">
                <a:solidFill>
                  <a:srgbClr val="000000"/>
                </a:solidFill>
                <a:latin typeface="Arial" panose="020B0604020202020204" pitchFamily="34" charset="0"/>
                <a:cs typeface="Arial" panose="020B0604020202020204" pitchFamily="34" charset="0"/>
              </a:rPr>
              <a:t>In order to achieve a partially-symmetric theory of weak and electromagnetic interactions, we must go beyond the hypothesis of only a triplet of vector bosons and </a:t>
            </a:r>
            <a:r>
              <a:rPr lang="en-US" sz="2000" b="1" i="1" u="none" strike="noStrike" baseline="0" dirty="0">
                <a:solidFill>
                  <a:srgbClr val="FF0000"/>
                </a:solidFill>
                <a:latin typeface="Arial" panose="020B0604020202020204" pitchFamily="34" charset="0"/>
                <a:cs typeface="Arial" panose="020B0604020202020204" pitchFamily="34" charset="0"/>
              </a:rPr>
              <a:t>introduce an additional neutral vector boson Z</a:t>
            </a:r>
            <a:r>
              <a:rPr lang="cs-CZ" sz="2000" b="1" i="1" u="none" strike="noStrike" baseline="-25000" dirty="0">
                <a:solidFill>
                  <a:srgbClr val="FF0000"/>
                </a:solidFill>
                <a:latin typeface="Arial" panose="020B0604020202020204" pitchFamily="34" charset="0"/>
                <a:cs typeface="Arial" panose="020B0604020202020204" pitchFamily="34" charset="0"/>
              </a:rPr>
              <a:t>3</a:t>
            </a:r>
            <a:endParaRPr lang="cs-CZ" sz="2000" b="1" i="1" dirty="0">
              <a:solidFill>
                <a:srgbClr val="FF0000"/>
              </a:solidFill>
              <a:latin typeface="Arial" panose="020B0604020202020204" pitchFamily="34" charset="0"/>
              <a:cs typeface="Arial" panose="020B0604020202020204" pitchFamily="34" charset="0"/>
            </a:endParaRPr>
          </a:p>
          <a:p>
            <a:endParaRPr lang="cs-CZ" sz="1000" b="0" i="0" u="none" strike="noStrike" baseline="0" dirty="0">
              <a:latin typeface="Times New Roman" panose="02020603050405020304" pitchFamily="18" charset="0"/>
            </a:endParaRPr>
          </a:p>
          <a:p>
            <a:endParaRPr lang="cs-CZ" sz="2000" dirty="0">
              <a:latin typeface="Arial" panose="020B0604020202020204" pitchFamily="34" charset="0"/>
              <a:cs typeface="Arial" panose="020B0604020202020204" pitchFamily="34" charset="0"/>
            </a:endParaRPr>
          </a:p>
          <a:p>
            <a:endParaRPr lang="cs-CZ" sz="2000" dirty="0">
              <a:latin typeface="Arial" panose="020B0604020202020204" pitchFamily="34" charset="0"/>
              <a:cs typeface="Arial" panose="020B0604020202020204" pitchFamily="34" charset="0"/>
            </a:endParaRPr>
          </a:p>
          <a:p>
            <a:endParaRPr lang="cs-CZ" sz="2000" dirty="0">
              <a:latin typeface="Arial" panose="020B0604020202020204" pitchFamily="34" charset="0"/>
              <a:cs typeface="Arial" panose="020B0604020202020204" pitchFamily="34" charset="0"/>
            </a:endParaRPr>
          </a:p>
          <a:p>
            <a:endParaRPr lang="cs-CZ" sz="2000" dirty="0">
              <a:latin typeface="Arial" panose="020B0604020202020204" pitchFamily="34" charset="0"/>
              <a:cs typeface="Arial" panose="020B0604020202020204" pitchFamily="34" charset="0"/>
            </a:endParaRPr>
          </a:p>
          <a:p>
            <a:endParaRPr lang="cs-CZ" sz="2000" dirty="0">
              <a:latin typeface="Arial" panose="020B0604020202020204" pitchFamily="34" charset="0"/>
              <a:cs typeface="Arial" panose="020B0604020202020204" pitchFamily="34" charset="0"/>
            </a:endParaRPr>
          </a:p>
          <a:p>
            <a:endParaRPr lang="cs-CZ" sz="2000" dirty="0">
              <a:latin typeface="Arial" panose="020B0604020202020204" pitchFamily="34" charset="0"/>
              <a:cs typeface="Arial" panose="020B0604020202020204" pitchFamily="34" charset="0"/>
            </a:endParaRPr>
          </a:p>
          <a:p>
            <a:endParaRPr lang="cs-CZ" sz="2000" dirty="0">
              <a:latin typeface="Arial" panose="020B0604020202020204" pitchFamily="34" charset="0"/>
              <a:cs typeface="Arial" panose="020B0604020202020204" pitchFamily="34" charset="0"/>
            </a:endParaRPr>
          </a:p>
          <a:p>
            <a:endParaRPr lang="cs-CZ" sz="2000" dirty="0">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CF328883-24F8-1F62-723B-C7DBDCC0C450}"/>
              </a:ext>
            </a:extLst>
          </p:cNvPr>
          <p:cNvPicPr>
            <a:picLocks noChangeAspect="1"/>
          </p:cNvPicPr>
          <p:nvPr/>
        </p:nvPicPr>
        <p:blipFill>
          <a:blip r:embed="rId2"/>
          <a:stretch>
            <a:fillRect/>
          </a:stretch>
        </p:blipFill>
        <p:spPr>
          <a:xfrm>
            <a:off x="142240" y="2202076"/>
            <a:ext cx="8735185" cy="3030324"/>
          </a:xfrm>
          <a:prstGeom prst="rect">
            <a:avLst/>
          </a:prstGeom>
        </p:spPr>
      </p:pic>
      <p:sp>
        <p:nvSpPr>
          <p:cNvPr id="6" name="TextovéPole 5">
            <a:extLst>
              <a:ext uri="{FF2B5EF4-FFF2-40B4-BE49-F238E27FC236}">
                <a16:creationId xmlns:a16="http://schemas.microsoft.com/office/drawing/2014/main" id="{155E0F3D-B818-BFB4-37E7-8EBCE2D0B826}"/>
              </a:ext>
            </a:extLst>
          </p:cNvPr>
          <p:cNvSpPr txBox="1"/>
          <p:nvPr/>
        </p:nvSpPr>
        <p:spPr>
          <a:xfrm>
            <a:off x="238760" y="5461151"/>
            <a:ext cx="8808720" cy="923330"/>
          </a:xfrm>
          <a:prstGeom prst="rect">
            <a:avLst/>
          </a:prstGeom>
          <a:noFill/>
        </p:spPr>
        <p:txBody>
          <a:bodyPr wrap="square">
            <a:spAutoFit/>
          </a:bodyPr>
          <a:lstStyle/>
          <a:p>
            <a:r>
              <a:rPr lang="cs-CZ" sz="1800" dirty="0">
                <a:latin typeface="Arial" panose="020B0604020202020204" pitchFamily="34" charset="0"/>
                <a:cs typeface="Arial" panose="020B0604020202020204" pitchFamily="34" charset="0"/>
              </a:rPr>
              <a:t>Had he </a:t>
            </a:r>
            <a:r>
              <a:rPr lang="cs-CZ" sz="1800" dirty="0" err="1">
                <a:latin typeface="Arial" panose="020B0604020202020204" pitchFamily="34" charset="0"/>
                <a:cs typeface="Arial" panose="020B0604020202020204" pitchFamily="34" charset="0"/>
              </a:rPr>
              <a:t>listened</a:t>
            </a:r>
            <a:r>
              <a:rPr lang="cs-CZ" sz="1800" dirty="0">
                <a:latin typeface="Arial" panose="020B0604020202020204" pitchFamily="34" charset="0"/>
                <a:cs typeface="Arial" panose="020B0604020202020204" pitchFamily="34" charset="0"/>
              </a:rPr>
              <a:t> to </a:t>
            </a:r>
            <a:r>
              <a:rPr lang="cs-CZ" sz="1800" dirty="0" err="1">
                <a:latin typeface="Arial" panose="020B0604020202020204" pitchFamily="34" charset="0"/>
                <a:cs typeface="Arial" panose="020B0604020202020204" pitchFamily="34" charset="0"/>
              </a:rPr>
              <a:t>what</a:t>
            </a:r>
            <a:r>
              <a:rPr lang="cs-CZ" sz="1800" dirty="0">
                <a:latin typeface="Arial" panose="020B0604020202020204" pitchFamily="34" charset="0"/>
                <a:cs typeface="Arial" panose="020B0604020202020204" pitchFamily="34" charset="0"/>
              </a:rPr>
              <a:t> </a:t>
            </a:r>
            <a:r>
              <a:rPr lang="cs-CZ" sz="1800" dirty="0" err="1">
                <a:latin typeface="Arial" panose="020B0604020202020204" pitchFamily="34" charset="0"/>
                <a:cs typeface="Arial" panose="020B0604020202020204" pitchFamily="34" charset="0"/>
              </a:rPr>
              <a:t>Higgs</a:t>
            </a:r>
            <a:r>
              <a:rPr lang="cs-CZ" sz="1800" dirty="0">
                <a:latin typeface="Arial" panose="020B0604020202020204" pitchFamily="34" charset="0"/>
                <a:cs typeface="Arial" panose="020B0604020202020204" pitchFamily="34" charset="0"/>
              </a:rPr>
              <a:t> </a:t>
            </a:r>
            <a:r>
              <a:rPr lang="cs-CZ" sz="1800" dirty="0" err="1">
                <a:latin typeface="Arial" panose="020B0604020202020204" pitchFamily="34" charset="0"/>
                <a:cs typeface="Arial" panose="020B0604020202020204" pitchFamily="34" charset="0"/>
              </a:rPr>
              <a:t>told</a:t>
            </a:r>
            <a:r>
              <a:rPr lang="cs-CZ" sz="1800" dirty="0">
                <a:latin typeface="Arial" panose="020B0604020202020204" pitchFamily="34" charset="0"/>
                <a:cs typeface="Arial" panose="020B0604020202020204" pitchFamily="34" charset="0"/>
              </a:rPr>
              <a:t> </a:t>
            </a:r>
            <a:r>
              <a:rPr lang="cs-CZ" sz="1800" dirty="0" err="1">
                <a:latin typeface="Arial" panose="020B0604020202020204" pitchFamily="34" charset="0"/>
                <a:cs typeface="Arial" panose="020B0604020202020204" pitchFamily="34" charset="0"/>
              </a:rPr>
              <a:t>him</a:t>
            </a:r>
            <a:r>
              <a:rPr lang="cs-CZ" sz="1800" dirty="0">
                <a:latin typeface="Arial" panose="020B0604020202020204" pitchFamily="34" charset="0"/>
                <a:cs typeface="Arial" panose="020B0604020202020204" pitchFamily="34" charset="0"/>
              </a:rPr>
              <a:t> in </a:t>
            </a:r>
            <a:r>
              <a:rPr lang="cs-CZ" sz="1800" dirty="0" err="1">
                <a:latin typeface="Arial" panose="020B0604020202020204" pitchFamily="34" charset="0"/>
                <a:cs typeface="Arial" panose="020B0604020202020204" pitchFamily="34" charset="0"/>
              </a:rPr>
              <a:t>discussions</a:t>
            </a:r>
            <a:r>
              <a:rPr lang="cs-CZ" sz="1800" dirty="0">
                <a:latin typeface="Arial" panose="020B0604020202020204" pitchFamily="34" charset="0"/>
                <a:cs typeface="Arial" panose="020B0604020202020204" pitchFamily="34" charset="0"/>
              </a:rPr>
              <a:t> </a:t>
            </a:r>
            <a:r>
              <a:rPr lang="cs-CZ" sz="1800" dirty="0" err="1">
                <a:latin typeface="Arial" panose="020B0604020202020204" pitchFamily="34" charset="0"/>
                <a:cs typeface="Arial" panose="020B0604020202020204" pitchFamily="34" charset="0"/>
              </a:rPr>
              <a:t>or</a:t>
            </a:r>
            <a:r>
              <a:rPr lang="cs-CZ" sz="1800" dirty="0">
                <a:latin typeface="Arial" panose="020B0604020202020204" pitchFamily="34" charset="0"/>
                <a:cs typeface="Arial" panose="020B0604020202020204" pitchFamily="34" charset="0"/>
              </a:rPr>
              <a:t> had </a:t>
            </a:r>
            <a:r>
              <a:rPr lang="cs-CZ" sz="1800" dirty="0" err="1">
                <a:latin typeface="Arial" panose="020B0604020202020204" pitchFamily="34" charset="0"/>
                <a:cs typeface="Arial" panose="020B0604020202020204" pitchFamily="34" charset="0"/>
              </a:rPr>
              <a:t>Higgs</a:t>
            </a:r>
            <a:r>
              <a:rPr lang="cs-CZ" sz="1800" dirty="0">
                <a:latin typeface="Arial" panose="020B0604020202020204" pitchFamily="34" charset="0"/>
                <a:cs typeface="Arial" panose="020B0604020202020204" pitchFamily="34" charset="0"/>
              </a:rPr>
              <a:t> </a:t>
            </a:r>
            <a:r>
              <a:rPr lang="cs-CZ" sz="1800" dirty="0" err="1">
                <a:latin typeface="Arial" panose="020B0604020202020204" pitchFamily="34" charset="0"/>
                <a:cs typeface="Arial" panose="020B0604020202020204" pitchFamily="34" charset="0"/>
              </a:rPr>
              <a:t>realized</a:t>
            </a:r>
            <a:r>
              <a:rPr lang="cs-CZ" sz="1800" dirty="0">
                <a:latin typeface="Arial" panose="020B0604020202020204" pitchFamily="34" charset="0"/>
                <a:cs typeface="Arial" panose="020B0604020202020204" pitchFamily="34" charset="0"/>
              </a:rPr>
              <a:t> </a:t>
            </a:r>
            <a:r>
              <a:rPr lang="cs-CZ" sz="1800" dirty="0" err="1">
                <a:latin typeface="Arial" panose="020B0604020202020204" pitchFamily="34" charset="0"/>
                <a:cs typeface="Arial" panose="020B0604020202020204" pitchFamily="34" charset="0"/>
              </a:rPr>
              <a:t>that</a:t>
            </a:r>
            <a:r>
              <a:rPr lang="cs-CZ" sz="1800" dirty="0">
                <a:latin typeface="Arial" panose="020B0604020202020204" pitchFamily="34" charset="0"/>
                <a:cs typeface="Arial" panose="020B0604020202020204" pitchFamily="34" charset="0"/>
              </a:rPr>
              <a:t> his </a:t>
            </a:r>
            <a:r>
              <a:rPr lang="cs-CZ" sz="1800" dirty="0" err="1">
                <a:latin typeface="Arial" panose="020B0604020202020204" pitchFamily="34" charset="0"/>
                <a:cs typeface="Arial" panose="020B0604020202020204" pitchFamily="34" charset="0"/>
              </a:rPr>
              <a:t>mechanism</a:t>
            </a:r>
            <a:r>
              <a:rPr lang="cs-CZ" sz="1800" dirty="0">
                <a:latin typeface="Arial" panose="020B0604020202020204" pitchFamily="34" charset="0"/>
                <a:cs typeface="Arial" panose="020B0604020202020204" pitchFamily="34" charset="0"/>
              </a:rPr>
              <a:t> to </a:t>
            </a:r>
            <a:r>
              <a:rPr lang="cs-CZ" sz="1800" dirty="0" err="1">
                <a:latin typeface="Arial" panose="020B0604020202020204" pitchFamily="34" charset="0"/>
                <a:cs typeface="Arial" panose="020B0604020202020204" pitchFamily="34" charset="0"/>
              </a:rPr>
              <a:t>generate</a:t>
            </a:r>
            <a:r>
              <a:rPr lang="cs-CZ" sz="1800" dirty="0">
                <a:latin typeface="Arial" panose="020B0604020202020204" pitchFamily="34" charset="0"/>
                <a:cs typeface="Arial" panose="020B0604020202020204" pitchFamily="34" charset="0"/>
              </a:rPr>
              <a:t> </a:t>
            </a:r>
            <a:r>
              <a:rPr lang="cs-CZ" sz="1800" dirty="0" err="1">
                <a:latin typeface="Arial" panose="020B0604020202020204" pitchFamily="34" charset="0"/>
                <a:cs typeface="Arial" panose="020B0604020202020204" pitchFamily="34" charset="0"/>
              </a:rPr>
              <a:t>masses</a:t>
            </a:r>
            <a:r>
              <a:rPr lang="cs-CZ" sz="1800" dirty="0">
                <a:latin typeface="Arial" panose="020B0604020202020204" pitchFamily="34" charset="0"/>
                <a:cs typeface="Arial" panose="020B0604020202020204" pitchFamily="34" charset="0"/>
              </a:rPr>
              <a:t> </a:t>
            </a:r>
            <a:r>
              <a:rPr lang="cs-CZ" sz="1800" dirty="0" err="1">
                <a:latin typeface="Arial" panose="020B0604020202020204" pitchFamily="34" charset="0"/>
                <a:cs typeface="Arial" panose="020B0604020202020204" pitchFamily="34" charset="0"/>
              </a:rPr>
              <a:t>of</a:t>
            </a:r>
            <a:r>
              <a:rPr lang="cs-CZ" sz="1800" dirty="0">
                <a:latin typeface="Arial" panose="020B0604020202020204" pitchFamily="34" charset="0"/>
                <a:cs typeface="Arial" panose="020B0604020202020204" pitchFamily="34" charset="0"/>
              </a:rPr>
              <a:t> </a:t>
            </a:r>
            <a:r>
              <a:rPr lang="cs-CZ" sz="1800" dirty="0" err="1">
                <a:latin typeface="Arial" panose="020B0604020202020204" pitchFamily="34" charset="0"/>
                <a:cs typeface="Arial" panose="020B0604020202020204" pitchFamily="34" charset="0"/>
              </a:rPr>
              <a:t>vector</a:t>
            </a:r>
            <a:r>
              <a:rPr lang="cs-CZ" sz="1800" dirty="0">
                <a:latin typeface="Arial" panose="020B0604020202020204" pitchFamily="34" charset="0"/>
                <a:cs typeface="Arial" panose="020B0604020202020204" pitchFamily="34" charset="0"/>
              </a:rPr>
              <a:t> </a:t>
            </a:r>
            <a:r>
              <a:rPr lang="cs-CZ" sz="1800" dirty="0" err="1">
                <a:latin typeface="Arial" panose="020B0604020202020204" pitchFamily="34" charset="0"/>
                <a:cs typeface="Arial" panose="020B0604020202020204" pitchFamily="34" charset="0"/>
              </a:rPr>
              <a:t>bosons</a:t>
            </a:r>
            <a:r>
              <a:rPr lang="cs-CZ" sz="1800" dirty="0">
                <a:latin typeface="Arial" panose="020B0604020202020204" pitchFamily="34" charset="0"/>
                <a:cs typeface="Arial" panose="020B0604020202020204" pitchFamily="34" charset="0"/>
              </a:rPr>
              <a:t> </a:t>
            </a:r>
            <a:r>
              <a:rPr lang="cs-CZ" sz="1800" dirty="0" err="1">
                <a:latin typeface="Arial" panose="020B0604020202020204" pitchFamily="34" charset="0"/>
                <a:cs typeface="Arial" panose="020B0604020202020204" pitchFamily="34" charset="0"/>
              </a:rPr>
              <a:t>is</a:t>
            </a:r>
            <a:r>
              <a:rPr lang="cs-CZ" sz="1800" dirty="0">
                <a:latin typeface="Arial" panose="020B0604020202020204" pitchFamily="34" charset="0"/>
                <a:cs typeface="Arial" panose="020B0604020202020204" pitchFamily="34" charset="0"/>
              </a:rPr>
              <a:t> just </a:t>
            </a:r>
            <a:r>
              <a:rPr lang="cs-CZ" sz="1800" dirty="0" err="1">
                <a:latin typeface="Arial" panose="020B0604020202020204" pitchFamily="34" charset="0"/>
                <a:cs typeface="Arial" panose="020B0604020202020204" pitchFamily="34" charset="0"/>
              </a:rPr>
              <a:t>what</a:t>
            </a:r>
            <a:r>
              <a:rPr lang="cs-CZ" sz="1800" dirty="0">
                <a:latin typeface="Arial" panose="020B0604020202020204" pitchFamily="34" charset="0"/>
                <a:cs typeface="Arial" panose="020B0604020202020204" pitchFamily="34" charset="0"/>
              </a:rPr>
              <a:t> </a:t>
            </a:r>
            <a:r>
              <a:rPr lang="cs-CZ" sz="1800" dirty="0" err="1">
                <a:latin typeface="Arial" panose="020B0604020202020204" pitchFamily="34" charset="0"/>
                <a:cs typeface="Arial" panose="020B0604020202020204" pitchFamily="34" charset="0"/>
              </a:rPr>
              <a:t>Glashow</a:t>
            </a:r>
            <a:r>
              <a:rPr lang="cs-CZ" sz="1800" dirty="0">
                <a:latin typeface="Arial" panose="020B0604020202020204" pitchFamily="34" charset="0"/>
                <a:cs typeface="Arial" panose="020B0604020202020204" pitchFamily="34" charset="0"/>
              </a:rPr>
              <a:t> </a:t>
            </a:r>
            <a:r>
              <a:rPr lang="cs-CZ" sz="1800" dirty="0" err="1">
                <a:latin typeface="Arial" panose="020B0604020202020204" pitchFamily="34" charset="0"/>
                <a:cs typeface="Arial" panose="020B0604020202020204" pitchFamily="34" charset="0"/>
              </a:rPr>
              <a:t>needs</a:t>
            </a:r>
            <a:r>
              <a:rPr lang="cs-CZ" sz="1800" dirty="0">
                <a:latin typeface="Arial" panose="020B0604020202020204" pitchFamily="34" charset="0"/>
                <a:cs typeface="Arial" panose="020B0604020202020204" pitchFamily="34" charset="0"/>
              </a:rPr>
              <a:t>, </a:t>
            </a:r>
            <a:r>
              <a:rPr lang="cs-CZ" sz="1800" b="1" dirty="0" err="1">
                <a:solidFill>
                  <a:srgbClr val="FF0000"/>
                </a:solidFill>
                <a:latin typeface="Arial" panose="020B0604020202020204" pitchFamily="34" charset="0"/>
                <a:cs typeface="Arial" panose="020B0604020202020204" pitchFamily="34" charset="0"/>
              </a:rPr>
              <a:t>both</a:t>
            </a:r>
            <a:r>
              <a:rPr lang="cs-CZ" sz="1800" b="1" dirty="0">
                <a:solidFill>
                  <a:srgbClr val="FF0000"/>
                </a:solidFill>
                <a:latin typeface="Arial" panose="020B0604020202020204" pitchFamily="34" charset="0"/>
                <a:cs typeface="Arial" panose="020B0604020202020204" pitchFamily="34" charset="0"/>
              </a:rPr>
              <a:t> </a:t>
            </a:r>
            <a:r>
              <a:rPr lang="cs-CZ" sz="1800" b="1" dirty="0" err="1">
                <a:solidFill>
                  <a:srgbClr val="FF0000"/>
                </a:solidFill>
                <a:latin typeface="Arial" panose="020B0604020202020204" pitchFamily="34" charset="0"/>
                <a:cs typeface="Arial" panose="020B0604020202020204" pitchFamily="34" charset="0"/>
              </a:rPr>
              <a:t>could</a:t>
            </a:r>
            <a:r>
              <a:rPr lang="cs-CZ" sz="1800" b="1" dirty="0">
                <a:solidFill>
                  <a:srgbClr val="FF0000"/>
                </a:solidFill>
                <a:latin typeface="Arial" panose="020B0604020202020204" pitchFamily="34" charset="0"/>
                <a:cs typeface="Arial" panose="020B0604020202020204" pitchFamily="34" charset="0"/>
              </a:rPr>
              <a:t> </a:t>
            </a:r>
            <a:r>
              <a:rPr lang="cs-CZ" sz="1800" b="1" dirty="0" err="1">
                <a:solidFill>
                  <a:srgbClr val="FF0000"/>
                </a:solidFill>
                <a:latin typeface="Arial" panose="020B0604020202020204" pitchFamily="34" charset="0"/>
                <a:cs typeface="Arial" panose="020B0604020202020204" pitchFamily="34" charset="0"/>
              </a:rPr>
              <a:t>jointly</a:t>
            </a:r>
            <a:r>
              <a:rPr lang="cs-CZ" sz="1800" b="1" dirty="0">
                <a:solidFill>
                  <a:srgbClr val="FF0000"/>
                </a:solidFill>
                <a:latin typeface="Arial" panose="020B0604020202020204" pitchFamily="34" charset="0"/>
                <a:cs typeface="Arial" panose="020B0604020202020204" pitchFamily="34" charset="0"/>
              </a:rPr>
              <a:t> </a:t>
            </a:r>
            <a:r>
              <a:rPr lang="cs-CZ" sz="1800" b="1" dirty="0" err="1">
                <a:solidFill>
                  <a:srgbClr val="FF0000"/>
                </a:solidFill>
                <a:latin typeface="Arial" panose="020B0604020202020204" pitchFamily="34" charset="0"/>
                <a:cs typeface="Arial" panose="020B0604020202020204" pitchFamily="34" charset="0"/>
              </a:rPr>
              <a:t>formulate</a:t>
            </a:r>
            <a:r>
              <a:rPr lang="cs-CZ" sz="1800" b="1" dirty="0">
                <a:solidFill>
                  <a:srgbClr val="FF0000"/>
                </a:solidFill>
                <a:latin typeface="Arial" panose="020B0604020202020204" pitchFamily="34" charset="0"/>
                <a:cs typeface="Arial" panose="020B0604020202020204" pitchFamily="34" charset="0"/>
              </a:rPr>
              <a:t> </a:t>
            </a:r>
            <a:r>
              <a:rPr lang="cs-CZ" sz="1800" b="1" dirty="0" err="1">
                <a:solidFill>
                  <a:srgbClr val="FF0000"/>
                </a:solidFill>
                <a:latin typeface="Arial" panose="020B0604020202020204" pitchFamily="34" charset="0"/>
                <a:cs typeface="Arial" panose="020B0604020202020204" pitchFamily="34" charset="0"/>
              </a:rPr>
              <a:t>current</a:t>
            </a:r>
            <a:r>
              <a:rPr lang="cs-CZ" sz="1800" b="1" dirty="0">
                <a:solidFill>
                  <a:srgbClr val="FF0000"/>
                </a:solidFill>
                <a:latin typeface="Arial" panose="020B0604020202020204" pitchFamily="34" charset="0"/>
                <a:cs typeface="Arial" panose="020B0604020202020204" pitchFamily="34" charset="0"/>
              </a:rPr>
              <a:t> </a:t>
            </a:r>
            <a:r>
              <a:rPr lang="cs-CZ" b="1" dirty="0">
                <a:solidFill>
                  <a:srgbClr val="FF0000"/>
                </a:solidFill>
                <a:latin typeface="Arial" panose="020B0604020202020204" pitchFamily="34" charset="0"/>
                <a:cs typeface="Arial" panose="020B0604020202020204" pitchFamily="34" charset="0"/>
              </a:rPr>
              <a:t>SM</a:t>
            </a:r>
            <a:r>
              <a:rPr lang="cs-CZ" sz="1800" b="1" dirty="0">
                <a:solidFill>
                  <a:srgbClr val="FF0000"/>
                </a:solidFill>
                <a:latin typeface="Arial" panose="020B0604020202020204" pitchFamily="34" charset="0"/>
                <a:cs typeface="Arial" panose="020B0604020202020204" pitchFamily="34" charset="0"/>
              </a:rPr>
              <a:t> </a:t>
            </a:r>
            <a:r>
              <a:rPr lang="cs-CZ" sz="1800" b="1" dirty="0" err="1">
                <a:solidFill>
                  <a:srgbClr val="FF0000"/>
                </a:solidFill>
                <a:latin typeface="Arial" panose="020B0604020202020204" pitchFamily="34" charset="0"/>
                <a:cs typeface="Arial" panose="020B0604020202020204" pitchFamily="34" charset="0"/>
              </a:rPr>
              <a:t>already</a:t>
            </a:r>
            <a:r>
              <a:rPr lang="cs-CZ" sz="1800" b="1" dirty="0">
                <a:solidFill>
                  <a:srgbClr val="FF0000"/>
                </a:solidFill>
                <a:latin typeface="Arial" panose="020B0604020202020204" pitchFamily="34" charset="0"/>
                <a:cs typeface="Arial" panose="020B0604020202020204" pitchFamily="34" charset="0"/>
              </a:rPr>
              <a:t> in 1964</a:t>
            </a:r>
            <a:r>
              <a:rPr lang="cs-CZ" sz="1800" dirty="0">
                <a:latin typeface="Arial" panose="020B0604020202020204" pitchFamily="34" charset="0"/>
                <a:cs typeface="Arial" panose="020B0604020202020204" pitchFamily="34" charset="0"/>
              </a:rPr>
              <a:t>, 3 </a:t>
            </a:r>
            <a:r>
              <a:rPr lang="cs-CZ" sz="1800" dirty="0" err="1">
                <a:latin typeface="Arial" panose="020B0604020202020204" pitchFamily="34" charset="0"/>
                <a:cs typeface="Arial" panose="020B0604020202020204" pitchFamily="34" charset="0"/>
              </a:rPr>
              <a:t>years</a:t>
            </a:r>
            <a:r>
              <a:rPr lang="cs-CZ" sz="1800" dirty="0">
                <a:latin typeface="Arial" panose="020B0604020202020204" pitchFamily="34" charset="0"/>
                <a:cs typeface="Arial" panose="020B0604020202020204" pitchFamily="34" charset="0"/>
              </a:rPr>
              <a:t> </a:t>
            </a:r>
            <a:r>
              <a:rPr lang="cs-CZ" sz="1800" dirty="0" err="1">
                <a:latin typeface="Arial" panose="020B0604020202020204" pitchFamily="34" charset="0"/>
                <a:cs typeface="Arial" panose="020B0604020202020204" pitchFamily="34" charset="0"/>
              </a:rPr>
              <a:t>before</a:t>
            </a:r>
            <a:r>
              <a:rPr lang="cs-CZ" sz="1800" dirty="0">
                <a:latin typeface="Arial" panose="020B0604020202020204" pitchFamily="34" charset="0"/>
                <a:cs typeface="Arial" panose="020B0604020202020204" pitchFamily="34" charset="0"/>
              </a:rPr>
              <a:t> </a:t>
            </a:r>
            <a:r>
              <a:rPr lang="cs-CZ" sz="1800" dirty="0" err="1">
                <a:latin typeface="Arial" panose="020B0604020202020204" pitchFamily="34" charset="0"/>
                <a:cs typeface="Arial" panose="020B0604020202020204" pitchFamily="34" charset="0"/>
              </a:rPr>
              <a:t>Weinberg</a:t>
            </a:r>
            <a:r>
              <a:rPr lang="cs-CZ" sz="1800" dirty="0">
                <a:latin typeface="Arial" panose="020B0604020202020204" pitchFamily="34" charset="0"/>
                <a:cs typeface="Arial" panose="020B0604020202020204" pitchFamily="34" charset="0"/>
              </a:rPr>
              <a:t>.</a:t>
            </a:r>
          </a:p>
        </p:txBody>
      </p:sp>
      <p:sp>
        <p:nvSpPr>
          <p:cNvPr id="3" name="Zástupný symbol pro datum 2">
            <a:extLst>
              <a:ext uri="{FF2B5EF4-FFF2-40B4-BE49-F238E27FC236}">
                <a16:creationId xmlns:a16="http://schemas.microsoft.com/office/drawing/2014/main" id="{682262A0-F065-44A1-3A18-D0287541CA89}"/>
              </a:ext>
            </a:extLst>
          </p:cNvPr>
          <p:cNvSpPr>
            <a:spLocks noGrp="1"/>
          </p:cNvSpPr>
          <p:nvPr>
            <p:ph type="dt" sz="half" idx="10"/>
          </p:nvPr>
        </p:nvSpPr>
        <p:spPr/>
        <p:txBody>
          <a:bodyPr/>
          <a:lstStyle/>
          <a:p>
            <a:r>
              <a:rPr lang="cs-CZ"/>
              <a:t>12.10.2023</a:t>
            </a:r>
          </a:p>
        </p:txBody>
      </p:sp>
      <p:sp>
        <p:nvSpPr>
          <p:cNvPr id="5" name="Zástupný symbol pro zápatí 4">
            <a:extLst>
              <a:ext uri="{FF2B5EF4-FFF2-40B4-BE49-F238E27FC236}">
                <a16:creationId xmlns:a16="http://schemas.microsoft.com/office/drawing/2014/main" id="{E66CA4FC-E7D6-86A2-51DC-F6C7D21A5414}"/>
              </a:ext>
            </a:extLst>
          </p:cNvPr>
          <p:cNvSpPr>
            <a:spLocks noGrp="1"/>
          </p:cNvSpPr>
          <p:nvPr>
            <p:ph type="ftr" sz="quarter" idx="11"/>
          </p:nvPr>
        </p:nvSpPr>
        <p:spPr/>
        <p:txBody>
          <a:bodyPr/>
          <a:lstStyle/>
          <a:p>
            <a:r>
              <a:rPr lang="cs-CZ"/>
              <a:t>Division Seminar</a:t>
            </a:r>
          </a:p>
        </p:txBody>
      </p:sp>
      <p:sp>
        <p:nvSpPr>
          <p:cNvPr id="7" name="Zástupný symbol pro číslo snímku 6">
            <a:extLst>
              <a:ext uri="{FF2B5EF4-FFF2-40B4-BE49-F238E27FC236}">
                <a16:creationId xmlns:a16="http://schemas.microsoft.com/office/drawing/2014/main" id="{D90FAAF1-95AA-4C33-DED5-DD459D523B45}"/>
              </a:ext>
            </a:extLst>
          </p:cNvPr>
          <p:cNvSpPr>
            <a:spLocks noGrp="1"/>
          </p:cNvSpPr>
          <p:nvPr>
            <p:ph type="sldNum" sz="quarter" idx="12"/>
          </p:nvPr>
        </p:nvSpPr>
        <p:spPr/>
        <p:txBody>
          <a:bodyPr/>
          <a:lstStyle/>
          <a:p>
            <a:fld id="{ED62073D-E85B-40FA-9124-13BD24CF2971}" type="slidenum">
              <a:rPr lang="cs-CZ" smtClean="0"/>
              <a:t>13</a:t>
            </a:fld>
            <a:endParaRPr lang="cs-CZ"/>
          </a:p>
        </p:txBody>
      </p:sp>
      <p:sp>
        <p:nvSpPr>
          <p:cNvPr id="8" name="TextovéPole 7">
            <a:extLst>
              <a:ext uri="{FF2B5EF4-FFF2-40B4-BE49-F238E27FC236}">
                <a16:creationId xmlns:a16="http://schemas.microsoft.com/office/drawing/2014/main" id="{DF13E254-4BB1-D245-6FC8-E17B1F94B3B4}"/>
              </a:ext>
            </a:extLst>
          </p:cNvPr>
          <p:cNvSpPr txBox="1"/>
          <p:nvPr/>
        </p:nvSpPr>
        <p:spPr>
          <a:xfrm>
            <a:off x="3933481" y="3858141"/>
            <a:ext cx="2345707" cy="400110"/>
          </a:xfrm>
          <a:prstGeom prst="rect">
            <a:avLst/>
          </a:prstGeom>
          <a:noFill/>
        </p:spPr>
        <p:txBody>
          <a:bodyPr wrap="none" rtlCol="0">
            <a:spAutoFit/>
          </a:bodyPr>
          <a:lstStyle/>
          <a:p>
            <a:r>
              <a:rPr lang="cs-CZ" sz="2000" b="1" dirty="0">
                <a:solidFill>
                  <a:srgbClr val="2613B3"/>
                </a:solidFill>
                <a:latin typeface="Arial" panose="020B0604020202020204" pitchFamily="34" charset="0"/>
                <a:cs typeface="Arial" panose="020B0604020202020204" pitchFamily="34" charset="0"/>
              </a:rPr>
              <a:t>„</a:t>
            </a:r>
            <a:r>
              <a:rPr lang="cs-CZ" sz="2000" b="1" dirty="0" err="1">
                <a:solidFill>
                  <a:srgbClr val="2613B3"/>
                </a:solidFill>
                <a:latin typeface="Arial" panose="020B0604020202020204" pitchFamily="34" charset="0"/>
                <a:cs typeface="Arial" panose="020B0604020202020204" pitchFamily="34" charset="0"/>
              </a:rPr>
              <a:t>Weinberg</a:t>
            </a:r>
            <a:r>
              <a:rPr lang="cs-CZ" sz="2000" b="1" dirty="0">
                <a:solidFill>
                  <a:srgbClr val="2613B3"/>
                </a:solidFill>
                <a:latin typeface="Arial" panose="020B0604020202020204" pitchFamily="34" charset="0"/>
                <a:cs typeface="Arial" panose="020B0604020202020204" pitchFamily="34" charset="0"/>
              </a:rPr>
              <a:t> </a:t>
            </a:r>
            <a:r>
              <a:rPr lang="cs-CZ" sz="2000" b="1" dirty="0" err="1">
                <a:solidFill>
                  <a:srgbClr val="2613B3"/>
                </a:solidFill>
                <a:latin typeface="Arial" panose="020B0604020202020204" pitchFamily="34" charset="0"/>
                <a:cs typeface="Arial" panose="020B0604020202020204" pitchFamily="34" charset="0"/>
              </a:rPr>
              <a:t>angle</a:t>
            </a:r>
            <a:r>
              <a:rPr lang="cs-CZ" sz="2000" b="1" dirty="0">
                <a:solidFill>
                  <a:srgbClr val="2613B3"/>
                </a:solidFill>
                <a:latin typeface="Arial" panose="020B0604020202020204" pitchFamily="34" charset="0"/>
                <a:cs typeface="Arial" panose="020B0604020202020204" pitchFamily="34" charset="0"/>
              </a:rPr>
              <a:t>“</a:t>
            </a:r>
          </a:p>
        </p:txBody>
      </p:sp>
      <p:sp>
        <p:nvSpPr>
          <p:cNvPr id="9" name="Šipka: doprava 8">
            <a:extLst>
              <a:ext uri="{FF2B5EF4-FFF2-40B4-BE49-F238E27FC236}">
                <a16:creationId xmlns:a16="http://schemas.microsoft.com/office/drawing/2014/main" id="{F1DC605D-10C5-E634-6EDE-8AD42D43A2EB}"/>
              </a:ext>
            </a:extLst>
          </p:cNvPr>
          <p:cNvSpPr/>
          <p:nvPr/>
        </p:nvSpPr>
        <p:spPr>
          <a:xfrm rot="5400000">
            <a:off x="3687277" y="4171080"/>
            <a:ext cx="504190" cy="17434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39758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B71E0A94-E466-DCC5-8E4A-2A26F15A6D03}"/>
              </a:ext>
            </a:extLst>
          </p:cNvPr>
          <p:cNvSpPr txBox="1"/>
          <p:nvPr/>
        </p:nvSpPr>
        <p:spPr>
          <a:xfrm>
            <a:off x="45720" y="173355"/>
            <a:ext cx="9149080" cy="6077241"/>
          </a:xfrm>
          <a:prstGeom prst="rect">
            <a:avLst/>
          </a:prstGeom>
          <a:noFill/>
        </p:spPr>
        <p:txBody>
          <a:bodyPr wrap="square">
            <a:spAutoFit/>
          </a:bodyPr>
          <a:lstStyle/>
          <a:p>
            <a:pPr algn="ctr">
              <a:lnSpc>
                <a:spcPct val="107000"/>
              </a:lnSpc>
              <a:spcAft>
                <a:spcPts val="800"/>
              </a:spcAft>
            </a:pPr>
            <a:r>
              <a:rPr lang="en-GB" sz="2000" b="1" kern="0" dirty="0">
                <a:solidFill>
                  <a:srgbClr val="2613B3"/>
                </a:solidFill>
                <a:effectLst/>
                <a:latin typeface="Arial" panose="020B0604020202020204" pitchFamily="34" charset="0"/>
                <a:ea typeface="Calibri" panose="020F0502020204030204" pitchFamily="34" charset="0"/>
                <a:cs typeface="Arial" panose="020B0604020202020204" pitchFamily="34" charset="0"/>
              </a:rPr>
              <a:t>Peter Higgs</a:t>
            </a:r>
            <a:r>
              <a:rPr lang="cs-CZ" sz="2000" b="1" kern="0" dirty="0">
                <a:solidFill>
                  <a:srgbClr val="2613B3"/>
                </a:solidFill>
                <a:effectLst/>
                <a:latin typeface="Arial" panose="020B0604020202020204" pitchFamily="34" charset="0"/>
                <a:ea typeface="Calibri" panose="020F0502020204030204" pitchFamily="34" charset="0"/>
                <a:cs typeface="Arial" panose="020B0604020202020204" pitchFamily="34" charset="0"/>
              </a:rPr>
              <a:t>, </a:t>
            </a:r>
            <a:r>
              <a:rPr lang="en-GB" sz="2000" b="1" kern="0" dirty="0">
                <a:solidFill>
                  <a:srgbClr val="2613B3"/>
                </a:solidFill>
                <a:effectLst/>
                <a:latin typeface="Arial" panose="020B0604020202020204" pitchFamily="34" charset="0"/>
                <a:ea typeface="Calibri" panose="020F0502020204030204" pitchFamily="34" charset="0"/>
                <a:cs typeface="Arial" panose="020B0604020202020204" pitchFamily="34" charset="0"/>
              </a:rPr>
              <a:t>My Life as a </a:t>
            </a:r>
            <a:r>
              <a:rPr lang="en-GB" sz="2000" b="1" kern="0" dirty="0" err="1">
                <a:solidFill>
                  <a:srgbClr val="2613B3"/>
                </a:solidFill>
                <a:effectLst/>
                <a:latin typeface="Arial" panose="020B0604020202020204" pitchFamily="34" charset="0"/>
                <a:ea typeface="Calibri" panose="020F0502020204030204" pitchFamily="34" charset="0"/>
                <a:cs typeface="Arial" panose="020B0604020202020204" pitchFamily="34" charset="0"/>
              </a:rPr>
              <a:t>Boso</a:t>
            </a:r>
            <a:r>
              <a:rPr lang="cs-CZ" sz="2000" b="1" kern="0" dirty="0">
                <a:solidFill>
                  <a:srgbClr val="2613B3"/>
                </a:solidFill>
                <a:effectLst/>
                <a:latin typeface="Arial" panose="020B0604020202020204" pitchFamily="34" charset="0"/>
                <a:ea typeface="Calibri" panose="020F0502020204030204" pitchFamily="34" charset="0"/>
                <a:cs typeface="Arial" panose="020B0604020202020204" pitchFamily="34" charset="0"/>
              </a:rPr>
              <a:t>n</a:t>
            </a:r>
            <a:endParaRPr lang="cs-CZ" sz="2000" b="1" kern="100" dirty="0">
              <a:solidFill>
                <a:srgbClr val="2613B3"/>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2000" b="1" kern="0" dirty="0">
                <a:solidFill>
                  <a:srgbClr val="FF0000"/>
                </a:solidFill>
                <a:effectLst/>
                <a:latin typeface="Arial" panose="020B0604020202020204" pitchFamily="34" charset="0"/>
                <a:ea typeface="Calibri" panose="020F0502020204030204" pitchFamily="34" charset="0"/>
                <a:cs typeface="Arial" panose="020B0604020202020204" pitchFamily="34" charset="0"/>
              </a:rPr>
              <a:t>All of us, </a:t>
            </a:r>
            <a:r>
              <a:rPr lang="en-GB" sz="2000" b="1" kern="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Brout</a:t>
            </a:r>
            <a:r>
              <a:rPr lang="en-GB" sz="2000" b="1" kern="0" dirty="0">
                <a:solidFill>
                  <a:srgbClr val="FF0000"/>
                </a:solidFill>
                <a:effectLst/>
                <a:latin typeface="Arial" panose="020B0604020202020204" pitchFamily="34" charset="0"/>
                <a:ea typeface="Calibri" panose="020F0502020204030204" pitchFamily="34" charset="0"/>
                <a:cs typeface="Arial" panose="020B0604020202020204" pitchFamily="34" charset="0"/>
              </a:rPr>
              <a:t>, Englert and myself, had been going in the wrong direction, looking at hadron symmetries</a:t>
            </a:r>
            <a:r>
              <a:rPr lang="en-GB" sz="2000" kern="0" dirty="0">
                <a:effectLst/>
                <a:latin typeface="Arial" panose="020B0604020202020204" pitchFamily="34" charset="0"/>
                <a:ea typeface="Calibri" panose="020F0502020204030204" pitchFamily="34" charset="0"/>
                <a:cs typeface="Arial" panose="020B0604020202020204" pitchFamily="34" charset="0"/>
              </a:rPr>
              <a:t>. After the Harvard seminar Shelley Glashow came up and said ‘that is a nice model, Peter’, but he did not see that it had anything to do with his work in 1960/61…</a:t>
            </a:r>
            <a:r>
              <a:rPr lang="cs-CZ" sz="2000" kern="0" dirty="0">
                <a:latin typeface="Arial" panose="020B0604020202020204" pitchFamily="34" charset="0"/>
                <a:ea typeface="Calibri" panose="020F0502020204030204" pitchFamily="34" charset="0"/>
                <a:cs typeface="Arial" panose="020B0604020202020204" pitchFamily="34" charset="0"/>
              </a:rPr>
              <a:t>.</a:t>
            </a:r>
            <a:r>
              <a:rPr lang="en-GB" sz="2000" kern="0" dirty="0">
                <a:effectLst/>
                <a:latin typeface="Arial" panose="020B0604020202020204" pitchFamily="34" charset="0"/>
                <a:ea typeface="Calibri" panose="020F0502020204030204" pitchFamily="34" charset="0"/>
                <a:cs typeface="Arial" panose="020B0604020202020204" pitchFamily="34" charset="0"/>
              </a:rPr>
              <a:t> I missed hearing about it in 1960, or </a:t>
            </a:r>
            <a:r>
              <a:rPr lang="en-GB" sz="2000" b="1" kern="0" dirty="0">
                <a:solidFill>
                  <a:srgbClr val="FF0000"/>
                </a:solidFill>
                <a:effectLst/>
                <a:latin typeface="Arial" panose="020B0604020202020204" pitchFamily="34" charset="0"/>
                <a:ea typeface="Calibri" panose="020F0502020204030204" pitchFamily="34" charset="0"/>
                <a:cs typeface="Arial" panose="020B0604020202020204" pitchFamily="34" charset="0"/>
              </a:rPr>
              <a:t>I might have thought of applying my ideas about spontaneous symmetry breaking to the electroweak interactions.</a:t>
            </a:r>
            <a:endParaRPr lang="cs-CZ" sz="2000" b="1" kern="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cs-CZ" sz="2000" b="1" kern="1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cs-CZ" sz="2000" b="1" kern="0" dirty="0">
                <a:solidFill>
                  <a:srgbClr val="2613B3"/>
                </a:solidFill>
                <a:effectLst/>
                <a:latin typeface="Arial" panose="020B0604020202020204" pitchFamily="34" charset="0"/>
                <a:ea typeface="Calibri" panose="020F0502020204030204" pitchFamily="34" charset="0"/>
                <a:cs typeface="Arial" panose="020B0604020202020204" pitchFamily="34" charset="0"/>
              </a:rPr>
              <a:t>             </a:t>
            </a:r>
            <a:r>
              <a:rPr lang="en-GB" sz="2000" b="1" kern="0" dirty="0">
                <a:solidFill>
                  <a:srgbClr val="2613B3"/>
                </a:solidFill>
                <a:effectLst/>
                <a:latin typeface="Arial" panose="020B0604020202020204" pitchFamily="34" charset="0"/>
                <a:ea typeface="Calibri" panose="020F0502020204030204" pitchFamily="34" charset="0"/>
                <a:cs typeface="Arial" panose="020B0604020202020204" pitchFamily="34" charset="0"/>
              </a:rPr>
              <a:t>S</a:t>
            </a:r>
            <a:r>
              <a:rPr lang="cs-CZ" sz="2000" b="1" kern="0" dirty="0" err="1">
                <a:solidFill>
                  <a:srgbClr val="2613B3"/>
                </a:solidFill>
                <a:effectLst/>
                <a:latin typeface="Arial" panose="020B0604020202020204" pitchFamily="34" charset="0"/>
                <a:ea typeface="Calibri" panose="020F0502020204030204" pitchFamily="34" charset="0"/>
                <a:cs typeface="Arial" panose="020B0604020202020204" pitchFamily="34" charset="0"/>
              </a:rPr>
              <a:t>heldon</a:t>
            </a:r>
            <a:r>
              <a:rPr lang="en-GB" sz="2000" b="1" kern="0" dirty="0">
                <a:solidFill>
                  <a:srgbClr val="2613B3"/>
                </a:solidFill>
                <a:effectLst/>
                <a:latin typeface="Arial" panose="020B0604020202020204" pitchFamily="34" charset="0"/>
                <a:ea typeface="Calibri" panose="020F0502020204030204" pitchFamily="34" charset="0"/>
                <a:cs typeface="Arial" panose="020B0604020202020204" pitchFamily="34" charset="0"/>
              </a:rPr>
              <a:t> L</a:t>
            </a:r>
            <a:r>
              <a:rPr lang="cs-CZ" sz="2000" b="1" kern="0" dirty="0" err="1">
                <a:solidFill>
                  <a:srgbClr val="2613B3"/>
                </a:solidFill>
                <a:effectLst/>
                <a:latin typeface="Arial" panose="020B0604020202020204" pitchFamily="34" charset="0"/>
                <a:ea typeface="Calibri" panose="020F0502020204030204" pitchFamily="34" charset="0"/>
                <a:cs typeface="Arial" panose="020B0604020202020204" pitchFamily="34" charset="0"/>
              </a:rPr>
              <a:t>ee</a:t>
            </a:r>
            <a:r>
              <a:rPr lang="en-GB" sz="2000" b="1" kern="0" dirty="0">
                <a:solidFill>
                  <a:srgbClr val="2613B3"/>
                </a:solidFill>
                <a:effectLst/>
                <a:latin typeface="Arial" panose="020B0604020202020204" pitchFamily="34" charset="0"/>
                <a:ea typeface="Calibri" panose="020F0502020204030204" pitchFamily="34" charset="0"/>
                <a:cs typeface="Arial" panose="020B0604020202020204" pitchFamily="34" charset="0"/>
              </a:rPr>
              <a:t> G</a:t>
            </a:r>
            <a:r>
              <a:rPr lang="cs-CZ" sz="2000" b="1" kern="0" dirty="0" err="1">
                <a:solidFill>
                  <a:srgbClr val="2613B3"/>
                </a:solidFill>
                <a:effectLst/>
                <a:latin typeface="Arial" panose="020B0604020202020204" pitchFamily="34" charset="0"/>
                <a:ea typeface="Calibri" panose="020F0502020204030204" pitchFamily="34" charset="0"/>
                <a:cs typeface="Arial" panose="020B0604020202020204" pitchFamily="34" charset="0"/>
              </a:rPr>
              <a:t>lashow</a:t>
            </a:r>
            <a:r>
              <a:rPr lang="cs-CZ" sz="2000" b="1" kern="0" dirty="0">
                <a:solidFill>
                  <a:srgbClr val="2613B3"/>
                </a:solidFill>
                <a:effectLst/>
                <a:latin typeface="Arial" panose="020B0604020202020204" pitchFamily="34" charset="0"/>
                <a:ea typeface="Calibri" panose="020F0502020204030204" pitchFamily="34" charset="0"/>
                <a:cs typeface="Arial" panose="020B0604020202020204" pitchFamily="34" charset="0"/>
              </a:rPr>
              <a:t>, </a:t>
            </a:r>
            <a:r>
              <a:rPr lang="en-GB" sz="2000" b="1" kern="0" dirty="0">
                <a:solidFill>
                  <a:srgbClr val="2613B3"/>
                </a:solidFill>
                <a:effectLst/>
                <a:latin typeface="Arial" panose="020B0604020202020204" pitchFamily="34" charset="0"/>
                <a:ea typeface="Calibri" panose="020F0502020204030204" pitchFamily="34" charset="0"/>
                <a:cs typeface="Arial" panose="020B0604020202020204" pitchFamily="34" charset="0"/>
              </a:rPr>
              <a:t>Nobel Lecture, 8 December, 1979</a:t>
            </a:r>
            <a:endParaRPr lang="cs-CZ" sz="2000" b="1" kern="100" dirty="0">
              <a:solidFill>
                <a:srgbClr val="2613B3"/>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2000" kern="0" dirty="0">
                <a:effectLst/>
                <a:latin typeface="Arial" panose="020B0604020202020204" pitchFamily="34" charset="0"/>
                <a:ea typeface="Calibri" panose="020F0502020204030204" pitchFamily="34" charset="0"/>
                <a:cs typeface="Arial" panose="020B0604020202020204" pitchFamily="34" charset="0"/>
              </a:rPr>
              <a:t>In pursuit of renormalizability, I had worked diligently but I completely missed the boat. </a:t>
            </a:r>
            <a:r>
              <a:rPr lang="en-GB" sz="2000" b="1" kern="0" dirty="0">
                <a:solidFill>
                  <a:srgbClr val="FF0000"/>
                </a:solidFill>
                <a:effectLst/>
                <a:latin typeface="Arial" panose="020B0604020202020204" pitchFamily="34" charset="0"/>
                <a:ea typeface="Calibri" panose="020F0502020204030204" pitchFamily="34" charset="0"/>
                <a:cs typeface="Arial" panose="020B0604020202020204" pitchFamily="34" charset="0"/>
              </a:rPr>
              <a:t>The gauge symmetry is an exact symmetry, but it is hidden. One must not put in mass terms by hand</a:t>
            </a:r>
            <a:r>
              <a:rPr lang="en-GB" sz="2000" kern="0" dirty="0">
                <a:effectLst/>
                <a:latin typeface="Arial" panose="020B0604020202020204" pitchFamily="34" charset="0"/>
                <a:ea typeface="Calibri" panose="020F0502020204030204" pitchFamily="34" charset="0"/>
                <a:cs typeface="Arial" panose="020B0604020202020204" pitchFamily="34" charset="0"/>
              </a:rPr>
              <a:t>. The key to the </a:t>
            </a:r>
            <a:r>
              <a:rPr lang="en-GB" sz="2000" kern="0" dirty="0" err="1">
                <a:effectLst/>
                <a:latin typeface="Arial" panose="020B0604020202020204" pitchFamily="34" charset="0"/>
                <a:ea typeface="Calibri" panose="020F0502020204030204" pitchFamily="34" charset="0"/>
                <a:cs typeface="Arial" panose="020B0604020202020204" pitchFamily="34" charset="0"/>
              </a:rPr>
              <a:t>problém</a:t>
            </a:r>
            <a:r>
              <a:rPr lang="en-GB" sz="2000" kern="0" dirty="0">
                <a:effectLst/>
                <a:latin typeface="Arial" panose="020B0604020202020204" pitchFamily="34" charset="0"/>
                <a:ea typeface="Calibri" panose="020F0502020204030204" pitchFamily="34" charset="0"/>
                <a:cs typeface="Arial" panose="020B0604020202020204" pitchFamily="34" charset="0"/>
              </a:rPr>
              <a:t> is the idea of spontaneous symmetry breakdown: the work of Goldstone as extended to gauge theories by Higgs and Kibble in 1964.</a:t>
            </a:r>
            <a:r>
              <a:rPr lang="cs-CZ" sz="2000" kern="0" dirty="0">
                <a:effectLst/>
                <a:latin typeface="Arial" panose="020B0604020202020204" pitchFamily="34" charset="0"/>
                <a:ea typeface="Calibri" panose="020F0502020204030204" pitchFamily="34" charset="0"/>
                <a:cs typeface="Arial" panose="020B0604020202020204" pitchFamily="34" charset="0"/>
              </a:rPr>
              <a:t> </a:t>
            </a:r>
            <a:r>
              <a:rPr lang="en-GB" sz="2000" kern="0" dirty="0">
                <a:effectLst/>
                <a:latin typeface="Arial" panose="020B0604020202020204" pitchFamily="34" charset="0"/>
                <a:ea typeface="Calibri" panose="020F0502020204030204" pitchFamily="34" charset="0"/>
                <a:cs typeface="Arial" panose="020B0604020202020204" pitchFamily="34" charset="0"/>
              </a:rPr>
              <a:t>These workers never thought to apply their work on formal field theory to a phenomenologically relevant model. I had had many conversations with Goldstone and Higgs in 1960. </a:t>
            </a:r>
            <a:r>
              <a:rPr lang="en-GB" sz="2000" b="1" kern="0" dirty="0">
                <a:solidFill>
                  <a:srgbClr val="FF0000"/>
                </a:solidFill>
                <a:effectLst/>
                <a:latin typeface="Arial" panose="020B0604020202020204" pitchFamily="34" charset="0"/>
                <a:ea typeface="Calibri" panose="020F0502020204030204" pitchFamily="34" charset="0"/>
                <a:cs typeface="Arial" panose="020B0604020202020204" pitchFamily="34" charset="0"/>
              </a:rPr>
              <a:t>Did I neglect to tell them about my SU (2)</a:t>
            </a:r>
            <a:r>
              <a:rPr lang="en-GB" sz="2000" b="1" kern="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xU</a:t>
            </a:r>
            <a:r>
              <a:rPr lang="en-GB" sz="2000" b="1" kern="0" dirty="0">
                <a:solidFill>
                  <a:srgbClr val="FF0000"/>
                </a:solidFill>
                <a:effectLst/>
                <a:latin typeface="Arial" panose="020B0604020202020204" pitchFamily="34" charset="0"/>
                <a:ea typeface="Calibri" panose="020F0502020204030204" pitchFamily="34" charset="0"/>
                <a:cs typeface="Arial" panose="020B0604020202020204" pitchFamily="34" charset="0"/>
              </a:rPr>
              <a:t> (1) model, or did they simply forget?</a:t>
            </a:r>
            <a:endParaRPr lang="cs-CZ" sz="2000" b="1" kern="1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 name="Zástupný symbol pro datum 1">
            <a:extLst>
              <a:ext uri="{FF2B5EF4-FFF2-40B4-BE49-F238E27FC236}">
                <a16:creationId xmlns:a16="http://schemas.microsoft.com/office/drawing/2014/main" id="{94409F8B-ECD6-3E3E-6465-6232994A434D}"/>
              </a:ext>
            </a:extLst>
          </p:cNvPr>
          <p:cNvSpPr>
            <a:spLocks noGrp="1"/>
          </p:cNvSpPr>
          <p:nvPr>
            <p:ph type="dt" sz="half" idx="10"/>
          </p:nvPr>
        </p:nvSpPr>
        <p:spPr/>
        <p:txBody>
          <a:bodyPr/>
          <a:lstStyle/>
          <a:p>
            <a:r>
              <a:rPr lang="cs-CZ"/>
              <a:t>12.10.2023</a:t>
            </a:r>
          </a:p>
        </p:txBody>
      </p:sp>
      <p:sp>
        <p:nvSpPr>
          <p:cNvPr id="4" name="Zástupný symbol pro zápatí 3">
            <a:extLst>
              <a:ext uri="{FF2B5EF4-FFF2-40B4-BE49-F238E27FC236}">
                <a16:creationId xmlns:a16="http://schemas.microsoft.com/office/drawing/2014/main" id="{9822442F-CA5A-217A-6FF7-10759B83443D}"/>
              </a:ext>
            </a:extLst>
          </p:cNvPr>
          <p:cNvSpPr>
            <a:spLocks noGrp="1"/>
          </p:cNvSpPr>
          <p:nvPr>
            <p:ph type="ftr" sz="quarter" idx="11"/>
          </p:nvPr>
        </p:nvSpPr>
        <p:spPr/>
        <p:txBody>
          <a:bodyPr/>
          <a:lstStyle/>
          <a:p>
            <a:r>
              <a:rPr lang="cs-CZ"/>
              <a:t>Division Seminar</a:t>
            </a:r>
          </a:p>
        </p:txBody>
      </p:sp>
      <p:sp>
        <p:nvSpPr>
          <p:cNvPr id="5" name="Zástupný symbol pro číslo snímku 4">
            <a:extLst>
              <a:ext uri="{FF2B5EF4-FFF2-40B4-BE49-F238E27FC236}">
                <a16:creationId xmlns:a16="http://schemas.microsoft.com/office/drawing/2014/main" id="{D8473727-1311-DB89-4F19-BDBACB8DA912}"/>
              </a:ext>
            </a:extLst>
          </p:cNvPr>
          <p:cNvSpPr>
            <a:spLocks noGrp="1"/>
          </p:cNvSpPr>
          <p:nvPr>
            <p:ph type="sldNum" sz="quarter" idx="12"/>
          </p:nvPr>
        </p:nvSpPr>
        <p:spPr/>
        <p:txBody>
          <a:bodyPr/>
          <a:lstStyle/>
          <a:p>
            <a:fld id="{ED62073D-E85B-40FA-9124-13BD24CF2971}" type="slidenum">
              <a:rPr lang="cs-CZ" smtClean="0"/>
              <a:t>14</a:t>
            </a:fld>
            <a:endParaRPr lang="cs-CZ"/>
          </a:p>
        </p:txBody>
      </p:sp>
    </p:spTree>
    <p:extLst>
      <p:ext uri="{BB962C8B-B14F-4D97-AF65-F5344CB8AC3E}">
        <p14:creationId xmlns:p14="http://schemas.microsoft.com/office/powerpoint/2010/main" val="364232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457E24A5-9267-DCF5-B50E-DF7C93CFAE8F}"/>
              </a:ext>
            </a:extLst>
          </p:cNvPr>
          <p:cNvPicPr>
            <a:picLocks noChangeAspect="1"/>
          </p:cNvPicPr>
          <p:nvPr/>
        </p:nvPicPr>
        <p:blipFill>
          <a:blip r:embed="rId2"/>
          <a:stretch>
            <a:fillRect/>
          </a:stretch>
        </p:blipFill>
        <p:spPr>
          <a:xfrm>
            <a:off x="1419860" y="203123"/>
            <a:ext cx="6598920" cy="1704721"/>
          </a:xfrm>
          <a:prstGeom prst="rect">
            <a:avLst/>
          </a:prstGeom>
        </p:spPr>
      </p:pic>
      <p:sp>
        <p:nvSpPr>
          <p:cNvPr id="5" name="TextovéPole 4">
            <a:extLst>
              <a:ext uri="{FF2B5EF4-FFF2-40B4-BE49-F238E27FC236}">
                <a16:creationId xmlns:a16="http://schemas.microsoft.com/office/drawing/2014/main" id="{C97FCE0A-1D8C-98D6-F494-9511AD5A4BCE}"/>
              </a:ext>
            </a:extLst>
          </p:cNvPr>
          <p:cNvSpPr txBox="1"/>
          <p:nvPr/>
        </p:nvSpPr>
        <p:spPr>
          <a:xfrm>
            <a:off x="83875" y="1909679"/>
            <a:ext cx="8976250" cy="3498394"/>
          </a:xfrm>
          <a:prstGeom prst="rect">
            <a:avLst/>
          </a:prstGeom>
          <a:noFill/>
        </p:spPr>
        <p:txBody>
          <a:bodyPr wrap="square">
            <a:spAutoFit/>
          </a:bodyPr>
          <a:lstStyle/>
          <a:p>
            <a:pPr algn="l"/>
            <a:r>
              <a:rPr lang="en-US" sz="2000" b="0" i="0" u="none" strike="noStrike" baseline="0" dirty="0">
                <a:latin typeface="Arial" panose="020B0604020202020204" pitchFamily="34" charset="0"/>
                <a:cs typeface="Arial" panose="020B0604020202020204" pitchFamily="34" charset="0"/>
              </a:rPr>
              <a:t>This note will describe a model in which the</a:t>
            </a:r>
            <a:r>
              <a:rPr lang="cs-CZ" sz="2000" b="1" i="0" u="none" strike="noStrike" baseline="0" dirty="0">
                <a:solidFill>
                  <a:srgbClr val="FF0000"/>
                </a:solidFill>
                <a:latin typeface="Arial" panose="020B0604020202020204" pitchFamily="34" charset="0"/>
                <a:cs typeface="Arial" panose="020B0604020202020204" pitchFamily="34" charset="0"/>
              </a:rPr>
              <a:t> </a:t>
            </a:r>
            <a:r>
              <a:rPr lang="en-US" sz="2000" b="1" i="0" u="none" strike="noStrike" baseline="0" dirty="0">
                <a:solidFill>
                  <a:srgbClr val="FF0000"/>
                </a:solidFill>
                <a:latin typeface="Arial" panose="020B0604020202020204" pitchFamily="34" charset="0"/>
                <a:cs typeface="Arial" panose="020B0604020202020204" pitchFamily="34" charset="0"/>
              </a:rPr>
              <a:t>symmetry between the electromagnetic and</a:t>
            </a:r>
            <a:r>
              <a:rPr lang="cs-CZ" sz="2000" b="1" i="0" u="none" strike="noStrike" baseline="0" dirty="0">
                <a:solidFill>
                  <a:srgbClr val="FF0000"/>
                </a:solidFill>
                <a:latin typeface="Arial" panose="020B0604020202020204" pitchFamily="34" charset="0"/>
                <a:cs typeface="Arial" panose="020B0604020202020204" pitchFamily="34" charset="0"/>
              </a:rPr>
              <a:t> </a:t>
            </a:r>
            <a:r>
              <a:rPr lang="en-US" sz="2000" b="1" i="0" u="none" strike="noStrike" baseline="0" dirty="0">
                <a:solidFill>
                  <a:srgbClr val="FF0000"/>
                </a:solidFill>
                <a:latin typeface="Arial" panose="020B0604020202020204" pitchFamily="34" charset="0"/>
                <a:cs typeface="Arial" panose="020B0604020202020204" pitchFamily="34" charset="0"/>
              </a:rPr>
              <a:t>weak interactions is spontaneously broken</a:t>
            </a:r>
            <a:r>
              <a:rPr lang="en-US" sz="2000" b="0" i="0" u="none" strike="noStrike" baseline="0" dirty="0">
                <a:latin typeface="Arial" panose="020B0604020202020204" pitchFamily="34" charset="0"/>
                <a:cs typeface="Arial" panose="020B0604020202020204" pitchFamily="34" charset="0"/>
              </a:rPr>
              <a:t>,</a:t>
            </a:r>
            <a:r>
              <a:rPr lang="cs-CZ" sz="2000" b="0" i="0" u="none" strike="noStrike" baseline="0" dirty="0">
                <a:latin typeface="Arial" panose="020B0604020202020204" pitchFamily="34" charset="0"/>
                <a:cs typeface="Arial" panose="020B0604020202020204" pitchFamily="34" charset="0"/>
              </a:rPr>
              <a:t> </a:t>
            </a:r>
            <a:r>
              <a:rPr lang="en-US" sz="2000" b="0" i="0" u="none" strike="noStrike" baseline="0" dirty="0">
                <a:latin typeface="Arial" panose="020B0604020202020204" pitchFamily="34" charset="0"/>
                <a:cs typeface="Arial" panose="020B0604020202020204" pitchFamily="34" charset="0"/>
              </a:rPr>
              <a:t>but in which the Goldstone bosons are avoided</a:t>
            </a:r>
            <a:r>
              <a:rPr lang="cs-CZ" sz="2000" b="0" i="0" u="none" strike="noStrike" baseline="0" dirty="0">
                <a:latin typeface="Arial" panose="020B0604020202020204" pitchFamily="34" charset="0"/>
                <a:cs typeface="Arial" panose="020B0604020202020204" pitchFamily="34" charset="0"/>
              </a:rPr>
              <a:t> </a:t>
            </a:r>
            <a:r>
              <a:rPr lang="en-US" sz="2000" b="0" i="0" u="none" strike="noStrike" baseline="0" dirty="0">
                <a:latin typeface="Arial" panose="020B0604020202020204" pitchFamily="34" charset="0"/>
                <a:cs typeface="Arial" panose="020B0604020202020204" pitchFamily="34" charset="0"/>
              </a:rPr>
              <a:t>by introducing the photon and the intermediate</a:t>
            </a:r>
            <a:r>
              <a:rPr lang="cs-CZ" sz="2000" b="0" i="0" u="none" strike="noStrike" baseline="0" dirty="0">
                <a:latin typeface="Arial" panose="020B0604020202020204" pitchFamily="34" charset="0"/>
                <a:cs typeface="Arial" panose="020B0604020202020204" pitchFamily="34" charset="0"/>
              </a:rPr>
              <a:t> </a:t>
            </a:r>
            <a:r>
              <a:rPr lang="en-US" sz="2000" b="0" i="0" u="none" strike="noStrike" baseline="0" dirty="0">
                <a:latin typeface="Arial" panose="020B0604020202020204" pitchFamily="34" charset="0"/>
                <a:cs typeface="Arial" panose="020B0604020202020204" pitchFamily="34" charset="0"/>
              </a:rPr>
              <a:t>boson</a:t>
            </a:r>
            <a:r>
              <a:rPr lang="cs-CZ" sz="2000" dirty="0">
                <a:latin typeface="Arial" panose="020B0604020202020204" pitchFamily="34" charset="0"/>
                <a:cs typeface="Arial" panose="020B0604020202020204" pitchFamily="34" charset="0"/>
              </a:rPr>
              <a:t> </a:t>
            </a:r>
            <a:r>
              <a:rPr lang="en-US" sz="2000" b="0" i="0" u="none" strike="noStrike" baseline="0" dirty="0">
                <a:latin typeface="Arial" panose="020B0604020202020204" pitchFamily="34" charset="0"/>
                <a:cs typeface="Arial" panose="020B0604020202020204" pitchFamily="34" charset="0"/>
              </a:rPr>
              <a:t>fields as gauge fields</a:t>
            </a:r>
            <a:r>
              <a:rPr lang="cs-CZ" sz="2000" b="0" i="0" u="none" strike="noStrike" baseline="30000" dirty="0">
                <a:latin typeface="Arial" panose="020B0604020202020204" pitchFamily="34" charset="0"/>
                <a:cs typeface="Arial" panose="020B0604020202020204" pitchFamily="34" charset="0"/>
              </a:rPr>
              <a:t>3</a:t>
            </a:r>
            <a:r>
              <a:rPr lang="en-US" sz="2000" b="0" i="0" u="none" strike="noStrike" baseline="0" dirty="0">
                <a:latin typeface="Arial" panose="020B0604020202020204" pitchFamily="34" charset="0"/>
                <a:cs typeface="Arial" panose="020B0604020202020204" pitchFamily="34" charset="0"/>
              </a:rPr>
              <a:t>.</a:t>
            </a:r>
            <a:r>
              <a:rPr lang="cs-CZ" sz="2000" b="0" i="0" u="none" strike="noStrike" baseline="0" dirty="0">
                <a:latin typeface="Arial" panose="020B0604020202020204" pitchFamily="34" charset="0"/>
                <a:cs typeface="Arial" panose="020B0604020202020204" pitchFamily="34" charset="0"/>
              </a:rPr>
              <a:t> </a:t>
            </a:r>
            <a:r>
              <a:rPr lang="en-US" sz="2000" b="0" i="0" u="none" strike="noStrike" baseline="0" dirty="0">
                <a:latin typeface="Arial" panose="020B0604020202020204" pitchFamily="34" charset="0"/>
                <a:cs typeface="Arial" panose="020B0604020202020204" pitchFamily="34" charset="0"/>
              </a:rPr>
              <a:t>The model may</a:t>
            </a:r>
            <a:r>
              <a:rPr lang="cs-CZ" sz="2000" b="0" i="0" u="none" strike="noStrike" baseline="0" dirty="0" err="1">
                <a:latin typeface="Arial" panose="020B0604020202020204" pitchFamily="34" charset="0"/>
                <a:cs typeface="Arial" panose="020B0604020202020204" pitchFamily="34" charset="0"/>
              </a:rPr>
              <a:t>be</a:t>
            </a:r>
            <a:r>
              <a:rPr lang="cs-CZ" sz="2000" b="0" i="0" u="none" strike="noStrike" baseline="0" dirty="0">
                <a:latin typeface="Arial" panose="020B0604020202020204" pitchFamily="34" charset="0"/>
                <a:cs typeface="Arial" panose="020B0604020202020204" pitchFamily="34" charset="0"/>
              </a:rPr>
              <a:t> </a:t>
            </a:r>
            <a:r>
              <a:rPr lang="cs-CZ" sz="2000" b="0" i="0" u="none" strike="noStrike" baseline="0" dirty="0" err="1">
                <a:latin typeface="Arial" panose="020B0604020202020204" pitchFamily="34" charset="0"/>
                <a:cs typeface="Arial" panose="020B0604020202020204" pitchFamily="34" charset="0"/>
              </a:rPr>
              <a:t>renormalizable</a:t>
            </a:r>
            <a:r>
              <a:rPr lang="cs-CZ" sz="2000" b="0" i="0" u="none" strike="noStrike" baseline="0" dirty="0">
                <a:latin typeface="Arial" panose="020B0604020202020204" pitchFamily="34" charset="0"/>
                <a:cs typeface="Arial" panose="020B0604020202020204" pitchFamily="34" charset="0"/>
              </a:rPr>
              <a:t>.</a:t>
            </a:r>
          </a:p>
          <a:p>
            <a:pPr algn="l"/>
            <a:endParaRPr lang="cs-CZ" sz="2400" dirty="0">
              <a:latin typeface="Arial" panose="020B0604020202020204" pitchFamily="34" charset="0"/>
              <a:cs typeface="Arial" panose="020B0604020202020204" pitchFamily="34" charset="0"/>
            </a:endParaRPr>
          </a:p>
          <a:p>
            <a:pPr algn="l"/>
            <a:endParaRPr lang="cs-CZ" sz="2400" dirty="0">
              <a:latin typeface="Arial" panose="020B0604020202020204" pitchFamily="34" charset="0"/>
              <a:cs typeface="Arial" panose="020B0604020202020204" pitchFamily="34" charset="0"/>
            </a:endParaRPr>
          </a:p>
          <a:p>
            <a:pPr algn="l"/>
            <a:endParaRPr lang="cs-CZ" sz="2000" b="1" baseline="30000" dirty="0">
              <a:solidFill>
                <a:srgbClr val="2613B3"/>
              </a:solidFill>
              <a:latin typeface="Arial" panose="020B0604020202020204" pitchFamily="34" charset="0"/>
              <a:cs typeface="Arial" panose="020B0604020202020204" pitchFamily="34" charset="0"/>
            </a:endParaRPr>
          </a:p>
          <a:p>
            <a:pPr algn="l"/>
            <a:endParaRPr lang="cs-CZ" sz="2000" b="1" baseline="30000" dirty="0">
              <a:solidFill>
                <a:srgbClr val="2613B3"/>
              </a:solidFill>
              <a:latin typeface="Arial" panose="020B0604020202020204" pitchFamily="34" charset="0"/>
              <a:cs typeface="Arial" panose="020B0604020202020204" pitchFamily="34" charset="0"/>
            </a:endParaRPr>
          </a:p>
          <a:p>
            <a:pPr algn="l"/>
            <a:endParaRPr lang="cs-CZ" sz="1000" b="1" baseline="30000" dirty="0">
              <a:solidFill>
                <a:srgbClr val="2613B3"/>
              </a:solidFill>
              <a:latin typeface="Arial" panose="020B0604020202020204" pitchFamily="34" charset="0"/>
              <a:cs typeface="Arial" panose="020B0604020202020204" pitchFamily="34" charset="0"/>
            </a:endParaRPr>
          </a:p>
          <a:p>
            <a:pPr algn="l"/>
            <a:r>
              <a:rPr lang="cs-CZ" sz="2000" baseline="30000" dirty="0">
                <a:solidFill>
                  <a:srgbClr val="2613B3"/>
                </a:solidFill>
                <a:latin typeface="Arial" panose="020B0604020202020204" pitchFamily="34" charset="0"/>
                <a:cs typeface="Arial" panose="020B0604020202020204" pitchFamily="34" charset="0"/>
              </a:rPr>
              <a:t>3</a:t>
            </a:r>
            <a:r>
              <a:rPr lang="cs-CZ" sz="2000" i="0" u="none" strike="noStrike" baseline="0" dirty="0">
                <a:solidFill>
                  <a:srgbClr val="2613B3"/>
                </a:solidFill>
                <a:latin typeface="Arial" panose="020B0604020202020204" pitchFamily="34" charset="0"/>
                <a:cs typeface="Arial" panose="020B0604020202020204" pitchFamily="34" charset="0"/>
              </a:rPr>
              <a:t>P. W. </a:t>
            </a:r>
            <a:r>
              <a:rPr lang="cs-CZ" sz="2000" i="0" u="none" strike="noStrike" baseline="0" dirty="0" err="1">
                <a:solidFill>
                  <a:srgbClr val="2613B3"/>
                </a:solidFill>
                <a:latin typeface="Arial" panose="020B0604020202020204" pitchFamily="34" charset="0"/>
                <a:cs typeface="Arial" panose="020B0604020202020204" pitchFamily="34" charset="0"/>
              </a:rPr>
              <a:t>Higgs</a:t>
            </a:r>
            <a:r>
              <a:rPr lang="cs-CZ" sz="2000" i="0" u="none" strike="noStrike" baseline="0" dirty="0">
                <a:solidFill>
                  <a:srgbClr val="2613B3"/>
                </a:solidFill>
                <a:latin typeface="Arial" panose="020B0604020202020204" pitchFamily="34" charset="0"/>
                <a:cs typeface="Arial" panose="020B0604020202020204" pitchFamily="34" charset="0"/>
              </a:rPr>
              <a:t>,</a:t>
            </a:r>
            <a:r>
              <a:rPr lang="cs-CZ" sz="2000" i="0" u="none" strike="noStrike" baseline="0" dirty="0">
                <a:latin typeface="Arial" panose="020B0604020202020204" pitchFamily="34" charset="0"/>
                <a:cs typeface="Arial" panose="020B0604020202020204" pitchFamily="34" charset="0"/>
              </a:rPr>
              <a:t> </a:t>
            </a:r>
            <a:r>
              <a:rPr lang="cs-CZ" sz="2000" i="0" u="none" strike="noStrike" baseline="0" dirty="0" err="1">
                <a:latin typeface="Arial" panose="020B0604020202020204" pitchFamily="34" charset="0"/>
                <a:cs typeface="Arial" panose="020B0604020202020204" pitchFamily="34" charset="0"/>
              </a:rPr>
              <a:t>Phys</a:t>
            </a:r>
            <a:r>
              <a:rPr lang="cs-CZ" sz="2000" i="0" u="none" strike="noStrike" baseline="0" dirty="0">
                <a:latin typeface="Arial" panose="020B0604020202020204" pitchFamily="34" charset="0"/>
                <a:cs typeface="Arial" panose="020B0604020202020204" pitchFamily="34" charset="0"/>
              </a:rPr>
              <a:t>. </a:t>
            </a:r>
            <a:r>
              <a:rPr lang="cs-CZ" sz="2000" i="0" u="none" strike="noStrike" baseline="0" dirty="0" err="1">
                <a:latin typeface="Arial" panose="020B0604020202020204" pitchFamily="34" charset="0"/>
                <a:cs typeface="Arial" panose="020B0604020202020204" pitchFamily="34" charset="0"/>
              </a:rPr>
              <a:t>Letters</a:t>
            </a:r>
            <a:r>
              <a:rPr lang="cs-CZ" sz="2000" i="0" u="none" strike="noStrike" baseline="0" dirty="0">
                <a:latin typeface="Arial" panose="020B0604020202020204" pitchFamily="34" charset="0"/>
                <a:cs typeface="Arial" panose="020B0604020202020204" pitchFamily="34" charset="0"/>
              </a:rPr>
              <a:t> 12, 132 (1964), </a:t>
            </a:r>
            <a:r>
              <a:rPr lang="cs-CZ" sz="2000" i="0" u="none" strike="noStrike" baseline="0" dirty="0" err="1">
                <a:latin typeface="Arial" panose="020B0604020202020204" pitchFamily="34" charset="0"/>
                <a:cs typeface="Arial" panose="020B0604020202020204" pitchFamily="34" charset="0"/>
              </a:rPr>
              <a:t>Phys</a:t>
            </a:r>
            <a:r>
              <a:rPr lang="cs-CZ" sz="2000" i="0" u="none" strike="noStrike" baseline="0" dirty="0">
                <a:latin typeface="Arial" panose="020B0604020202020204" pitchFamily="34" charset="0"/>
                <a:cs typeface="Arial" panose="020B0604020202020204" pitchFamily="34" charset="0"/>
              </a:rPr>
              <a:t>. </a:t>
            </a:r>
            <a:r>
              <a:rPr lang="en-US" sz="2000" i="0" u="none" strike="noStrike" baseline="0" dirty="0">
                <a:latin typeface="Arial" panose="020B0604020202020204" pitchFamily="34" charset="0"/>
                <a:cs typeface="Arial" panose="020B0604020202020204" pitchFamily="34" charset="0"/>
              </a:rPr>
              <a:t>Rev. Letters 13, 508 (1964</a:t>
            </a:r>
            <a:r>
              <a:rPr lang="cs-CZ" sz="2000" dirty="0">
                <a:latin typeface="Arial" panose="020B0604020202020204" pitchFamily="34" charset="0"/>
                <a:cs typeface="Arial" panose="020B0604020202020204" pitchFamily="34" charset="0"/>
              </a:rPr>
              <a:t>)</a:t>
            </a:r>
            <a:r>
              <a:rPr lang="en-US" sz="2000" i="0" u="none" strike="noStrike" baseline="0" dirty="0">
                <a:latin typeface="Arial" panose="020B0604020202020204" pitchFamily="34" charset="0"/>
                <a:cs typeface="Arial" panose="020B0604020202020204" pitchFamily="34" charset="0"/>
              </a:rPr>
              <a:t>; </a:t>
            </a:r>
            <a:endParaRPr lang="cs-CZ" sz="2000" i="0" u="none" strike="noStrike" baseline="0" dirty="0">
              <a:latin typeface="Arial" panose="020B0604020202020204" pitchFamily="34" charset="0"/>
              <a:cs typeface="Arial" panose="020B0604020202020204" pitchFamily="34" charset="0"/>
            </a:endParaRPr>
          </a:p>
          <a:p>
            <a:pPr algn="l"/>
            <a:r>
              <a:rPr lang="en-US" sz="2000" i="0" u="none" strike="noStrike" baseline="0" dirty="0">
                <a:solidFill>
                  <a:srgbClr val="2613B3"/>
                </a:solidFill>
                <a:latin typeface="Arial" panose="020B0604020202020204" pitchFamily="34" charset="0"/>
                <a:cs typeface="Arial" panose="020B0604020202020204" pitchFamily="34" charset="0"/>
              </a:rPr>
              <a:t>F. Englert and R. </a:t>
            </a:r>
            <a:r>
              <a:rPr lang="en-US" sz="2000" i="0" u="none" strike="noStrike" baseline="0" dirty="0" err="1">
                <a:solidFill>
                  <a:srgbClr val="2613B3"/>
                </a:solidFill>
                <a:latin typeface="Arial" panose="020B0604020202020204" pitchFamily="34" charset="0"/>
                <a:cs typeface="Arial" panose="020B0604020202020204" pitchFamily="34" charset="0"/>
              </a:rPr>
              <a:t>Brout</a:t>
            </a:r>
            <a:r>
              <a:rPr lang="en-US" sz="2000" i="0" u="none" strike="noStrike" baseline="0" dirty="0">
                <a:latin typeface="Arial" panose="020B0604020202020204" pitchFamily="34" charset="0"/>
                <a:cs typeface="Arial" panose="020B0604020202020204" pitchFamily="34" charset="0"/>
              </a:rPr>
              <a:t>, Phys. Rev. Letters</a:t>
            </a:r>
            <a:r>
              <a:rPr lang="cs-CZ" sz="2000" i="0" u="none" strike="noStrike" baseline="0" dirty="0">
                <a:latin typeface="Arial" panose="020B0604020202020204" pitchFamily="34" charset="0"/>
                <a:cs typeface="Arial" panose="020B0604020202020204" pitchFamily="34" charset="0"/>
              </a:rPr>
              <a:t> 13, 321 (1964); </a:t>
            </a:r>
          </a:p>
          <a:p>
            <a:pPr algn="l"/>
            <a:r>
              <a:rPr lang="cs-CZ" sz="2000" i="0" u="none" strike="noStrike" baseline="0" dirty="0">
                <a:solidFill>
                  <a:srgbClr val="2613B3"/>
                </a:solidFill>
                <a:latin typeface="Arial" panose="020B0604020202020204" pitchFamily="34" charset="0"/>
                <a:cs typeface="Arial" panose="020B0604020202020204" pitchFamily="34" charset="0"/>
              </a:rPr>
              <a:t>G. S. </a:t>
            </a:r>
            <a:r>
              <a:rPr lang="cs-CZ" sz="2000" i="0" u="none" strike="noStrike" baseline="0" dirty="0" err="1">
                <a:solidFill>
                  <a:srgbClr val="2613B3"/>
                </a:solidFill>
                <a:latin typeface="Arial" panose="020B0604020202020204" pitchFamily="34" charset="0"/>
                <a:cs typeface="Arial" panose="020B0604020202020204" pitchFamily="34" charset="0"/>
              </a:rPr>
              <a:t>Guralnik</a:t>
            </a:r>
            <a:r>
              <a:rPr lang="cs-CZ" sz="2000" i="0" u="none" strike="noStrike" baseline="0" dirty="0">
                <a:solidFill>
                  <a:srgbClr val="2613B3"/>
                </a:solidFill>
                <a:latin typeface="Arial" panose="020B0604020202020204" pitchFamily="34" charset="0"/>
                <a:cs typeface="Arial" panose="020B0604020202020204" pitchFamily="34" charset="0"/>
              </a:rPr>
              <a:t>, C. R. </a:t>
            </a:r>
            <a:r>
              <a:rPr lang="cs-CZ" sz="2000" i="0" u="none" strike="noStrike" baseline="0" dirty="0" err="1">
                <a:solidFill>
                  <a:srgbClr val="2613B3"/>
                </a:solidFill>
                <a:latin typeface="Arial" panose="020B0604020202020204" pitchFamily="34" charset="0"/>
                <a:cs typeface="Arial" panose="020B0604020202020204" pitchFamily="34" charset="0"/>
              </a:rPr>
              <a:t>Hagen</a:t>
            </a:r>
            <a:r>
              <a:rPr lang="cs-CZ" sz="2000" i="0" u="none" strike="noStrike" baseline="0" dirty="0">
                <a:solidFill>
                  <a:srgbClr val="2613B3"/>
                </a:solidFill>
                <a:latin typeface="Arial" panose="020B0604020202020204" pitchFamily="34" charset="0"/>
                <a:cs typeface="Arial" panose="020B0604020202020204" pitchFamily="34" charset="0"/>
              </a:rPr>
              <a:t>, and T. W. B. </a:t>
            </a:r>
            <a:r>
              <a:rPr lang="cs-CZ" sz="2000" i="0" u="none" strike="noStrike" baseline="0" dirty="0" err="1">
                <a:solidFill>
                  <a:srgbClr val="2613B3"/>
                </a:solidFill>
                <a:latin typeface="Arial" panose="020B0604020202020204" pitchFamily="34" charset="0"/>
                <a:cs typeface="Arial" panose="020B0604020202020204" pitchFamily="34" charset="0"/>
              </a:rPr>
              <a:t>Kibble</a:t>
            </a:r>
            <a:r>
              <a:rPr lang="cs-CZ" sz="2000" i="0" u="none" strike="noStrike" baseline="0" dirty="0">
                <a:latin typeface="Arial" panose="020B0604020202020204" pitchFamily="34" charset="0"/>
                <a:cs typeface="Arial" panose="020B0604020202020204" pitchFamily="34" charset="0"/>
              </a:rPr>
              <a:t>,</a:t>
            </a:r>
            <a:r>
              <a:rPr lang="cs-CZ" sz="2000" b="0" i="0" u="none" strike="noStrike" baseline="0" dirty="0">
                <a:latin typeface="Arial" panose="020B0604020202020204" pitchFamily="34" charset="0"/>
                <a:cs typeface="Arial" panose="020B0604020202020204" pitchFamily="34" charset="0"/>
              </a:rPr>
              <a:t> </a:t>
            </a:r>
            <a:r>
              <a:rPr lang="cs-CZ" sz="2000" b="0" i="0" u="none" strike="noStrike" baseline="0" dirty="0" err="1">
                <a:latin typeface="Arial" panose="020B0604020202020204" pitchFamily="34" charset="0"/>
                <a:cs typeface="Arial" panose="020B0604020202020204" pitchFamily="34" charset="0"/>
              </a:rPr>
              <a:t>Phys</a:t>
            </a:r>
            <a:r>
              <a:rPr lang="cs-CZ" sz="2000" b="0" i="0" u="none" strike="noStrike" baseline="0" dirty="0">
                <a:latin typeface="Arial" panose="020B0604020202020204" pitchFamily="34" charset="0"/>
                <a:cs typeface="Arial" panose="020B0604020202020204" pitchFamily="34" charset="0"/>
              </a:rPr>
              <a:t>. </a:t>
            </a:r>
            <a:r>
              <a:rPr lang="cs-CZ" sz="2000" b="0" i="0" u="none" strike="noStrike" baseline="0" dirty="0" err="1">
                <a:latin typeface="Arial" panose="020B0604020202020204" pitchFamily="34" charset="0"/>
                <a:cs typeface="Arial" panose="020B0604020202020204" pitchFamily="34" charset="0"/>
              </a:rPr>
              <a:t>Rev</a:t>
            </a:r>
            <a:r>
              <a:rPr lang="cs-CZ" sz="2000" b="0" i="0" u="none" strike="noStrike" baseline="0" dirty="0">
                <a:latin typeface="Arial" panose="020B0604020202020204" pitchFamily="34" charset="0"/>
                <a:cs typeface="Arial" panose="020B0604020202020204" pitchFamily="34" charset="0"/>
              </a:rPr>
              <a:t>. </a:t>
            </a:r>
            <a:r>
              <a:rPr lang="cs-CZ" sz="2000" b="0" i="0" u="none" strike="noStrike" baseline="0" dirty="0" err="1">
                <a:latin typeface="Arial" panose="020B0604020202020204" pitchFamily="34" charset="0"/>
                <a:cs typeface="Arial" panose="020B0604020202020204" pitchFamily="34" charset="0"/>
              </a:rPr>
              <a:t>Letters</a:t>
            </a:r>
            <a:r>
              <a:rPr lang="cs-CZ" sz="2000" b="0" i="0" u="none" strike="noStrike" baseline="0" dirty="0">
                <a:latin typeface="Arial" panose="020B0604020202020204" pitchFamily="34" charset="0"/>
                <a:cs typeface="Arial" panose="020B0604020202020204" pitchFamily="34" charset="0"/>
              </a:rPr>
              <a:t> 13, 585</a:t>
            </a:r>
          </a:p>
        </p:txBody>
      </p:sp>
      <p:pic>
        <p:nvPicPr>
          <p:cNvPr id="7" name="Obrázek 6">
            <a:extLst>
              <a:ext uri="{FF2B5EF4-FFF2-40B4-BE49-F238E27FC236}">
                <a16:creationId xmlns:a16="http://schemas.microsoft.com/office/drawing/2014/main" id="{B33CA034-4821-C579-662D-B14971F2A1E2}"/>
              </a:ext>
            </a:extLst>
          </p:cNvPr>
          <p:cNvPicPr>
            <a:picLocks noChangeAspect="1"/>
          </p:cNvPicPr>
          <p:nvPr/>
        </p:nvPicPr>
        <p:blipFill>
          <a:blip r:embed="rId3"/>
          <a:stretch>
            <a:fillRect/>
          </a:stretch>
        </p:blipFill>
        <p:spPr>
          <a:xfrm>
            <a:off x="205740" y="76535"/>
            <a:ext cx="9047480" cy="408657"/>
          </a:xfrm>
          <a:prstGeom prst="rect">
            <a:avLst/>
          </a:prstGeom>
        </p:spPr>
      </p:pic>
      <p:sp>
        <p:nvSpPr>
          <p:cNvPr id="2" name="TextovéPole 1">
            <a:extLst>
              <a:ext uri="{FF2B5EF4-FFF2-40B4-BE49-F238E27FC236}">
                <a16:creationId xmlns:a16="http://schemas.microsoft.com/office/drawing/2014/main" id="{B4A5DEB2-AC80-9809-92AA-69290703955D}"/>
              </a:ext>
            </a:extLst>
          </p:cNvPr>
          <p:cNvSpPr txBox="1"/>
          <p:nvPr/>
        </p:nvSpPr>
        <p:spPr>
          <a:xfrm>
            <a:off x="83875" y="3281531"/>
            <a:ext cx="8849360" cy="1015663"/>
          </a:xfrm>
          <a:prstGeom prst="rect">
            <a:avLst/>
          </a:prstGeom>
          <a:noFill/>
        </p:spPr>
        <p:txBody>
          <a:bodyPr wrap="square">
            <a:spAutoFit/>
          </a:bodyPr>
          <a:lstStyle/>
          <a:p>
            <a:pPr algn="l"/>
            <a:r>
              <a:rPr lang="cs-CZ" sz="2000" b="0" i="0" u="none" strike="noStrike" baseline="30000" dirty="0">
                <a:latin typeface="Arial" panose="020B0604020202020204" pitchFamily="34" charset="0"/>
                <a:cs typeface="Arial" panose="020B0604020202020204" pitchFamily="34" charset="0"/>
              </a:rPr>
              <a:t>1</a:t>
            </a:r>
            <a:r>
              <a:rPr lang="en-US" sz="2000" b="0" i="0" u="none" strike="noStrike" baseline="0" dirty="0">
                <a:latin typeface="Arial" panose="020B0604020202020204" pitchFamily="34" charset="0"/>
                <a:cs typeface="Arial" panose="020B0604020202020204" pitchFamily="34" charset="0"/>
              </a:rPr>
              <a:t>A model similar to ours</a:t>
            </a:r>
            <a:r>
              <a:rPr lang="cs-CZ" sz="2000" b="0" i="0" u="none" strike="noStrike" baseline="0" dirty="0">
                <a:latin typeface="Arial" panose="020B0604020202020204" pitchFamily="34" charset="0"/>
                <a:cs typeface="Arial" panose="020B0604020202020204" pitchFamily="34" charset="0"/>
              </a:rPr>
              <a:t> </a:t>
            </a:r>
            <a:r>
              <a:rPr lang="cs-CZ" sz="2000" b="0" i="0" u="none" strike="noStrike" baseline="0" dirty="0" err="1">
                <a:latin typeface="Arial" panose="020B0604020202020204" pitchFamily="34" charset="0"/>
                <a:cs typeface="Arial" panose="020B0604020202020204" pitchFamily="34" charset="0"/>
              </a:rPr>
              <a:t>was</a:t>
            </a:r>
            <a:r>
              <a:rPr lang="cs-CZ" sz="2000" b="0" i="0" u="none" strike="noStrike" baseline="0" dirty="0">
                <a:latin typeface="Arial" panose="020B0604020202020204" pitchFamily="34" charset="0"/>
                <a:cs typeface="Arial" panose="020B0604020202020204" pitchFamily="34" charset="0"/>
              </a:rPr>
              <a:t> </a:t>
            </a:r>
            <a:r>
              <a:rPr lang="en-US" sz="2000" b="0" i="0" u="none" strike="noStrike" baseline="0" dirty="0">
                <a:latin typeface="Arial" panose="020B0604020202020204" pitchFamily="34" charset="0"/>
                <a:cs typeface="Arial" panose="020B0604020202020204" pitchFamily="34" charset="0"/>
              </a:rPr>
              <a:t>discussed by </a:t>
            </a:r>
            <a:r>
              <a:rPr lang="en-US" sz="2000" b="1" i="0" u="none" strike="noStrike" baseline="0" dirty="0">
                <a:solidFill>
                  <a:srgbClr val="2613B3"/>
                </a:solidFill>
                <a:latin typeface="Arial" panose="020B0604020202020204" pitchFamily="34" charset="0"/>
                <a:cs typeface="Arial" panose="020B0604020202020204" pitchFamily="34" charset="0"/>
              </a:rPr>
              <a:t>S. Glashow</a:t>
            </a:r>
            <a:r>
              <a:rPr lang="en-US" sz="2000" b="0" i="0" u="none" strike="noStrike" baseline="0" dirty="0">
                <a:latin typeface="Arial" panose="020B0604020202020204" pitchFamily="34" charset="0"/>
                <a:cs typeface="Arial" panose="020B0604020202020204" pitchFamily="34" charset="0"/>
              </a:rPr>
              <a:t>, </a:t>
            </a:r>
            <a:r>
              <a:rPr lang="en-US" sz="2000" b="0" i="0" u="none" strike="noStrike" baseline="0" dirty="0" err="1">
                <a:latin typeface="Arial" panose="020B0604020202020204" pitchFamily="34" charset="0"/>
                <a:cs typeface="Arial" panose="020B0604020202020204" pitchFamily="34" charset="0"/>
              </a:rPr>
              <a:t>Nucl</a:t>
            </a:r>
            <a:r>
              <a:rPr lang="en-US" sz="2000" b="0" i="0" u="none" strike="noStrike" baseline="0" dirty="0">
                <a:latin typeface="Arial" panose="020B0604020202020204" pitchFamily="34" charset="0"/>
                <a:cs typeface="Arial" panose="020B0604020202020204" pitchFamily="34" charset="0"/>
              </a:rPr>
              <a:t>. Phys. 22, 579</a:t>
            </a:r>
            <a:r>
              <a:rPr lang="cs-CZ" sz="2000" b="0" i="0" u="none" strike="noStrike" baseline="0" dirty="0">
                <a:latin typeface="Arial" panose="020B0604020202020204" pitchFamily="34" charset="0"/>
                <a:cs typeface="Arial" panose="020B0604020202020204" pitchFamily="34" charset="0"/>
              </a:rPr>
              <a:t> </a:t>
            </a:r>
            <a:r>
              <a:rPr lang="en-US" sz="2000" b="0" i="0" u="none" strike="noStrike" baseline="0" dirty="0">
                <a:latin typeface="Arial" panose="020B0604020202020204" pitchFamily="34" charset="0"/>
                <a:cs typeface="Arial" panose="020B0604020202020204" pitchFamily="34" charset="0"/>
              </a:rPr>
              <a:t>(1961); the chief difference is that Glashow introduces</a:t>
            </a:r>
            <a:r>
              <a:rPr lang="cs-CZ" sz="2000" b="0" i="0" u="none" strike="noStrike" baseline="0" dirty="0">
                <a:latin typeface="Arial" panose="020B0604020202020204" pitchFamily="34" charset="0"/>
                <a:cs typeface="Arial" panose="020B0604020202020204" pitchFamily="34" charset="0"/>
              </a:rPr>
              <a:t> </a:t>
            </a:r>
            <a:r>
              <a:rPr lang="en-US" sz="2000" b="0" i="0" u="none" strike="noStrike" baseline="0" dirty="0">
                <a:latin typeface="Arial" panose="020B0604020202020204" pitchFamily="34" charset="0"/>
                <a:cs typeface="Arial" panose="020B0604020202020204" pitchFamily="34" charset="0"/>
              </a:rPr>
              <a:t>symmetry-breaking terms into the </a:t>
            </a:r>
            <a:r>
              <a:rPr lang="en-US" sz="2000" b="0" i="0" u="none" strike="noStrike" baseline="0" dirty="0" err="1">
                <a:latin typeface="Arial" panose="020B0604020202020204" pitchFamily="34" charset="0"/>
                <a:cs typeface="Arial" panose="020B0604020202020204" pitchFamily="34" charset="0"/>
              </a:rPr>
              <a:t>Lagrangian</a:t>
            </a:r>
            <a:r>
              <a:rPr lang="en-US" sz="2000" b="0" i="0" u="none" strike="noStrike" baseline="0" dirty="0">
                <a:latin typeface="Arial" panose="020B0604020202020204" pitchFamily="34" charset="0"/>
                <a:cs typeface="Arial" panose="020B0604020202020204" pitchFamily="34" charset="0"/>
              </a:rPr>
              <a:t>, and</a:t>
            </a:r>
            <a:r>
              <a:rPr lang="cs-CZ" sz="2000" b="0" i="0" u="none" strike="noStrike" baseline="0" dirty="0">
                <a:latin typeface="Arial" panose="020B0604020202020204" pitchFamily="34" charset="0"/>
                <a:cs typeface="Arial" panose="020B0604020202020204" pitchFamily="34" charset="0"/>
              </a:rPr>
              <a:t> </a:t>
            </a:r>
            <a:r>
              <a:rPr lang="en-US" sz="2000" b="0" i="0" u="none" strike="noStrike" baseline="0" dirty="0">
                <a:latin typeface="Arial" panose="020B0604020202020204" pitchFamily="34" charset="0"/>
                <a:cs typeface="Arial" panose="020B0604020202020204" pitchFamily="34" charset="0"/>
              </a:rPr>
              <a:t>therefore gets less definite predictions.</a:t>
            </a:r>
            <a:endParaRPr lang="cs-CZ" sz="2000" dirty="0">
              <a:latin typeface="Arial" panose="020B0604020202020204" pitchFamily="34" charset="0"/>
              <a:cs typeface="Arial" panose="020B0604020202020204" pitchFamily="34" charset="0"/>
            </a:endParaRPr>
          </a:p>
        </p:txBody>
      </p:sp>
      <p:sp>
        <p:nvSpPr>
          <p:cNvPr id="4" name="Zástupný symbol pro datum 3">
            <a:extLst>
              <a:ext uri="{FF2B5EF4-FFF2-40B4-BE49-F238E27FC236}">
                <a16:creationId xmlns:a16="http://schemas.microsoft.com/office/drawing/2014/main" id="{549D1EA3-E430-A6B1-150F-F5CA565FDF82}"/>
              </a:ext>
            </a:extLst>
          </p:cNvPr>
          <p:cNvSpPr>
            <a:spLocks noGrp="1"/>
          </p:cNvSpPr>
          <p:nvPr>
            <p:ph type="dt" sz="half" idx="10"/>
          </p:nvPr>
        </p:nvSpPr>
        <p:spPr/>
        <p:txBody>
          <a:bodyPr/>
          <a:lstStyle/>
          <a:p>
            <a:r>
              <a:rPr lang="cs-CZ"/>
              <a:t>12.10.2023</a:t>
            </a:r>
          </a:p>
        </p:txBody>
      </p:sp>
      <p:sp>
        <p:nvSpPr>
          <p:cNvPr id="6" name="Zástupný symbol pro zápatí 5">
            <a:extLst>
              <a:ext uri="{FF2B5EF4-FFF2-40B4-BE49-F238E27FC236}">
                <a16:creationId xmlns:a16="http://schemas.microsoft.com/office/drawing/2014/main" id="{95629366-8C44-03B4-DB3C-04FA6E1DBABF}"/>
              </a:ext>
            </a:extLst>
          </p:cNvPr>
          <p:cNvSpPr>
            <a:spLocks noGrp="1"/>
          </p:cNvSpPr>
          <p:nvPr>
            <p:ph type="ftr" sz="quarter" idx="11"/>
          </p:nvPr>
        </p:nvSpPr>
        <p:spPr/>
        <p:txBody>
          <a:bodyPr/>
          <a:lstStyle/>
          <a:p>
            <a:r>
              <a:rPr lang="cs-CZ"/>
              <a:t>Division Seminar</a:t>
            </a:r>
          </a:p>
        </p:txBody>
      </p:sp>
      <p:sp>
        <p:nvSpPr>
          <p:cNvPr id="8" name="Zástupný symbol pro číslo snímku 7">
            <a:extLst>
              <a:ext uri="{FF2B5EF4-FFF2-40B4-BE49-F238E27FC236}">
                <a16:creationId xmlns:a16="http://schemas.microsoft.com/office/drawing/2014/main" id="{D4155DB7-0153-B32E-E571-A3CDD77068DC}"/>
              </a:ext>
            </a:extLst>
          </p:cNvPr>
          <p:cNvSpPr>
            <a:spLocks noGrp="1"/>
          </p:cNvSpPr>
          <p:nvPr>
            <p:ph type="sldNum" sz="quarter" idx="12"/>
          </p:nvPr>
        </p:nvSpPr>
        <p:spPr/>
        <p:txBody>
          <a:bodyPr/>
          <a:lstStyle/>
          <a:p>
            <a:fld id="{ED62073D-E85B-40FA-9124-13BD24CF2971}" type="slidenum">
              <a:rPr lang="cs-CZ" smtClean="0"/>
              <a:t>15</a:t>
            </a:fld>
            <a:endParaRPr lang="cs-CZ"/>
          </a:p>
        </p:txBody>
      </p:sp>
      <p:sp>
        <p:nvSpPr>
          <p:cNvPr id="9" name="Obdélník 8">
            <a:extLst>
              <a:ext uri="{FF2B5EF4-FFF2-40B4-BE49-F238E27FC236}">
                <a16:creationId xmlns:a16="http://schemas.microsoft.com/office/drawing/2014/main" id="{7E87AD4F-FC7E-F577-CD4A-C96A028FA3F0}"/>
              </a:ext>
            </a:extLst>
          </p:cNvPr>
          <p:cNvSpPr/>
          <p:nvPr/>
        </p:nvSpPr>
        <p:spPr>
          <a:xfrm>
            <a:off x="4632960" y="381936"/>
            <a:ext cx="1214120" cy="358088"/>
          </a:xfrm>
          <a:prstGeom prst="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TextovéPole 9">
            <a:extLst>
              <a:ext uri="{FF2B5EF4-FFF2-40B4-BE49-F238E27FC236}">
                <a16:creationId xmlns:a16="http://schemas.microsoft.com/office/drawing/2014/main" id="{678222E0-B5BE-30F1-B62E-F460D532DB1F}"/>
              </a:ext>
            </a:extLst>
          </p:cNvPr>
          <p:cNvSpPr txBox="1"/>
          <p:nvPr/>
        </p:nvSpPr>
        <p:spPr>
          <a:xfrm>
            <a:off x="195580" y="5408073"/>
            <a:ext cx="9418320"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Clear prediction of neutral currents in</a:t>
            </a:r>
            <a:r>
              <a:rPr lang="cs-CZ" sz="2400"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neutrino electron scattering</a:t>
            </a:r>
            <a:r>
              <a:rPr lang="cs-CZ" sz="2400" dirty="0">
                <a:latin typeface="Arial" panose="020B0604020202020204" pitchFamily="34" charset="0"/>
                <a:cs typeface="Arial" panose="020B0604020202020204" pitchFamily="34" charset="0"/>
              </a:rPr>
              <a:t> </a:t>
            </a:r>
            <a:endParaRPr lang="en-GB" sz="24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TextovéPole 10">
                <a:extLst>
                  <a:ext uri="{FF2B5EF4-FFF2-40B4-BE49-F238E27FC236}">
                    <a16:creationId xmlns:a16="http://schemas.microsoft.com/office/drawing/2014/main" id="{A3C2780D-FE7A-5757-7D19-99EBE90E1C8A}"/>
                  </a:ext>
                </a:extLst>
              </p:cNvPr>
              <p:cNvSpPr txBox="1"/>
              <p:nvPr/>
            </p:nvSpPr>
            <p:spPr>
              <a:xfrm>
                <a:off x="3200400" y="5824346"/>
                <a:ext cx="3749040" cy="53200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cs-CZ" sz="3200" i="1" smtClean="0">
                              <a:latin typeface="Cambria Math" panose="02040503050406030204" pitchFamily="18" charset="0"/>
                            </a:rPr>
                          </m:ctrlPr>
                        </m:sSubPr>
                        <m:e>
                          <m:r>
                            <a:rPr lang="cs-CZ" sz="3200" i="1" smtClean="0">
                              <a:latin typeface="Cambria Math" panose="02040503050406030204" pitchFamily="18" charset="0"/>
                              <a:ea typeface="Cambria Math" panose="02040503050406030204" pitchFamily="18" charset="0"/>
                            </a:rPr>
                            <m:t>𝜈</m:t>
                          </m:r>
                        </m:e>
                        <m:sub>
                          <m:r>
                            <a:rPr lang="cs-CZ" sz="3200" i="1" smtClean="0">
                              <a:latin typeface="Cambria Math" panose="02040503050406030204" pitchFamily="18" charset="0"/>
                              <a:ea typeface="Cambria Math" panose="02040503050406030204" pitchFamily="18" charset="0"/>
                            </a:rPr>
                            <m:t>𝜇</m:t>
                          </m:r>
                        </m:sub>
                      </m:sSub>
                      <m:r>
                        <a:rPr lang="cs-CZ" sz="3200" b="0" i="1" smtClean="0">
                          <a:latin typeface="Cambria Math" panose="02040503050406030204" pitchFamily="18" charset="0"/>
                        </a:rPr>
                        <m:t>+</m:t>
                      </m:r>
                      <m:sSup>
                        <m:sSupPr>
                          <m:ctrlPr>
                            <a:rPr lang="cs-CZ" sz="3200" b="0" i="1" smtClean="0">
                              <a:latin typeface="Cambria Math" panose="02040503050406030204" pitchFamily="18" charset="0"/>
                            </a:rPr>
                          </m:ctrlPr>
                        </m:sSupPr>
                        <m:e>
                          <m:r>
                            <a:rPr lang="cs-CZ" sz="3200" b="0" i="1" smtClean="0">
                              <a:latin typeface="Cambria Math" panose="02040503050406030204" pitchFamily="18" charset="0"/>
                            </a:rPr>
                            <m:t>𝑒</m:t>
                          </m:r>
                        </m:e>
                        <m:sup>
                          <m:r>
                            <a:rPr lang="cs-CZ" sz="3200" b="0" i="1" smtClean="0">
                              <a:latin typeface="Cambria Math" panose="02040503050406030204" pitchFamily="18" charset="0"/>
                            </a:rPr>
                            <m:t>−</m:t>
                          </m:r>
                        </m:sup>
                      </m:sSup>
                      <m:r>
                        <a:rPr lang="cs-CZ" sz="3200" b="0" i="1" smtClean="0">
                          <a:latin typeface="Cambria Math" panose="02040503050406030204" pitchFamily="18" charset="0"/>
                          <a:ea typeface="Cambria Math" panose="02040503050406030204" pitchFamily="18" charset="0"/>
                        </a:rPr>
                        <m:t>→</m:t>
                      </m:r>
                      <m:sSub>
                        <m:sSubPr>
                          <m:ctrlPr>
                            <a:rPr lang="cs-CZ" sz="3200" i="1">
                              <a:latin typeface="Cambria Math" panose="02040503050406030204" pitchFamily="18" charset="0"/>
                            </a:rPr>
                          </m:ctrlPr>
                        </m:sSubPr>
                        <m:e>
                          <m:r>
                            <a:rPr lang="cs-CZ" sz="3200" i="1">
                              <a:latin typeface="Cambria Math" panose="02040503050406030204" pitchFamily="18" charset="0"/>
                              <a:ea typeface="Cambria Math" panose="02040503050406030204" pitchFamily="18" charset="0"/>
                            </a:rPr>
                            <m:t>𝜈</m:t>
                          </m:r>
                        </m:e>
                        <m:sub>
                          <m:r>
                            <a:rPr lang="cs-CZ" sz="3200" i="1">
                              <a:latin typeface="Cambria Math" panose="02040503050406030204" pitchFamily="18" charset="0"/>
                              <a:ea typeface="Cambria Math" panose="02040503050406030204" pitchFamily="18" charset="0"/>
                            </a:rPr>
                            <m:t>𝜇</m:t>
                          </m:r>
                        </m:sub>
                      </m:sSub>
                      <m:r>
                        <a:rPr lang="cs-CZ" sz="3200" i="1">
                          <a:latin typeface="Cambria Math" panose="02040503050406030204" pitchFamily="18" charset="0"/>
                        </a:rPr>
                        <m:t>+</m:t>
                      </m:r>
                      <m:sSup>
                        <m:sSupPr>
                          <m:ctrlPr>
                            <a:rPr lang="cs-CZ" sz="3200" i="1">
                              <a:latin typeface="Cambria Math" panose="02040503050406030204" pitchFamily="18" charset="0"/>
                            </a:rPr>
                          </m:ctrlPr>
                        </m:sSupPr>
                        <m:e>
                          <m:r>
                            <a:rPr lang="cs-CZ" sz="3200" i="1">
                              <a:latin typeface="Cambria Math" panose="02040503050406030204" pitchFamily="18" charset="0"/>
                            </a:rPr>
                            <m:t>𝑒</m:t>
                          </m:r>
                        </m:e>
                        <m:sup>
                          <m:r>
                            <a:rPr lang="cs-CZ" sz="3200" i="1">
                              <a:latin typeface="Cambria Math" panose="02040503050406030204" pitchFamily="18" charset="0"/>
                            </a:rPr>
                            <m:t>−</m:t>
                          </m:r>
                        </m:sup>
                      </m:sSup>
                    </m:oMath>
                  </m:oMathPara>
                </a14:m>
                <a:endParaRPr lang="cs-CZ" sz="3200" dirty="0"/>
              </a:p>
            </p:txBody>
          </p:sp>
        </mc:Choice>
        <mc:Fallback xmlns="">
          <p:sp>
            <p:nvSpPr>
              <p:cNvPr id="11" name="TextovéPole 10">
                <a:extLst>
                  <a:ext uri="{FF2B5EF4-FFF2-40B4-BE49-F238E27FC236}">
                    <a16:creationId xmlns:a16="http://schemas.microsoft.com/office/drawing/2014/main" id="{A3C2780D-FE7A-5757-7D19-99EBE90E1C8A}"/>
                  </a:ext>
                </a:extLst>
              </p:cNvPr>
              <p:cNvSpPr txBox="1">
                <a:spLocks noRot="1" noChangeAspect="1" noMove="1" noResize="1" noEditPoints="1" noAdjustHandles="1" noChangeArrowheads="1" noChangeShapeType="1" noTextEdit="1"/>
              </p:cNvSpPr>
              <p:nvPr/>
            </p:nvSpPr>
            <p:spPr>
              <a:xfrm>
                <a:off x="3200400" y="5824346"/>
                <a:ext cx="3749040" cy="532005"/>
              </a:xfrm>
              <a:prstGeom prst="rect">
                <a:avLst/>
              </a:prstGeom>
              <a:blipFill>
                <a:blip r:embed="rId4"/>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13506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A6433F3E-4E4E-1958-6B5A-E52BCDE32C5F}"/>
              </a:ext>
            </a:extLst>
          </p:cNvPr>
          <p:cNvSpPr txBox="1"/>
          <p:nvPr/>
        </p:nvSpPr>
        <p:spPr>
          <a:xfrm>
            <a:off x="2153920" y="327204"/>
            <a:ext cx="4137671" cy="523220"/>
          </a:xfrm>
          <a:prstGeom prst="rect">
            <a:avLst/>
          </a:prstGeom>
          <a:noFill/>
        </p:spPr>
        <p:txBody>
          <a:bodyPr wrap="none" rtlCol="0">
            <a:spAutoFit/>
          </a:bodyPr>
          <a:lstStyle/>
          <a:p>
            <a:r>
              <a:rPr lang="cs-CZ" sz="2800" b="1" dirty="0" err="1">
                <a:solidFill>
                  <a:srgbClr val="2613B3"/>
                </a:solidFill>
                <a:latin typeface="Arial" panose="020B0604020202020204" pitchFamily="34" charset="0"/>
                <a:cs typeface="Arial" panose="020B0604020202020204" pitchFamily="34" charset="0"/>
              </a:rPr>
              <a:t>Power</a:t>
            </a:r>
            <a:r>
              <a:rPr lang="cs-CZ" sz="2800" b="1" dirty="0">
                <a:solidFill>
                  <a:srgbClr val="2613B3"/>
                </a:solidFill>
                <a:latin typeface="Arial" panose="020B0604020202020204" pitchFamily="34" charset="0"/>
                <a:cs typeface="Arial" panose="020B0604020202020204" pitchFamily="34" charset="0"/>
              </a:rPr>
              <a:t> </a:t>
            </a:r>
            <a:r>
              <a:rPr lang="cs-CZ" sz="2800" b="1" dirty="0" err="1">
                <a:solidFill>
                  <a:srgbClr val="2613B3"/>
                </a:solidFill>
                <a:latin typeface="Arial" panose="020B0604020202020204" pitchFamily="34" charset="0"/>
                <a:cs typeface="Arial" panose="020B0604020202020204" pitchFamily="34" charset="0"/>
              </a:rPr>
              <a:t>of</a:t>
            </a:r>
            <a:r>
              <a:rPr lang="cs-CZ" sz="2800" b="1" dirty="0">
                <a:solidFill>
                  <a:srgbClr val="2613B3"/>
                </a:solidFill>
                <a:latin typeface="Arial" panose="020B0604020202020204" pitchFamily="34" charset="0"/>
                <a:cs typeface="Arial" panose="020B0604020202020204" pitchFamily="34" charset="0"/>
              </a:rPr>
              <a:t> </a:t>
            </a:r>
            <a:r>
              <a:rPr lang="cs-CZ" sz="2800" b="1" dirty="0" err="1">
                <a:solidFill>
                  <a:srgbClr val="2613B3"/>
                </a:solidFill>
                <a:latin typeface="Arial" panose="020B0604020202020204" pitchFamily="34" charset="0"/>
                <a:cs typeface="Arial" panose="020B0604020202020204" pitchFamily="34" charset="0"/>
              </a:rPr>
              <a:t>old</a:t>
            </a:r>
            <a:r>
              <a:rPr lang="cs-CZ" sz="2800" b="1" dirty="0">
                <a:solidFill>
                  <a:srgbClr val="2613B3"/>
                </a:solidFill>
                <a:latin typeface="Arial" panose="020B0604020202020204" pitchFamily="34" charset="0"/>
                <a:cs typeface="Arial" panose="020B0604020202020204" pitchFamily="34" charset="0"/>
              </a:rPr>
              <a:t> </a:t>
            </a:r>
            <a:r>
              <a:rPr lang="cs-CZ" sz="2800" b="1" dirty="0" err="1">
                <a:solidFill>
                  <a:srgbClr val="2613B3"/>
                </a:solidFill>
                <a:latin typeface="Arial" panose="020B0604020202020204" pitchFamily="34" charset="0"/>
                <a:cs typeface="Arial" panose="020B0604020202020204" pitchFamily="34" charset="0"/>
              </a:rPr>
              <a:t>technique</a:t>
            </a:r>
            <a:endParaRPr lang="cs-CZ" sz="2800" b="1" dirty="0">
              <a:solidFill>
                <a:srgbClr val="2613B3"/>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TextovéPole 2">
                <a:extLst>
                  <a:ext uri="{FF2B5EF4-FFF2-40B4-BE49-F238E27FC236}">
                    <a16:creationId xmlns:a16="http://schemas.microsoft.com/office/drawing/2014/main" id="{CFBE80C4-5EB3-F92A-8125-9D14BAC2B5A7}"/>
                  </a:ext>
                </a:extLst>
              </p:cNvPr>
              <p:cNvSpPr txBox="1"/>
              <p:nvPr/>
            </p:nvSpPr>
            <p:spPr>
              <a:xfrm>
                <a:off x="239810" y="1177628"/>
                <a:ext cx="8904190" cy="4832092"/>
              </a:xfrm>
              <a:prstGeom prst="rect">
                <a:avLst/>
              </a:prstGeom>
              <a:noFill/>
            </p:spPr>
            <p:txBody>
              <a:bodyPr wrap="square" rtlCol="0">
                <a:spAutoFit/>
              </a:bodyPr>
              <a:lstStyle/>
              <a:p>
                <a:r>
                  <a:rPr lang="cs-CZ" sz="2000" dirty="0">
                    <a:latin typeface="Arial" panose="020B0604020202020204" pitchFamily="34" charset="0"/>
                    <a:cs typeface="Arial" panose="020B0604020202020204" pitchFamily="34" charset="0"/>
                  </a:rPr>
                  <a:t>While </a:t>
                </a:r>
                <a:r>
                  <a:rPr lang="cs-CZ" sz="2000" dirty="0" err="1">
                    <a:latin typeface="Arial" panose="020B0604020202020204" pitchFamily="34" charset="0"/>
                    <a:cs typeface="Arial" panose="020B0604020202020204" pitchFamily="34" charset="0"/>
                  </a:rPr>
                  <a:t>from</a:t>
                </a:r>
                <a:r>
                  <a:rPr lang="cs-CZ" sz="2000" dirty="0">
                    <a:latin typeface="Arial" panose="020B0604020202020204" pitchFamily="34" charset="0"/>
                    <a:cs typeface="Arial" panose="020B0604020202020204" pitchFamily="34" charset="0"/>
                  </a:rPr>
                  <a:t> 50ties to 70ties </a:t>
                </a:r>
                <a:r>
                  <a:rPr lang="cs-CZ" sz="2000" dirty="0" err="1">
                    <a:latin typeface="Arial" panose="020B0604020202020204" pitchFamily="34" charset="0"/>
                    <a:cs typeface="Arial" panose="020B0604020202020204" pitchFamily="34" charset="0"/>
                  </a:rPr>
                  <a:t>of</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the</a:t>
                </a:r>
                <a:r>
                  <a:rPr lang="cs-CZ" sz="2000" dirty="0">
                    <a:latin typeface="Arial" panose="020B0604020202020204" pitchFamily="34" charset="0"/>
                    <a:cs typeface="Arial" panose="020B0604020202020204" pitchFamily="34" charset="0"/>
                  </a:rPr>
                  <a:t> last </a:t>
                </a:r>
                <a:r>
                  <a:rPr lang="cs-CZ" sz="2000" dirty="0" err="1">
                    <a:latin typeface="Arial" panose="020B0604020202020204" pitchFamily="34" charset="0"/>
                    <a:cs typeface="Arial" panose="020B0604020202020204" pitchFamily="34" charset="0"/>
                  </a:rPr>
                  <a:t>century</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bubble</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chambers</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were</a:t>
                </a:r>
                <a:r>
                  <a:rPr lang="cs-CZ" sz="2000" dirty="0">
                    <a:latin typeface="Arial" panose="020B0604020202020204" pitchFamily="34" charset="0"/>
                    <a:cs typeface="Arial" panose="020B0604020202020204" pitchFamily="34" charset="0"/>
                  </a:rPr>
                  <a:t> dominant </a:t>
                </a:r>
                <a:r>
                  <a:rPr lang="cs-CZ" sz="2000" dirty="0" err="1">
                    <a:latin typeface="Arial" panose="020B0604020202020204" pitchFamily="34" charset="0"/>
                    <a:cs typeface="Arial" panose="020B0604020202020204" pitchFamily="34" charset="0"/>
                  </a:rPr>
                  <a:t>exprimental</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technique</a:t>
                </a:r>
                <a:r>
                  <a:rPr lang="cs-CZ" sz="2000" dirty="0">
                    <a:latin typeface="Arial" panose="020B0604020202020204" pitchFamily="34" charset="0"/>
                    <a:cs typeface="Arial" panose="020B0604020202020204" pitchFamily="34" charset="0"/>
                  </a:rPr>
                  <a:t> in </a:t>
                </a:r>
                <a:r>
                  <a:rPr lang="cs-CZ" sz="2000" dirty="0" err="1">
                    <a:latin typeface="Arial" panose="020B0604020202020204" pitchFamily="34" charset="0"/>
                    <a:cs typeface="Arial" panose="020B0604020202020204" pitchFamily="34" charset="0"/>
                  </a:rPr>
                  <a:t>late</a:t>
                </a:r>
                <a:r>
                  <a:rPr lang="cs-CZ" sz="2000" dirty="0">
                    <a:latin typeface="Arial" panose="020B0604020202020204" pitchFamily="34" charset="0"/>
                    <a:cs typeface="Arial" panose="020B0604020202020204" pitchFamily="34" charset="0"/>
                  </a:rPr>
                  <a:t> 70ties </a:t>
                </a:r>
                <a:r>
                  <a:rPr lang="cs-CZ" sz="2000" dirty="0" err="1">
                    <a:latin typeface="Arial" panose="020B0604020202020204" pitchFamily="34" charset="0"/>
                    <a:cs typeface="Arial" panose="020B0604020202020204" pitchFamily="34" charset="0"/>
                  </a:rPr>
                  <a:t>electronic</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detectos</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started</a:t>
                </a:r>
                <a:r>
                  <a:rPr lang="cs-CZ" sz="2000" dirty="0">
                    <a:latin typeface="Arial" panose="020B0604020202020204" pitchFamily="34" charset="0"/>
                    <a:cs typeface="Arial" panose="020B0604020202020204" pitchFamily="34" charset="0"/>
                  </a:rPr>
                  <a:t> to také </a:t>
                </a:r>
                <a:r>
                  <a:rPr lang="cs-CZ" sz="2000" dirty="0" err="1">
                    <a:latin typeface="Arial" panose="020B0604020202020204" pitchFamily="34" charset="0"/>
                    <a:cs typeface="Arial" panose="020B0604020202020204" pitchFamily="34" charset="0"/>
                  </a:rPr>
                  <a:t>over</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Neverteless</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for</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some</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purposes</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scanning</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the</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photographs</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from</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bubble</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chambers</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was</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still</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the</a:t>
                </a:r>
                <a:r>
                  <a:rPr lang="cs-CZ" sz="2000" dirty="0">
                    <a:latin typeface="Arial" panose="020B0604020202020204" pitchFamily="34" charset="0"/>
                    <a:cs typeface="Arial" panose="020B0604020202020204" pitchFamily="34" charset="0"/>
                  </a:rPr>
                  <a:t> most </a:t>
                </a:r>
                <a:r>
                  <a:rPr lang="cs-CZ" sz="2000" dirty="0" err="1">
                    <a:latin typeface="Arial" panose="020B0604020202020204" pitchFamily="34" charset="0"/>
                    <a:cs typeface="Arial" panose="020B0604020202020204" pitchFamily="34" charset="0"/>
                  </a:rPr>
                  <a:t>effective</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way</a:t>
                </a:r>
                <a:r>
                  <a:rPr lang="cs-CZ" sz="2000" dirty="0">
                    <a:latin typeface="Arial" panose="020B0604020202020204" pitchFamily="34" charset="0"/>
                    <a:cs typeface="Arial" panose="020B0604020202020204" pitchFamily="34" charset="0"/>
                  </a:rPr>
                  <a:t> to </a:t>
                </a:r>
                <a:r>
                  <a:rPr lang="cs-CZ" sz="2000" dirty="0" err="1">
                    <a:latin typeface="Arial" panose="020B0604020202020204" pitchFamily="34" charset="0"/>
                    <a:cs typeface="Arial" panose="020B0604020202020204" pitchFamily="34" charset="0"/>
                  </a:rPr>
                  <a:t>identify</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new</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particles</a:t>
                </a:r>
                <a:r>
                  <a:rPr lang="cs-CZ" sz="2000" dirty="0">
                    <a:latin typeface="Arial" panose="020B0604020202020204" pitchFamily="34" charset="0"/>
                    <a:cs typeface="Arial" panose="020B0604020202020204" pitchFamily="34" charset="0"/>
                  </a:rPr>
                  <a:t>/</a:t>
                </a:r>
                <a:r>
                  <a:rPr lang="cs-CZ" sz="2000" dirty="0" err="1">
                    <a:latin typeface="Arial" panose="020B0604020202020204" pitchFamily="34" charset="0"/>
                    <a:cs typeface="Arial" panose="020B0604020202020204" pitchFamily="34" charset="0"/>
                  </a:rPr>
                  <a:t>phenomena</a:t>
                </a:r>
                <a:r>
                  <a:rPr lang="cs-CZ" sz="2000" dirty="0">
                    <a:latin typeface="Arial" panose="020B0604020202020204" pitchFamily="34" charset="0"/>
                    <a:cs typeface="Arial" panose="020B0604020202020204" pitchFamily="34" charset="0"/>
                  </a:rPr>
                  <a:t> </a:t>
                </a:r>
                <a:r>
                  <a:rPr lang="cs-CZ" sz="2000" b="1" dirty="0">
                    <a:solidFill>
                      <a:srgbClr val="2613B3"/>
                    </a:solidFill>
                    <a:latin typeface="Arial" panose="020B0604020202020204" pitchFamily="34" charset="0"/>
                    <a:cs typeface="Arial" panose="020B0604020202020204" pitchFamily="34" charset="0"/>
                  </a:rPr>
                  <a:t>as </a:t>
                </a:r>
                <a:r>
                  <a:rPr lang="cs-CZ" sz="2000" b="1" dirty="0" err="1">
                    <a:solidFill>
                      <a:srgbClr val="2613B3"/>
                    </a:solidFill>
                    <a:latin typeface="Arial" panose="020B0604020202020204" pitchFamily="34" charset="0"/>
                    <a:cs typeface="Arial" panose="020B0604020202020204" pitchFamily="34" charset="0"/>
                  </a:rPr>
                  <a:t>even</a:t>
                </a:r>
                <a:r>
                  <a:rPr lang="cs-CZ" sz="2000" b="1" dirty="0">
                    <a:solidFill>
                      <a:srgbClr val="2613B3"/>
                    </a:solidFill>
                    <a:latin typeface="Arial" panose="020B0604020202020204" pitchFamily="34" charset="0"/>
                    <a:cs typeface="Arial" panose="020B0604020202020204" pitchFamily="34" charset="0"/>
                  </a:rPr>
                  <a:t> a single </a:t>
                </a:r>
                <a:r>
                  <a:rPr lang="cs-CZ" sz="2000" b="1" dirty="0" err="1">
                    <a:solidFill>
                      <a:srgbClr val="2613B3"/>
                    </a:solidFill>
                    <a:latin typeface="Arial" panose="020B0604020202020204" pitchFamily="34" charset="0"/>
                    <a:cs typeface="Arial" panose="020B0604020202020204" pitchFamily="34" charset="0"/>
                  </a:rPr>
                  <a:t>clear</a:t>
                </a:r>
                <a:r>
                  <a:rPr lang="cs-CZ" sz="2000" b="1" dirty="0">
                    <a:solidFill>
                      <a:srgbClr val="2613B3"/>
                    </a:solidFill>
                    <a:latin typeface="Arial" panose="020B0604020202020204" pitchFamily="34" charset="0"/>
                    <a:cs typeface="Arial" panose="020B0604020202020204" pitchFamily="34" charset="0"/>
                  </a:rPr>
                  <a:t> </a:t>
                </a:r>
                <a:r>
                  <a:rPr lang="cs-CZ" sz="2000" b="1" dirty="0" err="1">
                    <a:solidFill>
                      <a:srgbClr val="2613B3"/>
                    </a:solidFill>
                    <a:latin typeface="Arial" panose="020B0604020202020204" pitchFamily="34" charset="0"/>
                    <a:cs typeface="Arial" panose="020B0604020202020204" pitchFamily="34" charset="0"/>
                  </a:rPr>
                  <a:t>photograph</a:t>
                </a:r>
                <a:r>
                  <a:rPr lang="cs-CZ" sz="2000" b="1" dirty="0">
                    <a:solidFill>
                      <a:srgbClr val="2613B3"/>
                    </a:solidFill>
                    <a:latin typeface="Arial" panose="020B0604020202020204" pitchFamily="34" charset="0"/>
                    <a:cs typeface="Arial" panose="020B0604020202020204" pitchFamily="34" charset="0"/>
                  </a:rPr>
                  <a:t> </a:t>
                </a:r>
                <a:r>
                  <a:rPr lang="cs-CZ" sz="2000" b="1" dirty="0" err="1">
                    <a:solidFill>
                      <a:srgbClr val="2613B3"/>
                    </a:solidFill>
                    <a:latin typeface="Arial" panose="020B0604020202020204" pitchFamily="34" charset="0"/>
                    <a:cs typeface="Arial" panose="020B0604020202020204" pitchFamily="34" charset="0"/>
                  </a:rPr>
                  <a:t>could</a:t>
                </a:r>
                <a:r>
                  <a:rPr lang="cs-CZ" sz="2000" b="1" dirty="0">
                    <a:solidFill>
                      <a:srgbClr val="2613B3"/>
                    </a:solidFill>
                    <a:latin typeface="Arial" panose="020B0604020202020204" pitchFamily="34" charset="0"/>
                    <a:cs typeface="Arial" panose="020B0604020202020204" pitchFamily="34" charset="0"/>
                  </a:rPr>
                  <a:t> </a:t>
                </a:r>
                <a:r>
                  <a:rPr lang="cs-CZ" sz="2000" b="1" dirty="0" err="1">
                    <a:solidFill>
                      <a:srgbClr val="2613B3"/>
                    </a:solidFill>
                    <a:latin typeface="Arial" panose="020B0604020202020204" pitchFamily="34" charset="0"/>
                    <a:cs typeface="Arial" panose="020B0604020202020204" pitchFamily="34" charset="0"/>
                  </a:rPr>
                  <a:t>provide</a:t>
                </a:r>
                <a:r>
                  <a:rPr lang="cs-CZ" sz="2000" b="1" dirty="0">
                    <a:solidFill>
                      <a:srgbClr val="2613B3"/>
                    </a:solidFill>
                    <a:latin typeface="Arial" panose="020B0604020202020204" pitchFamily="34" charset="0"/>
                    <a:cs typeface="Arial" panose="020B0604020202020204" pitchFamily="34" charset="0"/>
                  </a:rPr>
                  <a:t> </a:t>
                </a:r>
                <a:r>
                  <a:rPr lang="cs-CZ" sz="2000" b="1" dirty="0" err="1">
                    <a:solidFill>
                      <a:srgbClr val="2613B3"/>
                    </a:solidFill>
                    <a:latin typeface="Arial" panose="020B0604020202020204" pitchFamily="34" charset="0"/>
                    <a:cs typeface="Arial" panose="020B0604020202020204" pitchFamily="34" charset="0"/>
                  </a:rPr>
                  <a:t>convincing</a:t>
                </a:r>
                <a:r>
                  <a:rPr lang="cs-CZ" sz="2000" b="1" dirty="0">
                    <a:solidFill>
                      <a:srgbClr val="2613B3"/>
                    </a:solidFill>
                    <a:latin typeface="Arial" panose="020B0604020202020204" pitchFamily="34" charset="0"/>
                    <a:cs typeface="Arial" panose="020B0604020202020204" pitchFamily="34" charset="0"/>
                  </a:rPr>
                  <a:t> evidence </a:t>
                </a:r>
                <a:r>
                  <a:rPr lang="cs-CZ" sz="2000" b="1" dirty="0" err="1">
                    <a:solidFill>
                      <a:srgbClr val="2613B3"/>
                    </a:solidFill>
                    <a:latin typeface="Arial" panose="020B0604020202020204" pitchFamily="34" charset="0"/>
                    <a:cs typeface="Arial" panose="020B0604020202020204" pitchFamily="34" charset="0"/>
                  </a:rPr>
                  <a:t>of</a:t>
                </a:r>
                <a:r>
                  <a:rPr lang="cs-CZ" sz="2000" b="1" dirty="0">
                    <a:solidFill>
                      <a:srgbClr val="2613B3"/>
                    </a:solidFill>
                    <a:latin typeface="Arial" panose="020B0604020202020204" pitchFamily="34" charset="0"/>
                    <a:cs typeface="Arial" panose="020B0604020202020204" pitchFamily="34" charset="0"/>
                  </a:rPr>
                  <a:t> such </a:t>
                </a:r>
                <a:r>
                  <a:rPr lang="cs-CZ" sz="2000" b="1" dirty="0" err="1">
                    <a:solidFill>
                      <a:srgbClr val="2613B3"/>
                    </a:solidFill>
                    <a:latin typeface="Arial" panose="020B0604020202020204" pitchFamily="34" charset="0"/>
                    <a:cs typeface="Arial" panose="020B0604020202020204" pitchFamily="34" charset="0"/>
                  </a:rPr>
                  <a:t>particles</a:t>
                </a:r>
                <a:r>
                  <a:rPr lang="cs-CZ" sz="2000" b="1" dirty="0">
                    <a:solidFill>
                      <a:srgbClr val="2613B3"/>
                    </a:solidFill>
                    <a:latin typeface="Arial" panose="020B0604020202020204" pitchFamily="34" charset="0"/>
                    <a:cs typeface="Arial" panose="020B0604020202020204" pitchFamily="34" charset="0"/>
                  </a:rPr>
                  <a:t> </a:t>
                </a:r>
                <a:r>
                  <a:rPr lang="cs-CZ" sz="2000" b="1" dirty="0" err="1">
                    <a:solidFill>
                      <a:srgbClr val="2613B3"/>
                    </a:solidFill>
                    <a:latin typeface="Arial" panose="020B0604020202020204" pitchFamily="34" charset="0"/>
                    <a:cs typeface="Arial" panose="020B0604020202020204" pitchFamily="34" charset="0"/>
                  </a:rPr>
                  <a:t>or</a:t>
                </a:r>
                <a:r>
                  <a:rPr lang="cs-CZ" sz="2000" b="1" dirty="0">
                    <a:solidFill>
                      <a:srgbClr val="2613B3"/>
                    </a:solidFill>
                    <a:latin typeface="Arial" panose="020B0604020202020204" pitchFamily="34" charset="0"/>
                    <a:cs typeface="Arial" panose="020B0604020202020204" pitchFamily="34" charset="0"/>
                  </a:rPr>
                  <a:t> </a:t>
                </a:r>
                <a:r>
                  <a:rPr lang="cs-CZ" sz="2000" b="1" dirty="0" err="1">
                    <a:solidFill>
                      <a:srgbClr val="2613B3"/>
                    </a:solidFill>
                    <a:latin typeface="Arial" panose="020B0604020202020204" pitchFamily="34" charset="0"/>
                    <a:cs typeface="Arial" panose="020B0604020202020204" pitchFamily="34" charset="0"/>
                  </a:rPr>
                  <a:t>phenomena</a:t>
                </a:r>
                <a:r>
                  <a:rPr lang="cs-CZ" sz="2000" dirty="0">
                    <a:latin typeface="Arial" panose="020B0604020202020204" pitchFamily="34" charset="0"/>
                    <a:cs typeface="Arial" panose="020B0604020202020204" pitchFamily="34" charset="0"/>
                  </a:rPr>
                  <a:t>. </a:t>
                </a:r>
              </a:p>
              <a:p>
                <a:endParaRPr lang="cs-CZ" sz="2400" dirty="0">
                  <a:latin typeface="Arial" panose="020B0604020202020204" pitchFamily="34" charset="0"/>
                  <a:cs typeface="Arial" panose="020B0604020202020204" pitchFamily="34" charset="0"/>
                </a:endParaRPr>
              </a:p>
              <a:p>
                <a:r>
                  <a:rPr lang="cs-CZ" sz="2000" b="1" dirty="0">
                    <a:solidFill>
                      <a:srgbClr val="FF0000"/>
                    </a:solidFill>
                    <a:latin typeface="Arial" panose="020B0604020202020204" pitchFamily="34" charset="0"/>
                    <a:cs typeface="Arial" panose="020B0604020202020204" pitchFamily="34" charset="0"/>
                  </a:rPr>
                  <a:t>This </a:t>
                </a:r>
                <a:r>
                  <a:rPr lang="cs-CZ" sz="2000" b="1" dirty="0" err="1">
                    <a:solidFill>
                      <a:srgbClr val="FF0000"/>
                    </a:solidFill>
                    <a:latin typeface="Arial" panose="020B0604020202020204" pitchFamily="34" charset="0"/>
                    <a:cs typeface="Arial" panose="020B0604020202020204" pitchFamily="34" charset="0"/>
                  </a:rPr>
                  <a:t>was</a:t>
                </a:r>
                <a:r>
                  <a:rPr lang="cs-CZ" sz="2000" b="1" dirty="0">
                    <a:solidFill>
                      <a:srgbClr val="FF0000"/>
                    </a:solidFill>
                    <a:latin typeface="Arial" panose="020B0604020202020204" pitchFamily="34" charset="0"/>
                    <a:cs typeface="Arial" panose="020B0604020202020204" pitchFamily="34" charset="0"/>
                  </a:rPr>
                  <a:t> </a:t>
                </a:r>
                <a:r>
                  <a:rPr lang="cs-CZ" sz="2000" b="1" dirty="0" err="1">
                    <a:solidFill>
                      <a:srgbClr val="FF0000"/>
                    </a:solidFill>
                    <a:latin typeface="Arial" panose="020B0604020202020204" pitchFamily="34" charset="0"/>
                    <a:cs typeface="Arial" panose="020B0604020202020204" pitchFamily="34" charset="0"/>
                  </a:rPr>
                  <a:t>the</a:t>
                </a:r>
                <a:r>
                  <a:rPr lang="cs-CZ" sz="2000" b="1" dirty="0">
                    <a:solidFill>
                      <a:srgbClr val="FF0000"/>
                    </a:solidFill>
                    <a:latin typeface="Arial" panose="020B0604020202020204" pitchFamily="34" charset="0"/>
                    <a:cs typeface="Arial" panose="020B0604020202020204" pitchFamily="34" charset="0"/>
                  </a:rPr>
                  <a:t> case </a:t>
                </a:r>
                <a:r>
                  <a:rPr lang="cs-CZ" sz="2000" b="1" dirty="0" err="1">
                    <a:solidFill>
                      <a:srgbClr val="FF0000"/>
                    </a:solidFill>
                    <a:latin typeface="Arial" panose="020B0604020202020204" pitchFamily="34" charset="0"/>
                    <a:cs typeface="Arial" panose="020B0604020202020204" pitchFamily="34" charset="0"/>
                  </a:rPr>
                  <a:t>of</a:t>
                </a:r>
                <a:r>
                  <a:rPr lang="cs-CZ" sz="2000" b="1" dirty="0">
                    <a:solidFill>
                      <a:srgbClr val="FF0000"/>
                    </a:solidFill>
                    <a:latin typeface="Arial" panose="020B0604020202020204" pitchFamily="34" charset="0"/>
                    <a:cs typeface="Arial" panose="020B0604020202020204" pitchFamily="34" charset="0"/>
                  </a:rPr>
                  <a:t> </a:t>
                </a:r>
                <a:r>
                  <a:rPr lang="cs-CZ" sz="2000" b="1" dirty="0" err="1">
                    <a:solidFill>
                      <a:srgbClr val="FF0000"/>
                    </a:solidFill>
                    <a:latin typeface="Arial" panose="020B0604020202020204" pitchFamily="34" charset="0"/>
                    <a:cs typeface="Arial" panose="020B0604020202020204" pitchFamily="34" charset="0"/>
                  </a:rPr>
                  <a:t>the</a:t>
                </a:r>
                <a:r>
                  <a:rPr lang="cs-CZ" sz="2000" b="1" dirty="0">
                    <a:solidFill>
                      <a:srgbClr val="FF0000"/>
                    </a:solidFill>
                    <a:latin typeface="Arial" panose="020B0604020202020204" pitchFamily="34" charset="0"/>
                    <a:cs typeface="Arial" panose="020B0604020202020204" pitchFamily="34" charset="0"/>
                  </a:rPr>
                  <a:t> </a:t>
                </a:r>
                <a:r>
                  <a:rPr lang="cs-CZ" sz="2000" b="1" dirty="0" err="1">
                    <a:solidFill>
                      <a:srgbClr val="FF0000"/>
                    </a:solidFill>
                    <a:latin typeface="Arial" panose="020B0604020202020204" pitchFamily="34" charset="0"/>
                    <a:cs typeface="Arial" panose="020B0604020202020204" pitchFamily="34" charset="0"/>
                  </a:rPr>
                  <a:t>crucial</a:t>
                </a:r>
                <a:r>
                  <a:rPr lang="cs-CZ" sz="2000" b="1" dirty="0">
                    <a:solidFill>
                      <a:srgbClr val="FF0000"/>
                    </a:solidFill>
                    <a:latin typeface="Arial" panose="020B0604020202020204" pitchFamily="34" charset="0"/>
                    <a:cs typeface="Arial" panose="020B0604020202020204" pitchFamily="34" charset="0"/>
                  </a:rPr>
                  <a:t> </a:t>
                </a:r>
                <a:r>
                  <a:rPr lang="cs-CZ" sz="2000" b="1" dirty="0" err="1">
                    <a:solidFill>
                      <a:srgbClr val="FF0000"/>
                    </a:solidFill>
                    <a:latin typeface="Arial" panose="020B0604020202020204" pitchFamily="34" charset="0"/>
                    <a:cs typeface="Arial" panose="020B0604020202020204" pitchFamily="34" charset="0"/>
                  </a:rPr>
                  <a:t>discovery</a:t>
                </a:r>
                <a:r>
                  <a:rPr lang="cs-CZ" sz="2000" b="1" dirty="0">
                    <a:solidFill>
                      <a:srgbClr val="FF0000"/>
                    </a:solidFill>
                    <a:latin typeface="Arial" panose="020B0604020202020204" pitchFamily="34" charset="0"/>
                    <a:cs typeface="Arial" panose="020B0604020202020204" pitchFamily="34" charset="0"/>
                  </a:rPr>
                  <a:t> </a:t>
                </a:r>
                <a:r>
                  <a:rPr lang="cs-CZ" sz="2000" b="1" dirty="0" err="1">
                    <a:solidFill>
                      <a:srgbClr val="FF0000"/>
                    </a:solidFill>
                    <a:latin typeface="Arial" panose="020B0604020202020204" pitchFamily="34" charset="0"/>
                    <a:cs typeface="Arial" panose="020B0604020202020204" pitchFamily="34" charset="0"/>
                  </a:rPr>
                  <a:t>of</a:t>
                </a:r>
                <a:r>
                  <a:rPr lang="cs-CZ" sz="2000" b="1" dirty="0">
                    <a:solidFill>
                      <a:srgbClr val="FF0000"/>
                    </a:solidFill>
                    <a:latin typeface="Arial" panose="020B0604020202020204" pitchFamily="34" charset="0"/>
                    <a:cs typeface="Arial" panose="020B0604020202020204" pitchFamily="34" charset="0"/>
                  </a:rPr>
                  <a:t> </a:t>
                </a:r>
                <a14:m>
                  <m:oMath xmlns:m="http://schemas.openxmlformats.org/officeDocument/2006/math">
                    <m:sSup>
                      <m:sSupPr>
                        <m:ctrlPr>
                          <a:rPr lang="cs-CZ" sz="2000" b="1" i="1" smtClean="0">
                            <a:solidFill>
                              <a:srgbClr val="FF0000"/>
                            </a:solidFill>
                            <a:latin typeface="Cambria Math" panose="02040503050406030204" pitchFamily="18" charset="0"/>
                            <a:cs typeface="Arial" panose="020B0604020202020204" pitchFamily="34" charset="0"/>
                          </a:rPr>
                        </m:ctrlPr>
                      </m:sSupPr>
                      <m:e>
                        <m:r>
                          <a:rPr lang="el-GR" sz="2000" b="1" i="1"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𝜴</m:t>
                        </m:r>
                      </m:e>
                      <m:sup>
                        <m:r>
                          <a:rPr lang="cs-CZ" sz="2000" b="1" i="1" smtClean="0">
                            <a:solidFill>
                              <a:srgbClr val="FF0000"/>
                            </a:solidFill>
                            <a:latin typeface="Cambria Math" panose="02040503050406030204" pitchFamily="18" charset="0"/>
                            <a:cs typeface="Arial" panose="020B0604020202020204" pitchFamily="34" charset="0"/>
                          </a:rPr>
                          <m:t>−</m:t>
                        </m:r>
                      </m:sup>
                    </m:sSup>
                  </m:oMath>
                </a14:m>
                <a:r>
                  <a:rPr lang="cs-CZ" sz="2000" b="1" dirty="0">
                    <a:solidFill>
                      <a:srgbClr val="FF0000"/>
                    </a:solidFill>
                    <a:latin typeface="Arial" panose="020B0604020202020204" pitchFamily="34" charset="0"/>
                    <a:cs typeface="Arial" panose="020B0604020202020204" pitchFamily="34" charset="0"/>
                  </a:rPr>
                  <a:t> hyperon in 1964 </a:t>
                </a:r>
                <a:r>
                  <a:rPr lang="cs-CZ" sz="2000" dirty="0" err="1">
                    <a:latin typeface="Arial" panose="020B0604020202020204" pitchFamily="34" charset="0"/>
                    <a:cs typeface="Arial" panose="020B0604020202020204" pitchFamily="34" charset="0"/>
                  </a:rPr>
                  <a:t>for</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the</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pediction</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of</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which</a:t>
                </a:r>
                <a:r>
                  <a:rPr lang="cs-CZ" sz="2000" dirty="0">
                    <a:latin typeface="Arial" panose="020B0604020202020204" pitchFamily="34" charset="0"/>
                    <a:cs typeface="Arial" panose="020B0604020202020204" pitchFamily="34" charset="0"/>
                  </a:rPr>
                  <a:t> Murray </a:t>
                </a:r>
                <a:r>
                  <a:rPr lang="cs-CZ" sz="2000" dirty="0" err="1">
                    <a:latin typeface="Arial" panose="020B0604020202020204" pitchFamily="34" charset="0"/>
                    <a:cs typeface="Arial" panose="020B0604020202020204" pitchFamily="34" charset="0"/>
                  </a:rPr>
                  <a:t>Gell-mann</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receied</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the</a:t>
                </a:r>
                <a:r>
                  <a:rPr lang="cs-CZ" sz="2000" dirty="0">
                    <a:latin typeface="Arial" panose="020B0604020202020204" pitchFamily="34" charset="0"/>
                    <a:cs typeface="Arial" panose="020B0604020202020204" pitchFamily="34" charset="0"/>
                  </a:rPr>
                  <a:t> Nobel </a:t>
                </a:r>
                <a:r>
                  <a:rPr lang="cs-CZ" sz="2000" dirty="0" err="1">
                    <a:latin typeface="Arial" panose="020B0604020202020204" pitchFamily="34" charset="0"/>
                    <a:cs typeface="Arial" panose="020B0604020202020204" pitchFamily="34" charset="0"/>
                  </a:rPr>
                  <a:t>prize</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for</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Physics</a:t>
                </a:r>
                <a:r>
                  <a:rPr lang="cs-CZ" sz="2000" dirty="0">
                    <a:latin typeface="Arial" panose="020B0604020202020204" pitchFamily="34" charset="0"/>
                    <a:cs typeface="Arial" panose="020B0604020202020204" pitchFamily="34" charset="0"/>
                  </a:rPr>
                  <a:t> in 1969.</a:t>
                </a:r>
              </a:p>
              <a:p>
                <a:endParaRPr lang="cs-CZ" sz="2400" dirty="0">
                  <a:latin typeface="Arial" panose="020B0604020202020204" pitchFamily="34" charset="0"/>
                  <a:cs typeface="Arial" panose="020B0604020202020204" pitchFamily="34" charset="0"/>
                </a:endParaRPr>
              </a:p>
              <a:p>
                <a:r>
                  <a:rPr lang="cs-CZ" sz="2000" b="1" dirty="0">
                    <a:solidFill>
                      <a:srgbClr val="FF0000"/>
                    </a:solidFill>
                    <a:latin typeface="Arial" panose="020B0604020202020204" pitchFamily="34" charset="0"/>
                    <a:cs typeface="Arial" panose="020B0604020202020204" pitchFamily="34" charset="0"/>
                  </a:rPr>
                  <a:t>And </a:t>
                </a:r>
                <a:r>
                  <a:rPr lang="cs-CZ" sz="2000" b="1" dirty="0" err="1">
                    <a:solidFill>
                      <a:srgbClr val="FF0000"/>
                    </a:solidFill>
                    <a:latin typeface="Arial" panose="020B0604020202020204" pitchFamily="34" charset="0"/>
                    <a:cs typeface="Arial" panose="020B0604020202020204" pitchFamily="34" charset="0"/>
                  </a:rPr>
                  <a:t>it</a:t>
                </a:r>
                <a:r>
                  <a:rPr lang="cs-CZ" sz="2000" b="1" dirty="0">
                    <a:solidFill>
                      <a:srgbClr val="FF0000"/>
                    </a:solidFill>
                    <a:latin typeface="Arial" panose="020B0604020202020204" pitchFamily="34" charset="0"/>
                    <a:cs typeface="Arial" panose="020B0604020202020204" pitchFamily="34" charset="0"/>
                  </a:rPr>
                  <a:t> </a:t>
                </a:r>
                <a:r>
                  <a:rPr lang="cs-CZ" sz="2000" b="1" dirty="0" err="1">
                    <a:solidFill>
                      <a:srgbClr val="FF0000"/>
                    </a:solidFill>
                    <a:latin typeface="Arial" panose="020B0604020202020204" pitchFamily="34" charset="0"/>
                    <a:cs typeface="Arial" panose="020B0604020202020204" pitchFamily="34" charset="0"/>
                  </a:rPr>
                  <a:t>was</a:t>
                </a:r>
                <a:r>
                  <a:rPr lang="cs-CZ" sz="2000" b="1" dirty="0">
                    <a:solidFill>
                      <a:srgbClr val="FF0000"/>
                    </a:solidFill>
                    <a:latin typeface="Arial" panose="020B0604020202020204" pitchFamily="34" charset="0"/>
                    <a:cs typeface="Arial" panose="020B0604020202020204" pitchFamily="34" charset="0"/>
                  </a:rPr>
                  <a:t> </a:t>
                </a:r>
                <a:r>
                  <a:rPr lang="cs-CZ" sz="2000" b="1" dirty="0" err="1">
                    <a:solidFill>
                      <a:srgbClr val="FF0000"/>
                    </a:solidFill>
                    <a:latin typeface="Arial" panose="020B0604020202020204" pitchFamily="34" charset="0"/>
                    <a:cs typeface="Arial" panose="020B0604020202020204" pitchFamily="34" charset="0"/>
                  </a:rPr>
                  <a:t>also</a:t>
                </a:r>
                <a:r>
                  <a:rPr lang="cs-CZ" sz="2000" b="1" dirty="0">
                    <a:solidFill>
                      <a:srgbClr val="FF0000"/>
                    </a:solidFill>
                    <a:latin typeface="Arial" panose="020B0604020202020204" pitchFamily="34" charset="0"/>
                    <a:cs typeface="Arial" panose="020B0604020202020204" pitchFamily="34" charset="0"/>
                  </a:rPr>
                  <a:t> </a:t>
                </a:r>
                <a:r>
                  <a:rPr lang="cs-CZ" sz="2000" b="1" dirty="0" err="1">
                    <a:solidFill>
                      <a:srgbClr val="FF0000"/>
                    </a:solidFill>
                    <a:latin typeface="Arial" panose="020B0604020202020204" pitchFamily="34" charset="0"/>
                    <a:cs typeface="Arial" panose="020B0604020202020204" pitchFamily="34" charset="0"/>
                  </a:rPr>
                  <a:t>the</a:t>
                </a:r>
                <a:r>
                  <a:rPr lang="cs-CZ" sz="2000" b="1" dirty="0">
                    <a:solidFill>
                      <a:srgbClr val="FF0000"/>
                    </a:solidFill>
                    <a:latin typeface="Arial" panose="020B0604020202020204" pitchFamily="34" charset="0"/>
                    <a:cs typeface="Arial" panose="020B0604020202020204" pitchFamily="34" charset="0"/>
                  </a:rPr>
                  <a:t> case in </a:t>
                </a:r>
                <a:r>
                  <a:rPr lang="cs-CZ" sz="2000" b="1" dirty="0" err="1">
                    <a:solidFill>
                      <a:srgbClr val="FF0000"/>
                    </a:solidFill>
                    <a:latin typeface="Arial" panose="020B0604020202020204" pitchFamily="34" charset="0"/>
                    <a:cs typeface="Arial" panose="020B0604020202020204" pitchFamily="34" charset="0"/>
                  </a:rPr>
                  <a:t>equally</a:t>
                </a:r>
                <a:r>
                  <a:rPr lang="cs-CZ" sz="2000" b="1" dirty="0">
                    <a:solidFill>
                      <a:srgbClr val="FF0000"/>
                    </a:solidFill>
                    <a:latin typeface="Arial" panose="020B0604020202020204" pitchFamily="34" charset="0"/>
                    <a:cs typeface="Arial" panose="020B0604020202020204" pitchFamily="34" charset="0"/>
                  </a:rPr>
                  <a:t> </a:t>
                </a:r>
                <a:r>
                  <a:rPr lang="cs-CZ" sz="2000" b="1" dirty="0" err="1">
                    <a:solidFill>
                      <a:srgbClr val="FF0000"/>
                    </a:solidFill>
                    <a:latin typeface="Arial" panose="020B0604020202020204" pitchFamily="34" charset="0"/>
                    <a:cs typeface="Arial" panose="020B0604020202020204" pitchFamily="34" charset="0"/>
                  </a:rPr>
                  <a:t>important</a:t>
                </a:r>
                <a:r>
                  <a:rPr lang="cs-CZ" sz="2000" b="1" dirty="0">
                    <a:solidFill>
                      <a:srgbClr val="FF0000"/>
                    </a:solidFill>
                    <a:latin typeface="Arial" panose="020B0604020202020204" pitchFamily="34" charset="0"/>
                    <a:cs typeface="Arial" panose="020B0604020202020204" pitchFamily="34" charset="0"/>
                  </a:rPr>
                  <a:t> </a:t>
                </a:r>
                <a:r>
                  <a:rPr lang="cs-CZ" sz="2000" b="1" dirty="0" err="1">
                    <a:solidFill>
                      <a:srgbClr val="FF0000"/>
                    </a:solidFill>
                    <a:latin typeface="Arial" panose="020B0604020202020204" pitchFamily="34" charset="0"/>
                    <a:cs typeface="Arial" panose="020B0604020202020204" pitchFamily="34" charset="0"/>
                  </a:rPr>
                  <a:t>discovery</a:t>
                </a:r>
                <a:r>
                  <a:rPr lang="cs-CZ" sz="2000" b="1" dirty="0">
                    <a:solidFill>
                      <a:srgbClr val="FF0000"/>
                    </a:solidFill>
                    <a:latin typeface="Arial" panose="020B0604020202020204" pitchFamily="34" charset="0"/>
                    <a:cs typeface="Arial" panose="020B0604020202020204" pitchFamily="34" charset="0"/>
                  </a:rPr>
                  <a:t> </a:t>
                </a:r>
                <a:r>
                  <a:rPr lang="cs-CZ" sz="2000" b="1" dirty="0" err="1">
                    <a:solidFill>
                      <a:srgbClr val="FF0000"/>
                    </a:solidFill>
                    <a:latin typeface="Arial" panose="020B0604020202020204" pitchFamily="34" charset="0"/>
                    <a:cs typeface="Arial" panose="020B0604020202020204" pitchFamily="34" charset="0"/>
                  </a:rPr>
                  <a:t>of</a:t>
                </a:r>
                <a:r>
                  <a:rPr lang="cs-CZ" sz="2000" b="1" dirty="0">
                    <a:solidFill>
                      <a:srgbClr val="FF0000"/>
                    </a:solidFill>
                    <a:latin typeface="Arial" panose="020B0604020202020204" pitchFamily="34" charset="0"/>
                    <a:cs typeface="Arial" panose="020B0604020202020204" pitchFamily="34" charset="0"/>
                  </a:rPr>
                  <a:t> </a:t>
                </a:r>
                <a:r>
                  <a:rPr lang="cs-CZ" sz="2000" b="1" dirty="0" err="1">
                    <a:solidFill>
                      <a:srgbClr val="FF0000"/>
                    </a:solidFill>
                    <a:latin typeface="Arial" panose="020B0604020202020204" pitchFamily="34" charset="0"/>
                    <a:cs typeface="Arial" panose="020B0604020202020204" pitchFamily="34" charset="0"/>
                  </a:rPr>
                  <a:t>weak</a:t>
                </a:r>
                <a:r>
                  <a:rPr lang="cs-CZ" sz="2000" b="1" dirty="0">
                    <a:solidFill>
                      <a:srgbClr val="FF0000"/>
                    </a:solidFill>
                    <a:latin typeface="Arial" panose="020B0604020202020204" pitchFamily="34" charset="0"/>
                    <a:cs typeface="Arial" panose="020B0604020202020204" pitchFamily="34" charset="0"/>
                  </a:rPr>
                  <a:t> </a:t>
                </a:r>
                <a:r>
                  <a:rPr lang="cs-CZ" sz="2000" b="1" dirty="0" err="1">
                    <a:solidFill>
                      <a:srgbClr val="FF0000"/>
                    </a:solidFill>
                    <a:latin typeface="Arial" panose="020B0604020202020204" pitchFamily="34" charset="0"/>
                    <a:cs typeface="Arial" panose="020B0604020202020204" pitchFamily="34" charset="0"/>
                  </a:rPr>
                  <a:t>neutral</a:t>
                </a:r>
                <a:r>
                  <a:rPr lang="cs-CZ" sz="2000" b="1" dirty="0">
                    <a:solidFill>
                      <a:srgbClr val="FF0000"/>
                    </a:solidFill>
                    <a:latin typeface="Arial" panose="020B0604020202020204" pitchFamily="34" charset="0"/>
                    <a:cs typeface="Arial" panose="020B0604020202020204" pitchFamily="34" charset="0"/>
                  </a:rPr>
                  <a:t> </a:t>
                </a:r>
                <a:r>
                  <a:rPr lang="cs-CZ" sz="2000" b="1" dirty="0" err="1">
                    <a:solidFill>
                      <a:srgbClr val="FF0000"/>
                    </a:solidFill>
                    <a:latin typeface="Arial" panose="020B0604020202020204" pitchFamily="34" charset="0"/>
                    <a:cs typeface="Arial" panose="020B0604020202020204" pitchFamily="34" charset="0"/>
                  </a:rPr>
                  <a:t>currents</a:t>
                </a:r>
                <a:r>
                  <a:rPr lang="cs-CZ" sz="2000" b="1" dirty="0">
                    <a:solidFill>
                      <a:srgbClr val="FF0000"/>
                    </a:solidFill>
                    <a:latin typeface="Arial" panose="020B0604020202020204" pitchFamily="34" charset="0"/>
                    <a:cs typeface="Arial" panose="020B0604020202020204" pitchFamily="34" charset="0"/>
                  </a:rPr>
                  <a:t> in 1973</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for</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the</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prediction</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of</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which</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was</a:t>
                </a:r>
                <a:r>
                  <a:rPr lang="cs-CZ" sz="2000" dirty="0">
                    <a:latin typeface="Arial" panose="020B0604020202020204" pitchFamily="34" charset="0"/>
                    <a:cs typeface="Arial" panose="020B0604020202020204" pitchFamily="34" charset="0"/>
                  </a:rPr>
                  <a:t> Nobel </a:t>
                </a:r>
                <a:r>
                  <a:rPr lang="cs-CZ" sz="2000" dirty="0" err="1">
                    <a:latin typeface="Arial" panose="020B0604020202020204" pitchFamily="34" charset="0"/>
                    <a:cs typeface="Arial" panose="020B0604020202020204" pitchFamily="34" charset="0"/>
                  </a:rPr>
                  <a:t>Prize</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for</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Physics</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awarded</a:t>
                </a:r>
                <a:r>
                  <a:rPr lang="cs-CZ" sz="2000" dirty="0">
                    <a:latin typeface="Arial" panose="020B0604020202020204" pitchFamily="34" charset="0"/>
                    <a:cs typeface="Arial" panose="020B0604020202020204" pitchFamily="34" charset="0"/>
                  </a:rPr>
                  <a:t> in 1979 to </a:t>
                </a:r>
                <a:r>
                  <a:rPr lang="cs-CZ" sz="2000" b="1" dirty="0">
                    <a:solidFill>
                      <a:srgbClr val="2613B3"/>
                    </a:solidFill>
                    <a:latin typeface="Arial" panose="020B0604020202020204" pitchFamily="34" charset="0"/>
                    <a:cs typeface="Arial" panose="020B0604020202020204" pitchFamily="34" charset="0"/>
                  </a:rPr>
                  <a:t>Sheldon </a:t>
                </a:r>
                <a:r>
                  <a:rPr lang="cs-CZ" sz="2000" b="1" dirty="0" err="1">
                    <a:solidFill>
                      <a:srgbClr val="2613B3"/>
                    </a:solidFill>
                    <a:latin typeface="Arial" panose="020B0604020202020204" pitchFamily="34" charset="0"/>
                    <a:cs typeface="Arial" panose="020B0604020202020204" pitchFamily="34" charset="0"/>
                  </a:rPr>
                  <a:t>Glashow</a:t>
                </a:r>
                <a:r>
                  <a:rPr lang="cs-CZ" sz="2000" b="1" dirty="0">
                    <a:solidFill>
                      <a:srgbClr val="2613B3"/>
                    </a:solidFill>
                    <a:latin typeface="Arial" panose="020B0604020202020204" pitchFamily="34" charset="0"/>
                    <a:cs typeface="Arial" panose="020B0604020202020204" pitchFamily="34" charset="0"/>
                  </a:rPr>
                  <a:t>, Steven </a:t>
                </a:r>
                <a:r>
                  <a:rPr lang="cs-CZ" sz="2000" b="1" dirty="0" err="1">
                    <a:solidFill>
                      <a:srgbClr val="2613B3"/>
                    </a:solidFill>
                    <a:latin typeface="Arial" panose="020B0604020202020204" pitchFamily="34" charset="0"/>
                    <a:cs typeface="Arial" panose="020B0604020202020204" pitchFamily="34" charset="0"/>
                  </a:rPr>
                  <a:t>Weinberg</a:t>
                </a:r>
                <a:r>
                  <a:rPr lang="cs-CZ" sz="2000" b="1" dirty="0">
                    <a:solidFill>
                      <a:srgbClr val="2613B3"/>
                    </a:solidFill>
                    <a:latin typeface="Arial" panose="020B0604020202020204" pitchFamily="34" charset="0"/>
                    <a:cs typeface="Arial" panose="020B0604020202020204" pitchFamily="34" charset="0"/>
                  </a:rPr>
                  <a:t> and </a:t>
                </a:r>
                <a:r>
                  <a:rPr lang="cs-CZ" sz="2000" b="1" dirty="0" err="1">
                    <a:solidFill>
                      <a:srgbClr val="2613B3"/>
                    </a:solidFill>
                    <a:latin typeface="Arial" panose="020B0604020202020204" pitchFamily="34" charset="0"/>
                    <a:cs typeface="Arial" panose="020B0604020202020204" pitchFamily="34" charset="0"/>
                  </a:rPr>
                  <a:t>Abdus</a:t>
                </a:r>
                <a:r>
                  <a:rPr lang="cs-CZ" sz="2000" b="1" dirty="0">
                    <a:solidFill>
                      <a:srgbClr val="2613B3"/>
                    </a:solidFill>
                    <a:latin typeface="Arial" panose="020B0604020202020204" pitchFamily="34" charset="0"/>
                    <a:cs typeface="Arial" panose="020B0604020202020204" pitchFamily="34" charset="0"/>
                  </a:rPr>
                  <a:t> </a:t>
                </a:r>
                <a:r>
                  <a:rPr lang="cs-CZ" sz="2000" b="1" dirty="0" err="1">
                    <a:solidFill>
                      <a:srgbClr val="2613B3"/>
                    </a:solidFill>
                    <a:latin typeface="Arial" panose="020B0604020202020204" pitchFamily="34" charset="0"/>
                    <a:cs typeface="Arial" panose="020B0604020202020204" pitchFamily="34" charset="0"/>
                  </a:rPr>
                  <a:t>Salam</a:t>
                </a:r>
                <a:r>
                  <a:rPr lang="cs-CZ" sz="2000" dirty="0">
                    <a:latin typeface="Arial" panose="020B0604020202020204" pitchFamily="34" charset="0"/>
                    <a:cs typeface="Arial" panose="020B0604020202020204" pitchFamily="34" charset="0"/>
                  </a:rPr>
                  <a:t>.</a:t>
                </a:r>
              </a:p>
            </p:txBody>
          </p:sp>
        </mc:Choice>
        <mc:Fallback xmlns="">
          <p:sp>
            <p:nvSpPr>
              <p:cNvPr id="3" name="TextovéPole 2">
                <a:extLst>
                  <a:ext uri="{FF2B5EF4-FFF2-40B4-BE49-F238E27FC236}">
                    <a16:creationId xmlns:a16="http://schemas.microsoft.com/office/drawing/2014/main" id="{CFBE80C4-5EB3-F92A-8125-9D14BAC2B5A7}"/>
                  </a:ext>
                </a:extLst>
              </p:cNvPr>
              <p:cNvSpPr txBox="1">
                <a:spLocks noRot="1" noChangeAspect="1" noMove="1" noResize="1" noEditPoints="1" noAdjustHandles="1" noChangeArrowheads="1" noChangeShapeType="1" noTextEdit="1"/>
              </p:cNvSpPr>
              <p:nvPr/>
            </p:nvSpPr>
            <p:spPr>
              <a:xfrm>
                <a:off x="239810" y="1177628"/>
                <a:ext cx="8904190" cy="4832092"/>
              </a:xfrm>
              <a:prstGeom prst="rect">
                <a:avLst/>
              </a:prstGeom>
              <a:blipFill>
                <a:blip r:embed="rId2"/>
                <a:stretch>
                  <a:fillRect l="-684" t="-504" b="-1387"/>
                </a:stretch>
              </a:blipFill>
            </p:spPr>
            <p:txBody>
              <a:bodyPr/>
              <a:lstStyle/>
              <a:p>
                <a:r>
                  <a:rPr lang="cs-CZ">
                    <a:noFill/>
                  </a:rPr>
                  <a:t> </a:t>
                </a:r>
              </a:p>
            </p:txBody>
          </p:sp>
        </mc:Fallback>
      </mc:AlternateContent>
      <p:sp>
        <p:nvSpPr>
          <p:cNvPr id="4" name="Zástupný symbol pro datum 3">
            <a:extLst>
              <a:ext uri="{FF2B5EF4-FFF2-40B4-BE49-F238E27FC236}">
                <a16:creationId xmlns:a16="http://schemas.microsoft.com/office/drawing/2014/main" id="{B877CB0D-9D8D-9CE1-65B4-D1CB53CC3DC9}"/>
              </a:ext>
            </a:extLst>
          </p:cNvPr>
          <p:cNvSpPr>
            <a:spLocks noGrp="1"/>
          </p:cNvSpPr>
          <p:nvPr>
            <p:ph type="dt" sz="half" idx="10"/>
          </p:nvPr>
        </p:nvSpPr>
        <p:spPr/>
        <p:txBody>
          <a:bodyPr/>
          <a:lstStyle/>
          <a:p>
            <a:r>
              <a:rPr lang="cs-CZ"/>
              <a:t>12.10.2023</a:t>
            </a:r>
          </a:p>
        </p:txBody>
      </p:sp>
      <p:sp>
        <p:nvSpPr>
          <p:cNvPr id="5" name="Zástupný symbol pro zápatí 4">
            <a:extLst>
              <a:ext uri="{FF2B5EF4-FFF2-40B4-BE49-F238E27FC236}">
                <a16:creationId xmlns:a16="http://schemas.microsoft.com/office/drawing/2014/main" id="{39A5D7B4-C8D4-A8D2-2B7F-5B1321C85995}"/>
              </a:ext>
            </a:extLst>
          </p:cNvPr>
          <p:cNvSpPr>
            <a:spLocks noGrp="1"/>
          </p:cNvSpPr>
          <p:nvPr>
            <p:ph type="ftr" sz="quarter" idx="11"/>
          </p:nvPr>
        </p:nvSpPr>
        <p:spPr/>
        <p:txBody>
          <a:bodyPr/>
          <a:lstStyle/>
          <a:p>
            <a:r>
              <a:rPr lang="cs-CZ"/>
              <a:t>Division Seminar</a:t>
            </a:r>
          </a:p>
        </p:txBody>
      </p:sp>
      <p:sp>
        <p:nvSpPr>
          <p:cNvPr id="6" name="Zástupný symbol pro číslo snímku 5">
            <a:extLst>
              <a:ext uri="{FF2B5EF4-FFF2-40B4-BE49-F238E27FC236}">
                <a16:creationId xmlns:a16="http://schemas.microsoft.com/office/drawing/2014/main" id="{922EBC4A-CEFB-9542-EFE9-3F0A494C9A0F}"/>
              </a:ext>
            </a:extLst>
          </p:cNvPr>
          <p:cNvSpPr>
            <a:spLocks noGrp="1"/>
          </p:cNvSpPr>
          <p:nvPr>
            <p:ph type="sldNum" sz="quarter" idx="12"/>
          </p:nvPr>
        </p:nvSpPr>
        <p:spPr/>
        <p:txBody>
          <a:bodyPr/>
          <a:lstStyle/>
          <a:p>
            <a:fld id="{ED62073D-E85B-40FA-9124-13BD24CF2971}" type="slidenum">
              <a:rPr lang="cs-CZ" smtClean="0"/>
              <a:t>16</a:t>
            </a:fld>
            <a:endParaRPr lang="cs-CZ"/>
          </a:p>
        </p:txBody>
      </p:sp>
    </p:spTree>
    <p:extLst>
      <p:ext uri="{BB962C8B-B14F-4D97-AF65-F5344CB8AC3E}">
        <p14:creationId xmlns:p14="http://schemas.microsoft.com/office/powerpoint/2010/main" val="1819718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esetiúhelník 4">
            <a:extLst>
              <a:ext uri="{FF2B5EF4-FFF2-40B4-BE49-F238E27FC236}">
                <a16:creationId xmlns:a16="http://schemas.microsoft.com/office/drawing/2014/main" id="{95175571-43FE-5CB5-DFC5-93D2EFB5773E}"/>
              </a:ext>
            </a:extLst>
          </p:cNvPr>
          <p:cNvSpPr/>
          <p:nvPr/>
        </p:nvSpPr>
        <p:spPr>
          <a:xfrm>
            <a:off x="4531360" y="2997200"/>
            <a:ext cx="548640" cy="447040"/>
          </a:xfrm>
          <a:prstGeom prst="decagon">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Desetiúhelník 5">
            <a:extLst>
              <a:ext uri="{FF2B5EF4-FFF2-40B4-BE49-F238E27FC236}">
                <a16:creationId xmlns:a16="http://schemas.microsoft.com/office/drawing/2014/main" id="{82CBD08E-5423-A2EB-0F65-49D013EAD6D4}"/>
              </a:ext>
            </a:extLst>
          </p:cNvPr>
          <p:cNvSpPr/>
          <p:nvPr/>
        </p:nvSpPr>
        <p:spPr>
          <a:xfrm>
            <a:off x="2611120" y="4388396"/>
            <a:ext cx="548640" cy="447040"/>
          </a:xfrm>
          <a:prstGeom prst="decagon">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Desetiúhelník 6">
            <a:extLst>
              <a:ext uri="{FF2B5EF4-FFF2-40B4-BE49-F238E27FC236}">
                <a16:creationId xmlns:a16="http://schemas.microsoft.com/office/drawing/2014/main" id="{0F843DE0-4E01-56C8-BE81-1DE85FBC33D9}"/>
              </a:ext>
            </a:extLst>
          </p:cNvPr>
          <p:cNvSpPr/>
          <p:nvPr/>
        </p:nvSpPr>
        <p:spPr>
          <a:xfrm>
            <a:off x="2754630" y="2204720"/>
            <a:ext cx="548640" cy="497840"/>
          </a:xfrm>
          <a:prstGeom prst="decagon">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Desetiúhelník 7">
            <a:extLst>
              <a:ext uri="{FF2B5EF4-FFF2-40B4-BE49-F238E27FC236}">
                <a16:creationId xmlns:a16="http://schemas.microsoft.com/office/drawing/2014/main" id="{744BE059-E142-0953-73DC-66E1FBEE42F0}"/>
              </a:ext>
            </a:extLst>
          </p:cNvPr>
          <p:cNvSpPr/>
          <p:nvPr/>
        </p:nvSpPr>
        <p:spPr>
          <a:xfrm>
            <a:off x="2480310" y="1582147"/>
            <a:ext cx="548640" cy="447040"/>
          </a:xfrm>
          <a:prstGeom prst="decagon">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Zástupný symbol pro datum 8">
            <a:extLst>
              <a:ext uri="{FF2B5EF4-FFF2-40B4-BE49-F238E27FC236}">
                <a16:creationId xmlns:a16="http://schemas.microsoft.com/office/drawing/2014/main" id="{65E8C0F1-E5E8-1DE8-086E-8F5A4725F6D5}"/>
              </a:ext>
            </a:extLst>
          </p:cNvPr>
          <p:cNvSpPr>
            <a:spLocks noGrp="1"/>
          </p:cNvSpPr>
          <p:nvPr>
            <p:ph type="dt" sz="half" idx="10"/>
          </p:nvPr>
        </p:nvSpPr>
        <p:spPr/>
        <p:txBody>
          <a:bodyPr/>
          <a:lstStyle/>
          <a:p>
            <a:r>
              <a:rPr lang="cs-CZ"/>
              <a:t>12.10.2023</a:t>
            </a:r>
          </a:p>
        </p:txBody>
      </p:sp>
      <p:sp>
        <p:nvSpPr>
          <p:cNvPr id="10" name="Zástupný symbol pro zápatí 9">
            <a:extLst>
              <a:ext uri="{FF2B5EF4-FFF2-40B4-BE49-F238E27FC236}">
                <a16:creationId xmlns:a16="http://schemas.microsoft.com/office/drawing/2014/main" id="{73019F3B-A2E2-23B5-0F11-85C4ED7B2C92}"/>
              </a:ext>
            </a:extLst>
          </p:cNvPr>
          <p:cNvSpPr>
            <a:spLocks noGrp="1"/>
          </p:cNvSpPr>
          <p:nvPr>
            <p:ph type="ftr" sz="quarter" idx="11"/>
          </p:nvPr>
        </p:nvSpPr>
        <p:spPr/>
        <p:txBody>
          <a:bodyPr/>
          <a:lstStyle/>
          <a:p>
            <a:r>
              <a:rPr lang="cs-CZ"/>
              <a:t>Division Seminar</a:t>
            </a:r>
          </a:p>
        </p:txBody>
      </p:sp>
      <p:sp>
        <p:nvSpPr>
          <p:cNvPr id="11" name="Zástupný symbol pro číslo snímku 10">
            <a:extLst>
              <a:ext uri="{FF2B5EF4-FFF2-40B4-BE49-F238E27FC236}">
                <a16:creationId xmlns:a16="http://schemas.microsoft.com/office/drawing/2014/main" id="{8EF18315-6304-FC0D-809B-B071E9384C19}"/>
              </a:ext>
            </a:extLst>
          </p:cNvPr>
          <p:cNvSpPr>
            <a:spLocks noGrp="1"/>
          </p:cNvSpPr>
          <p:nvPr>
            <p:ph type="sldNum" sz="quarter" idx="12"/>
          </p:nvPr>
        </p:nvSpPr>
        <p:spPr/>
        <p:txBody>
          <a:bodyPr/>
          <a:lstStyle/>
          <a:p>
            <a:fld id="{ED62073D-E85B-40FA-9124-13BD24CF2971}" type="slidenum">
              <a:rPr lang="cs-CZ" smtClean="0"/>
              <a:t>17</a:t>
            </a:fld>
            <a:endParaRPr lang="cs-CZ"/>
          </a:p>
        </p:txBody>
      </p:sp>
      <p:pic>
        <p:nvPicPr>
          <p:cNvPr id="12" name="Obrázek 11">
            <a:extLst>
              <a:ext uri="{FF2B5EF4-FFF2-40B4-BE49-F238E27FC236}">
                <a16:creationId xmlns:a16="http://schemas.microsoft.com/office/drawing/2014/main" id="{3335AE41-027B-1AA8-F033-EE531FB01CCD}"/>
              </a:ext>
            </a:extLst>
          </p:cNvPr>
          <p:cNvPicPr>
            <a:picLocks noChangeAspect="1"/>
          </p:cNvPicPr>
          <p:nvPr/>
        </p:nvPicPr>
        <p:blipFill>
          <a:blip r:embed="rId2"/>
          <a:stretch>
            <a:fillRect/>
          </a:stretch>
        </p:blipFill>
        <p:spPr>
          <a:xfrm>
            <a:off x="0" y="28576"/>
            <a:ext cx="7186825" cy="6721796"/>
          </a:xfrm>
          <a:prstGeom prst="rect">
            <a:avLst/>
          </a:prstGeom>
          <a:solidFill>
            <a:schemeClr val="bg1"/>
          </a:solidFill>
        </p:spPr>
      </p:pic>
      <p:pic>
        <p:nvPicPr>
          <p:cNvPr id="13" name="Obrázek 12" descr="Obsah obrázku skica, diagram, kresba, Plán&#10;&#10;Popis byl vytvořen automaticky">
            <a:extLst>
              <a:ext uri="{FF2B5EF4-FFF2-40B4-BE49-F238E27FC236}">
                <a16:creationId xmlns:a16="http://schemas.microsoft.com/office/drawing/2014/main" id="{E53A3018-133D-32D6-332B-467A3C1CC6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3771" y="600164"/>
            <a:ext cx="7355198" cy="5100320"/>
          </a:xfrm>
          <a:prstGeom prst="rect">
            <a:avLst/>
          </a:prstGeom>
        </p:spPr>
      </p:pic>
      <p:sp>
        <p:nvSpPr>
          <p:cNvPr id="14" name="TextovéPole 13">
            <a:extLst>
              <a:ext uri="{FF2B5EF4-FFF2-40B4-BE49-F238E27FC236}">
                <a16:creationId xmlns:a16="http://schemas.microsoft.com/office/drawing/2014/main" id="{8CC60BD1-C35F-70EF-F99C-84404636F39F}"/>
              </a:ext>
            </a:extLst>
          </p:cNvPr>
          <p:cNvSpPr txBox="1"/>
          <p:nvPr/>
        </p:nvSpPr>
        <p:spPr>
          <a:xfrm>
            <a:off x="4950081" y="0"/>
            <a:ext cx="4193919" cy="1200329"/>
          </a:xfrm>
          <a:prstGeom prst="rect">
            <a:avLst/>
          </a:prstGeom>
          <a:noFill/>
        </p:spPr>
        <p:txBody>
          <a:bodyPr wrap="square">
            <a:spAutoFit/>
          </a:bodyPr>
          <a:lstStyle/>
          <a:p>
            <a:r>
              <a:rPr lang="en-US" sz="1800" b="0" i="0" u="none" strike="noStrike" baseline="0" dirty="0">
                <a:latin typeface="CMR10"/>
              </a:rPr>
              <a:t>The first Ω</a:t>
            </a:r>
            <a:r>
              <a:rPr lang="en-US" sz="800" b="0" i="1" u="none" strike="noStrike" baseline="0" dirty="0">
                <a:latin typeface="CMSY7"/>
              </a:rPr>
              <a:t>− </a:t>
            </a:r>
            <a:r>
              <a:rPr lang="en-US" sz="1800" b="0" i="0" u="none" strike="noStrike" baseline="0" dirty="0">
                <a:latin typeface="CMR10"/>
              </a:rPr>
              <a:t>observed in bubble chamber experiment at Brookhaven on 31.1.1964</a:t>
            </a:r>
            <a:endParaRPr lang="cs-CZ" sz="1800" b="0" i="0" u="none" strike="noStrike" baseline="0" dirty="0">
              <a:latin typeface="CMR10"/>
            </a:endParaRPr>
          </a:p>
          <a:p>
            <a:endParaRPr lang="cs-CZ" dirty="0">
              <a:latin typeface="CMR10"/>
            </a:endParaRPr>
          </a:p>
          <a:p>
            <a:r>
              <a:rPr lang="en-US" sz="1800" b="0" i="0" u="none" strike="noStrike" baseline="0" dirty="0">
                <a:latin typeface="CMR10"/>
              </a:rPr>
              <a:t> </a:t>
            </a:r>
            <a:endParaRPr lang="cs-CZ" dirty="0"/>
          </a:p>
        </p:txBody>
      </p:sp>
      <mc:AlternateContent xmlns:mc="http://schemas.openxmlformats.org/markup-compatibility/2006" xmlns:a14="http://schemas.microsoft.com/office/drawing/2010/main">
        <mc:Choice Requires="a14">
          <p:sp>
            <p:nvSpPr>
              <p:cNvPr id="2" name="TextovéPole 1">
                <a:extLst>
                  <a:ext uri="{FF2B5EF4-FFF2-40B4-BE49-F238E27FC236}">
                    <a16:creationId xmlns:a16="http://schemas.microsoft.com/office/drawing/2014/main" id="{BB70C4B1-0F7C-C8AF-A137-0C93843C0007}"/>
                  </a:ext>
                </a:extLst>
              </p:cNvPr>
              <p:cNvSpPr txBox="1"/>
              <p:nvPr/>
            </p:nvSpPr>
            <p:spPr>
              <a:xfrm>
                <a:off x="7115705" y="5117432"/>
                <a:ext cx="1822037" cy="74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cs-CZ" sz="2400" b="1" i="1" smtClean="0">
                              <a:solidFill>
                                <a:srgbClr val="2613B3"/>
                              </a:solidFill>
                              <a:latin typeface="Cambria Math" panose="02040503050406030204" pitchFamily="18" charset="0"/>
                            </a:rPr>
                          </m:ctrlPr>
                        </m:sSupPr>
                        <m:e>
                          <m:r>
                            <a:rPr lang="cs-CZ" sz="2400" b="1" i="1" smtClean="0">
                              <a:solidFill>
                                <a:srgbClr val="2613B3"/>
                              </a:solidFill>
                              <a:latin typeface="Cambria Math" panose="02040503050406030204" pitchFamily="18" charset="0"/>
                            </a:rPr>
                            <m:t>𝑲</m:t>
                          </m:r>
                        </m:e>
                        <m:sup>
                          <m:r>
                            <a:rPr lang="cs-CZ" sz="2400" b="1" i="1" smtClean="0">
                              <a:solidFill>
                                <a:srgbClr val="2613B3"/>
                              </a:solidFill>
                              <a:latin typeface="Cambria Math" panose="02040503050406030204" pitchFamily="18" charset="0"/>
                            </a:rPr>
                            <m:t>−</m:t>
                          </m:r>
                        </m:sup>
                      </m:sSup>
                      <m:r>
                        <a:rPr lang="cs-CZ" sz="2400" b="1" i="1" smtClean="0">
                          <a:solidFill>
                            <a:srgbClr val="2613B3"/>
                          </a:solidFill>
                          <a:latin typeface="Cambria Math" panose="02040503050406030204" pitchFamily="18" charset="0"/>
                        </a:rPr>
                        <m:t>+</m:t>
                      </m:r>
                      <m:r>
                        <a:rPr lang="cs-CZ" sz="2400" b="1" i="1" smtClean="0">
                          <a:solidFill>
                            <a:srgbClr val="2613B3"/>
                          </a:solidFill>
                          <a:latin typeface="Cambria Math" panose="02040503050406030204" pitchFamily="18" charset="0"/>
                        </a:rPr>
                        <m:t>𝒑</m:t>
                      </m:r>
                      <m:r>
                        <a:rPr lang="cs-CZ" sz="2400" b="1" i="1" smtClean="0">
                          <a:solidFill>
                            <a:srgbClr val="2613B3"/>
                          </a:solidFill>
                          <a:latin typeface="Cambria Math" panose="02040503050406030204" pitchFamily="18" charset="0"/>
                          <a:ea typeface="Cambria Math" panose="02040503050406030204" pitchFamily="18" charset="0"/>
                        </a:rPr>
                        <m:t>→</m:t>
                      </m:r>
                    </m:oMath>
                  </m:oMathPara>
                </a14:m>
                <a:endParaRPr lang="cs-CZ" sz="2400" b="1" i="1" dirty="0">
                  <a:solidFill>
                    <a:srgbClr val="2613B3"/>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p>
                        <m:sSupPr>
                          <m:ctrlPr>
                            <a:rPr lang="cs-CZ" sz="2400" b="1" i="1" smtClean="0">
                              <a:solidFill>
                                <a:srgbClr val="2613B3"/>
                              </a:solidFill>
                              <a:latin typeface="Cambria Math" panose="02040503050406030204" pitchFamily="18" charset="0"/>
                              <a:ea typeface="Cambria Math" panose="02040503050406030204" pitchFamily="18" charset="0"/>
                            </a:rPr>
                          </m:ctrlPr>
                        </m:sSupPr>
                        <m:e>
                          <m:r>
                            <a:rPr lang="cs-CZ" sz="2400" b="1" i="1" smtClean="0">
                              <a:solidFill>
                                <a:srgbClr val="2613B3"/>
                              </a:solidFill>
                              <a:latin typeface="Cambria Math" panose="02040503050406030204" pitchFamily="18" charset="0"/>
                              <a:ea typeface="Cambria Math" panose="02040503050406030204" pitchFamily="18" charset="0"/>
                            </a:rPr>
                            <m:t>𝑲</m:t>
                          </m:r>
                        </m:e>
                        <m:sup>
                          <m:r>
                            <a:rPr lang="cs-CZ" sz="2400" b="1" i="1" smtClean="0">
                              <a:solidFill>
                                <a:srgbClr val="2613B3"/>
                              </a:solidFill>
                              <a:latin typeface="Cambria Math" panose="02040503050406030204" pitchFamily="18" charset="0"/>
                              <a:ea typeface="Cambria Math" panose="02040503050406030204" pitchFamily="18" charset="0"/>
                            </a:rPr>
                            <m:t>+</m:t>
                          </m:r>
                        </m:sup>
                      </m:sSup>
                      <m:r>
                        <a:rPr lang="cs-CZ" sz="2400" b="1" i="1" smtClean="0">
                          <a:solidFill>
                            <a:srgbClr val="2613B3"/>
                          </a:solidFill>
                          <a:latin typeface="Cambria Math" panose="02040503050406030204" pitchFamily="18" charset="0"/>
                          <a:ea typeface="Cambria Math" panose="02040503050406030204" pitchFamily="18" charset="0"/>
                        </a:rPr>
                        <m:t>+</m:t>
                      </m:r>
                      <m:sSup>
                        <m:sSupPr>
                          <m:ctrlPr>
                            <a:rPr lang="cs-CZ" sz="2400" b="1" i="1" smtClean="0">
                              <a:solidFill>
                                <a:srgbClr val="2613B3"/>
                              </a:solidFill>
                              <a:latin typeface="Cambria Math" panose="02040503050406030204" pitchFamily="18" charset="0"/>
                              <a:ea typeface="Cambria Math" panose="02040503050406030204" pitchFamily="18" charset="0"/>
                            </a:rPr>
                          </m:ctrlPr>
                        </m:sSupPr>
                        <m:e>
                          <m:r>
                            <a:rPr lang="cs-CZ" sz="2400" b="1" i="1" smtClean="0">
                              <a:solidFill>
                                <a:srgbClr val="2613B3"/>
                              </a:solidFill>
                              <a:latin typeface="Cambria Math" panose="02040503050406030204" pitchFamily="18" charset="0"/>
                              <a:ea typeface="Cambria Math" panose="02040503050406030204" pitchFamily="18" charset="0"/>
                            </a:rPr>
                            <m:t>𝑲</m:t>
                          </m:r>
                        </m:e>
                        <m:sup>
                          <m:r>
                            <a:rPr lang="cs-CZ" sz="2400" b="1" i="1" smtClean="0">
                              <a:solidFill>
                                <a:srgbClr val="2613B3"/>
                              </a:solidFill>
                              <a:latin typeface="Cambria Math" panose="02040503050406030204" pitchFamily="18" charset="0"/>
                              <a:ea typeface="Cambria Math" panose="02040503050406030204" pitchFamily="18" charset="0"/>
                            </a:rPr>
                            <m:t>𝟎</m:t>
                          </m:r>
                        </m:sup>
                      </m:sSup>
                      <m:r>
                        <a:rPr lang="cs-CZ" sz="2400" b="1" i="1" smtClean="0">
                          <a:solidFill>
                            <a:srgbClr val="2613B3"/>
                          </a:solidFill>
                          <a:latin typeface="Cambria Math" panose="02040503050406030204" pitchFamily="18" charset="0"/>
                          <a:ea typeface="Cambria Math" panose="02040503050406030204" pitchFamily="18" charset="0"/>
                        </a:rPr>
                        <m:t>+</m:t>
                      </m:r>
                      <m:r>
                        <a:rPr lang="el-GR" sz="2400" b="1" i="1" smtClean="0">
                          <a:solidFill>
                            <a:srgbClr val="2613B3"/>
                          </a:solidFill>
                          <a:latin typeface="Cambria Math" panose="02040503050406030204" pitchFamily="18" charset="0"/>
                          <a:ea typeface="Cambria Math" panose="02040503050406030204" pitchFamily="18" charset="0"/>
                        </a:rPr>
                        <m:t>𝜴</m:t>
                      </m:r>
                    </m:oMath>
                  </m:oMathPara>
                </a14:m>
                <a:endParaRPr lang="cs-CZ" sz="2400" b="1" dirty="0"/>
              </a:p>
            </p:txBody>
          </p:sp>
        </mc:Choice>
        <mc:Fallback xmlns="">
          <p:sp>
            <p:nvSpPr>
              <p:cNvPr id="2" name="TextovéPole 1">
                <a:extLst>
                  <a:ext uri="{FF2B5EF4-FFF2-40B4-BE49-F238E27FC236}">
                    <a16:creationId xmlns:a16="http://schemas.microsoft.com/office/drawing/2014/main" id="{BB70C4B1-0F7C-C8AF-A137-0C93843C0007}"/>
                  </a:ext>
                </a:extLst>
              </p:cNvPr>
              <p:cNvSpPr txBox="1">
                <a:spLocks noRot="1" noChangeAspect="1" noMove="1" noResize="1" noEditPoints="1" noAdjustHandles="1" noChangeArrowheads="1" noChangeShapeType="1" noTextEdit="1"/>
              </p:cNvSpPr>
              <p:nvPr/>
            </p:nvSpPr>
            <p:spPr>
              <a:xfrm>
                <a:off x="7115705" y="5117432"/>
                <a:ext cx="1822037" cy="746999"/>
              </a:xfrm>
              <a:prstGeom prst="rect">
                <a:avLst/>
              </a:prstGeom>
              <a:blipFill>
                <a:blip r:embed="rId4"/>
                <a:stretch>
                  <a:fillRect l="-3344" r="-3679" b="-3252"/>
                </a:stretch>
              </a:blipFill>
            </p:spPr>
            <p:txBody>
              <a:bodyPr/>
              <a:lstStyle/>
              <a:p>
                <a:r>
                  <a:rPr lang="cs-CZ">
                    <a:noFill/>
                  </a:rPr>
                  <a:t> </a:t>
                </a:r>
              </a:p>
            </p:txBody>
          </p:sp>
        </mc:Fallback>
      </mc:AlternateContent>
    </p:spTree>
    <p:extLst>
      <p:ext uri="{BB962C8B-B14F-4D97-AF65-F5344CB8AC3E}">
        <p14:creationId xmlns:p14="http://schemas.microsoft.com/office/powerpoint/2010/main" val="333636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a:extLst>
              <a:ext uri="{FF2B5EF4-FFF2-40B4-BE49-F238E27FC236}">
                <a16:creationId xmlns:a16="http://schemas.microsoft.com/office/drawing/2014/main" id="{C6ED7A9B-EE00-27C3-4AD3-FB4B7C056132}"/>
              </a:ext>
            </a:extLst>
          </p:cNvPr>
          <p:cNvSpPr txBox="1"/>
          <p:nvPr/>
        </p:nvSpPr>
        <p:spPr>
          <a:xfrm>
            <a:off x="6979920" y="40751"/>
            <a:ext cx="2164080" cy="3247749"/>
          </a:xfrm>
          <a:prstGeom prst="rect">
            <a:avLst/>
          </a:prstGeom>
          <a:noFill/>
        </p:spPr>
        <p:txBody>
          <a:bodyPr wrap="square">
            <a:spAutoFit/>
          </a:bodyPr>
          <a:lstStyle/>
          <a:p>
            <a:pPr>
              <a:lnSpc>
                <a:spcPct val="115000"/>
              </a:lnSpc>
              <a:spcAft>
                <a:spcPts val="600"/>
              </a:spcAft>
            </a:pPr>
            <a:r>
              <a:rPr lang="cs-CZ" sz="2000" dirty="0" err="1">
                <a:effectLst/>
                <a:latin typeface="Arial" panose="020B0604020202020204" pitchFamily="34" charset="0"/>
                <a:ea typeface="Times New Roman" panose="02020603050405020304" pitchFamily="18" charset="0"/>
                <a:cs typeface="Arial" panose="020B0604020202020204" pitchFamily="34" charset="0"/>
              </a:rPr>
              <a:t>Half</a:t>
            </a:r>
            <a:r>
              <a:rPr lang="cs-CZ" sz="2000" dirty="0">
                <a:effectLst/>
                <a:latin typeface="Arial" panose="020B0604020202020204" pitchFamily="34" charset="0"/>
                <a:ea typeface="Times New Roman" panose="02020603050405020304" pitchFamily="18" charset="0"/>
                <a:cs typeface="Arial" panose="020B0604020202020204" pitchFamily="34" charset="0"/>
              </a:rPr>
              <a:t> a </a:t>
            </a:r>
            <a:r>
              <a:rPr lang="cs-CZ" sz="2000" dirty="0" err="1">
                <a:effectLst/>
                <a:latin typeface="Arial" panose="020B0604020202020204" pitchFamily="34" charset="0"/>
                <a:ea typeface="Times New Roman" panose="02020603050405020304" pitchFamily="18" charset="0"/>
                <a:cs typeface="Arial" panose="020B0604020202020204" pitchFamily="34" charset="0"/>
              </a:rPr>
              <a:t>century</a:t>
            </a:r>
            <a:r>
              <a:rPr lang="cs-CZ" sz="2000" dirty="0">
                <a:effectLst/>
                <a:latin typeface="Arial" panose="020B0604020202020204" pitchFamily="34" charset="0"/>
                <a:ea typeface="Times New Roman" panose="02020603050405020304" pitchFamily="18" charset="0"/>
                <a:cs typeface="Arial" panose="020B0604020202020204" pitchFamily="34" charset="0"/>
              </a:rPr>
              <a:t> ago, a </a:t>
            </a:r>
            <a:r>
              <a:rPr lang="cs-CZ" sz="20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series</a:t>
            </a:r>
            <a:r>
              <a:rPr lang="cs-CZ" sz="2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cs-CZ" sz="20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of</a:t>
            </a:r>
            <a:r>
              <a:rPr lang="cs-CZ" sz="2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cs-CZ" sz="20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tiny</a:t>
            </a:r>
            <a:r>
              <a:rPr lang="cs-CZ" sz="2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cs-CZ" sz="20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tracks</a:t>
            </a:r>
            <a:r>
              <a:rPr lang="cs-CZ" sz="2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in a </a:t>
            </a:r>
            <a:r>
              <a:rPr lang="cs-CZ" sz="20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bubble</a:t>
            </a:r>
            <a:r>
              <a:rPr lang="cs-CZ" sz="2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cs-CZ" sz="20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chamber</a:t>
            </a:r>
            <a:r>
              <a:rPr lang="cs-CZ" sz="2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cs-CZ" sz="2000" b="1" i="0" u="none" strike="noStrike" baseline="0" dirty="0" err="1">
                <a:solidFill>
                  <a:srgbClr val="2613B3"/>
                </a:solidFill>
                <a:latin typeface="Arial" panose="020B0604020202020204" pitchFamily="34" charset="0"/>
              </a:rPr>
              <a:t>Gargamelle</a:t>
            </a:r>
            <a:r>
              <a:rPr lang="cs-CZ" sz="2000" b="1" i="0" u="none" strike="noStrike" baseline="0" dirty="0">
                <a:solidFill>
                  <a:srgbClr val="2613B3"/>
                </a:solidFill>
                <a:latin typeface="Arial" panose="020B0604020202020204" pitchFamily="34" charset="0"/>
              </a:rPr>
              <a:t> </a:t>
            </a:r>
            <a:r>
              <a:rPr lang="cs-CZ" sz="2000" b="0" i="0" u="none" strike="noStrike" baseline="0" dirty="0" err="1">
                <a:latin typeface="Arial" panose="020B0604020202020204" pitchFamily="34" charset="0"/>
              </a:rPr>
              <a:t>at</a:t>
            </a:r>
            <a:r>
              <a:rPr lang="cs-CZ" sz="2000" b="0" i="0" u="none" strike="noStrike" baseline="0" dirty="0">
                <a:latin typeface="Arial" panose="020B0604020202020204" pitchFamily="34" charset="0"/>
              </a:rPr>
              <a:t> CERN </a:t>
            </a:r>
            <a:r>
              <a:rPr lang="cs-CZ" sz="2000" b="0" i="0" u="none" strike="noStrike" baseline="0" dirty="0" err="1">
                <a:latin typeface="Arial" panose="020B0604020202020204" pitchFamily="34" charset="0"/>
              </a:rPr>
              <a:t>filled</a:t>
            </a:r>
            <a:r>
              <a:rPr lang="cs-CZ" sz="2000" b="0" i="0" u="none" strike="noStrike" baseline="0" dirty="0">
                <a:latin typeface="Arial" panose="020B0604020202020204" pitchFamily="34" charset="0"/>
              </a:rPr>
              <a:t> </a:t>
            </a:r>
            <a:r>
              <a:rPr lang="cs-CZ" sz="2000" b="0" i="0" u="none" strike="noStrike" baseline="0" dirty="0" err="1">
                <a:latin typeface="Arial" panose="020B0604020202020204" pitchFamily="34" charset="0"/>
              </a:rPr>
              <a:t>with</a:t>
            </a:r>
            <a:r>
              <a:rPr lang="cs-CZ" sz="2000" dirty="0">
                <a:latin typeface="Arial" panose="020B0604020202020204" pitchFamily="34" charset="0"/>
              </a:rPr>
              <a:t> </a:t>
            </a:r>
            <a:r>
              <a:rPr lang="cs-CZ" sz="2000" b="0" i="0" u="none" strike="noStrike" baseline="0" dirty="0">
                <a:latin typeface="Arial" panose="020B0604020202020204" pitchFamily="34" charset="0"/>
              </a:rPr>
              <a:t>freon</a:t>
            </a:r>
            <a:r>
              <a:rPr lang="cs-CZ" sz="2000" i="0" u="none" strike="noStrike" baseline="0" dirty="0"/>
              <a:t> </a:t>
            </a:r>
            <a:r>
              <a:rPr lang="cs-CZ" sz="20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changed</a:t>
            </a:r>
            <a:r>
              <a:rPr lang="cs-CZ" sz="2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cs-CZ" sz="20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the</a:t>
            </a:r>
            <a:r>
              <a:rPr lang="cs-CZ" sz="20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cs-CZ" sz="20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course</a:t>
            </a:r>
            <a:r>
              <a:rPr lang="cs-CZ" sz="2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cs-CZ" sz="20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of</a:t>
            </a:r>
            <a:r>
              <a:rPr lang="cs-CZ" sz="2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cs-CZ" sz="20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particle</a:t>
            </a:r>
            <a:r>
              <a:rPr lang="cs-CZ" sz="20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cs-CZ" sz="20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physics</a:t>
            </a:r>
            <a:endParaRPr lang="cs-CZ" sz="2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9" name="Obrázek 8" descr="Obsah obrázku snímek obrazovky, prostor, Vesmír, astronomie&#10;&#10;Popis byl vytvořen automaticky">
            <a:extLst>
              <a:ext uri="{FF2B5EF4-FFF2-40B4-BE49-F238E27FC236}">
                <a16:creationId xmlns:a16="http://schemas.microsoft.com/office/drawing/2014/main" id="{0FA6C1CF-92AA-A523-46C0-3C47C782E0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9746"/>
            <a:ext cx="7060429" cy="5539214"/>
          </a:xfrm>
          <a:prstGeom prst="rect">
            <a:avLst/>
          </a:prstGeom>
        </p:spPr>
      </p:pic>
      <p:sp>
        <p:nvSpPr>
          <p:cNvPr id="2" name="Zástupný symbol pro datum 1">
            <a:extLst>
              <a:ext uri="{FF2B5EF4-FFF2-40B4-BE49-F238E27FC236}">
                <a16:creationId xmlns:a16="http://schemas.microsoft.com/office/drawing/2014/main" id="{CECF89CC-873B-D2FB-285A-0F0E119984BD}"/>
              </a:ext>
            </a:extLst>
          </p:cNvPr>
          <p:cNvSpPr>
            <a:spLocks noGrp="1"/>
          </p:cNvSpPr>
          <p:nvPr>
            <p:ph type="dt" sz="half" idx="10"/>
          </p:nvPr>
        </p:nvSpPr>
        <p:spPr/>
        <p:txBody>
          <a:bodyPr/>
          <a:lstStyle/>
          <a:p>
            <a:r>
              <a:rPr lang="cs-CZ"/>
              <a:t>12.10.2023</a:t>
            </a:r>
          </a:p>
        </p:txBody>
      </p:sp>
      <p:sp>
        <p:nvSpPr>
          <p:cNvPr id="4" name="Zástupný symbol pro zápatí 3">
            <a:extLst>
              <a:ext uri="{FF2B5EF4-FFF2-40B4-BE49-F238E27FC236}">
                <a16:creationId xmlns:a16="http://schemas.microsoft.com/office/drawing/2014/main" id="{E2AF06CD-6409-3500-5F85-8BA997D210C1}"/>
              </a:ext>
            </a:extLst>
          </p:cNvPr>
          <p:cNvSpPr>
            <a:spLocks noGrp="1"/>
          </p:cNvSpPr>
          <p:nvPr>
            <p:ph type="ftr" sz="quarter" idx="11"/>
          </p:nvPr>
        </p:nvSpPr>
        <p:spPr/>
        <p:txBody>
          <a:bodyPr/>
          <a:lstStyle/>
          <a:p>
            <a:r>
              <a:rPr lang="cs-CZ"/>
              <a:t>Division Seminar</a:t>
            </a:r>
          </a:p>
        </p:txBody>
      </p:sp>
      <p:sp>
        <p:nvSpPr>
          <p:cNvPr id="5" name="Zástupný symbol pro číslo snímku 4">
            <a:extLst>
              <a:ext uri="{FF2B5EF4-FFF2-40B4-BE49-F238E27FC236}">
                <a16:creationId xmlns:a16="http://schemas.microsoft.com/office/drawing/2014/main" id="{BF33DF7E-FE58-6D3B-E20A-0FAA23037576}"/>
              </a:ext>
            </a:extLst>
          </p:cNvPr>
          <p:cNvSpPr>
            <a:spLocks noGrp="1"/>
          </p:cNvSpPr>
          <p:nvPr>
            <p:ph type="sldNum" sz="quarter" idx="12"/>
          </p:nvPr>
        </p:nvSpPr>
        <p:spPr/>
        <p:txBody>
          <a:bodyPr/>
          <a:lstStyle/>
          <a:p>
            <a:fld id="{ED62073D-E85B-40FA-9124-13BD24CF2971}" type="slidenum">
              <a:rPr lang="cs-CZ" smtClean="0"/>
              <a:t>18</a:t>
            </a:fld>
            <a:endParaRPr lang="cs-CZ"/>
          </a:p>
        </p:txBody>
      </p:sp>
      <p:sp>
        <p:nvSpPr>
          <p:cNvPr id="6" name="TextovéPole 5">
            <a:extLst>
              <a:ext uri="{FF2B5EF4-FFF2-40B4-BE49-F238E27FC236}">
                <a16:creationId xmlns:a16="http://schemas.microsoft.com/office/drawing/2014/main" id="{45FF760B-06EC-4936-B690-676705E6C4F5}"/>
              </a:ext>
            </a:extLst>
          </p:cNvPr>
          <p:cNvSpPr txBox="1"/>
          <p:nvPr/>
        </p:nvSpPr>
        <p:spPr>
          <a:xfrm>
            <a:off x="7882" y="5648960"/>
            <a:ext cx="9136118" cy="1124090"/>
          </a:xfrm>
          <a:prstGeom prst="rect">
            <a:avLst/>
          </a:prstGeom>
          <a:solidFill>
            <a:schemeClr val="bg1"/>
          </a:solidFill>
        </p:spPr>
        <p:txBody>
          <a:bodyPr wrap="square">
            <a:spAutoFit/>
          </a:bodyPr>
          <a:lstStyle/>
          <a:p>
            <a:pPr>
              <a:lnSpc>
                <a:spcPct val="115000"/>
              </a:lnSpc>
              <a:spcAft>
                <a:spcPts val="600"/>
              </a:spcAft>
            </a:pPr>
            <a:r>
              <a:rPr lang="cs-CZ" sz="20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The</a:t>
            </a:r>
            <a:r>
              <a:rPr lang="cs-CZ" sz="2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cs-CZ" sz="20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first</a:t>
            </a:r>
            <a:r>
              <a:rPr lang="cs-CZ" sz="2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cs-CZ" sz="20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leptonic</a:t>
            </a:r>
            <a:r>
              <a:rPr lang="cs-CZ" sz="2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cs-CZ" sz="20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neutral</a:t>
            </a:r>
            <a:r>
              <a:rPr lang="cs-CZ" sz="2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cs-CZ" sz="20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current</a:t>
            </a:r>
            <a:r>
              <a:rPr lang="cs-CZ" sz="2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event </a:t>
            </a:r>
            <a:r>
              <a:rPr lang="cs-CZ" sz="20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spotted</a:t>
            </a:r>
            <a:r>
              <a:rPr lang="cs-CZ" sz="2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cs-CZ" sz="20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with</a:t>
            </a:r>
            <a:r>
              <a:rPr lang="cs-CZ" sz="2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cs-CZ" sz="20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Gargamelle</a:t>
            </a:r>
            <a:r>
              <a:rPr lang="cs-CZ" sz="20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cs-CZ" sz="2000" dirty="0" err="1">
                <a:effectLst/>
                <a:latin typeface="Arial" panose="020B0604020202020204" pitchFamily="34" charset="0"/>
                <a:ea typeface="Times New Roman" panose="02020603050405020304" pitchFamily="18" charset="0"/>
                <a:cs typeface="Arial" panose="020B0604020202020204" pitchFamily="34" charset="0"/>
              </a:rPr>
              <a:t>shows</a:t>
            </a:r>
            <a:r>
              <a:rPr lang="cs-CZ" sz="2000" dirty="0">
                <a:effectLst/>
                <a:latin typeface="Arial" panose="020B0604020202020204" pitchFamily="34" charset="0"/>
                <a:ea typeface="Times New Roman" panose="02020603050405020304" pitchFamily="18" charset="0"/>
                <a:cs typeface="Arial" panose="020B0604020202020204" pitchFamily="34" charset="0"/>
              </a:rPr>
              <a:t> </a:t>
            </a:r>
            <a:r>
              <a:rPr lang="cs-CZ" sz="2000" dirty="0" err="1">
                <a:effectLst/>
                <a:latin typeface="Arial" panose="020B0604020202020204" pitchFamily="34" charset="0"/>
                <a:ea typeface="Times New Roman" panose="02020603050405020304" pitchFamily="18" charset="0"/>
                <a:cs typeface="Arial" panose="020B0604020202020204" pitchFamily="34" charset="0"/>
              </a:rPr>
              <a:t>an</a:t>
            </a:r>
            <a:r>
              <a:rPr lang="cs-CZ" sz="2000" dirty="0">
                <a:latin typeface="Arial" panose="020B0604020202020204" pitchFamily="34" charset="0"/>
                <a:ea typeface="Times New Roman" panose="02020603050405020304" pitchFamily="18" charset="0"/>
                <a:cs typeface="Arial" panose="020B0604020202020204" pitchFamily="34" charset="0"/>
              </a:rPr>
              <a:t> </a:t>
            </a:r>
            <a:r>
              <a:rPr lang="cs-CZ" sz="2000" dirty="0">
                <a:effectLst/>
                <a:latin typeface="Arial" panose="020B0604020202020204" pitchFamily="34" charset="0"/>
                <a:ea typeface="Times New Roman" panose="02020603050405020304" pitchFamily="18" charset="0"/>
                <a:cs typeface="Arial" panose="020B0604020202020204" pitchFamily="34" charset="0"/>
              </a:rPr>
              <a:t>incoming neutrino </a:t>
            </a:r>
            <a:r>
              <a:rPr lang="cs-CZ" sz="2000" dirty="0" err="1">
                <a:effectLst/>
                <a:latin typeface="Arial" panose="020B0604020202020204" pitchFamily="34" charset="0"/>
                <a:ea typeface="Times New Roman" panose="02020603050405020304" pitchFamily="18" charset="0"/>
                <a:cs typeface="Arial" panose="020B0604020202020204" pitchFamily="34" charset="0"/>
              </a:rPr>
              <a:t>arriving</a:t>
            </a:r>
            <a:r>
              <a:rPr lang="cs-CZ" sz="2000" dirty="0">
                <a:effectLst/>
                <a:latin typeface="Arial" panose="020B0604020202020204" pitchFamily="34" charset="0"/>
                <a:ea typeface="Times New Roman" panose="02020603050405020304" pitchFamily="18" charset="0"/>
                <a:cs typeface="Arial" panose="020B0604020202020204" pitchFamily="34" charset="0"/>
              </a:rPr>
              <a:t> </a:t>
            </a:r>
            <a:r>
              <a:rPr lang="cs-CZ" sz="2000" dirty="0" err="1">
                <a:effectLst/>
                <a:latin typeface="Arial" panose="020B0604020202020204" pitchFamily="34" charset="0"/>
                <a:ea typeface="Times New Roman" panose="02020603050405020304" pitchFamily="18" charset="0"/>
                <a:cs typeface="Arial" panose="020B0604020202020204" pitchFamily="34" charset="0"/>
              </a:rPr>
              <a:t>from</a:t>
            </a:r>
            <a:r>
              <a:rPr lang="cs-CZ" sz="2000" dirty="0">
                <a:effectLst/>
                <a:latin typeface="Arial" panose="020B0604020202020204" pitchFamily="34" charset="0"/>
                <a:ea typeface="Times New Roman" panose="02020603050405020304" pitchFamily="18" charset="0"/>
                <a:cs typeface="Arial" panose="020B0604020202020204" pitchFamily="34" charset="0"/>
              </a:rPr>
              <a:t> </a:t>
            </a:r>
            <a:r>
              <a:rPr lang="cs-CZ" sz="2000" dirty="0" err="1">
                <a:effectLst/>
                <a:latin typeface="Arial" panose="020B0604020202020204" pitchFamily="34" charset="0"/>
                <a:ea typeface="Times New Roman" panose="02020603050405020304" pitchFamily="18" charset="0"/>
                <a:cs typeface="Arial" panose="020B0604020202020204" pitchFamily="34" charset="0"/>
              </a:rPr>
              <a:t>below</a:t>
            </a:r>
            <a:r>
              <a:rPr lang="cs-CZ" sz="2000" dirty="0">
                <a:effectLst/>
                <a:latin typeface="Arial" panose="020B0604020202020204" pitchFamily="34" charset="0"/>
                <a:ea typeface="Times New Roman" panose="02020603050405020304" pitchFamily="18" charset="0"/>
                <a:cs typeface="Arial" panose="020B0604020202020204" pitchFamily="34" charset="0"/>
              </a:rPr>
              <a:t> </a:t>
            </a:r>
            <a:r>
              <a:rPr lang="cs-CZ" sz="2000" dirty="0" err="1">
                <a:effectLst/>
                <a:latin typeface="Arial" panose="020B0604020202020204" pitchFamily="34" charset="0"/>
                <a:ea typeface="Times New Roman" panose="02020603050405020304" pitchFamily="18" charset="0"/>
                <a:cs typeface="Arial" panose="020B0604020202020204" pitchFamily="34" charset="0"/>
              </a:rPr>
              <a:t>where</a:t>
            </a:r>
            <a:r>
              <a:rPr lang="cs-CZ" sz="2000" dirty="0">
                <a:effectLst/>
                <a:latin typeface="Arial" panose="020B0604020202020204" pitchFamily="34" charset="0"/>
                <a:ea typeface="Times New Roman" panose="02020603050405020304" pitchFamily="18" charset="0"/>
                <a:cs typeface="Arial" panose="020B0604020202020204" pitchFamily="34" charset="0"/>
              </a:rPr>
              <a:t> </a:t>
            </a:r>
            <a:r>
              <a:rPr lang="cs-CZ" sz="2000" dirty="0" err="1">
                <a:effectLst/>
                <a:latin typeface="Arial" panose="020B0604020202020204" pitchFamily="34" charset="0"/>
                <a:ea typeface="Times New Roman" panose="02020603050405020304" pitchFamily="18" charset="0"/>
                <a:cs typeface="Arial" panose="020B0604020202020204" pitchFamily="34" charset="0"/>
              </a:rPr>
              <a:t>it</a:t>
            </a:r>
            <a:r>
              <a:rPr lang="cs-CZ" sz="2000" dirty="0">
                <a:effectLst/>
                <a:latin typeface="Arial" panose="020B0604020202020204" pitchFamily="34" charset="0"/>
                <a:ea typeface="Times New Roman" panose="02020603050405020304" pitchFamily="18" charset="0"/>
                <a:cs typeface="Arial" panose="020B0604020202020204" pitchFamily="34" charset="0"/>
              </a:rPr>
              <a:t> </a:t>
            </a:r>
            <a:r>
              <a:rPr lang="cs-CZ" sz="2000" dirty="0" err="1">
                <a:effectLst/>
                <a:latin typeface="Arial" panose="020B0604020202020204" pitchFamily="34" charset="0"/>
                <a:ea typeface="Times New Roman" panose="02020603050405020304" pitchFamily="18" charset="0"/>
                <a:cs typeface="Arial" panose="020B0604020202020204" pitchFamily="34" charset="0"/>
              </a:rPr>
              <a:t>then</a:t>
            </a:r>
            <a:r>
              <a:rPr lang="cs-CZ" sz="2000" dirty="0">
                <a:effectLst/>
                <a:latin typeface="Arial" panose="020B0604020202020204" pitchFamily="34" charset="0"/>
                <a:ea typeface="Times New Roman" panose="02020603050405020304" pitchFamily="18" charset="0"/>
                <a:cs typeface="Arial" panose="020B0604020202020204" pitchFamily="34" charset="0"/>
              </a:rPr>
              <a:t> </a:t>
            </a:r>
            <a:r>
              <a:rPr lang="cs-CZ" sz="2000" dirty="0" err="1">
                <a:effectLst/>
                <a:latin typeface="Arial" panose="020B0604020202020204" pitchFamily="34" charset="0"/>
                <a:ea typeface="Times New Roman" panose="02020603050405020304" pitchFamily="18" charset="0"/>
                <a:cs typeface="Arial" panose="020B0604020202020204" pitchFamily="34" charset="0"/>
              </a:rPr>
              <a:t>interacts</a:t>
            </a:r>
            <a:r>
              <a:rPr lang="cs-CZ" sz="2000" dirty="0">
                <a:effectLst/>
                <a:latin typeface="Arial" panose="020B0604020202020204" pitchFamily="34" charset="0"/>
                <a:ea typeface="Times New Roman" panose="02020603050405020304" pitchFamily="18" charset="0"/>
                <a:cs typeface="Arial" panose="020B0604020202020204" pitchFamily="34" charset="0"/>
              </a:rPr>
              <a:t> </a:t>
            </a:r>
            <a:r>
              <a:rPr lang="cs-CZ" sz="2000" dirty="0" err="1">
                <a:effectLst/>
                <a:latin typeface="Arial" panose="020B0604020202020204" pitchFamily="34" charset="0"/>
                <a:ea typeface="Times New Roman" panose="02020603050405020304" pitchFamily="18" charset="0"/>
                <a:cs typeface="Arial" panose="020B0604020202020204" pitchFamily="34" charset="0"/>
              </a:rPr>
              <a:t>with</a:t>
            </a:r>
            <a:r>
              <a:rPr lang="cs-CZ" sz="2000" dirty="0">
                <a:effectLst/>
                <a:latin typeface="Arial" panose="020B0604020202020204" pitchFamily="34" charset="0"/>
                <a:ea typeface="Times New Roman" panose="02020603050405020304" pitchFamily="18" charset="0"/>
                <a:cs typeface="Arial" panose="020B0604020202020204" pitchFamily="34" charset="0"/>
              </a:rPr>
              <a:t> </a:t>
            </a:r>
            <a:r>
              <a:rPr lang="cs-CZ" sz="2000" dirty="0" err="1">
                <a:effectLst/>
                <a:latin typeface="Arial" panose="020B0604020202020204" pitchFamily="34" charset="0"/>
                <a:ea typeface="Times New Roman" panose="02020603050405020304" pitchFamily="18" charset="0"/>
                <a:cs typeface="Arial" panose="020B0604020202020204" pitchFamily="34" charset="0"/>
              </a:rPr>
              <a:t>an</a:t>
            </a:r>
            <a:r>
              <a:rPr lang="cs-CZ" sz="2000" dirty="0">
                <a:effectLst/>
                <a:latin typeface="Arial" panose="020B0604020202020204" pitchFamily="34" charset="0"/>
                <a:ea typeface="Times New Roman" panose="02020603050405020304" pitchFamily="18" charset="0"/>
                <a:cs typeface="Arial" panose="020B0604020202020204" pitchFamily="34" charset="0"/>
              </a:rPr>
              <a:t> </a:t>
            </a:r>
            <a:r>
              <a:rPr lang="cs-CZ" sz="2000" dirty="0" err="1">
                <a:effectLst/>
                <a:latin typeface="Arial" panose="020B0604020202020204" pitchFamily="34" charset="0"/>
                <a:ea typeface="Times New Roman" panose="02020603050405020304" pitchFamily="18" charset="0"/>
                <a:cs typeface="Arial" panose="020B0604020202020204" pitchFamily="34" charset="0"/>
              </a:rPr>
              <a:t>electron</a:t>
            </a:r>
            <a:r>
              <a:rPr lang="cs-CZ" sz="2000" dirty="0">
                <a:effectLst/>
                <a:latin typeface="Arial" panose="020B0604020202020204" pitchFamily="34" charset="0"/>
                <a:ea typeface="Times New Roman" panose="02020603050405020304" pitchFamily="18" charset="0"/>
                <a:cs typeface="Arial" panose="020B0604020202020204" pitchFamily="34" charset="0"/>
              </a:rPr>
              <a:t>. </a:t>
            </a:r>
            <a:r>
              <a:rPr lang="cs-CZ" sz="2000" dirty="0" err="1">
                <a:effectLst/>
                <a:latin typeface="Arial" panose="020B0604020202020204" pitchFamily="34" charset="0"/>
                <a:ea typeface="Times New Roman" panose="02020603050405020304" pitchFamily="18" charset="0"/>
                <a:cs typeface="Arial" panose="020B0604020202020204" pitchFamily="34" charset="0"/>
              </a:rPr>
              <a:t>The</a:t>
            </a:r>
            <a:r>
              <a:rPr lang="cs-CZ" sz="2000" dirty="0">
                <a:effectLst/>
                <a:latin typeface="Arial" panose="020B0604020202020204" pitchFamily="34" charset="0"/>
                <a:ea typeface="Times New Roman" panose="02020603050405020304" pitchFamily="18" charset="0"/>
                <a:cs typeface="Arial" panose="020B0604020202020204" pitchFamily="34" charset="0"/>
              </a:rPr>
              <a:t> </a:t>
            </a:r>
            <a:r>
              <a:rPr lang="cs-CZ" sz="2000" dirty="0" err="1">
                <a:effectLst/>
                <a:latin typeface="Arial" panose="020B0604020202020204" pitchFamily="34" charset="0"/>
                <a:ea typeface="Times New Roman" panose="02020603050405020304" pitchFamily="18" charset="0"/>
                <a:cs typeface="Arial" panose="020B0604020202020204" pitchFamily="34" charset="0"/>
              </a:rPr>
              <a:t>interaction</a:t>
            </a:r>
            <a:r>
              <a:rPr lang="cs-CZ" sz="2000" dirty="0">
                <a:effectLst/>
                <a:latin typeface="Arial" panose="020B0604020202020204" pitchFamily="34" charset="0"/>
                <a:ea typeface="Times New Roman" panose="02020603050405020304" pitchFamily="18" charset="0"/>
                <a:cs typeface="Arial" panose="020B0604020202020204" pitchFamily="34" charset="0"/>
              </a:rPr>
              <a:t> </a:t>
            </a:r>
            <a:r>
              <a:rPr lang="cs-CZ" sz="2000" dirty="0" err="1">
                <a:effectLst/>
                <a:latin typeface="Arial" panose="020B0604020202020204" pitchFamily="34" charset="0"/>
                <a:ea typeface="Times New Roman" panose="02020603050405020304" pitchFamily="18" charset="0"/>
                <a:cs typeface="Arial" panose="020B0604020202020204" pitchFamily="34" charset="0"/>
              </a:rPr>
              <a:t>radiates</a:t>
            </a:r>
            <a:r>
              <a:rPr lang="cs-CZ" sz="2000" dirty="0">
                <a:effectLst/>
                <a:latin typeface="Arial" panose="020B0604020202020204" pitchFamily="34" charset="0"/>
                <a:ea typeface="Times New Roman" panose="02020603050405020304" pitchFamily="18" charset="0"/>
                <a:cs typeface="Arial" panose="020B0604020202020204" pitchFamily="34" charset="0"/>
              </a:rPr>
              <a:t> </a:t>
            </a:r>
            <a:r>
              <a:rPr lang="cs-CZ" sz="2000" dirty="0" err="1">
                <a:effectLst/>
                <a:latin typeface="Arial" panose="020B0604020202020204" pitchFamily="34" charset="0"/>
                <a:ea typeface="Times New Roman" panose="02020603050405020304" pitchFamily="18" charset="0"/>
                <a:cs typeface="Arial" panose="020B0604020202020204" pitchFamily="34" charset="0"/>
              </a:rPr>
              <a:t>photons</a:t>
            </a:r>
            <a:r>
              <a:rPr lang="cs-CZ" sz="2000" dirty="0">
                <a:effectLst/>
                <a:latin typeface="Arial" panose="020B0604020202020204" pitchFamily="34" charset="0"/>
                <a:ea typeface="Times New Roman" panose="02020603050405020304" pitchFamily="18" charset="0"/>
                <a:cs typeface="Arial" panose="020B0604020202020204" pitchFamily="34" charset="0"/>
              </a:rPr>
              <a:t> and </a:t>
            </a:r>
            <a:r>
              <a:rPr lang="cs-CZ" sz="2000" dirty="0" err="1">
                <a:effectLst/>
                <a:latin typeface="Arial" panose="020B0604020202020204" pitchFamily="34" charset="0"/>
                <a:ea typeface="Times New Roman" panose="02020603050405020304" pitchFamily="18" charset="0"/>
                <a:cs typeface="Arial" panose="020B0604020202020204" pitchFamily="34" charset="0"/>
              </a:rPr>
              <a:t>then</a:t>
            </a:r>
            <a:r>
              <a:rPr lang="cs-CZ" sz="2000" dirty="0">
                <a:effectLst/>
                <a:latin typeface="Arial" panose="020B0604020202020204" pitchFamily="34" charset="0"/>
                <a:ea typeface="Times New Roman" panose="02020603050405020304" pitchFamily="18" charset="0"/>
                <a:cs typeface="Arial" panose="020B0604020202020204" pitchFamily="34" charset="0"/>
              </a:rPr>
              <a:t> </a:t>
            </a:r>
            <a:r>
              <a:rPr lang="cs-CZ" sz="2000" dirty="0" err="1">
                <a:effectLst/>
                <a:latin typeface="Arial" panose="020B0604020202020204" pitchFamily="34" charset="0"/>
                <a:ea typeface="Times New Roman" panose="02020603050405020304" pitchFamily="18" charset="0"/>
                <a:cs typeface="Arial" panose="020B0604020202020204" pitchFamily="34" charset="0"/>
              </a:rPr>
              <a:t>produces</a:t>
            </a:r>
            <a:r>
              <a:rPr lang="cs-CZ" sz="2000" dirty="0">
                <a:effectLst/>
                <a:latin typeface="Arial" panose="020B0604020202020204" pitchFamily="34" charset="0"/>
                <a:ea typeface="Times New Roman" panose="02020603050405020304" pitchFamily="18" charset="0"/>
                <a:cs typeface="Arial" panose="020B0604020202020204" pitchFamily="34" charset="0"/>
              </a:rPr>
              <a:t> </a:t>
            </a:r>
            <a:r>
              <a:rPr lang="cs-CZ" sz="2000" dirty="0" err="1">
                <a:effectLst/>
                <a:latin typeface="Arial" panose="020B0604020202020204" pitchFamily="34" charset="0"/>
                <a:ea typeface="Times New Roman" panose="02020603050405020304" pitchFamily="18" charset="0"/>
                <a:cs typeface="Arial" panose="020B0604020202020204" pitchFamily="34" charset="0"/>
              </a:rPr>
              <a:t>electron</a:t>
            </a:r>
            <a:r>
              <a:rPr lang="cs-CZ" sz="2000" dirty="0">
                <a:effectLst/>
                <a:latin typeface="Arial" panose="020B0604020202020204" pitchFamily="34" charset="0"/>
                <a:ea typeface="Times New Roman" panose="02020603050405020304" pitchFamily="18" charset="0"/>
                <a:cs typeface="Arial" panose="020B0604020202020204" pitchFamily="34" charset="0"/>
              </a:rPr>
              <a:t>–positron </a:t>
            </a:r>
            <a:r>
              <a:rPr lang="cs-CZ" sz="2000" dirty="0" err="1">
                <a:effectLst/>
                <a:latin typeface="Arial" panose="020B0604020202020204" pitchFamily="34" charset="0"/>
                <a:ea typeface="Times New Roman" panose="02020603050405020304" pitchFamily="18" charset="0"/>
                <a:cs typeface="Arial" panose="020B0604020202020204" pitchFamily="34" charset="0"/>
              </a:rPr>
              <a:t>pairs</a:t>
            </a:r>
            <a:r>
              <a:rPr lang="cs-CZ" sz="2000" dirty="0">
                <a:effectLst/>
                <a:latin typeface="Arial" panose="020B0604020202020204" pitchFamily="34" charset="0"/>
                <a:ea typeface="Times New Roman" panose="02020603050405020304" pitchFamily="18" charset="0"/>
                <a:cs typeface="Arial" panose="020B0604020202020204" pitchFamily="34" charset="0"/>
              </a:rPr>
              <a:t>.</a:t>
            </a:r>
            <a:endParaRPr lang="cs-CZ"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75977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a:extLst>
              <a:ext uri="{FF2B5EF4-FFF2-40B4-BE49-F238E27FC236}">
                <a16:creationId xmlns:a16="http://schemas.microsoft.com/office/drawing/2014/main" id="{A41FBBC0-2763-A041-5061-3D9EE08387FB}"/>
              </a:ext>
            </a:extLst>
          </p:cNvPr>
          <p:cNvSpPr txBox="1"/>
          <p:nvPr/>
        </p:nvSpPr>
        <p:spPr>
          <a:xfrm>
            <a:off x="132080" y="0"/>
            <a:ext cx="9011920" cy="1446550"/>
          </a:xfrm>
          <a:prstGeom prst="rect">
            <a:avLst/>
          </a:prstGeom>
          <a:noFill/>
        </p:spPr>
        <p:txBody>
          <a:bodyPr wrap="square">
            <a:spAutoFit/>
          </a:bodyPr>
          <a:lstStyle/>
          <a:p>
            <a:pPr>
              <a:spcAft>
                <a:spcPts val="600"/>
              </a:spcAft>
            </a:pPr>
            <a:r>
              <a:rPr lang="cs-CZ" sz="2200" dirty="0" err="1">
                <a:effectLst/>
                <a:latin typeface="Arial" panose="020B0604020202020204" pitchFamily="34" charset="0"/>
                <a:ea typeface="Times New Roman" panose="02020603050405020304" pitchFamily="18" charset="0"/>
                <a:cs typeface="Arial" panose="020B0604020202020204" pitchFamily="34" charset="0"/>
              </a:rPr>
              <a:t>The</a:t>
            </a:r>
            <a:r>
              <a:rPr lang="cs-CZ" sz="2200" dirty="0">
                <a:effectLst/>
                <a:latin typeface="Arial" panose="020B0604020202020204" pitchFamily="34" charset="0"/>
                <a:ea typeface="Times New Roman" panose="02020603050405020304" pitchFamily="18" charset="0"/>
                <a:cs typeface="Arial" panose="020B0604020202020204" pitchFamily="34" charset="0"/>
              </a:rPr>
              <a:t> </a:t>
            </a:r>
            <a:r>
              <a:rPr lang="cs-CZ" sz="2200" dirty="0" err="1">
                <a:effectLst/>
                <a:latin typeface="Arial" panose="020B0604020202020204" pitchFamily="34" charset="0"/>
                <a:ea typeface="Times New Roman" panose="02020603050405020304" pitchFamily="18" charset="0"/>
                <a:cs typeface="Arial" panose="020B0604020202020204" pitchFamily="34" charset="0"/>
              </a:rPr>
              <a:t>observation</a:t>
            </a:r>
            <a:r>
              <a:rPr lang="cs-CZ" sz="2200" dirty="0">
                <a:effectLst/>
                <a:latin typeface="Arial" panose="020B0604020202020204" pitchFamily="34" charset="0"/>
                <a:ea typeface="Times New Roman" panose="02020603050405020304" pitchFamily="18" charset="0"/>
                <a:cs typeface="Arial" panose="020B0604020202020204" pitchFamily="34" charset="0"/>
              </a:rPr>
              <a:t> </a:t>
            </a:r>
            <a:r>
              <a:rPr lang="cs-CZ" sz="2200" dirty="0" err="1">
                <a:effectLst/>
                <a:latin typeface="Arial" panose="020B0604020202020204" pitchFamily="34" charset="0"/>
                <a:ea typeface="Times New Roman" panose="02020603050405020304" pitchFamily="18" charset="0"/>
                <a:cs typeface="Arial" panose="020B0604020202020204" pitchFamily="34" charset="0"/>
              </a:rPr>
              <a:t>of</a:t>
            </a:r>
            <a:r>
              <a:rPr lang="cs-CZ" sz="2200" dirty="0">
                <a:effectLst/>
                <a:latin typeface="Arial" panose="020B0604020202020204" pitchFamily="34" charset="0"/>
                <a:ea typeface="Times New Roman" panose="02020603050405020304" pitchFamily="18" charset="0"/>
                <a:cs typeface="Arial" panose="020B0604020202020204" pitchFamily="34" charset="0"/>
              </a:rPr>
              <a:t> </a:t>
            </a:r>
            <a:r>
              <a:rPr lang="cs-CZ" sz="22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weak</a:t>
            </a:r>
            <a:r>
              <a:rPr lang="cs-CZ" sz="2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cs-CZ" sz="22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neutral</a:t>
            </a:r>
            <a:r>
              <a:rPr lang="cs-CZ" sz="2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cs-CZ" sz="22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currents</a:t>
            </a:r>
            <a:r>
              <a:rPr lang="cs-CZ" sz="2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cs-CZ" sz="2200" dirty="0" err="1">
                <a:effectLst/>
                <a:latin typeface="Arial" panose="020B0604020202020204" pitchFamily="34" charset="0"/>
                <a:ea typeface="Times New Roman" panose="02020603050405020304" pitchFamily="18" charset="0"/>
                <a:cs typeface="Arial" panose="020B0604020202020204" pitchFamily="34" charset="0"/>
              </a:rPr>
              <a:t>announced</a:t>
            </a:r>
            <a:r>
              <a:rPr lang="cs-CZ" sz="2200" dirty="0">
                <a:effectLst/>
                <a:latin typeface="Arial" panose="020B0604020202020204" pitchFamily="34" charset="0"/>
                <a:ea typeface="Times New Roman" panose="02020603050405020304" pitchFamily="18" charset="0"/>
                <a:cs typeface="Arial" panose="020B0604020202020204" pitchFamily="34" charset="0"/>
              </a:rPr>
              <a:t> on </a:t>
            </a:r>
            <a:r>
              <a:rPr lang="cs-CZ" sz="2200" b="1" dirty="0">
                <a:solidFill>
                  <a:srgbClr val="2613B3"/>
                </a:solidFill>
                <a:effectLst/>
                <a:latin typeface="Arial" panose="020B0604020202020204" pitchFamily="34" charset="0"/>
                <a:ea typeface="Times New Roman" panose="02020603050405020304" pitchFamily="18" charset="0"/>
                <a:cs typeface="Arial" panose="020B0604020202020204" pitchFamily="34" charset="0"/>
              </a:rPr>
              <a:t>19 July 1973 </a:t>
            </a:r>
            <a:r>
              <a:rPr lang="cs-CZ" sz="2200" dirty="0">
                <a:effectLst/>
                <a:latin typeface="Arial" panose="020B0604020202020204" pitchFamily="34" charset="0"/>
                <a:ea typeface="Times New Roman" panose="02020603050405020304" pitchFamily="18" charset="0"/>
                <a:cs typeface="Arial" panose="020B0604020202020204" pitchFamily="34" charset="0"/>
              </a:rPr>
              <a:t>by </a:t>
            </a:r>
            <a:r>
              <a:rPr lang="cs-CZ" sz="2200" dirty="0" err="1">
                <a:effectLst/>
                <a:latin typeface="Arial" panose="020B0604020202020204" pitchFamily="34" charset="0"/>
                <a:ea typeface="Times New Roman" panose="02020603050405020304" pitchFamily="18" charset="0"/>
                <a:cs typeface="Arial" panose="020B0604020202020204" pitchFamily="34" charset="0"/>
              </a:rPr>
              <a:t>the</a:t>
            </a:r>
            <a:r>
              <a:rPr lang="cs-CZ" sz="2200" dirty="0">
                <a:effectLst/>
                <a:latin typeface="Arial" panose="020B0604020202020204" pitchFamily="34" charset="0"/>
                <a:ea typeface="Times New Roman" panose="02020603050405020304" pitchFamily="18" charset="0"/>
                <a:cs typeface="Arial" panose="020B0604020202020204" pitchFamily="34" charset="0"/>
              </a:rPr>
              <a:t> </a:t>
            </a:r>
            <a:r>
              <a:rPr lang="cs-CZ" sz="2200" b="1" dirty="0" err="1">
                <a:solidFill>
                  <a:srgbClr val="2613B3"/>
                </a:solidFill>
                <a:effectLst/>
                <a:latin typeface="Arial" panose="020B0604020202020204" pitchFamily="34" charset="0"/>
                <a:ea typeface="Times New Roman" panose="02020603050405020304" pitchFamily="18" charset="0"/>
                <a:cs typeface="Arial" panose="020B0604020202020204" pitchFamily="34" charset="0"/>
              </a:rPr>
              <a:t>Gargamelle</a:t>
            </a:r>
            <a:r>
              <a:rPr lang="cs-CZ" sz="2200" b="1" dirty="0">
                <a:solidFill>
                  <a:srgbClr val="2613B3"/>
                </a:solidFill>
                <a:effectLst/>
                <a:latin typeface="Arial" panose="020B0604020202020204" pitchFamily="34" charset="0"/>
                <a:ea typeface="Times New Roman" panose="02020603050405020304" pitchFamily="18" charset="0"/>
                <a:cs typeface="Arial" panose="020B0604020202020204" pitchFamily="34" charset="0"/>
              </a:rPr>
              <a:t> </a:t>
            </a:r>
            <a:r>
              <a:rPr lang="cs-CZ" sz="2200" b="1" dirty="0" err="1">
                <a:solidFill>
                  <a:srgbClr val="2613B3"/>
                </a:solidFill>
                <a:effectLst/>
                <a:latin typeface="Arial" panose="020B0604020202020204" pitchFamily="34" charset="0"/>
                <a:ea typeface="Times New Roman" panose="02020603050405020304" pitchFamily="18" charset="0"/>
                <a:cs typeface="Arial" panose="020B0604020202020204" pitchFamily="34" charset="0"/>
              </a:rPr>
              <a:t>collaboration</a:t>
            </a:r>
            <a:r>
              <a:rPr lang="cs-CZ" sz="2200" dirty="0">
                <a:effectLst/>
                <a:latin typeface="Arial" panose="020B0604020202020204" pitchFamily="34" charset="0"/>
                <a:ea typeface="Times New Roman" panose="02020603050405020304" pitchFamily="18" charset="0"/>
                <a:cs typeface="Arial" panose="020B0604020202020204" pitchFamily="34" charset="0"/>
              </a:rPr>
              <a:t>, </a:t>
            </a:r>
            <a:r>
              <a:rPr lang="cs-CZ" sz="2200" dirty="0" err="1">
                <a:effectLst/>
                <a:latin typeface="Arial" panose="020B0604020202020204" pitchFamily="34" charset="0"/>
                <a:ea typeface="Times New Roman" panose="02020603050405020304" pitchFamily="18" charset="0"/>
                <a:cs typeface="Arial" panose="020B0604020202020204" pitchFamily="34" charset="0"/>
              </a:rPr>
              <a:t>suggested</a:t>
            </a:r>
            <a:r>
              <a:rPr lang="cs-CZ" sz="2200" dirty="0">
                <a:effectLst/>
                <a:latin typeface="Arial" panose="020B0604020202020204" pitchFamily="34" charset="0"/>
                <a:ea typeface="Times New Roman" panose="02020603050405020304" pitchFamily="18" charset="0"/>
                <a:cs typeface="Arial" panose="020B0604020202020204" pitchFamily="34" charset="0"/>
              </a:rPr>
              <a:t> </a:t>
            </a:r>
            <a:r>
              <a:rPr lang="cs-CZ" sz="2200" dirty="0" err="1">
                <a:effectLst/>
                <a:latin typeface="Arial" panose="020B0604020202020204" pitchFamily="34" charset="0"/>
                <a:ea typeface="Times New Roman" panose="02020603050405020304" pitchFamily="18" charset="0"/>
                <a:cs typeface="Arial" panose="020B0604020202020204" pitchFamily="34" charset="0"/>
              </a:rPr>
              <a:t>that</a:t>
            </a:r>
            <a:r>
              <a:rPr lang="cs-CZ" sz="2200" dirty="0">
                <a:effectLst/>
                <a:latin typeface="Arial" panose="020B0604020202020204" pitchFamily="34" charset="0"/>
                <a:ea typeface="Times New Roman" panose="02020603050405020304" pitchFamily="18" charset="0"/>
                <a:cs typeface="Arial" panose="020B0604020202020204" pitchFamily="34" charset="0"/>
              </a:rPr>
              <a:t> </a:t>
            </a:r>
            <a:r>
              <a:rPr lang="cs-CZ" sz="2200" dirty="0" err="1">
                <a:effectLst/>
                <a:latin typeface="Arial" panose="020B0604020202020204" pitchFamily="34" charset="0"/>
                <a:ea typeface="Times New Roman" panose="02020603050405020304" pitchFamily="18" charset="0"/>
                <a:cs typeface="Arial" panose="020B0604020202020204" pitchFamily="34" charset="0"/>
              </a:rPr>
              <a:t>the</a:t>
            </a:r>
            <a:r>
              <a:rPr lang="cs-CZ" sz="2200" dirty="0">
                <a:effectLst/>
                <a:latin typeface="Arial" panose="020B0604020202020204" pitchFamily="34" charset="0"/>
                <a:ea typeface="Times New Roman" panose="02020603050405020304" pitchFamily="18" charset="0"/>
                <a:cs typeface="Arial" panose="020B0604020202020204" pitchFamily="34" charset="0"/>
              </a:rPr>
              <a:t> </a:t>
            </a:r>
            <a:r>
              <a:rPr lang="cs-CZ" sz="2200" dirty="0" err="1">
                <a:effectLst/>
                <a:latin typeface="Arial" panose="020B0604020202020204" pitchFamily="34" charset="0"/>
                <a:ea typeface="Times New Roman" panose="02020603050405020304" pitchFamily="18" charset="0"/>
                <a:cs typeface="Arial" panose="020B0604020202020204" pitchFamily="34" charset="0"/>
              </a:rPr>
              <a:t>electromagnetic</a:t>
            </a:r>
            <a:r>
              <a:rPr lang="cs-CZ" sz="2200" dirty="0">
                <a:effectLst/>
                <a:latin typeface="Arial" panose="020B0604020202020204" pitchFamily="34" charset="0"/>
                <a:ea typeface="Times New Roman" panose="02020603050405020304" pitchFamily="18" charset="0"/>
                <a:cs typeface="Arial" panose="020B0604020202020204" pitchFamily="34" charset="0"/>
              </a:rPr>
              <a:t> and </a:t>
            </a:r>
            <a:r>
              <a:rPr lang="cs-CZ" sz="2200" dirty="0" err="1">
                <a:effectLst/>
                <a:latin typeface="Arial" panose="020B0604020202020204" pitchFamily="34" charset="0"/>
                <a:ea typeface="Times New Roman" panose="02020603050405020304" pitchFamily="18" charset="0"/>
                <a:cs typeface="Arial" panose="020B0604020202020204" pitchFamily="34" charset="0"/>
              </a:rPr>
              <a:t>weak</a:t>
            </a:r>
            <a:r>
              <a:rPr lang="cs-CZ" sz="2200" dirty="0">
                <a:effectLst/>
                <a:latin typeface="Arial" panose="020B0604020202020204" pitchFamily="34" charset="0"/>
                <a:ea typeface="Times New Roman" panose="02020603050405020304" pitchFamily="18" charset="0"/>
                <a:cs typeface="Arial" panose="020B0604020202020204" pitchFamily="34" charset="0"/>
              </a:rPr>
              <a:t> </a:t>
            </a:r>
            <a:r>
              <a:rPr lang="cs-CZ" sz="2200" dirty="0" err="1">
                <a:effectLst/>
                <a:latin typeface="Arial" panose="020B0604020202020204" pitchFamily="34" charset="0"/>
                <a:ea typeface="Times New Roman" panose="02020603050405020304" pitchFamily="18" charset="0"/>
                <a:cs typeface="Arial" panose="020B0604020202020204" pitchFamily="34" charset="0"/>
              </a:rPr>
              <a:t>forces</a:t>
            </a:r>
            <a:r>
              <a:rPr lang="cs-CZ" sz="2200" dirty="0">
                <a:effectLst/>
                <a:latin typeface="Arial" panose="020B0604020202020204" pitchFamily="34" charset="0"/>
                <a:ea typeface="Times New Roman" panose="02020603050405020304" pitchFamily="18" charset="0"/>
                <a:cs typeface="Arial" panose="020B0604020202020204" pitchFamily="34" charset="0"/>
              </a:rPr>
              <a:t> are </a:t>
            </a:r>
            <a:r>
              <a:rPr lang="cs-CZ" sz="2200" dirty="0" err="1">
                <a:effectLst/>
                <a:latin typeface="Arial" panose="020B0604020202020204" pitchFamily="34" charset="0"/>
                <a:ea typeface="Times New Roman" panose="02020603050405020304" pitchFamily="18" charset="0"/>
                <a:cs typeface="Arial" panose="020B0604020202020204" pitchFamily="34" charset="0"/>
              </a:rPr>
              <a:t>facets</a:t>
            </a:r>
            <a:r>
              <a:rPr lang="cs-CZ" sz="2200" dirty="0">
                <a:effectLst/>
                <a:latin typeface="Arial" panose="020B0604020202020204" pitchFamily="34" charset="0"/>
                <a:ea typeface="Times New Roman" panose="02020603050405020304" pitchFamily="18" charset="0"/>
                <a:cs typeface="Arial" panose="020B0604020202020204" pitchFamily="34" charset="0"/>
              </a:rPr>
              <a:t> </a:t>
            </a:r>
            <a:r>
              <a:rPr lang="cs-CZ" sz="2200" dirty="0" err="1">
                <a:effectLst/>
                <a:latin typeface="Arial" panose="020B0604020202020204" pitchFamily="34" charset="0"/>
                <a:ea typeface="Times New Roman" panose="02020603050405020304" pitchFamily="18" charset="0"/>
                <a:cs typeface="Arial" panose="020B0604020202020204" pitchFamily="34" charset="0"/>
              </a:rPr>
              <a:t>of</a:t>
            </a:r>
            <a:r>
              <a:rPr lang="cs-CZ" sz="2200" dirty="0">
                <a:effectLst/>
                <a:latin typeface="Arial" panose="020B0604020202020204" pitchFamily="34" charset="0"/>
                <a:ea typeface="Times New Roman" panose="02020603050405020304" pitchFamily="18" charset="0"/>
                <a:cs typeface="Arial" panose="020B0604020202020204" pitchFamily="34" charset="0"/>
              </a:rPr>
              <a:t> a more </a:t>
            </a:r>
            <a:r>
              <a:rPr lang="cs-CZ" sz="2200" dirty="0" err="1">
                <a:effectLst/>
                <a:latin typeface="Arial" panose="020B0604020202020204" pitchFamily="34" charset="0"/>
                <a:ea typeface="Times New Roman" panose="02020603050405020304" pitchFamily="18" charset="0"/>
                <a:cs typeface="Arial" panose="020B0604020202020204" pitchFamily="34" charset="0"/>
              </a:rPr>
              <a:t>fundamental</a:t>
            </a:r>
            <a:r>
              <a:rPr lang="cs-CZ" sz="2200" dirty="0">
                <a:effectLst/>
                <a:latin typeface="Arial" panose="020B0604020202020204" pitchFamily="34" charset="0"/>
                <a:ea typeface="Times New Roman" panose="02020603050405020304" pitchFamily="18" charset="0"/>
                <a:cs typeface="Arial" panose="020B0604020202020204" pitchFamily="34" charset="0"/>
              </a:rPr>
              <a:t> </a:t>
            </a:r>
            <a:r>
              <a:rPr lang="cs-CZ" sz="2200" dirty="0" err="1">
                <a:effectLst/>
                <a:latin typeface="Arial" panose="020B0604020202020204" pitchFamily="34" charset="0"/>
                <a:ea typeface="Times New Roman" panose="02020603050405020304" pitchFamily="18" charset="0"/>
                <a:cs typeface="Arial" panose="020B0604020202020204" pitchFamily="34" charset="0"/>
              </a:rPr>
              <a:t>electroweak</a:t>
            </a:r>
            <a:r>
              <a:rPr lang="cs-CZ" sz="2200" dirty="0">
                <a:effectLst/>
                <a:latin typeface="Arial" panose="020B0604020202020204" pitchFamily="34" charset="0"/>
                <a:ea typeface="Times New Roman" panose="02020603050405020304" pitchFamily="18" charset="0"/>
                <a:cs typeface="Arial" panose="020B0604020202020204" pitchFamily="34" charset="0"/>
              </a:rPr>
              <a:t> </a:t>
            </a:r>
            <a:r>
              <a:rPr lang="cs-CZ" sz="2200" dirty="0" err="1">
                <a:effectLst/>
                <a:latin typeface="Arial" panose="020B0604020202020204" pitchFamily="34" charset="0"/>
                <a:ea typeface="Times New Roman" panose="02020603050405020304" pitchFamily="18" charset="0"/>
                <a:cs typeface="Arial" panose="020B0604020202020204" pitchFamily="34" charset="0"/>
              </a:rPr>
              <a:t>interaction</a:t>
            </a:r>
            <a:r>
              <a:rPr lang="cs-CZ" sz="2200" dirty="0">
                <a:effectLst/>
                <a:latin typeface="Arial" panose="020B0604020202020204" pitchFamily="34" charset="0"/>
                <a:ea typeface="Times New Roman" panose="02020603050405020304" pitchFamily="18" charset="0"/>
                <a:cs typeface="Arial" panose="020B0604020202020204" pitchFamily="34" charset="0"/>
              </a:rPr>
              <a:t>. </a:t>
            </a:r>
            <a:endParaRPr lang="cs-CZ" sz="22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 name="Obrázek 2" descr="Gargamelle bubble chamber">
            <a:hlinkClick r:id="rId2" tooltip="&quot;&lt;strong&gt;Creating the giantess&lt;/strong&gt; The Gargamelle bubble chamber being assembled in the neutrino-beam area of the Proton Synchrotron in 1970. Credit: CERN 1970-09_X_CERN_14237_0036 &quot;"/>
            <a:extLst>
              <a:ext uri="{FF2B5EF4-FFF2-40B4-BE49-F238E27FC236}">
                <a16:creationId xmlns:a16="http://schemas.microsoft.com/office/drawing/2014/main" id="{E721FE77-A707-1AF9-03EF-A44AA27267B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51280" y="1446550"/>
            <a:ext cx="6753225" cy="5336573"/>
          </a:xfrm>
          <a:prstGeom prst="rect">
            <a:avLst/>
          </a:prstGeom>
          <a:noFill/>
          <a:ln>
            <a:noFill/>
          </a:ln>
        </p:spPr>
      </p:pic>
      <p:pic>
        <p:nvPicPr>
          <p:cNvPr id="4" name="obrázek 2" descr="bubble chamber,History of CERN">
            <a:hlinkClick r:id="rId4" tooltip="&quot;View on CDS&quot;"/>
            <a:extLst>
              <a:ext uri="{FF2B5EF4-FFF2-40B4-BE49-F238E27FC236}">
                <a16:creationId xmlns:a16="http://schemas.microsoft.com/office/drawing/2014/main" id="{787C4D73-B8F6-22C5-CE65-664BF2E1642C}"/>
              </a:ext>
            </a:extLst>
          </p:cNvPr>
          <p:cNvPicPr>
            <a:picLocks noChangeAspect="1"/>
          </p:cNvPicPr>
          <p:nvPr/>
        </p:nvPicPr>
        <p:blipFill>
          <a:blip r:embed="rId5" cstate="print"/>
          <a:srcRect/>
          <a:stretch>
            <a:fillRect/>
          </a:stretch>
        </p:blipFill>
        <p:spPr bwMode="auto">
          <a:xfrm>
            <a:off x="471366" y="1446550"/>
            <a:ext cx="8043984" cy="5336573"/>
          </a:xfrm>
          <a:prstGeom prst="rect">
            <a:avLst/>
          </a:prstGeom>
          <a:noFill/>
          <a:ln w="9525">
            <a:noFill/>
            <a:miter lim="800000"/>
            <a:headEnd/>
            <a:tailEnd/>
          </a:ln>
        </p:spPr>
      </p:pic>
      <p:sp>
        <p:nvSpPr>
          <p:cNvPr id="2" name="Zástupný symbol pro datum 1">
            <a:extLst>
              <a:ext uri="{FF2B5EF4-FFF2-40B4-BE49-F238E27FC236}">
                <a16:creationId xmlns:a16="http://schemas.microsoft.com/office/drawing/2014/main" id="{F3CE662F-61C0-2091-7C18-42F9CE8163DE}"/>
              </a:ext>
            </a:extLst>
          </p:cNvPr>
          <p:cNvSpPr>
            <a:spLocks noGrp="1"/>
          </p:cNvSpPr>
          <p:nvPr>
            <p:ph type="dt" sz="half" idx="10"/>
          </p:nvPr>
        </p:nvSpPr>
        <p:spPr/>
        <p:txBody>
          <a:bodyPr/>
          <a:lstStyle/>
          <a:p>
            <a:r>
              <a:rPr lang="cs-CZ"/>
              <a:t>12.10.2023</a:t>
            </a:r>
          </a:p>
        </p:txBody>
      </p:sp>
      <p:sp>
        <p:nvSpPr>
          <p:cNvPr id="5" name="Zástupný symbol pro zápatí 4">
            <a:extLst>
              <a:ext uri="{FF2B5EF4-FFF2-40B4-BE49-F238E27FC236}">
                <a16:creationId xmlns:a16="http://schemas.microsoft.com/office/drawing/2014/main" id="{1A225A09-181B-4F99-5D77-7A5ED05A1124}"/>
              </a:ext>
            </a:extLst>
          </p:cNvPr>
          <p:cNvSpPr>
            <a:spLocks noGrp="1"/>
          </p:cNvSpPr>
          <p:nvPr>
            <p:ph type="ftr" sz="quarter" idx="11"/>
          </p:nvPr>
        </p:nvSpPr>
        <p:spPr/>
        <p:txBody>
          <a:bodyPr/>
          <a:lstStyle/>
          <a:p>
            <a:r>
              <a:rPr lang="cs-CZ"/>
              <a:t>Division Seminar</a:t>
            </a:r>
          </a:p>
        </p:txBody>
      </p:sp>
      <p:sp>
        <p:nvSpPr>
          <p:cNvPr id="6" name="Zástupný symbol pro číslo snímku 5">
            <a:extLst>
              <a:ext uri="{FF2B5EF4-FFF2-40B4-BE49-F238E27FC236}">
                <a16:creationId xmlns:a16="http://schemas.microsoft.com/office/drawing/2014/main" id="{29D4841C-3EAB-4806-4D45-81D0042C41FA}"/>
              </a:ext>
            </a:extLst>
          </p:cNvPr>
          <p:cNvSpPr>
            <a:spLocks noGrp="1"/>
          </p:cNvSpPr>
          <p:nvPr>
            <p:ph type="sldNum" sz="quarter" idx="12"/>
          </p:nvPr>
        </p:nvSpPr>
        <p:spPr/>
        <p:txBody>
          <a:bodyPr/>
          <a:lstStyle/>
          <a:p>
            <a:fld id="{ED62073D-E85B-40FA-9124-13BD24CF2971}" type="slidenum">
              <a:rPr lang="cs-CZ" smtClean="0"/>
              <a:t>19</a:t>
            </a:fld>
            <a:endParaRPr lang="cs-CZ"/>
          </a:p>
        </p:txBody>
      </p:sp>
    </p:spTree>
    <p:extLst>
      <p:ext uri="{BB962C8B-B14F-4D97-AF65-F5344CB8AC3E}">
        <p14:creationId xmlns:p14="http://schemas.microsoft.com/office/powerpoint/2010/main" val="318084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snímek obrazovky, text, kruh, design&#10;&#10;Popis byl vytvořen automaticky">
            <a:extLst>
              <a:ext uri="{FF2B5EF4-FFF2-40B4-BE49-F238E27FC236}">
                <a16:creationId xmlns:a16="http://schemas.microsoft.com/office/drawing/2014/main" id="{45DD2A22-43E5-DECE-BD57-40E69C7C83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0959" y="178765"/>
            <a:ext cx="6796603" cy="6500470"/>
          </a:xfrm>
          <a:prstGeom prst="rect">
            <a:avLst/>
          </a:prstGeom>
        </p:spPr>
      </p:pic>
      <p:sp>
        <p:nvSpPr>
          <p:cNvPr id="5" name="TextovéPole 4">
            <a:extLst>
              <a:ext uri="{FF2B5EF4-FFF2-40B4-BE49-F238E27FC236}">
                <a16:creationId xmlns:a16="http://schemas.microsoft.com/office/drawing/2014/main" id="{4F1DA1B4-EDAB-BC38-A550-42F1E6276CAE}"/>
              </a:ext>
            </a:extLst>
          </p:cNvPr>
          <p:cNvSpPr txBox="1"/>
          <p:nvPr/>
        </p:nvSpPr>
        <p:spPr>
          <a:xfrm>
            <a:off x="7665500" y="291792"/>
            <a:ext cx="1005403" cy="461665"/>
          </a:xfrm>
          <a:prstGeom prst="rect">
            <a:avLst/>
          </a:prstGeom>
          <a:noFill/>
        </p:spPr>
        <p:txBody>
          <a:bodyPr wrap="none" rtlCol="0">
            <a:spAutoFit/>
          </a:bodyPr>
          <a:lstStyle/>
          <a:p>
            <a:r>
              <a:rPr lang="cs-CZ" sz="2400" b="1" dirty="0" err="1">
                <a:solidFill>
                  <a:srgbClr val="2613B3"/>
                </a:solidFill>
                <a:latin typeface="Arial" panose="020B0604020202020204" pitchFamily="34" charset="0"/>
                <a:cs typeface="Arial" panose="020B0604020202020204" pitchFamily="34" charset="0"/>
              </a:rPr>
              <a:t>today</a:t>
            </a:r>
            <a:endParaRPr lang="cs-CZ" sz="2400" b="1" dirty="0">
              <a:solidFill>
                <a:srgbClr val="2613B3"/>
              </a:solidFill>
              <a:latin typeface="Arial" panose="020B0604020202020204" pitchFamily="34" charset="0"/>
              <a:cs typeface="Arial" panose="020B0604020202020204" pitchFamily="34" charset="0"/>
            </a:endParaRPr>
          </a:p>
        </p:txBody>
      </p:sp>
      <p:sp>
        <p:nvSpPr>
          <p:cNvPr id="6" name="TextovéPole 5">
            <a:extLst>
              <a:ext uri="{FF2B5EF4-FFF2-40B4-BE49-F238E27FC236}">
                <a16:creationId xmlns:a16="http://schemas.microsoft.com/office/drawing/2014/main" id="{7B880069-48EA-DC75-BCD5-60CA36434A79}"/>
              </a:ext>
            </a:extLst>
          </p:cNvPr>
          <p:cNvSpPr txBox="1"/>
          <p:nvPr/>
        </p:nvSpPr>
        <p:spPr>
          <a:xfrm>
            <a:off x="130987" y="1950720"/>
            <a:ext cx="1297150" cy="1938992"/>
          </a:xfrm>
          <a:prstGeom prst="rect">
            <a:avLst/>
          </a:prstGeom>
          <a:noFill/>
        </p:spPr>
        <p:txBody>
          <a:bodyPr wrap="none" rtlCol="0">
            <a:spAutoFit/>
          </a:bodyPr>
          <a:lstStyle/>
          <a:p>
            <a:r>
              <a:rPr lang="cs-CZ" sz="2400" dirty="0" err="1">
                <a:latin typeface="Arial" panose="020B0604020202020204" pitchFamily="34" charset="0"/>
                <a:cs typeface="Arial" panose="020B0604020202020204" pitchFamily="34" charset="0"/>
              </a:rPr>
              <a:t>Each</a:t>
            </a:r>
            <a:r>
              <a:rPr lang="cs-CZ" sz="2400" dirty="0">
                <a:latin typeface="Arial" panose="020B0604020202020204" pitchFamily="34" charset="0"/>
                <a:cs typeface="Arial" panose="020B0604020202020204" pitchFamily="34" charset="0"/>
              </a:rPr>
              <a:t> </a:t>
            </a:r>
          </a:p>
          <a:p>
            <a:r>
              <a:rPr lang="cs-CZ" sz="2400" dirty="0" err="1">
                <a:latin typeface="Arial" panose="020B0604020202020204" pitchFamily="34" charset="0"/>
                <a:cs typeface="Arial" panose="020B0604020202020204" pitchFamily="34" charset="0"/>
              </a:rPr>
              <a:t>quark</a:t>
            </a:r>
            <a:r>
              <a:rPr lang="cs-CZ" sz="2400" dirty="0">
                <a:latin typeface="Arial" panose="020B0604020202020204" pitchFamily="34" charset="0"/>
                <a:cs typeface="Arial" panose="020B0604020202020204" pitchFamily="34" charset="0"/>
              </a:rPr>
              <a:t> </a:t>
            </a:r>
          </a:p>
          <a:p>
            <a:r>
              <a:rPr lang="cs-CZ" sz="2400" dirty="0" err="1">
                <a:latin typeface="Arial" panose="020B0604020202020204" pitchFamily="34" charset="0"/>
                <a:cs typeface="Arial" panose="020B0604020202020204" pitchFamily="34" charset="0"/>
              </a:rPr>
              <a:t>exists</a:t>
            </a:r>
            <a:r>
              <a:rPr lang="cs-CZ" sz="2400" dirty="0">
                <a:latin typeface="Arial" panose="020B0604020202020204" pitchFamily="34" charset="0"/>
                <a:cs typeface="Arial" panose="020B0604020202020204" pitchFamily="34" charset="0"/>
              </a:rPr>
              <a:t> </a:t>
            </a:r>
          </a:p>
          <a:p>
            <a:r>
              <a:rPr lang="cs-CZ" sz="2400" dirty="0">
                <a:latin typeface="Arial" panose="020B0604020202020204" pitchFamily="34" charset="0"/>
                <a:cs typeface="Arial" panose="020B0604020202020204" pitchFamily="34" charset="0"/>
              </a:rPr>
              <a:t>in </a:t>
            </a:r>
            <a:r>
              <a:rPr lang="cs-CZ" sz="2400" dirty="0" err="1">
                <a:latin typeface="Arial" panose="020B0604020202020204" pitchFamily="34" charset="0"/>
                <a:cs typeface="Arial" panose="020B0604020202020204" pitchFamily="34" charset="0"/>
              </a:rPr>
              <a:t>three</a:t>
            </a:r>
            <a:r>
              <a:rPr lang="cs-CZ" sz="2400" dirty="0">
                <a:latin typeface="Arial" panose="020B0604020202020204" pitchFamily="34" charset="0"/>
                <a:cs typeface="Arial" panose="020B0604020202020204" pitchFamily="34" charset="0"/>
              </a:rPr>
              <a:t> </a:t>
            </a:r>
          </a:p>
          <a:p>
            <a:r>
              <a:rPr lang="cs-CZ" sz="2400" dirty="0" err="1">
                <a:latin typeface="Arial" panose="020B0604020202020204" pitchFamily="34" charset="0"/>
                <a:cs typeface="Arial" panose="020B0604020202020204" pitchFamily="34" charset="0"/>
              </a:rPr>
              <a:t>colors</a:t>
            </a:r>
            <a:endParaRPr lang="cs-CZ" sz="2400" dirty="0">
              <a:latin typeface="Arial" panose="020B0604020202020204" pitchFamily="34" charset="0"/>
              <a:cs typeface="Arial" panose="020B0604020202020204" pitchFamily="34" charset="0"/>
            </a:endParaRPr>
          </a:p>
        </p:txBody>
      </p:sp>
      <p:sp>
        <p:nvSpPr>
          <p:cNvPr id="7" name="Levá složená závorka 6">
            <a:extLst>
              <a:ext uri="{FF2B5EF4-FFF2-40B4-BE49-F238E27FC236}">
                <a16:creationId xmlns:a16="http://schemas.microsoft.com/office/drawing/2014/main" id="{EB4A8BD5-1174-C69B-3F4E-3DA2A2801730}"/>
              </a:ext>
            </a:extLst>
          </p:cNvPr>
          <p:cNvSpPr/>
          <p:nvPr/>
        </p:nvSpPr>
        <p:spPr>
          <a:xfrm>
            <a:off x="1030912" y="1564640"/>
            <a:ext cx="502701" cy="256032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 name="Zástupný symbol pro datum 1">
            <a:extLst>
              <a:ext uri="{FF2B5EF4-FFF2-40B4-BE49-F238E27FC236}">
                <a16:creationId xmlns:a16="http://schemas.microsoft.com/office/drawing/2014/main" id="{72ACF32A-53EE-73E2-A9BD-D945E7F419CD}"/>
              </a:ext>
            </a:extLst>
          </p:cNvPr>
          <p:cNvSpPr>
            <a:spLocks noGrp="1"/>
          </p:cNvSpPr>
          <p:nvPr>
            <p:ph type="dt" sz="half" idx="10"/>
          </p:nvPr>
        </p:nvSpPr>
        <p:spPr/>
        <p:txBody>
          <a:bodyPr/>
          <a:lstStyle/>
          <a:p>
            <a:r>
              <a:rPr lang="cs-CZ"/>
              <a:t>12.10.2023</a:t>
            </a:r>
          </a:p>
        </p:txBody>
      </p:sp>
      <p:sp>
        <p:nvSpPr>
          <p:cNvPr id="4" name="Zástupný symbol pro zápatí 3">
            <a:extLst>
              <a:ext uri="{FF2B5EF4-FFF2-40B4-BE49-F238E27FC236}">
                <a16:creationId xmlns:a16="http://schemas.microsoft.com/office/drawing/2014/main" id="{D0ED1386-8606-85EE-B65F-4BB25A9111EF}"/>
              </a:ext>
            </a:extLst>
          </p:cNvPr>
          <p:cNvSpPr>
            <a:spLocks noGrp="1"/>
          </p:cNvSpPr>
          <p:nvPr>
            <p:ph type="ftr" sz="quarter" idx="11"/>
          </p:nvPr>
        </p:nvSpPr>
        <p:spPr/>
        <p:txBody>
          <a:bodyPr/>
          <a:lstStyle/>
          <a:p>
            <a:r>
              <a:rPr lang="cs-CZ"/>
              <a:t>Division Seminar</a:t>
            </a:r>
          </a:p>
        </p:txBody>
      </p:sp>
      <p:sp>
        <p:nvSpPr>
          <p:cNvPr id="8" name="Zástupný symbol pro číslo snímku 7">
            <a:extLst>
              <a:ext uri="{FF2B5EF4-FFF2-40B4-BE49-F238E27FC236}">
                <a16:creationId xmlns:a16="http://schemas.microsoft.com/office/drawing/2014/main" id="{56C7AFE7-D3A4-9FE0-C764-6F88CB5A7672}"/>
              </a:ext>
            </a:extLst>
          </p:cNvPr>
          <p:cNvSpPr>
            <a:spLocks noGrp="1"/>
          </p:cNvSpPr>
          <p:nvPr>
            <p:ph type="sldNum" sz="quarter" idx="12"/>
          </p:nvPr>
        </p:nvSpPr>
        <p:spPr/>
        <p:txBody>
          <a:bodyPr/>
          <a:lstStyle/>
          <a:p>
            <a:fld id="{ED62073D-E85B-40FA-9124-13BD24CF2971}" type="slidenum">
              <a:rPr lang="cs-CZ" smtClean="0"/>
              <a:t>2</a:t>
            </a:fld>
            <a:endParaRPr lang="cs-CZ"/>
          </a:p>
        </p:txBody>
      </p:sp>
    </p:spTree>
    <p:extLst>
      <p:ext uri="{BB962C8B-B14F-4D97-AF65-F5344CB8AC3E}">
        <p14:creationId xmlns:p14="http://schemas.microsoft.com/office/powerpoint/2010/main" val="13629284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3F49C9BA-7DE1-9A33-703D-19302170868A}"/>
              </a:ext>
            </a:extLst>
          </p:cNvPr>
          <p:cNvSpPr>
            <a:spLocks noGrp="1"/>
          </p:cNvSpPr>
          <p:nvPr>
            <p:ph type="dt" sz="half" idx="10"/>
          </p:nvPr>
        </p:nvSpPr>
        <p:spPr/>
        <p:txBody>
          <a:bodyPr/>
          <a:lstStyle/>
          <a:p>
            <a:r>
              <a:rPr lang="cs-CZ"/>
              <a:t>12.10.2023</a:t>
            </a:r>
          </a:p>
        </p:txBody>
      </p:sp>
      <p:sp>
        <p:nvSpPr>
          <p:cNvPr id="3" name="Zástupný symbol pro zápatí 2">
            <a:extLst>
              <a:ext uri="{FF2B5EF4-FFF2-40B4-BE49-F238E27FC236}">
                <a16:creationId xmlns:a16="http://schemas.microsoft.com/office/drawing/2014/main" id="{AB3C2459-6F1A-D82B-BF97-DB4DA48998C6}"/>
              </a:ext>
            </a:extLst>
          </p:cNvPr>
          <p:cNvSpPr>
            <a:spLocks noGrp="1"/>
          </p:cNvSpPr>
          <p:nvPr>
            <p:ph type="ftr" sz="quarter" idx="11"/>
          </p:nvPr>
        </p:nvSpPr>
        <p:spPr/>
        <p:txBody>
          <a:bodyPr/>
          <a:lstStyle/>
          <a:p>
            <a:r>
              <a:rPr lang="cs-CZ"/>
              <a:t>Division Seminar</a:t>
            </a:r>
          </a:p>
        </p:txBody>
      </p:sp>
      <p:sp>
        <p:nvSpPr>
          <p:cNvPr id="4" name="Zástupný symbol pro číslo snímku 3">
            <a:extLst>
              <a:ext uri="{FF2B5EF4-FFF2-40B4-BE49-F238E27FC236}">
                <a16:creationId xmlns:a16="http://schemas.microsoft.com/office/drawing/2014/main" id="{929612F7-9332-851F-44B0-FC20BB944DAE}"/>
              </a:ext>
            </a:extLst>
          </p:cNvPr>
          <p:cNvSpPr>
            <a:spLocks noGrp="1"/>
          </p:cNvSpPr>
          <p:nvPr>
            <p:ph type="sldNum" sz="quarter" idx="12"/>
          </p:nvPr>
        </p:nvSpPr>
        <p:spPr/>
        <p:txBody>
          <a:bodyPr/>
          <a:lstStyle/>
          <a:p>
            <a:fld id="{ED62073D-E85B-40FA-9124-13BD24CF2971}" type="slidenum">
              <a:rPr lang="cs-CZ" smtClean="0"/>
              <a:t>20</a:t>
            </a:fld>
            <a:endParaRPr lang="cs-CZ"/>
          </a:p>
        </p:txBody>
      </p:sp>
      <p:pic>
        <p:nvPicPr>
          <p:cNvPr id="6" name="Obrázek 5">
            <a:extLst>
              <a:ext uri="{FF2B5EF4-FFF2-40B4-BE49-F238E27FC236}">
                <a16:creationId xmlns:a16="http://schemas.microsoft.com/office/drawing/2014/main" id="{500BD7ED-DC77-29B4-8B90-AB29DF060664}"/>
              </a:ext>
            </a:extLst>
          </p:cNvPr>
          <p:cNvPicPr>
            <a:picLocks noChangeAspect="1"/>
          </p:cNvPicPr>
          <p:nvPr/>
        </p:nvPicPr>
        <p:blipFill>
          <a:blip r:embed="rId2"/>
          <a:stretch>
            <a:fillRect/>
          </a:stretch>
        </p:blipFill>
        <p:spPr>
          <a:xfrm>
            <a:off x="161152" y="-13013"/>
            <a:ext cx="8982848" cy="1575047"/>
          </a:xfrm>
          <a:prstGeom prst="rect">
            <a:avLst/>
          </a:prstGeom>
        </p:spPr>
      </p:pic>
      <p:pic>
        <p:nvPicPr>
          <p:cNvPr id="8" name="Obrázek 7">
            <a:extLst>
              <a:ext uri="{FF2B5EF4-FFF2-40B4-BE49-F238E27FC236}">
                <a16:creationId xmlns:a16="http://schemas.microsoft.com/office/drawing/2014/main" id="{7E32549E-00DE-5B3C-33BB-BA83356802ED}"/>
              </a:ext>
            </a:extLst>
          </p:cNvPr>
          <p:cNvPicPr>
            <a:picLocks noChangeAspect="1"/>
          </p:cNvPicPr>
          <p:nvPr/>
        </p:nvPicPr>
        <p:blipFill>
          <a:blip r:embed="rId3"/>
          <a:stretch>
            <a:fillRect/>
          </a:stretch>
        </p:blipFill>
        <p:spPr>
          <a:xfrm>
            <a:off x="171566" y="1513050"/>
            <a:ext cx="8709446" cy="1203279"/>
          </a:xfrm>
          <a:prstGeom prst="rect">
            <a:avLst/>
          </a:prstGeom>
        </p:spPr>
      </p:pic>
      <p:sp>
        <p:nvSpPr>
          <p:cNvPr id="11" name="TextovéPole 10">
            <a:extLst>
              <a:ext uri="{FF2B5EF4-FFF2-40B4-BE49-F238E27FC236}">
                <a16:creationId xmlns:a16="http://schemas.microsoft.com/office/drawing/2014/main" id="{426F49FB-B438-2016-6002-53EB4B7488D1}"/>
              </a:ext>
            </a:extLst>
          </p:cNvPr>
          <p:cNvSpPr txBox="1"/>
          <p:nvPr/>
        </p:nvSpPr>
        <p:spPr>
          <a:xfrm>
            <a:off x="150737" y="2721114"/>
            <a:ext cx="8730275" cy="707886"/>
          </a:xfrm>
          <a:prstGeom prst="rect">
            <a:avLst/>
          </a:prstGeom>
          <a:noFill/>
        </p:spPr>
        <p:txBody>
          <a:bodyPr wrap="none" rtlCol="0">
            <a:spAutoFit/>
          </a:bodyPr>
          <a:lstStyle/>
          <a:p>
            <a:r>
              <a:rPr lang="en-AU" sz="2000" dirty="0">
                <a:latin typeface="Arial" panose="020B0604020202020204" pitchFamily="34" charset="0"/>
                <a:cs typeface="Arial" panose="020B0604020202020204" pitchFamily="34" charset="0"/>
              </a:rPr>
              <a:t>This paper was shortly followed by a paper reporting observation of </a:t>
            </a:r>
            <a:r>
              <a:rPr lang="en-AU" sz="2000" b="1" dirty="0">
                <a:solidFill>
                  <a:srgbClr val="2613B3"/>
                </a:solidFill>
                <a:latin typeface="Arial" panose="020B0604020202020204" pitchFamily="34" charset="0"/>
                <a:cs typeface="Arial" panose="020B0604020202020204" pitchFamily="34" charset="0"/>
              </a:rPr>
              <a:t>neutral </a:t>
            </a:r>
          </a:p>
          <a:p>
            <a:r>
              <a:rPr lang="en-AU" sz="2000" b="1" dirty="0">
                <a:solidFill>
                  <a:srgbClr val="2613B3"/>
                </a:solidFill>
                <a:latin typeface="Arial" panose="020B0604020202020204" pitchFamily="34" charset="0"/>
                <a:cs typeface="Arial" panose="020B0604020202020204" pitchFamily="34" charset="0"/>
              </a:rPr>
              <a:t>current events on hadrons</a:t>
            </a:r>
            <a:r>
              <a:rPr lang="en-AU" sz="2000" dirty="0">
                <a:latin typeface="Arial" panose="020B0604020202020204" pitchFamily="34" charset="0"/>
                <a:cs typeface="Arial" panose="020B0604020202020204" pitchFamily="34" charset="0"/>
              </a:rPr>
              <a:t>, which are much more copious.</a:t>
            </a:r>
          </a:p>
        </p:txBody>
      </p:sp>
      <p:pic>
        <p:nvPicPr>
          <p:cNvPr id="12" name="Obrázek 11">
            <a:extLst>
              <a:ext uri="{FF2B5EF4-FFF2-40B4-BE49-F238E27FC236}">
                <a16:creationId xmlns:a16="http://schemas.microsoft.com/office/drawing/2014/main" id="{7126E5EC-3A9B-6E33-43CE-57047458C681}"/>
              </a:ext>
            </a:extLst>
          </p:cNvPr>
          <p:cNvPicPr>
            <a:picLocks noChangeAspect="1"/>
          </p:cNvPicPr>
          <p:nvPr/>
        </p:nvPicPr>
        <p:blipFill>
          <a:blip r:embed="rId4"/>
          <a:stretch>
            <a:fillRect/>
          </a:stretch>
        </p:blipFill>
        <p:spPr>
          <a:xfrm>
            <a:off x="275674" y="3571531"/>
            <a:ext cx="8753803" cy="314038"/>
          </a:xfrm>
          <a:prstGeom prst="rect">
            <a:avLst/>
          </a:prstGeom>
        </p:spPr>
      </p:pic>
      <p:pic>
        <p:nvPicPr>
          <p:cNvPr id="13" name="Obrázek 12">
            <a:extLst>
              <a:ext uri="{FF2B5EF4-FFF2-40B4-BE49-F238E27FC236}">
                <a16:creationId xmlns:a16="http://schemas.microsoft.com/office/drawing/2014/main" id="{D0C34F95-B8E8-2AA5-ECF5-35064C96CD7F}"/>
              </a:ext>
            </a:extLst>
          </p:cNvPr>
          <p:cNvPicPr>
            <a:picLocks noChangeAspect="1"/>
          </p:cNvPicPr>
          <p:nvPr/>
        </p:nvPicPr>
        <p:blipFill>
          <a:blip r:embed="rId5"/>
          <a:stretch>
            <a:fillRect/>
          </a:stretch>
        </p:blipFill>
        <p:spPr>
          <a:xfrm>
            <a:off x="20320" y="3965891"/>
            <a:ext cx="9069565" cy="854380"/>
          </a:xfrm>
          <a:prstGeom prst="rect">
            <a:avLst/>
          </a:prstGeom>
        </p:spPr>
      </p:pic>
      <p:pic>
        <p:nvPicPr>
          <p:cNvPr id="14" name="Obrázek 13">
            <a:extLst>
              <a:ext uri="{FF2B5EF4-FFF2-40B4-BE49-F238E27FC236}">
                <a16:creationId xmlns:a16="http://schemas.microsoft.com/office/drawing/2014/main" id="{B7DC0964-9722-5ED0-8AD5-10655C8DA2CF}"/>
              </a:ext>
            </a:extLst>
          </p:cNvPr>
          <p:cNvPicPr>
            <a:picLocks noChangeAspect="1"/>
          </p:cNvPicPr>
          <p:nvPr/>
        </p:nvPicPr>
        <p:blipFill>
          <a:blip r:embed="rId6"/>
          <a:stretch>
            <a:fillRect/>
          </a:stretch>
        </p:blipFill>
        <p:spPr>
          <a:xfrm>
            <a:off x="0" y="4738521"/>
            <a:ext cx="9144000" cy="1128652"/>
          </a:xfrm>
          <a:prstGeom prst="rect">
            <a:avLst/>
          </a:prstGeom>
        </p:spPr>
      </p:pic>
      <p:sp>
        <p:nvSpPr>
          <p:cNvPr id="15" name="Obdélník 14">
            <a:extLst>
              <a:ext uri="{FF2B5EF4-FFF2-40B4-BE49-F238E27FC236}">
                <a16:creationId xmlns:a16="http://schemas.microsoft.com/office/drawing/2014/main" id="{6F839A55-B215-BDE6-A0BF-FBDF059624E3}"/>
              </a:ext>
            </a:extLst>
          </p:cNvPr>
          <p:cNvSpPr/>
          <p:nvPr/>
        </p:nvSpPr>
        <p:spPr>
          <a:xfrm>
            <a:off x="442594" y="1960880"/>
            <a:ext cx="5348605" cy="25151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Obdélník 15">
            <a:extLst>
              <a:ext uri="{FF2B5EF4-FFF2-40B4-BE49-F238E27FC236}">
                <a16:creationId xmlns:a16="http://schemas.microsoft.com/office/drawing/2014/main" id="{BFA82352-75E4-5DB3-0E33-33FE5FFB481B}"/>
              </a:ext>
            </a:extLst>
          </p:cNvPr>
          <p:cNvSpPr/>
          <p:nvPr/>
        </p:nvSpPr>
        <p:spPr>
          <a:xfrm>
            <a:off x="1879600" y="5120186"/>
            <a:ext cx="3139440" cy="27100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8" name="Přímá spojnice 17">
            <a:extLst>
              <a:ext uri="{FF2B5EF4-FFF2-40B4-BE49-F238E27FC236}">
                <a16:creationId xmlns:a16="http://schemas.microsoft.com/office/drawing/2014/main" id="{A5118BF9-2974-7034-B1D9-5B95CD44F048}"/>
              </a:ext>
            </a:extLst>
          </p:cNvPr>
          <p:cNvCxnSpPr/>
          <p:nvPr/>
        </p:nvCxnSpPr>
        <p:spPr>
          <a:xfrm>
            <a:off x="1310640" y="2655369"/>
            <a:ext cx="150368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027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B389E860-3F13-95A0-4D07-19E9543E829A}"/>
              </a:ext>
            </a:extLst>
          </p:cNvPr>
          <p:cNvSpPr>
            <a:spLocks noGrp="1"/>
          </p:cNvSpPr>
          <p:nvPr>
            <p:ph type="dt" sz="half" idx="10"/>
          </p:nvPr>
        </p:nvSpPr>
        <p:spPr/>
        <p:txBody>
          <a:bodyPr/>
          <a:lstStyle/>
          <a:p>
            <a:r>
              <a:rPr lang="cs-CZ"/>
              <a:t>12.10.2023</a:t>
            </a:r>
          </a:p>
        </p:txBody>
      </p:sp>
      <p:sp>
        <p:nvSpPr>
          <p:cNvPr id="3" name="Zástupný symbol pro zápatí 2">
            <a:extLst>
              <a:ext uri="{FF2B5EF4-FFF2-40B4-BE49-F238E27FC236}">
                <a16:creationId xmlns:a16="http://schemas.microsoft.com/office/drawing/2014/main" id="{36384147-9B34-42A1-FCCB-68C227FBB4F0}"/>
              </a:ext>
            </a:extLst>
          </p:cNvPr>
          <p:cNvSpPr>
            <a:spLocks noGrp="1"/>
          </p:cNvSpPr>
          <p:nvPr>
            <p:ph type="ftr" sz="quarter" idx="11"/>
          </p:nvPr>
        </p:nvSpPr>
        <p:spPr/>
        <p:txBody>
          <a:bodyPr/>
          <a:lstStyle/>
          <a:p>
            <a:r>
              <a:rPr lang="cs-CZ"/>
              <a:t>Division Seminar</a:t>
            </a:r>
          </a:p>
        </p:txBody>
      </p:sp>
      <p:sp>
        <p:nvSpPr>
          <p:cNvPr id="4" name="Zástupný symbol pro číslo snímku 3">
            <a:extLst>
              <a:ext uri="{FF2B5EF4-FFF2-40B4-BE49-F238E27FC236}">
                <a16:creationId xmlns:a16="http://schemas.microsoft.com/office/drawing/2014/main" id="{B4ED2717-DDE1-B081-A016-2500A8452FB0}"/>
              </a:ext>
            </a:extLst>
          </p:cNvPr>
          <p:cNvSpPr>
            <a:spLocks noGrp="1"/>
          </p:cNvSpPr>
          <p:nvPr>
            <p:ph type="sldNum" sz="quarter" idx="12"/>
          </p:nvPr>
        </p:nvSpPr>
        <p:spPr/>
        <p:txBody>
          <a:bodyPr/>
          <a:lstStyle/>
          <a:p>
            <a:fld id="{ED62073D-E85B-40FA-9124-13BD24CF2971}" type="slidenum">
              <a:rPr lang="cs-CZ" smtClean="0"/>
              <a:t>21</a:t>
            </a:fld>
            <a:endParaRPr lang="cs-CZ"/>
          </a:p>
        </p:txBody>
      </p:sp>
      <p:pic>
        <p:nvPicPr>
          <p:cNvPr id="6" name="Obrázek 5">
            <a:extLst>
              <a:ext uri="{FF2B5EF4-FFF2-40B4-BE49-F238E27FC236}">
                <a16:creationId xmlns:a16="http://schemas.microsoft.com/office/drawing/2014/main" id="{F8EB3E9D-D305-5C72-6655-9943F7D16C9B}"/>
              </a:ext>
            </a:extLst>
          </p:cNvPr>
          <p:cNvPicPr>
            <a:picLocks noChangeAspect="1"/>
          </p:cNvPicPr>
          <p:nvPr/>
        </p:nvPicPr>
        <p:blipFill>
          <a:blip r:embed="rId2"/>
          <a:stretch>
            <a:fillRect/>
          </a:stretch>
        </p:blipFill>
        <p:spPr>
          <a:xfrm>
            <a:off x="1188720" y="0"/>
            <a:ext cx="7326630" cy="5373394"/>
          </a:xfrm>
          <a:prstGeom prst="rect">
            <a:avLst/>
          </a:prstGeom>
        </p:spPr>
      </p:pic>
      <p:sp>
        <p:nvSpPr>
          <p:cNvPr id="8" name="TextovéPole 7">
            <a:extLst>
              <a:ext uri="{FF2B5EF4-FFF2-40B4-BE49-F238E27FC236}">
                <a16:creationId xmlns:a16="http://schemas.microsoft.com/office/drawing/2014/main" id="{559F9FD3-EC8C-DE06-4EF9-58EFEDA645D8}"/>
              </a:ext>
            </a:extLst>
          </p:cNvPr>
          <p:cNvSpPr txBox="1"/>
          <p:nvPr/>
        </p:nvSpPr>
        <p:spPr>
          <a:xfrm>
            <a:off x="91440" y="5203153"/>
            <a:ext cx="9052560" cy="1323439"/>
          </a:xfrm>
          <a:prstGeom prst="rect">
            <a:avLst/>
          </a:prstGeom>
          <a:solidFill>
            <a:schemeClr val="bg1"/>
          </a:solidFill>
        </p:spPr>
        <p:txBody>
          <a:bodyPr wrap="square">
            <a:spAutoFit/>
          </a:bodyPr>
          <a:lstStyle/>
          <a:p>
            <a:r>
              <a:rPr lang="en-US" sz="2000" dirty="0">
                <a:latin typeface="Arial" panose="020B0604020202020204" pitchFamily="34" charset="0"/>
                <a:cs typeface="Arial" panose="020B0604020202020204" pitchFamily="34" charset="0"/>
              </a:rPr>
              <a:t>The Nobel Prize in Physics 1979 was awarded jointly to Sheldon Lee Glashow, Abdus Salam and Steven Weinberg for their contributions to the theory of the unified weak and electromagnetic interaction between elementary particles, including, inter alia</a:t>
            </a:r>
            <a:r>
              <a:rPr lang="en-US" sz="2000" b="1" dirty="0">
                <a:solidFill>
                  <a:srgbClr val="FF0000"/>
                </a:solidFill>
                <a:latin typeface="Arial" panose="020B0604020202020204" pitchFamily="34" charset="0"/>
                <a:cs typeface="Arial" panose="020B0604020202020204" pitchFamily="34" charset="0"/>
              </a:rPr>
              <a:t>, the prediction of the weak neutral current</a:t>
            </a:r>
            <a:r>
              <a:rPr lang="cs-CZ" sz="2000" b="1" dirty="0">
                <a:solidFill>
                  <a:srgbClr val="FF0000"/>
                </a:solidFill>
                <a:latin typeface="Arial" panose="020B0604020202020204" pitchFamily="34" charset="0"/>
                <a:cs typeface="Arial" panose="020B0604020202020204" pitchFamily="34" charset="0"/>
              </a:rPr>
              <a:t>.</a:t>
            </a:r>
            <a:r>
              <a:rPr lang="en-US" sz="2000" b="1" dirty="0">
                <a:solidFill>
                  <a:srgbClr val="FF0000"/>
                </a:solidFill>
                <a:latin typeface="Arial" panose="020B0604020202020204" pitchFamily="34" charset="0"/>
                <a:cs typeface="Arial" panose="020B0604020202020204" pitchFamily="34" charset="0"/>
              </a:rPr>
              <a:t> </a:t>
            </a:r>
            <a:endParaRPr lang="cs-CZ" sz="2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5517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2DB78DA5-643B-585A-BD13-644E506AE5E8}"/>
              </a:ext>
            </a:extLst>
          </p:cNvPr>
          <p:cNvPicPr>
            <a:picLocks noChangeAspect="1"/>
          </p:cNvPicPr>
          <p:nvPr/>
        </p:nvPicPr>
        <p:blipFill>
          <a:blip r:embed="rId2"/>
          <a:stretch>
            <a:fillRect/>
          </a:stretch>
        </p:blipFill>
        <p:spPr>
          <a:xfrm>
            <a:off x="2666489" y="96774"/>
            <a:ext cx="7045484" cy="6664452"/>
          </a:xfrm>
          <a:prstGeom prst="rect">
            <a:avLst/>
          </a:prstGeom>
          <a:solidFill>
            <a:schemeClr val="bg1"/>
          </a:solidFill>
        </p:spPr>
      </p:pic>
      <p:pic>
        <p:nvPicPr>
          <p:cNvPr id="7" name="Obrázek 6" descr="Obsah obrázku text, grafický design, Grafika, design&#10;&#10;Popis byl vytvořen automaticky">
            <a:extLst>
              <a:ext uri="{FF2B5EF4-FFF2-40B4-BE49-F238E27FC236}">
                <a16:creationId xmlns:a16="http://schemas.microsoft.com/office/drawing/2014/main" id="{3595999A-525A-449B-00C9-3FDB1391FE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55" y="-36830"/>
            <a:ext cx="3367049" cy="4470400"/>
          </a:xfrm>
          <a:prstGeom prst="rect">
            <a:avLst/>
          </a:prstGeom>
        </p:spPr>
      </p:pic>
      <p:sp>
        <p:nvSpPr>
          <p:cNvPr id="2" name="Zástupný symbol pro datum 1">
            <a:extLst>
              <a:ext uri="{FF2B5EF4-FFF2-40B4-BE49-F238E27FC236}">
                <a16:creationId xmlns:a16="http://schemas.microsoft.com/office/drawing/2014/main" id="{6B6007FD-FAC2-94E0-3199-C77660C9C2C7}"/>
              </a:ext>
            </a:extLst>
          </p:cNvPr>
          <p:cNvSpPr>
            <a:spLocks noGrp="1"/>
          </p:cNvSpPr>
          <p:nvPr>
            <p:ph type="dt" sz="half" idx="10"/>
          </p:nvPr>
        </p:nvSpPr>
        <p:spPr/>
        <p:txBody>
          <a:bodyPr/>
          <a:lstStyle/>
          <a:p>
            <a:r>
              <a:rPr lang="cs-CZ"/>
              <a:t>12.10.2023</a:t>
            </a:r>
            <a:endParaRPr lang="cs-CZ" dirty="0"/>
          </a:p>
        </p:txBody>
      </p:sp>
      <p:sp>
        <p:nvSpPr>
          <p:cNvPr id="4" name="Zástupný symbol pro zápatí 3">
            <a:extLst>
              <a:ext uri="{FF2B5EF4-FFF2-40B4-BE49-F238E27FC236}">
                <a16:creationId xmlns:a16="http://schemas.microsoft.com/office/drawing/2014/main" id="{BB051C9C-1617-FC2E-98B3-CEAA63C60343}"/>
              </a:ext>
            </a:extLst>
          </p:cNvPr>
          <p:cNvSpPr>
            <a:spLocks noGrp="1"/>
          </p:cNvSpPr>
          <p:nvPr>
            <p:ph type="ftr" sz="quarter" idx="11"/>
          </p:nvPr>
        </p:nvSpPr>
        <p:spPr/>
        <p:txBody>
          <a:bodyPr/>
          <a:lstStyle/>
          <a:p>
            <a:r>
              <a:rPr lang="cs-CZ"/>
              <a:t>Division Seminar</a:t>
            </a:r>
          </a:p>
        </p:txBody>
      </p:sp>
      <p:sp>
        <p:nvSpPr>
          <p:cNvPr id="5" name="Zástupný symbol pro číslo snímku 4">
            <a:extLst>
              <a:ext uri="{FF2B5EF4-FFF2-40B4-BE49-F238E27FC236}">
                <a16:creationId xmlns:a16="http://schemas.microsoft.com/office/drawing/2014/main" id="{50158B84-525A-EE16-E66A-35E99872AC3A}"/>
              </a:ext>
            </a:extLst>
          </p:cNvPr>
          <p:cNvSpPr>
            <a:spLocks noGrp="1"/>
          </p:cNvSpPr>
          <p:nvPr>
            <p:ph type="sldNum" sz="quarter" idx="12"/>
          </p:nvPr>
        </p:nvSpPr>
        <p:spPr/>
        <p:txBody>
          <a:bodyPr/>
          <a:lstStyle/>
          <a:p>
            <a:fld id="{ED62073D-E85B-40FA-9124-13BD24CF2971}" type="slidenum">
              <a:rPr lang="cs-CZ" smtClean="0"/>
              <a:t>22</a:t>
            </a:fld>
            <a:endParaRPr lang="cs-CZ"/>
          </a:p>
        </p:txBody>
      </p:sp>
      <p:cxnSp>
        <p:nvCxnSpPr>
          <p:cNvPr id="8" name="Přímá spojnice 7">
            <a:extLst>
              <a:ext uri="{FF2B5EF4-FFF2-40B4-BE49-F238E27FC236}">
                <a16:creationId xmlns:a16="http://schemas.microsoft.com/office/drawing/2014/main" id="{7B89326B-1BD2-23A8-CBE6-FDE92BAB7190}"/>
              </a:ext>
            </a:extLst>
          </p:cNvPr>
          <p:cNvCxnSpPr>
            <a:cxnSpLocks/>
          </p:cNvCxnSpPr>
          <p:nvPr/>
        </p:nvCxnSpPr>
        <p:spPr>
          <a:xfrm>
            <a:off x="3289905" y="5039360"/>
            <a:ext cx="5762655"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Přímá spojnice 9">
            <a:extLst>
              <a:ext uri="{FF2B5EF4-FFF2-40B4-BE49-F238E27FC236}">
                <a16:creationId xmlns:a16="http://schemas.microsoft.com/office/drawing/2014/main" id="{4AA37998-2DAA-8AD9-1991-71E3C2D3CB87}"/>
              </a:ext>
            </a:extLst>
          </p:cNvPr>
          <p:cNvCxnSpPr>
            <a:cxnSpLocks/>
          </p:cNvCxnSpPr>
          <p:nvPr/>
        </p:nvCxnSpPr>
        <p:spPr>
          <a:xfrm>
            <a:off x="3269585" y="5394960"/>
            <a:ext cx="5762655"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Přímá spojnice 10">
            <a:extLst>
              <a:ext uri="{FF2B5EF4-FFF2-40B4-BE49-F238E27FC236}">
                <a16:creationId xmlns:a16="http://schemas.microsoft.com/office/drawing/2014/main" id="{AA8BED8A-7146-EB2A-3598-92D1177C0A3E}"/>
              </a:ext>
            </a:extLst>
          </p:cNvPr>
          <p:cNvCxnSpPr>
            <a:cxnSpLocks/>
          </p:cNvCxnSpPr>
          <p:nvPr/>
        </p:nvCxnSpPr>
        <p:spPr>
          <a:xfrm>
            <a:off x="6797040" y="4673283"/>
            <a:ext cx="211328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Přímá spojnice 12">
            <a:extLst>
              <a:ext uri="{FF2B5EF4-FFF2-40B4-BE49-F238E27FC236}">
                <a16:creationId xmlns:a16="http://schemas.microsoft.com/office/drawing/2014/main" id="{2357B598-5EAF-70ED-EDC3-92AFE77DDC60}"/>
              </a:ext>
            </a:extLst>
          </p:cNvPr>
          <p:cNvCxnSpPr>
            <a:cxnSpLocks/>
          </p:cNvCxnSpPr>
          <p:nvPr/>
        </p:nvCxnSpPr>
        <p:spPr>
          <a:xfrm>
            <a:off x="3289905" y="5729923"/>
            <a:ext cx="397256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ovéPole 17">
            <a:extLst>
              <a:ext uri="{FF2B5EF4-FFF2-40B4-BE49-F238E27FC236}">
                <a16:creationId xmlns:a16="http://schemas.microsoft.com/office/drawing/2014/main" id="{6402116B-7C14-341E-DDF1-B5CD035E91F7}"/>
              </a:ext>
            </a:extLst>
          </p:cNvPr>
          <p:cNvSpPr txBox="1"/>
          <p:nvPr/>
        </p:nvSpPr>
        <p:spPr>
          <a:xfrm>
            <a:off x="42457" y="4775126"/>
            <a:ext cx="2997200" cy="398315"/>
          </a:xfrm>
          <a:prstGeom prst="rect">
            <a:avLst/>
          </a:prstGeom>
          <a:noFill/>
        </p:spPr>
        <p:txBody>
          <a:bodyPr wrap="square">
            <a:spAutoFit/>
          </a:bodyPr>
          <a:lstStyle/>
          <a:p>
            <a:pPr algn="l"/>
            <a:r>
              <a:rPr lang="cs-CZ" sz="2000" b="0" i="0" u="none" strike="noStrike" baseline="0" dirty="0">
                <a:latin typeface="Arial" panose="020B0604020202020204" pitchFamily="34" charset="0"/>
                <a:cs typeface="Arial" panose="020B0604020202020204" pitchFamily="34" charset="0"/>
              </a:rPr>
              <a:t>Preprint </a:t>
            </a:r>
            <a:r>
              <a:rPr lang="cs-CZ" sz="2000" b="0" i="0" u="none" strike="noStrike" baseline="0" dirty="0" err="1">
                <a:latin typeface="Arial" panose="020B0604020202020204" pitchFamily="34" charset="0"/>
                <a:cs typeface="Arial" panose="020B0604020202020204" pitchFamily="34" charset="0"/>
              </a:rPr>
              <a:t>of</a:t>
            </a:r>
            <a:r>
              <a:rPr lang="cs-CZ" sz="2000" b="0" i="0" u="none" strike="noStrike" baseline="0" dirty="0">
                <a:latin typeface="Arial" panose="020B0604020202020204" pitchFamily="34" charset="0"/>
                <a:cs typeface="Arial" panose="020B0604020202020204" pitchFamily="34" charset="0"/>
              </a:rPr>
              <a:t> </a:t>
            </a:r>
            <a:r>
              <a:rPr lang="cs-CZ" sz="2000" b="0" i="0" u="none" strike="noStrike" baseline="0" dirty="0" err="1">
                <a:latin typeface="Arial" panose="020B0604020202020204" pitchFamily="34" charset="0"/>
                <a:cs typeface="Arial" panose="020B0604020202020204" pitchFamily="34" charset="0"/>
              </a:rPr>
              <a:t>March</a:t>
            </a:r>
            <a:r>
              <a:rPr lang="cs-CZ" sz="2000" b="0" i="0" u="none" strike="noStrike" baseline="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 </a:t>
            </a:r>
            <a:r>
              <a:rPr lang="cs-CZ" sz="2000" b="0" i="0" u="none" strike="noStrike" baseline="0" dirty="0">
                <a:latin typeface="Arial" panose="020B0604020202020204" pitchFamily="34" charset="0"/>
                <a:cs typeface="Arial" panose="020B0604020202020204" pitchFamily="34" charset="0"/>
              </a:rPr>
              <a:t>1976</a:t>
            </a:r>
          </a:p>
        </p:txBody>
      </p:sp>
      <p:sp>
        <p:nvSpPr>
          <p:cNvPr id="23" name="TextovéPole 22">
            <a:extLst>
              <a:ext uri="{FF2B5EF4-FFF2-40B4-BE49-F238E27FC236}">
                <a16:creationId xmlns:a16="http://schemas.microsoft.com/office/drawing/2014/main" id="{F02E9070-FFDC-E988-29E2-47873AB1810A}"/>
              </a:ext>
            </a:extLst>
          </p:cNvPr>
          <p:cNvSpPr txBox="1"/>
          <p:nvPr/>
        </p:nvSpPr>
        <p:spPr>
          <a:xfrm>
            <a:off x="1261657" y="3961335"/>
            <a:ext cx="2280920" cy="461665"/>
          </a:xfrm>
          <a:prstGeom prst="rect">
            <a:avLst/>
          </a:prstGeom>
          <a:noFill/>
        </p:spPr>
        <p:txBody>
          <a:bodyPr wrap="square">
            <a:spAutoFit/>
          </a:bodyPr>
          <a:lstStyle/>
          <a:p>
            <a:r>
              <a:rPr lang="en-US" sz="2400" b="1" dirty="0">
                <a:solidFill>
                  <a:schemeClr val="bg1"/>
                </a:solidFill>
                <a:latin typeface="Arial" panose="020B0604020202020204" pitchFamily="34" charset="0"/>
                <a:cs typeface="Arial" panose="020B0604020202020204" pitchFamily="34" charset="0"/>
              </a:rPr>
              <a:t>8 - 12 Jun</a:t>
            </a:r>
            <a:r>
              <a:rPr lang="cs-CZ" sz="2400" b="1" dirty="0">
                <a:solidFill>
                  <a:schemeClr val="bg1"/>
                </a:solidFill>
                <a:latin typeface="Arial" panose="020B0604020202020204" pitchFamily="34" charset="0"/>
                <a:cs typeface="Arial" panose="020B0604020202020204" pitchFamily="34" charset="0"/>
              </a:rPr>
              <a:t>e</a:t>
            </a:r>
            <a:endParaRPr lang="cs-CZ" sz="2400" b="1" dirty="0">
              <a:solidFill>
                <a:schemeClr val="bg1"/>
              </a:solidFill>
            </a:endParaRPr>
          </a:p>
        </p:txBody>
      </p:sp>
      <p:sp>
        <p:nvSpPr>
          <p:cNvPr id="24" name="TextovéPole 23">
            <a:extLst>
              <a:ext uri="{FF2B5EF4-FFF2-40B4-BE49-F238E27FC236}">
                <a16:creationId xmlns:a16="http://schemas.microsoft.com/office/drawing/2014/main" id="{A51739A6-C56B-7089-7207-29A080986A85}"/>
              </a:ext>
            </a:extLst>
          </p:cNvPr>
          <p:cNvSpPr txBox="1"/>
          <p:nvPr/>
        </p:nvSpPr>
        <p:spPr>
          <a:xfrm>
            <a:off x="31751" y="5133211"/>
            <a:ext cx="6127750" cy="1015663"/>
          </a:xfrm>
          <a:prstGeom prst="rect">
            <a:avLst/>
          </a:prstGeom>
          <a:noFill/>
        </p:spPr>
        <p:txBody>
          <a:bodyPr wrap="square">
            <a:spAutoFit/>
          </a:bodyPr>
          <a:lstStyle/>
          <a:p>
            <a:r>
              <a:rPr lang="cs-CZ" sz="2000" b="1" u="sng" dirty="0" err="1">
                <a:solidFill>
                  <a:srgbClr val="2613B3"/>
                </a:solidFill>
                <a:latin typeface="Arial" panose="020B0604020202020204" pitchFamily="34" charset="0"/>
                <a:cs typeface="Arial" panose="020B0604020202020204" pitchFamily="34" charset="0"/>
              </a:rPr>
              <a:t>even</a:t>
            </a:r>
            <a:r>
              <a:rPr lang="cs-CZ" sz="2000" b="1" u="sng" dirty="0">
                <a:solidFill>
                  <a:srgbClr val="2613B3"/>
                </a:solidFill>
                <a:latin typeface="Arial" panose="020B0604020202020204" pitchFamily="34" charset="0"/>
                <a:cs typeface="Arial" panose="020B0604020202020204" pitchFamily="34" charset="0"/>
              </a:rPr>
              <a:t> </a:t>
            </a:r>
            <a:r>
              <a:rPr lang="cs-CZ" sz="2000" b="1" u="sng" dirty="0" err="1">
                <a:solidFill>
                  <a:srgbClr val="2613B3"/>
                </a:solidFill>
                <a:latin typeface="Arial" panose="020B0604020202020204" pitchFamily="34" charset="0"/>
                <a:cs typeface="Arial" panose="020B0604020202020204" pitchFamily="34" charset="0"/>
              </a:rPr>
              <a:t>before</a:t>
            </a:r>
            <a:r>
              <a:rPr lang="cs-CZ" sz="2000" b="1" u="sng" dirty="0">
                <a:solidFill>
                  <a:srgbClr val="2613B3"/>
                </a:solidFill>
                <a:latin typeface="Arial" panose="020B0604020202020204" pitchFamily="34" charset="0"/>
                <a:cs typeface="Arial" panose="020B0604020202020204" pitchFamily="34" charset="0"/>
              </a:rPr>
              <a:t> SPS </a:t>
            </a:r>
            <a:r>
              <a:rPr lang="cs-CZ" sz="2000" b="1" u="sng" dirty="0" err="1">
                <a:solidFill>
                  <a:srgbClr val="2613B3"/>
                </a:solidFill>
                <a:latin typeface="Arial" panose="020B0604020202020204" pitchFamily="34" charset="0"/>
                <a:cs typeface="Arial" panose="020B0604020202020204" pitchFamily="34" charset="0"/>
              </a:rPr>
              <a:t>was</a:t>
            </a:r>
            <a:r>
              <a:rPr lang="cs-CZ" sz="2000" b="1" u="sng" dirty="0">
                <a:solidFill>
                  <a:srgbClr val="2613B3"/>
                </a:solidFill>
                <a:latin typeface="Arial" panose="020B0604020202020204" pitchFamily="34" charset="0"/>
                <a:cs typeface="Arial" panose="020B0604020202020204" pitchFamily="34" charset="0"/>
              </a:rPr>
              <a:t> </a:t>
            </a:r>
          </a:p>
          <a:p>
            <a:r>
              <a:rPr lang="cs-CZ" sz="2000" b="1" u="sng" dirty="0" err="1">
                <a:solidFill>
                  <a:srgbClr val="2613B3"/>
                </a:solidFill>
                <a:latin typeface="Arial" panose="020B0604020202020204" pitchFamily="34" charset="0"/>
                <a:cs typeface="Arial" panose="020B0604020202020204" pitchFamily="34" charset="0"/>
              </a:rPr>
              <a:t>officially</a:t>
            </a:r>
            <a:r>
              <a:rPr lang="cs-CZ" sz="2000" b="1" u="sng" dirty="0">
                <a:solidFill>
                  <a:srgbClr val="2613B3"/>
                </a:solidFill>
                <a:latin typeface="Arial" panose="020B0604020202020204" pitchFamily="34" charset="0"/>
                <a:cs typeface="Arial" panose="020B0604020202020204" pitchFamily="34" charset="0"/>
              </a:rPr>
              <a:t> </a:t>
            </a:r>
            <a:r>
              <a:rPr lang="cs-CZ" sz="2000" b="1" u="sng" dirty="0" err="1">
                <a:solidFill>
                  <a:srgbClr val="2613B3"/>
                </a:solidFill>
                <a:latin typeface="Arial" panose="020B0604020202020204" pitchFamily="34" charset="0"/>
                <a:cs typeface="Arial" panose="020B0604020202020204" pitchFamily="34" charset="0"/>
              </a:rPr>
              <a:t>commissioned</a:t>
            </a:r>
            <a:r>
              <a:rPr lang="cs-CZ" sz="2000" b="1" u="sng" dirty="0">
                <a:solidFill>
                  <a:srgbClr val="2613B3"/>
                </a:solidFill>
                <a:latin typeface="Arial" panose="020B0604020202020204" pitchFamily="34" charset="0"/>
                <a:cs typeface="Arial" panose="020B0604020202020204" pitchFamily="34" charset="0"/>
              </a:rPr>
              <a:t> </a:t>
            </a:r>
          </a:p>
          <a:p>
            <a:r>
              <a:rPr lang="cs-CZ" sz="2000" dirty="0">
                <a:latin typeface="Arial" panose="020B0604020202020204" pitchFamily="34" charset="0"/>
                <a:cs typeface="Arial" panose="020B0604020202020204" pitchFamily="34" charset="0"/>
              </a:rPr>
              <a:t>on June 17, 1976 .</a:t>
            </a:r>
          </a:p>
        </p:txBody>
      </p:sp>
    </p:spTree>
    <p:extLst>
      <p:ext uri="{BB962C8B-B14F-4D97-AF65-F5344CB8AC3E}">
        <p14:creationId xmlns:p14="http://schemas.microsoft.com/office/powerpoint/2010/main" val="1605449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BC621260-28B0-628F-DF62-08202FF43BFC}"/>
              </a:ext>
            </a:extLst>
          </p:cNvPr>
          <p:cNvSpPr txBox="1"/>
          <p:nvPr/>
        </p:nvSpPr>
        <p:spPr>
          <a:xfrm>
            <a:off x="416560" y="264855"/>
            <a:ext cx="8310880" cy="2246769"/>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CERN </a:t>
            </a:r>
            <a:r>
              <a:rPr lang="cs-CZ" sz="2000" dirty="0">
                <a:latin typeface="Arial" panose="020B0604020202020204" pitchFamily="34" charset="0"/>
                <a:cs typeface="Arial" panose="020B0604020202020204" pitchFamily="34" charset="0"/>
              </a:rPr>
              <a:t>DG</a:t>
            </a:r>
            <a:r>
              <a:rPr lang="en-US" sz="2000" dirty="0">
                <a:latin typeface="Arial" panose="020B0604020202020204" pitchFamily="34" charset="0"/>
                <a:cs typeface="Arial" panose="020B0604020202020204" pitchFamily="34" charset="0"/>
              </a:rPr>
              <a:t> John Adams wasn’t</a:t>
            </a:r>
            <a:r>
              <a:rPr lang="cs-CZ"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happy that as soon as the SPS had been built, </a:t>
            </a:r>
            <a:r>
              <a:rPr lang="cs-CZ" sz="2000" dirty="0" err="1">
                <a:latin typeface="Arial" panose="020B0604020202020204" pitchFamily="34" charset="0"/>
                <a:cs typeface="Arial" panose="020B0604020202020204" pitchFamily="34" charset="0"/>
              </a:rPr>
              <a:t>it</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should</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be</a:t>
            </a:r>
            <a:r>
              <a:rPr lang="cs-CZ"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convert</a:t>
            </a:r>
            <a:r>
              <a:rPr lang="cs-CZ" sz="2000" dirty="0" err="1">
                <a:latin typeface="Arial" panose="020B0604020202020204" pitchFamily="34" charset="0"/>
                <a:cs typeface="Arial" panose="020B0604020202020204" pitchFamily="34" charset="0"/>
              </a:rPr>
              <a:t>ed</a:t>
            </a:r>
            <a:r>
              <a:rPr lang="en-US" sz="2000" dirty="0">
                <a:latin typeface="Arial" panose="020B0604020202020204" pitchFamily="34" charset="0"/>
                <a:cs typeface="Arial" panose="020B0604020202020204" pitchFamily="34" charset="0"/>
              </a:rPr>
              <a:t> it into a </a:t>
            </a:r>
            <a:r>
              <a:rPr lang="cs-CZ" sz="2000" dirty="0">
                <a:latin typeface="Arial" panose="020B0604020202020204" pitchFamily="34" charset="0"/>
                <a:cs typeface="Arial" panose="020B0604020202020204" pitchFamily="34" charset="0"/>
              </a:rPr>
              <a:t>antiproton-proton</a:t>
            </a:r>
            <a:r>
              <a:rPr lang="en-US" sz="2000" dirty="0">
                <a:latin typeface="Arial" panose="020B0604020202020204" pitchFamily="34" charset="0"/>
                <a:cs typeface="Arial" panose="020B0604020202020204" pitchFamily="34" charset="0"/>
              </a:rPr>
              <a:t> collider. But he accepted the suggestion</a:t>
            </a:r>
            <a:r>
              <a:rPr lang="cs-CZ" sz="2000" dirty="0">
                <a:latin typeface="Arial" panose="020B0604020202020204" pitchFamily="34" charset="0"/>
                <a:cs typeface="Arial" panose="020B0604020202020204" pitchFamily="34" charset="0"/>
              </a:rPr>
              <a:t> and</a:t>
            </a:r>
            <a:r>
              <a:rPr lang="en-US" sz="200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f</a:t>
            </a:r>
            <a:r>
              <a:rPr lang="en-US" sz="2000" dirty="0" err="1">
                <a:latin typeface="Arial" panose="020B0604020202020204" pitchFamily="34" charset="0"/>
                <a:cs typeface="Arial" panose="020B0604020202020204" pitchFamily="34" charset="0"/>
              </a:rPr>
              <a:t>ollowing</a:t>
            </a:r>
            <a:r>
              <a:rPr lang="en-US" sz="2000" dirty="0">
                <a:latin typeface="Arial" panose="020B0604020202020204" pitchFamily="34" charset="0"/>
                <a:cs typeface="Arial" panose="020B0604020202020204" pitchFamily="34" charset="0"/>
              </a:rPr>
              <a:t> the </a:t>
            </a:r>
            <a:r>
              <a:rPr lang="en-US" sz="2000" b="1" dirty="0">
                <a:solidFill>
                  <a:srgbClr val="2613B3"/>
                </a:solidFill>
                <a:latin typeface="Arial" panose="020B0604020202020204" pitchFamily="34" charset="0"/>
                <a:cs typeface="Arial" panose="020B0604020202020204" pitchFamily="34" charset="0"/>
              </a:rPr>
              <a:t>Initial Cooling Experiment, </a:t>
            </a:r>
            <a:r>
              <a:rPr lang="en-US" sz="2000" dirty="0">
                <a:latin typeface="Arial" panose="020B0604020202020204" pitchFamily="34" charset="0"/>
                <a:cs typeface="Arial" panose="020B0604020202020204" pitchFamily="34" charset="0"/>
              </a:rPr>
              <a:t>which showed that the luminosity target was achievable with stochastic cooling, the </a:t>
            </a:r>
            <a:r>
              <a:rPr lang="en-US" sz="2000" b="1" dirty="0" err="1">
                <a:solidFill>
                  <a:srgbClr val="FF0000"/>
                </a:solidFill>
                <a:latin typeface="Arial" panose="020B0604020202020204" pitchFamily="34" charset="0"/>
                <a:cs typeface="Arial" panose="020B0604020202020204" pitchFamily="34" charset="0"/>
              </a:rPr>
              <a:t>Sp</a:t>
            </a:r>
            <a:r>
              <a:rPr lang="en-US" sz="2000" b="1" dirty="0" err="1">
                <a:solidFill>
                  <a:srgbClr val="FF0000"/>
                </a:solidFill>
                <a:effectLst/>
                <a:latin typeface="Arial" panose="020B0604020202020204" pitchFamily="34" charset="0"/>
                <a:cs typeface="Arial" panose="020B0604020202020204" pitchFamily="34" charset="0"/>
              </a:rPr>
              <a:t>p</a:t>
            </a:r>
            <a:r>
              <a:rPr lang="en-US" sz="2000" b="1" dirty="0" err="1">
                <a:solidFill>
                  <a:srgbClr val="FF0000"/>
                </a:solidFill>
                <a:latin typeface="Arial" panose="020B0604020202020204" pitchFamily="34" charset="0"/>
                <a:cs typeface="Arial" panose="020B0604020202020204" pitchFamily="34" charset="0"/>
              </a:rPr>
              <a:t>S</a:t>
            </a:r>
            <a:r>
              <a:rPr lang="en-US" sz="2000" b="1" dirty="0">
                <a:solidFill>
                  <a:srgbClr val="FF0000"/>
                </a:solidFill>
                <a:latin typeface="Arial" panose="020B0604020202020204" pitchFamily="34" charset="0"/>
                <a:cs typeface="Arial" panose="020B0604020202020204" pitchFamily="34" charset="0"/>
              </a:rPr>
              <a:t> was approved in May 1978 </a:t>
            </a:r>
            <a:r>
              <a:rPr lang="en-US" sz="2000" dirty="0">
                <a:latin typeface="Arial" panose="020B0604020202020204" pitchFamily="34" charset="0"/>
                <a:cs typeface="Arial" panose="020B0604020202020204" pitchFamily="34" charset="0"/>
              </a:rPr>
              <a:t>and the construction of the Antiproton Accumulator (AA) by van der Meer</a:t>
            </a:r>
            <a:r>
              <a:rPr lang="cs-CZ"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began. </a:t>
            </a:r>
            <a:r>
              <a:rPr lang="cs-CZ" sz="2000" dirty="0">
                <a:latin typeface="Arial" panose="020B0604020202020204" pitchFamily="34" charset="0"/>
                <a:cs typeface="Arial" panose="020B0604020202020204" pitchFamily="34" charset="0"/>
              </a:rPr>
              <a:t>T</a:t>
            </a:r>
            <a:r>
              <a:rPr lang="en-US" sz="2000" dirty="0">
                <a:latin typeface="Arial" panose="020B0604020202020204" pitchFamily="34" charset="0"/>
                <a:cs typeface="Arial" panose="020B0604020202020204" pitchFamily="34" charset="0"/>
              </a:rPr>
              <a:t>he UA1 and UA2 experiments </a:t>
            </a:r>
            <a:r>
              <a:rPr lang="cs-CZ" sz="2000" dirty="0" err="1">
                <a:latin typeface="Arial" panose="020B0604020202020204" pitchFamily="34" charset="0"/>
                <a:cs typeface="Arial" panose="020B0604020202020204" pitchFamily="34" charset="0"/>
              </a:rPr>
              <a:t>began</a:t>
            </a:r>
            <a:r>
              <a:rPr lang="cs-CZ" sz="2000" dirty="0">
                <a:latin typeface="Arial" panose="020B0604020202020204" pitchFamily="34" charset="0"/>
                <a:cs typeface="Arial" panose="020B0604020202020204" pitchFamily="34" charset="0"/>
              </a:rPr>
              <a:t> </a:t>
            </a:r>
            <a:r>
              <a:rPr lang="en-US" sz="2000" b="1" dirty="0">
                <a:solidFill>
                  <a:srgbClr val="FF0000"/>
                </a:solidFill>
                <a:latin typeface="Arial" panose="020B0604020202020204" pitchFamily="34" charset="0"/>
                <a:cs typeface="Arial" panose="020B0604020202020204" pitchFamily="34" charset="0"/>
              </a:rPr>
              <a:t>hunting for the W and Z bosons in 1981</a:t>
            </a:r>
            <a:r>
              <a:rPr lang="en-US" sz="2000" dirty="0">
                <a:latin typeface="Arial" panose="020B0604020202020204" pitchFamily="34" charset="0"/>
                <a:cs typeface="Arial" panose="020B0604020202020204" pitchFamily="34" charset="0"/>
              </a:rPr>
              <a:t>.</a:t>
            </a:r>
            <a:endParaRPr lang="cs-CZ" sz="2000" dirty="0">
              <a:latin typeface="Arial" panose="020B0604020202020204" pitchFamily="34" charset="0"/>
              <a:cs typeface="Arial" panose="020B0604020202020204" pitchFamily="34" charset="0"/>
            </a:endParaRPr>
          </a:p>
        </p:txBody>
      </p:sp>
      <p:sp>
        <p:nvSpPr>
          <p:cNvPr id="2" name="Zástupný symbol pro datum 1">
            <a:extLst>
              <a:ext uri="{FF2B5EF4-FFF2-40B4-BE49-F238E27FC236}">
                <a16:creationId xmlns:a16="http://schemas.microsoft.com/office/drawing/2014/main" id="{7224D695-6C4F-71E7-48A9-E4666CEC782A}"/>
              </a:ext>
            </a:extLst>
          </p:cNvPr>
          <p:cNvSpPr>
            <a:spLocks noGrp="1"/>
          </p:cNvSpPr>
          <p:nvPr>
            <p:ph type="dt" sz="half" idx="10"/>
          </p:nvPr>
        </p:nvSpPr>
        <p:spPr/>
        <p:txBody>
          <a:bodyPr/>
          <a:lstStyle/>
          <a:p>
            <a:r>
              <a:rPr lang="cs-CZ"/>
              <a:t>12.10.2023</a:t>
            </a:r>
          </a:p>
        </p:txBody>
      </p:sp>
      <p:sp>
        <p:nvSpPr>
          <p:cNvPr id="5" name="Zástupný symbol pro zápatí 4">
            <a:extLst>
              <a:ext uri="{FF2B5EF4-FFF2-40B4-BE49-F238E27FC236}">
                <a16:creationId xmlns:a16="http://schemas.microsoft.com/office/drawing/2014/main" id="{C4357F2C-FA80-6191-0945-1D24FDE023FA}"/>
              </a:ext>
            </a:extLst>
          </p:cNvPr>
          <p:cNvSpPr>
            <a:spLocks noGrp="1"/>
          </p:cNvSpPr>
          <p:nvPr>
            <p:ph type="ftr" sz="quarter" idx="11"/>
          </p:nvPr>
        </p:nvSpPr>
        <p:spPr/>
        <p:txBody>
          <a:bodyPr/>
          <a:lstStyle/>
          <a:p>
            <a:r>
              <a:rPr lang="cs-CZ" dirty="0" err="1"/>
              <a:t>Division</a:t>
            </a:r>
            <a:r>
              <a:rPr lang="cs-CZ" dirty="0"/>
              <a:t> </a:t>
            </a:r>
            <a:r>
              <a:rPr lang="cs-CZ" dirty="0" err="1"/>
              <a:t>Seminar</a:t>
            </a:r>
            <a:endParaRPr lang="cs-CZ" dirty="0"/>
          </a:p>
        </p:txBody>
      </p:sp>
      <p:sp>
        <p:nvSpPr>
          <p:cNvPr id="6" name="Zástupný symbol pro číslo snímku 5">
            <a:extLst>
              <a:ext uri="{FF2B5EF4-FFF2-40B4-BE49-F238E27FC236}">
                <a16:creationId xmlns:a16="http://schemas.microsoft.com/office/drawing/2014/main" id="{C45AE7A8-F252-A83E-1052-146F2A8E68D5}"/>
              </a:ext>
            </a:extLst>
          </p:cNvPr>
          <p:cNvSpPr>
            <a:spLocks noGrp="1"/>
          </p:cNvSpPr>
          <p:nvPr>
            <p:ph type="sldNum" sz="quarter" idx="12"/>
          </p:nvPr>
        </p:nvSpPr>
        <p:spPr/>
        <p:txBody>
          <a:bodyPr/>
          <a:lstStyle/>
          <a:p>
            <a:fld id="{ED62073D-E85B-40FA-9124-13BD24CF2971}" type="slidenum">
              <a:rPr lang="cs-CZ" smtClean="0"/>
              <a:t>23</a:t>
            </a:fld>
            <a:endParaRPr lang="cs-CZ"/>
          </a:p>
        </p:txBody>
      </p:sp>
      <p:sp>
        <p:nvSpPr>
          <p:cNvPr id="9" name="TextovéPole 8">
            <a:extLst>
              <a:ext uri="{FF2B5EF4-FFF2-40B4-BE49-F238E27FC236}">
                <a16:creationId xmlns:a16="http://schemas.microsoft.com/office/drawing/2014/main" id="{DE3AC1B0-9E61-E34A-A1C8-23071325242C}"/>
              </a:ext>
            </a:extLst>
          </p:cNvPr>
          <p:cNvSpPr txBox="1"/>
          <p:nvPr/>
        </p:nvSpPr>
        <p:spPr>
          <a:xfrm>
            <a:off x="416560" y="2761327"/>
            <a:ext cx="8646160" cy="3170099"/>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Two years later, </a:t>
            </a:r>
            <a:r>
              <a:rPr lang="en-US" sz="2000" b="1" dirty="0">
                <a:solidFill>
                  <a:srgbClr val="FF0000"/>
                </a:solidFill>
                <a:latin typeface="Arial" panose="020B0604020202020204" pitchFamily="34" charset="0"/>
                <a:cs typeface="Arial" panose="020B0604020202020204" pitchFamily="34" charset="0"/>
              </a:rPr>
              <a:t>in a seminar on 20 January 1983 </a:t>
            </a:r>
            <a:r>
              <a:rPr lang="en-US" sz="2000" dirty="0">
                <a:latin typeface="Arial" panose="020B0604020202020204" pitchFamily="34" charset="0"/>
                <a:cs typeface="Arial" panose="020B0604020202020204" pitchFamily="34" charset="0"/>
              </a:rPr>
              <a:t>held in CERN’s Main Auditorium, Rubbia, spokesperson of the UA1 collaboration, </a:t>
            </a:r>
            <a:r>
              <a:rPr lang="en-US" sz="2000" b="1" dirty="0">
                <a:solidFill>
                  <a:srgbClr val="FF0000"/>
                </a:solidFill>
                <a:latin typeface="Arial" panose="020B0604020202020204" pitchFamily="34" charset="0"/>
                <a:cs typeface="Arial" panose="020B0604020202020204" pitchFamily="34" charset="0"/>
              </a:rPr>
              <a:t>revealed six candidate collision events for the W boson</a:t>
            </a:r>
            <a:r>
              <a:rPr lang="en-US" sz="2000" dirty="0">
                <a:latin typeface="Arial" panose="020B0604020202020204" pitchFamily="34" charset="0"/>
                <a:cs typeface="Arial" panose="020B0604020202020204" pitchFamily="34" charset="0"/>
              </a:rPr>
              <a:t>. The following afternoon, </a:t>
            </a:r>
            <a:r>
              <a:rPr lang="en-US" sz="2000" b="1" dirty="0">
                <a:solidFill>
                  <a:srgbClr val="FF0000"/>
                </a:solidFill>
                <a:latin typeface="Arial" panose="020B0604020202020204" pitchFamily="34" charset="0"/>
                <a:cs typeface="Arial" panose="020B0604020202020204" pitchFamily="34" charset="0"/>
              </a:rPr>
              <a:t>Luigi Di </a:t>
            </a:r>
            <a:r>
              <a:rPr lang="en-US" sz="2000" b="1" dirty="0" err="1">
                <a:solidFill>
                  <a:srgbClr val="FF0000"/>
                </a:solidFill>
                <a:latin typeface="Arial" panose="020B0604020202020204" pitchFamily="34" charset="0"/>
                <a:cs typeface="Arial" panose="020B0604020202020204" pitchFamily="34" charset="0"/>
              </a:rPr>
              <a:t>Lella</a:t>
            </a:r>
            <a:r>
              <a:rPr lang="en-US" sz="2000" b="1" dirty="0">
                <a:solidFill>
                  <a:srgbClr val="FF0000"/>
                </a:solidFill>
                <a:latin typeface="Arial" panose="020B0604020202020204" pitchFamily="34" charset="0"/>
                <a:cs typeface="Arial" panose="020B0604020202020204" pitchFamily="34" charset="0"/>
              </a:rPr>
              <a:t> of the UA2 collaboration presented four candidate </a:t>
            </a:r>
            <a:r>
              <a:rPr lang="en-US" sz="2000" dirty="0">
                <a:latin typeface="Arial" panose="020B0604020202020204" pitchFamily="34" charset="0"/>
                <a:cs typeface="Arial" panose="020B0604020202020204" pitchFamily="34" charset="0"/>
              </a:rPr>
              <a:t>W events and, on 25 January 1983, CERN delivered the news of the discovery of the new particle to the world.</a:t>
            </a:r>
            <a:endParaRPr lang="cs-CZ"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cs-CZ" sz="2000" dirty="0">
                <a:latin typeface="Arial" panose="020B0604020202020204" pitchFamily="34" charset="0"/>
                <a:cs typeface="Arial" panose="020B0604020202020204" pitchFamily="34" charset="0"/>
              </a:rPr>
              <a:t>T</a:t>
            </a:r>
            <a:r>
              <a:rPr lang="en-US" sz="2000" dirty="0">
                <a:latin typeface="Arial" panose="020B0604020202020204" pitchFamily="34" charset="0"/>
                <a:cs typeface="Arial" panose="020B0604020202020204" pitchFamily="34" charset="0"/>
              </a:rPr>
              <a:t>he W boson discovery was followed a few months later by that of the Z boson, indirect evidence for which had been obtained a decade earlier at CERN’s</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Gargamelle</a:t>
            </a:r>
            <a:r>
              <a:rPr lang="cs-CZ"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bubble chamber.</a:t>
            </a:r>
          </a:p>
        </p:txBody>
      </p:sp>
    </p:spTree>
    <p:extLst>
      <p:ext uri="{BB962C8B-B14F-4D97-AF65-F5344CB8AC3E}">
        <p14:creationId xmlns:p14="http://schemas.microsoft.com/office/powerpoint/2010/main" val="223895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oblečení, interiér, Lidská tvář, zeď&#10;&#10;Popis byl vytvořen automaticky">
            <a:extLst>
              <a:ext uri="{FF2B5EF4-FFF2-40B4-BE49-F238E27FC236}">
                <a16:creationId xmlns:a16="http://schemas.microsoft.com/office/drawing/2014/main" id="{30ADC653-32C7-5723-7571-D75EFCA998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486231"/>
            <a:ext cx="9144000" cy="6120143"/>
          </a:xfrm>
          <a:prstGeom prst="rect">
            <a:avLst/>
          </a:prstGeom>
        </p:spPr>
      </p:pic>
      <p:sp>
        <p:nvSpPr>
          <p:cNvPr id="4" name="TextovéPole 3">
            <a:extLst>
              <a:ext uri="{FF2B5EF4-FFF2-40B4-BE49-F238E27FC236}">
                <a16:creationId xmlns:a16="http://schemas.microsoft.com/office/drawing/2014/main" id="{7441DEB1-06FA-6D03-0EF6-EDAD34B66BB1}"/>
              </a:ext>
            </a:extLst>
          </p:cNvPr>
          <p:cNvSpPr txBox="1"/>
          <p:nvPr/>
        </p:nvSpPr>
        <p:spPr>
          <a:xfrm>
            <a:off x="96520" y="5657671"/>
            <a:ext cx="8808720" cy="1200329"/>
          </a:xfrm>
          <a:prstGeom prst="rect">
            <a:avLst/>
          </a:prstGeom>
          <a:noFill/>
        </p:spPr>
        <p:txBody>
          <a:bodyPr wrap="square">
            <a:spAutoFit/>
          </a:bodyPr>
          <a:lstStyle/>
          <a:p>
            <a:r>
              <a:rPr lang="cs-CZ" sz="2400" dirty="0">
                <a:latin typeface="Arial" panose="020B0604020202020204" pitchFamily="34" charset="0"/>
                <a:cs typeface="Arial" panose="020B0604020202020204" pitchFamily="34" charset="0"/>
              </a:rPr>
              <a:t>On 25 </a:t>
            </a:r>
            <a:r>
              <a:rPr lang="cs-CZ" sz="2400" dirty="0" err="1">
                <a:latin typeface="Arial" panose="020B0604020202020204" pitchFamily="34" charset="0"/>
                <a:cs typeface="Arial" panose="020B0604020202020204" pitchFamily="34" charset="0"/>
              </a:rPr>
              <a:t>January</a:t>
            </a:r>
            <a:r>
              <a:rPr lang="cs-CZ" sz="2400" dirty="0">
                <a:latin typeface="Arial" panose="020B0604020202020204" pitchFamily="34" charset="0"/>
                <a:cs typeface="Arial" panose="020B0604020202020204" pitchFamily="34" charset="0"/>
              </a:rPr>
              <a:t> 1983, CERN </a:t>
            </a:r>
            <a:r>
              <a:rPr lang="cs-CZ" sz="2400" dirty="0" err="1">
                <a:latin typeface="Arial" panose="020B0604020202020204" pitchFamily="34" charset="0"/>
                <a:cs typeface="Arial" panose="020B0604020202020204" pitchFamily="34" charset="0"/>
              </a:rPr>
              <a:t>announced</a:t>
            </a:r>
            <a:r>
              <a:rPr lang="cs-CZ" sz="2400" dirty="0">
                <a:latin typeface="Arial" panose="020B0604020202020204" pitchFamily="34" charset="0"/>
                <a:cs typeface="Arial" panose="020B0604020202020204" pitchFamily="34" charset="0"/>
              </a:rPr>
              <a:t> </a:t>
            </a:r>
            <a:r>
              <a:rPr lang="cs-CZ" sz="2400" dirty="0" err="1">
                <a:latin typeface="Arial" panose="020B0604020202020204" pitchFamily="34" charset="0"/>
                <a:cs typeface="Arial" panose="020B0604020202020204" pitchFamily="34" charset="0"/>
              </a:rPr>
              <a:t>the</a:t>
            </a:r>
            <a:r>
              <a:rPr lang="cs-CZ" sz="2400" dirty="0">
                <a:latin typeface="Arial" panose="020B0604020202020204" pitchFamily="34" charset="0"/>
                <a:cs typeface="Arial" panose="020B0604020202020204" pitchFamily="34" charset="0"/>
              </a:rPr>
              <a:t> </a:t>
            </a:r>
            <a:r>
              <a:rPr lang="cs-CZ" sz="2400" dirty="0" err="1">
                <a:latin typeface="Arial" panose="020B0604020202020204" pitchFamily="34" charset="0"/>
                <a:cs typeface="Arial" panose="020B0604020202020204" pitchFamily="34" charset="0"/>
              </a:rPr>
              <a:t>discovery</a:t>
            </a:r>
            <a:r>
              <a:rPr lang="cs-CZ" sz="2400" dirty="0">
                <a:latin typeface="Arial" panose="020B0604020202020204" pitchFamily="34" charset="0"/>
                <a:cs typeface="Arial" panose="020B0604020202020204" pitchFamily="34" charset="0"/>
              </a:rPr>
              <a:t> </a:t>
            </a:r>
            <a:r>
              <a:rPr lang="cs-CZ" sz="2400" dirty="0" err="1">
                <a:latin typeface="Arial" panose="020B0604020202020204" pitchFamily="34" charset="0"/>
                <a:cs typeface="Arial" panose="020B0604020202020204" pitchFamily="34" charset="0"/>
              </a:rPr>
              <a:t>of</a:t>
            </a:r>
            <a:r>
              <a:rPr lang="cs-CZ" sz="2400" dirty="0">
                <a:latin typeface="Arial" panose="020B0604020202020204" pitchFamily="34" charset="0"/>
                <a:cs typeface="Arial" panose="020B0604020202020204" pitchFamily="34" charset="0"/>
              </a:rPr>
              <a:t> </a:t>
            </a:r>
            <a:r>
              <a:rPr lang="cs-CZ" sz="2400" dirty="0" err="1">
                <a:latin typeface="Arial" panose="020B0604020202020204" pitchFamily="34" charset="0"/>
                <a:cs typeface="Arial" panose="020B0604020202020204" pitchFamily="34" charset="0"/>
              </a:rPr>
              <a:t>the</a:t>
            </a:r>
            <a:r>
              <a:rPr lang="cs-CZ" sz="2400" dirty="0">
                <a:latin typeface="Arial" panose="020B0604020202020204" pitchFamily="34" charset="0"/>
                <a:cs typeface="Arial" panose="020B0604020202020204" pitchFamily="34" charset="0"/>
              </a:rPr>
              <a:t> W boson. </a:t>
            </a:r>
            <a:r>
              <a:rPr lang="cs-CZ" sz="2400" dirty="0" err="1">
                <a:latin typeface="Arial" panose="020B0604020202020204" pitchFamily="34" charset="0"/>
                <a:cs typeface="Arial" panose="020B0604020202020204" pitchFamily="34" charset="0"/>
              </a:rPr>
              <a:t>Left</a:t>
            </a:r>
            <a:r>
              <a:rPr lang="cs-CZ" sz="2400" dirty="0">
                <a:latin typeface="Arial" panose="020B0604020202020204" pitchFamily="34" charset="0"/>
                <a:cs typeface="Arial" panose="020B0604020202020204" pitchFamily="34" charset="0"/>
              </a:rPr>
              <a:t> to </a:t>
            </a:r>
            <a:r>
              <a:rPr lang="cs-CZ" sz="2400" dirty="0" err="1">
                <a:latin typeface="Arial" panose="020B0604020202020204" pitchFamily="34" charset="0"/>
                <a:cs typeface="Arial" panose="020B0604020202020204" pitchFamily="34" charset="0"/>
              </a:rPr>
              <a:t>right</a:t>
            </a:r>
            <a:r>
              <a:rPr lang="cs-CZ" sz="2400" dirty="0">
                <a:latin typeface="Arial" panose="020B0604020202020204" pitchFamily="34" charset="0"/>
                <a:cs typeface="Arial" panose="020B0604020202020204" pitchFamily="34" charset="0"/>
              </a:rPr>
              <a:t>: Carlo </a:t>
            </a:r>
            <a:r>
              <a:rPr lang="cs-CZ" sz="2400" dirty="0" err="1">
                <a:latin typeface="Arial" panose="020B0604020202020204" pitchFamily="34" charset="0"/>
                <a:cs typeface="Arial" panose="020B0604020202020204" pitchFamily="34" charset="0"/>
              </a:rPr>
              <a:t>Rubbia</a:t>
            </a:r>
            <a:r>
              <a:rPr lang="cs-CZ" sz="2400" dirty="0">
                <a:latin typeface="Arial" panose="020B0604020202020204" pitchFamily="34" charset="0"/>
                <a:cs typeface="Arial" panose="020B0604020202020204" pitchFamily="34" charset="0"/>
              </a:rPr>
              <a:t>, Simon van der </a:t>
            </a:r>
            <a:r>
              <a:rPr lang="cs-CZ" sz="2400" dirty="0" err="1">
                <a:latin typeface="Arial" panose="020B0604020202020204" pitchFamily="34" charset="0"/>
                <a:cs typeface="Arial" panose="020B0604020202020204" pitchFamily="34" charset="0"/>
              </a:rPr>
              <a:t>Meer</a:t>
            </a:r>
            <a:r>
              <a:rPr lang="cs-CZ" sz="2400" dirty="0">
                <a:latin typeface="Arial" panose="020B0604020202020204" pitchFamily="34" charset="0"/>
                <a:cs typeface="Arial" panose="020B0604020202020204" pitchFamily="34" charset="0"/>
              </a:rPr>
              <a:t>, Herwig </a:t>
            </a:r>
            <a:r>
              <a:rPr lang="cs-CZ" sz="2400" dirty="0" err="1">
                <a:latin typeface="Arial" panose="020B0604020202020204" pitchFamily="34" charset="0"/>
                <a:cs typeface="Arial" panose="020B0604020202020204" pitchFamily="34" charset="0"/>
              </a:rPr>
              <a:t>Schopper</a:t>
            </a:r>
            <a:r>
              <a:rPr lang="cs-CZ" sz="2400" dirty="0">
                <a:latin typeface="Arial" panose="020B0604020202020204" pitchFamily="34" charset="0"/>
                <a:cs typeface="Arial" panose="020B0604020202020204" pitchFamily="34" charset="0"/>
              </a:rPr>
              <a:t>, Erwin </a:t>
            </a:r>
            <a:r>
              <a:rPr lang="cs-CZ" sz="2400" dirty="0" err="1">
                <a:latin typeface="Arial" panose="020B0604020202020204" pitchFamily="34" charset="0"/>
                <a:cs typeface="Arial" panose="020B0604020202020204" pitchFamily="34" charset="0"/>
              </a:rPr>
              <a:t>Gabathuler</a:t>
            </a:r>
            <a:r>
              <a:rPr lang="cs-CZ" sz="2400" dirty="0">
                <a:latin typeface="Arial" panose="020B0604020202020204" pitchFamily="34" charset="0"/>
                <a:cs typeface="Arial" panose="020B0604020202020204" pitchFamily="34" charset="0"/>
              </a:rPr>
              <a:t>, Pierre </a:t>
            </a:r>
            <a:r>
              <a:rPr lang="cs-CZ" sz="2400" dirty="0" err="1">
                <a:latin typeface="Arial" panose="020B0604020202020204" pitchFamily="34" charset="0"/>
                <a:cs typeface="Arial" panose="020B0604020202020204" pitchFamily="34" charset="0"/>
              </a:rPr>
              <a:t>Darriulat</a:t>
            </a:r>
            <a:endParaRPr lang="cs-CZ" sz="2400" dirty="0">
              <a:latin typeface="Arial" panose="020B0604020202020204" pitchFamily="34" charset="0"/>
              <a:cs typeface="Arial" panose="020B0604020202020204" pitchFamily="34" charset="0"/>
            </a:endParaRPr>
          </a:p>
        </p:txBody>
      </p:sp>
      <p:sp>
        <p:nvSpPr>
          <p:cNvPr id="2" name="Zástupný symbol pro datum 1">
            <a:extLst>
              <a:ext uri="{FF2B5EF4-FFF2-40B4-BE49-F238E27FC236}">
                <a16:creationId xmlns:a16="http://schemas.microsoft.com/office/drawing/2014/main" id="{340AD7D1-5073-C6FE-F605-C0FA0AB20D3B}"/>
              </a:ext>
            </a:extLst>
          </p:cNvPr>
          <p:cNvSpPr>
            <a:spLocks noGrp="1"/>
          </p:cNvSpPr>
          <p:nvPr>
            <p:ph type="dt" sz="half" idx="10"/>
          </p:nvPr>
        </p:nvSpPr>
        <p:spPr/>
        <p:txBody>
          <a:bodyPr/>
          <a:lstStyle/>
          <a:p>
            <a:r>
              <a:rPr lang="cs-CZ"/>
              <a:t>12.10.2023</a:t>
            </a:r>
          </a:p>
        </p:txBody>
      </p:sp>
      <p:sp>
        <p:nvSpPr>
          <p:cNvPr id="5" name="Zástupný symbol pro zápatí 4">
            <a:extLst>
              <a:ext uri="{FF2B5EF4-FFF2-40B4-BE49-F238E27FC236}">
                <a16:creationId xmlns:a16="http://schemas.microsoft.com/office/drawing/2014/main" id="{31558A9E-45F5-D725-8789-1E9C67901729}"/>
              </a:ext>
            </a:extLst>
          </p:cNvPr>
          <p:cNvSpPr>
            <a:spLocks noGrp="1"/>
          </p:cNvSpPr>
          <p:nvPr>
            <p:ph type="ftr" sz="quarter" idx="11"/>
          </p:nvPr>
        </p:nvSpPr>
        <p:spPr/>
        <p:txBody>
          <a:bodyPr/>
          <a:lstStyle/>
          <a:p>
            <a:r>
              <a:rPr lang="cs-CZ"/>
              <a:t>Division Seminar</a:t>
            </a:r>
          </a:p>
        </p:txBody>
      </p:sp>
      <p:sp>
        <p:nvSpPr>
          <p:cNvPr id="6" name="Zástupný symbol pro číslo snímku 5">
            <a:extLst>
              <a:ext uri="{FF2B5EF4-FFF2-40B4-BE49-F238E27FC236}">
                <a16:creationId xmlns:a16="http://schemas.microsoft.com/office/drawing/2014/main" id="{538F7ABF-F067-24D1-E503-A4DF39CB8232}"/>
              </a:ext>
            </a:extLst>
          </p:cNvPr>
          <p:cNvSpPr>
            <a:spLocks noGrp="1"/>
          </p:cNvSpPr>
          <p:nvPr>
            <p:ph type="sldNum" sz="quarter" idx="12"/>
          </p:nvPr>
        </p:nvSpPr>
        <p:spPr/>
        <p:txBody>
          <a:bodyPr/>
          <a:lstStyle/>
          <a:p>
            <a:fld id="{ED62073D-E85B-40FA-9124-13BD24CF2971}" type="slidenum">
              <a:rPr lang="cs-CZ" smtClean="0"/>
              <a:t>24</a:t>
            </a:fld>
            <a:endParaRPr lang="cs-CZ"/>
          </a:p>
        </p:txBody>
      </p:sp>
    </p:spTree>
    <p:extLst>
      <p:ext uri="{BB962C8B-B14F-4D97-AF65-F5344CB8AC3E}">
        <p14:creationId xmlns:p14="http://schemas.microsoft.com/office/powerpoint/2010/main" val="32823212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07354729-EDCB-F789-1E8A-A58B011263B7}"/>
              </a:ext>
            </a:extLst>
          </p:cNvPr>
          <p:cNvPicPr>
            <a:picLocks noChangeAspect="1"/>
          </p:cNvPicPr>
          <p:nvPr/>
        </p:nvPicPr>
        <p:blipFill>
          <a:blip r:embed="rId2"/>
          <a:stretch>
            <a:fillRect/>
          </a:stretch>
        </p:blipFill>
        <p:spPr>
          <a:xfrm>
            <a:off x="-41317" y="-60960"/>
            <a:ext cx="9199027" cy="416560"/>
          </a:xfrm>
          <a:prstGeom prst="rect">
            <a:avLst/>
          </a:prstGeom>
        </p:spPr>
      </p:pic>
      <p:pic>
        <p:nvPicPr>
          <p:cNvPr id="9" name="Obrázek 8">
            <a:extLst>
              <a:ext uri="{FF2B5EF4-FFF2-40B4-BE49-F238E27FC236}">
                <a16:creationId xmlns:a16="http://schemas.microsoft.com/office/drawing/2014/main" id="{A2BA5C62-5048-E4E0-9646-E732C2ADF568}"/>
              </a:ext>
            </a:extLst>
          </p:cNvPr>
          <p:cNvPicPr>
            <a:picLocks noChangeAspect="1"/>
          </p:cNvPicPr>
          <p:nvPr/>
        </p:nvPicPr>
        <p:blipFill>
          <a:blip r:embed="rId3"/>
          <a:stretch>
            <a:fillRect/>
          </a:stretch>
        </p:blipFill>
        <p:spPr>
          <a:xfrm>
            <a:off x="1" y="772160"/>
            <a:ext cx="9059238" cy="2087178"/>
          </a:xfrm>
          <a:prstGeom prst="rect">
            <a:avLst/>
          </a:prstGeom>
        </p:spPr>
      </p:pic>
      <p:pic>
        <p:nvPicPr>
          <p:cNvPr id="10" name="Obrázek 9">
            <a:extLst>
              <a:ext uri="{FF2B5EF4-FFF2-40B4-BE49-F238E27FC236}">
                <a16:creationId xmlns:a16="http://schemas.microsoft.com/office/drawing/2014/main" id="{1F911FBC-E30F-2171-522E-FE2BFD299875}"/>
              </a:ext>
            </a:extLst>
          </p:cNvPr>
          <p:cNvPicPr>
            <a:picLocks noChangeAspect="1"/>
          </p:cNvPicPr>
          <p:nvPr/>
        </p:nvPicPr>
        <p:blipFill>
          <a:blip r:embed="rId4"/>
          <a:stretch>
            <a:fillRect/>
          </a:stretch>
        </p:blipFill>
        <p:spPr>
          <a:xfrm>
            <a:off x="84762" y="254000"/>
            <a:ext cx="8946867" cy="1270000"/>
          </a:xfrm>
          <a:prstGeom prst="rect">
            <a:avLst/>
          </a:prstGeom>
        </p:spPr>
      </p:pic>
      <mc:AlternateContent xmlns:mc="http://schemas.openxmlformats.org/markup-compatibility/2006" xmlns:a14="http://schemas.microsoft.com/office/drawing/2010/main">
        <mc:Choice Requires="a14">
          <p:sp>
            <p:nvSpPr>
              <p:cNvPr id="11" name="TextovéPole 10">
                <a:extLst>
                  <a:ext uri="{FF2B5EF4-FFF2-40B4-BE49-F238E27FC236}">
                    <a16:creationId xmlns:a16="http://schemas.microsoft.com/office/drawing/2014/main" id="{A61179CB-453A-82F3-1EF5-F85047606BE9}"/>
                  </a:ext>
                </a:extLst>
              </p:cNvPr>
              <p:cNvSpPr txBox="1"/>
              <p:nvPr/>
            </p:nvSpPr>
            <p:spPr>
              <a:xfrm>
                <a:off x="172720" y="2875776"/>
                <a:ext cx="8351520" cy="404021"/>
              </a:xfrm>
              <a:prstGeom prst="rect">
                <a:avLst/>
              </a:prstGeom>
              <a:noFill/>
            </p:spPr>
            <p:txBody>
              <a:bodyPr wrap="square" rtlCol="0">
                <a:spAutoFit/>
              </a:bodyPr>
              <a:lstStyle/>
              <a:p>
                <a:r>
                  <a:rPr lang="cs-CZ" sz="2000" b="1" dirty="0">
                    <a:solidFill>
                      <a:srgbClr val="2613B3"/>
                    </a:solidFill>
                    <a:latin typeface="Arial" panose="020B0604020202020204" pitchFamily="34" charset="0"/>
                    <a:cs typeface="Arial" panose="020B0604020202020204" pitchFamily="34" charset="0"/>
                  </a:rPr>
                  <a:t>In </a:t>
                </a:r>
                <a:r>
                  <a:rPr lang="cs-CZ" sz="2000" b="1" dirty="0" err="1">
                    <a:solidFill>
                      <a:srgbClr val="2613B3"/>
                    </a:solidFill>
                    <a:latin typeface="Arial" panose="020B0604020202020204" pitchFamily="34" charset="0"/>
                    <a:cs typeface="Arial" panose="020B0604020202020204" pitchFamily="34" charset="0"/>
                  </a:rPr>
                  <a:t>both</a:t>
                </a:r>
                <a:r>
                  <a:rPr lang="cs-CZ" sz="2000" b="1" dirty="0">
                    <a:solidFill>
                      <a:srgbClr val="2613B3"/>
                    </a:solidFill>
                    <a:latin typeface="Arial" panose="020B0604020202020204" pitchFamily="34" charset="0"/>
                    <a:cs typeface="Arial" panose="020B0604020202020204" pitchFamily="34" charset="0"/>
                  </a:rPr>
                  <a:t> </a:t>
                </a:r>
                <a:r>
                  <a:rPr lang="cs-CZ" sz="2000" b="1" dirty="0" err="1">
                    <a:solidFill>
                      <a:srgbClr val="2613B3"/>
                    </a:solidFill>
                    <a:latin typeface="Arial" panose="020B0604020202020204" pitchFamily="34" charset="0"/>
                    <a:cs typeface="Arial" panose="020B0604020202020204" pitchFamily="34" charset="0"/>
                  </a:rPr>
                  <a:t>cases</a:t>
                </a:r>
                <a:r>
                  <a:rPr lang="cs-CZ" sz="2000" b="1" dirty="0">
                    <a:solidFill>
                      <a:srgbClr val="2613B3"/>
                    </a:solidFill>
                    <a:latin typeface="Arial" panose="020B0604020202020204" pitchFamily="34" charset="0"/>
                    <a:cs typeface="Arial" panose="020B0604020202020204" pitchFamily="34" charset="0"/>
                  </a:rPr>
                  <a:t> </a:t>
                </a:r>
                <a:r>
                  <a:rPr lang="cs-CZ" sz="2000" b="1" dirty="0" err="1">
                    <a:solidFill>
                      <a:srgbClr val="2613B3"/>
                    </a:solidFill>
                    <a:latin typeface="Arial" panose="020B0604020202020204" pitchFamily="34" charset="0"/>
                    <a:cs typeface="Arial" panose="020B0604020202020204" pitchFamily="34" charset="0"/>
                  </a:rPr>
                  <a:t>Drell</a:t>
                </a:r>
                <a:r>
                  <a:rPr lang="cs-CZ" sz="2000" b="1" dirty="0">
                    <a:solidFill>
                      <a:srgbClr val="2613B3"/>
                    </a:solidFill>
                    <a:latin typeface="Arial" panose="020B0604020202020204" pitchFamily="34" charset="0"/>
                    <a:cs typeface="Arial" panose="020B0604020202020204" pitchFamily="34" charset="0"/>
                  </a:rPr>
                  <a:t>-Yan </a:t>
                </a:r>
                <a:r>
                  <a:rPr lang="cs-CZ" sz="2000" b="1" dirty="0" err="1">
                    <a:solidFill>
                      <a:srgbClr val="2613B3"/>
                    </a:solidFill>
                    <a:latin typeface="Arial" panose="020B0604020202020204" pitchFamily="34" charset="0"/>
                    <a:cs typeface="Arial" panose="020B0604020202020204" pitchFamily="34" charset="0"/>
                  </a:rPr>
                  <a:t>production</a:t>
                </a:r>
                <a:r>
                  <a:rPr lang="cs-CZ" sz="2000" b="1" dirty="0">
                    <a:solidFill>
                      <a:srgbClr val="2613B3"/>
                    </a:solidFill>
                    <a:latin typeface="Arial" panose="020B0604020202020204" pitchFamily="34" charset="0"/>
                    <a:cs typeface="Arial" panose="020B0604020202020204" pitchFamily="34" charset="0"/>
                  </a:rPr>
                  <a:t> </a:t>
                </a:r>
                <a:r>
                  <a:rPr lang="cs-CZ" sz="2000" b="1" dirty="0" err="1">
                    <a:solidFill>
                      <a:srgbClr val="2613B3"/>
                    </a:solidFill>
                    <a:latin typeface="Arial" panose="020B0604020202020204" pitchFamily="34" charset="0"/>
                    <a:cs typeface="Arial" panose="020B0604020202020204" pitchFamily="34" charset="0"/>
                  </a:rPr>
                  <a:t>of</a:t>
                </a:r>
                <a:r>
                  <a:rPr lang="cs-CZ" sz="2000" b="1" dirty="0">
                    <a:solidFill>
                      <a:srgbClr val="2613B3"/>
                    </a:solidFill>
                    <a:latin typeface="Arial" panose="020B0604020202020204" pitchFamily="34" charset="0"/>
                    <a:cs typeface="Arial" panose="020B0604020202020204" pitchFamily="34" charset="0"/>
                  </a:rPr>
                  <a:t> </a:t>
                </a:r>
                <a:r>
                  <a:rPr lang="cs-CZ" sz="2000" b="1" dirty="0" err="1">
                    <a:solidFill>
                      <a:srgbClr val="2613B3"/>
                    </a:solidFill>
                    <a:latin typeface="Arial" panose="020B0604020202020204" pitchFamily="34" charset="0"/>
                    <a:cs typeface="Arial" panose="020B0604020202020204" pitchFamily="34" charset="0"/>
                  </a:rPr>
                  <a:t>dileptons</a:t>
                </a:r>
                <a:r>
                  <a:rPr lang="cs-CZ" sz="2000" b="1" dirty="0">
                    <a:solidFill>
                      <a:srgbClr val="2613B3"/>
                    </a:solidFill>
                    <a:latin typeface="Arial" panose="020B0604020202020204" pitchFamily="34" charset="0"/>
                    <a:cs typeface="Arial" panose="020B0604020202020204" pitchFamily="34" charset="0"/>
                  </a:rPr>
                  <a:t>: </a:t>
                </a:r>
                <a14:m>
                  <m:oMath xmlns:m="http://schemas.openxmlformats.org/officeDocument/2006/math">
                    <m:r>
                      <a:rPr lang="cs-CZ" sz="2000" b="1" i="1" smtClean="0">
                        <a:solidFill>
                          <a:srgbClr val="2613B3"/>
                        </a:solidFill>
                        <a:latin typeface="Cambria Math" panose="02040503050406030204" pitchFamily="18" charset="0"/>
                        <a:cs typeface="Arial" panose="020B0604020202020204" pitchFamily="34" charset="0"/>
                      </a:rPr>
                      <m:t>𝒒</m:t>
                    </m:r>
                    <m:r>
                      <a:rPr lang="cs-CZ" sz="2000" b="1" i="1" smtClean="0">
                        <a:solidFill>
                          <a:srgbClr val="2613B3"/>
                        </a:solidFill>
                        <a:latin typeface="Cambria Math" panose="02040503050406030204" pitchFamily="18" charset="0"/>
                        <a:cs typeface="Arial" panose="020B0604020202020204" pitchFamily="34" charset="0"/>
                      </a:rPr>
                      <m:t>+</m:t>
                    </m:r>
                    <m:acc>
                      <m:accPr>
                        <m:chr m:val="̅"/>
                        <m:ctrlPr>
                          <a:rPr lang="cs-CZ" sz="2000" b="1" i="1" smtClean="0">
                            <a:solidFill>
                              <a:srgbClr val="2613B3"/>
                            </a:solidFill>
                            <a:latin typeface="Cambria Math" panose="02040503050406030204" pitchFamily="18" charset="0"/>
                            <a:cs typeface="Arial" panose="020B0604020202020204" pitchFamily="34" charset="0"/>
                          </a:rPr>
                        </m:ctrlPr>
                      </m:accPr>
                      <m:e>
                        <m:r>
                          <a:rPr lang="cs-CZ" sz="2000" b="1" i="1" smtClean="0">
                            <a:solidFill>
                              <a:srgbClr val="2613B3"/>
                            </a:solidFill>
                            <a:latin typeface="Cambria Math" panose="02040503050406030204" pitchFamily="18" charset="0"/>
                            <a:cs typeface="Arial" panose="020B0604020202020204" pitchFamily="34" charset="0"/>
                          </a:rPr>
                          <m:t>𝒒</m:t>
                        </m:r>
                      </m:e>
                    </m:acc>
                    <m:r>
                      <a:rPr lang="cs-CZ" sz="2000" b="1" i="0" smtClean="0">
                        <a:solidFill>
                          <a:srgbClr val="2613B3"/>
                        </a:solidFill>
                        <a:latin typeface="Cambria Math" panose="02040503050406030204" pitchFamily="18" charset="0"/>
                        <a:cs typeface="Arial" panose="020B0604020202020204" pitchFamily="34" charset="0"/>
                      </a:rPr>
                      <m:t> </m:t>
                    </m:r>
                    <m:r>
                      <a:rPr lang="cs-CZ" sz="2000" b="1" i="1" smtClean="0">
                        <a:solidFill>
                          <a:srgbClr val="2613B3"/>
                        </a:solidFill>
                        <a:latin typeface="Cambria Math" panose="02040503050406030204" pitchFamily="18" charset="0"/>
                        <a:ea typeface="Cambria Math" panose="02040503050406030204" pitchFamily="18" charset="0"/>
                        <a:cs typeface="Arial" panose="020B0604020202020204" pitchFamily="34" charset="0"/>
                      </a:rPr>
                      <m:t>→</m:t>
                    </m:r>
                    <m:sSup>
                      <m:sSupPr>
                        <m:ctrlPr>
                          <a:rPr lang="cs-CZ" sz="2000" b="1" i="1" smtClean="0">
                            <a:solidFill>
                              <a:srgbClr val="2613B3"/>
                            </a:solidFill>
                            <a:latin typeface="Cambria Math" panose="02040503050406030204" pitchFamily="18" charset="0"/>
                            <a:ea typeface="Cambria Math" panose="02040503050406030204" pitchFamily="18" charset="0"/>
                            <a:cs typeface="Arial" panose="020B0604020202020204" pitchFamily="34" charset="0"/>
                          </a:rPr>
                        </m:ctrlPr>
                      </m:sSupPr>
                      <m:e>
                        <m:r>
                          <a:rPr lang="cs-CZ" sz="2000" b="1" i="1" smtClean="0">
                            <a:solidFill>
                              <a:srgbClr val="2613B3"/>
                            </a:solidFill>
                            <a:latin typeface="Cambria Math" panose="02040503050406030204" pitchFamily="18" charset="0"/>
                            <a:ea typeface="Cambria Math" panose="02040503050406030204" pitchFamily="18" charset="0"/>
                            <a:cs typeface="Arial" panose="020B0604020202020204" pitchFamily="34" charset="0"/>
                          </a:rPr>
                          <m:t>𝒆</m:t>
                        </m:r>
                      </m:e>
                      <m:sup>
                        <m:r>
                          <a:rPr lang="cs-CZ" sz="2000" b="1" i="1" smtClean="0">
                            <a:solidFill>
                              <a:srgbClr val="2613B3"/>
                            </a:solidFill>
                            <a:latin typeface="Cambria Math" panose="02040503050406030204" pitchFamily="18" charset="0"/>
                            <a:ea typeface="Cambria Math" panose="02040503050406030204" pitchFamily="18" charset="0"/>
                            <a:cs typeface="Arial" panose="020B0604020202020204" pitchFamily="34" charset="0"/>
                          </a:rPr>
                          <m:t>±</m:t>
                        </m:r>
                      </m:sup>
                    </m:sSup>
                  </m:oMath>
                </a14:m>
                <a:r>
                  <a:rPr lang="cs-CZ" sz="2000" b="1" dirty="0">
                    <a:solidFill>
                      <a:srgbClr val="2613B3"/>
                    </a:solidFill>
                    <a:latin typeface="Arial" panose="020B0604020202020204" pitchFamily="34" charset="0"/>
                    <a:cs typeface="Arial" panose="020B0604020202020204" pitchFamily="34" charset="0"/>
                  </a:rPr>
                  <a:t> </a:t>
                </a:r>
                <a14:m>
                  <m:oMath xmlns:m="http://schemas.openxmlformats.org/officeDocument/2006/math">
                    <m:r>
                      <a:rPr lang="cs-CZ" sz="2000" b="1" i="1" dirty="0" smtClean="0">
                        <a:solidFill>
                          <a:srgbClr val="2613B3"/>
                        </a:solidFill>
                        <a:latin typeface="Cambria Math" panose="02040503050406030204" pitchFamily="18" charset="0"/>
                        <a:cs typeface="Arial" panose="020B0604020202020204" pitchFamily="34" charset="0"/>
                      </a:rPr>
                      <m:t>+ </m:t>
                    </m:r>
                    <m:r>
                      <a:rPr lang="cs-CZ" sz="2000" b="1" i="1" dirty="0" smtClean="0">
                        <a:solidFill>
                          <a:srgbClr val="2613B3"/>
                        </a:solidFill>
                        <a:latin typeface="Cambria Math" panose="02040503050406030204" pitchFamily="18" charset="0"/>
                        <a:ea typeface="Cambria Math" panose="02040503050406030204" pitchFamily="18" charset="0"/>
                        <a:cs typeface="Arial" panose="020B0604020202020204" pitchFamily="34" charset="0"/>
                      </a:rPr>
                      <m:t>𝝂</m:t>
                    </m:r>
                  </m:oMath>
                </a14:m>
                <a:endParaRPr lang="cs-CZ" sz="2000" b="1" dirty="0">
                  <a:solidFill>
                    <a:srgbClr val="2613B3"/>
                  </a:solidFill>
                  <a:latin typeface="Arial" panose="020B0604020202020204" pitchFamily="34" charset="0"/>
                  <a:cs typeface="Arial" panose="020B0604020202020204" pitchFamily="34" charset="0"/>
                </a:endParaRPr>
              </a:p>
            </p:txBody>
          </p:sp>
        </mc:Choice>
        <mc:Fallback xmlns="">
          <p:sp>
            <p:nvSpPr>
              <p:cNvPr id="11" name="TextovéPole 10">
                <a:extLst>
                  <a:ext uri="{FF2B5EF4-FFF2-40B4-BE49-F238E27FC236}">
                    <a16:creationId xmlns:a16="http://schemas.microsoft.com/office/drawing/2014/main" id="{A61179CB-453A-82F3-1EF5-F85047606BE9}"/>
                  </a:ext>
                </a:extLst>
              </p:cNvPr>
              <p:cNvSpPr txBox="1">
                <a:spLocks noRot="1" noChangeAspect="1" noMove="1" noResize="1" noEditPoints="1" noAdjustHandles="1" noChangeArrowheads="1" noChangeShapeType="1" noTextEdit="1"/>
              </p:cNvSpPr>
              <p:nvPr/>
            </p:nvSpPr>
            <p:spPr>
              <a:xfrm>
                <a:off x="172720" y="2875776"/>
                <a:ext cx="8351520" cy="404021"/>
              </a:xfrm>
              <a:prstGeom prst="rect">
                <a:avLst/>
              </a:prstGeom>
              <a:blipFill>
                <a:blip r:embed="rId5"/>
                <a:stretch>
                  <a:fillRect l="-730" t="-7576" b="-27273"/>
                </a:stretch>
              </a:blipFill>
            </p:spPr>
            <p:txBody>
              <a:bodyPr/>
              <a:lstStyle/>
              <a:p>
                <a:r>
                  <a:rPr lang="cs-CZ">
                    <a:noFill/>
                  </a:rPr>
                  <a:t> </a:t>
                </a:r>
              </a:p>
            </p:txBody>
          </p:sp>
        </mc:Fallback>
      </mc:AlternateContent>
      <p:pic>
        <p:nvPicPr>
          <p:cNvPr id="13" name="Obrázek 12">
            <a:extLst>
              <a:ext uri="{FF2B5EF4-FFF2-40B4-BE49-F238E27FC236}">
                <a16:creationId xmlns:a16="http://schemas.microsoft.com/office/drawing/2014/main" id="{7C76CED9-CA28-0CB2-5D29-0D96095065ED}"/>
              </a:ext>
            </a:extLst>
          </p:cNvPr>
          <p:cNvPicPr>
            <a:picLocks noChangeAspect="1"/>
          </p:cNvPicPr>
          <p:nvPr/>
        </p:nvPicPr>
        <p:blipFill>
          <a:blip r:embed="rId6"/>
          <a:stretch>
            <a:fillRect/>
          </a:stretch>
        </p:blipFill>
        <p:spPr>
          <a:xfrm>
            <a:off x="54282" y="3534812"/>
            <a:ext cx="9199027" cy="344533"/>
          </a:xfrm>
          <a:prstGeom prst="rect">
            <a:avLst/>
          </a:prstGeom>
        </p:spPr>
      </p:pic>
      <p:pic>
        <p:nvPicPr>
          <p:cNvPr id="15" name="Obrázek 14">
            <a:extLst>
              <a:ext uri="{FF2B5EF4-FFF2-40B4-BE49-F238E27FC236}">
                <a16:creationId xmlns:a16="http://schemas.microsoft.com/office/drawing/2014/main" id="{689767D2-9087-E47A-EB5A-B075FFB453BA}"/>
              </a:ext>
            </a:extLst>
          </p:cNvPr>
          <p:cNvPicPr>
            <a:picLocks noChangeAspect="1"/>
          </p:cNvPicPr>
          <p:nvPr/>
        </p:nvPicPr>
        <p:blipFill>
          <a:blip r:embed="rId7"/>
          <a:stretch>
            <a:fillRect/>
          </a:stretch>
        </p:blipFill>
        <p:spPr>
          <a:xfrm>
            <a:off x="84762" y="3879345"/>
            <a:ext cx="8902085" cy="1199095"/>
          </a:xfrm>
          <a:prstGeom prst="rect">
            <a:avLst/>
          </a:prstGeom>
        </p:spPr>
      </p:pic>
      <p:pic>
        <p:nvPicPr>
          <p:cNvPr id="17" name="Obrázek 16">
            <a:extLst>
              <a:ext uri="{FF2B5EF4-FFF2-40B4-BE49-F238E27FC236}">
                <a16:creationId xmlns:a16="http://schemas.microsoft.com/office/drawing/2014/main" id="{94A9DBF2-56DA-8E88-7E04-B92F91E5D1EF}"/>
              </a:ext>
            </a:extLst>
          </p:cNvPr>
          <p:cNvPicPr>
            <a:picLocks noChangeAspect="1"/>
          </p:cNvPicPr>
          <p:nvPr/>
        </p:nvPicPr>
        <p:blipFill>
          <a:blip r:embed="rId8"/>
          <a:stretch>
            <a:fillRect/>
          </a:stretch>
        </p:blipFill>
        <p:spPr>
          <a:xfrm>
            <a:off x="0" y="5078440"/>
            <a:ext cx="9232484" cy="1221947"/>
          </a:xfrm>
          <a:prstGeom prst="rect">
            <a:avLst/>
          </a:prstGeom>
        </p:spPr>
      </p:pic>
      <p:sp>
        <p:nvSpPr>
          <p:cNvPr id="2" name="Zástupný symbol pro datum 1">
            <a:extLst>
              <a:ext uri="{FF2B5EF4-FFF2-40B4-BE49-F238E27FC236}">
                <a16:creationId xmlns:a16="http://schemas.microsoft.com/office/drawing/2014/main" id="{83A5F7FD-17AD-D05E-F9D6-9797C7DED940}"/>
              </a:ext>
            </a:extLst>
          </p:cNvPr>
          <p:cNvSpPr>
            <a:spLocks noGrp="1"/>
          </p:cNvSpPr>
          <p:nvPr>
            <p:ph type="dt" sz="half" idx="10"/>
          </p:nvPr>
        </p:nvSpPr>
        <p:spPr/>
        <p:txBody>
          <a:bodyPr/>
          <a:lstStyle/>
          <a:p>
            <a:r>
              <a:rPr lang="cs-CZ"/>
              <a:t>12.10.2023</a:t>
            </a:r>
          </a:p>
        </p:txBody>
      </p:sp>
      <p:sp>
        <p:nvSpPr>
          <p:cNvPr id="3" name="Zástupný symbol pro zápatí 2">
            <a:extLst>
              <a:ext uri="{FF2B5EF4-FFF2-40B4-BE49-F238E27FC236}">
                <a16:creationId xmlns:a16="http://schemas.microsoft.com/office/drawing/2014/main" id="{E25D4B18-4C3D-6F7A-6915-400CE95DBFE8}"/>
              </a:ext>
            </a:extLst>
          </p:cNvPr>
          <p:cNvSpPr>
            <a:spLocks noGrp="1"/>
          </p:cNvSpPr>
          <p:nvPr>
            <p:ph type="ftr" sz="quarter" idx="11"/>
          </p:nvPr>
        </p:nvSpPr>
        <p:spPr/>
        <p:txBody>
          <a:bodyPr/>
          <a:lstStyle/>
          <a:p>
            <a:r>
              <a:rPr lang="cs-CZ"/>
              <a:t>Division Seminar</a:t>
            </a:r>
          </a:p>
        </p:txBody>
      </p:sp>
      <p:sp>
        <p:nvSpPr>
          <p:cNvPr id="4" name="Zástupný symbol pro číslo snímku 3">
            <a:extLst>
              <a:ext uri="{FF2B5EF4-FFF2-40B4-BE49-F238E27FC236}">
                <a16:creationId xmlns:a16="http://schemas.microsoft.com/office/drawing/2014/main" id="{30DB30DD-D4CB-D7B1-9AF0-A09FE0FD0669}"/>
              </a:ext>
            </a:extLst>
          </p:cNvPr>
          <p:cNvSpPr>
            <a:spLocks noGrp="1"/>
          </p:cNvSpPr>
          <p:nvPr>
            <p:ph type="sldNum" sz="quarter" idx="12"/>
          </p:nvPr>
        </p:nvSpPr>
        <p:spPr/>
        <p:txBody>
          <a:bodyPr/>
          <a:lstStyle/>
          <a:p>
            <a:fld id="{ED62073D-E85B-40FA-9124-13BD24CF2971}" type="slidenum">
              <a:rPr lang="cs-CZ" smtClean="0"/>
              <a:t>25</a:t>
            </a:fld>
            <a:endParaRPr lang="cs-CZ"/>
          </a:p>
        </p:txBody>
      </p:sp>
      <p:cxnSp>
        <p:nvCxnSpPr>
          <p:cNvPr id="6" name="Přímá spojnice 5">
            <a:extLst>
              <a:ext uri="{FF2B5EF4-FFF2-40B4-BE49-F238E27FC236}">
                <a16:creationId xmlns:a16="http://schemas.microsoft.com/office/drawing/2014/main" id="{3774C5FC-5B66-90FF-1D10-7C7CA9F2ADF7}"/>
              </a:ext>
            </a:extLst>
          </p:cNvPr>
          <p:cNvCxnSpPr/>
          <p:nvPr/>
        </p:nvCxnSpPr>
        <p:spPr>
          <a:xfrm>
            <a:off x="3657600" y="609600"/>
            <a:ext cx="5329247"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Přímá spojnice 7">
            <a:extLst>
              <a:ext uri="{FF2B5EF4-FFF2-40B4-BE49-F238E27FC236}">
                <a16:creationId xmlns:a16="http://schemas.microsoft.com/office/drawing/2014/main" id="{FD8099B7-7CD5-2316-A9CF-8D1B268FA27E}"/>
              </a:ext>
            </a:extLst>
          </p:cNvPr>
          <p:cNvCxnSpPr>
            <a:cxnSpLocks/>
          </p:cNvCxnSpPr>
          <p:nvPr/>
        </p:nvCxnSpPr>
        <p:spPr>
          <a:xfrm>
            <a:off x="111760" y="904240"/>
            <a:ext cx="368808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Přímá spojnice 13">
            <a:extLst>
              <a:ext uri="{FF2B5EF4-FFF2-40B4-BE49-F238E27FC236}">
                <a16:creationId xmlns:a16="http://schemas.microsoft.com/office/drawing/2014/main" id="{6393ED11-8906-322D-7567-FC00E1E66B8A}"/>
              </a:ext>
            </a:extLst>
          </p:cNvPr>
          <p:cNvCxnSpPr>
            <a:cxnSpLocks/>
          </p:cNvCxnSpPr>
          <p:nvPr/>
        </p:nvCxnSpPr>
        <p:spPr>
          <a:xfrm>
            <a:off x="2011680" y="4206240"/>
            <a:ext cx="677672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Přímá spojnice 17">
            <a:extLst>
              <a:ext uri="{FF2B5EF4-FFF2-40B4-BE49-F238E27FC236}">
                <a16:creationId xmlns:a16="http://schemas.microsoft.com/office/drawing/2014/main" id="{7E807CF5-99F2-27D4-3D77-445235E461F6}"/>
              </a:ext>
            </a:extLst>
          </p:cNvPr>
          <p:cNvCxnSpPr>
            <a:cxnSpLocks/>
          </p:cNvCxnSpPr>
          <p:nvPr/>
        </p:nvCxnSpPr>
        <p:spPr>
          <a:xfrm>
            <a:off x="172720" y="4541520"/>
            <a:ext cx="485648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Přímá spojnice 20">
            <a:extLst>
              <a:ext uri="{FF2B5EF4-FFF2-40B4-BE49-F238E27FC236}">
                <a16:creationId xmlns:a16="http://schemas.microsoft.com/office/drawing/2014/main" id="{D8ACBB8A-A345-2735-7019-FDF7C4A8FAFC}"/>
              </a:ext>
            </a:extLst>
          </p:cNvPr>
          <p:cNvCxnSpPr/>
          <p:nvPr/>
        </p:nvCxnSpPr>
        <p:spPr>
          <a:xfrm>
            <a:off x="4382770" y="2174240"/>
            <a:ext cx="3464560"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35524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FEDEF464-36A1-4617-349D-3549147687A4}"/>
              </a:ext>
            </a:extLst>
          </p:cNvPr>
          <p:cNvPicPr>
            <a:picLocks noChangeAspect="1"/>
          </p:cNvPicPr>
          <p:nvPr/>
        </p:nvPicPr>
        <p:blipFill>
          <a:blip r:embed="rId2"/>
          <a:stretch>
            <a:fillRect/>
          </a:stretch>
        </p:blipFill>
        <p:spPr>
          <a:xfrm>
            <a:off x="-132080" y="151570"/>
            <a:ext cx="6471920" cy="2823657"/>
          </a:xfrm>
          <a:prstGeom prst="rect">
            <a:avLst/>
          </a:prstGeom>
        </p:spPr>
      </p:pic>
      <p:pic>
        <p:nvPicPr>
          <p:cNvPr id="5" name="Obrázek 4">
            <a:extLst>
              <a:ext uri="{FF2B5EF4-FFF2-40B4-BE49-F238E27FC236}">
                <a16:creationId xmlns:a16="http://schemas.microsoft.com/office/drawing/2014/main" id="{DFC144E3-6F83-BAD6-119A-C973EC962D5D}"/>
              </a:ext>
            </a:extLst>
          </p:cNvPr>
          <p:cNvPicPr>
            <a:picLocks noChangeAspect="1"/>
          </p:cNvPicPr>
          <p:nvPr/>
        </p:nvPicPr>
        <p:blipFill>
          <a:blip r:embed="rId3"/>
          <a:stretch>
            <a:fillRect/>
          </a:stretch>
        </p:blipFill>
        <p:spPr>
          <a:xfrm>
            <a:off x="-81005" y="3543242"/>
            <a:ext cx="6420845" cy="2671313"/>
          </a:xfrm>
          <a:prstGeom prst="rect">
            <a:avLst/>
          </a:prstGeom>
        </p:spPr>
      </p:pic>
      <p:pic>
        <p:nvPicPr>
          <p:cNvPr id="9" name="Obrázek 8">
            <a:extLst>
              <a:ext uri="{FF2B5EF4-FFF2-40B4-BE49-F238E27FC236}">
                <a16:creationId xmlns:a16="http://schemas.microsoft.com/office/drawing/2014/main" id="{4B44F5ED-8A5C-E677-6D8A-17050FB3EFAE}"/>
              </a:ext>
            </a:extLst>
          </p:cNvPr>
          <p:cNvPicPr>
            <a:picLocks noChangeAspect="1"/>
          </p:cNvPicPr>
          <p:nvPr/>
        </p:nvPicPr>
        <p:blipFill>
          <a:blip r:embed="rId4"/>
          <a:stretch>
            <a:fillRect/>
          </a:stretch>
        </p:blipFill>
        <p:spPr>
          <a:xfrm>
            <a:off x="6257581" y="719585"/>
            <a:ext cx="2886419" cy="2005070"/>
          </a:xfrm>
          <a:prstGeom prst="rect">
            <a:avLst/>
          </a:prstGeom>
        </p:spPr>
      </p:pic>
      <p:pic>
        <p:nvPicPr>
          <p:cNvPr id="11" name="Obrázek 10">
            <a:extLst>
              <a:ext uri="{FF2B5EF4-FFF2-40B4-BE49-F238E27FC236}">
                <a16:creationId xmlns:a16="http://schemas.microsoft.com/office/drawing/2014/main" id="{A6B2DDD0-5B8B-D938-35A7-722B8951E635}"/>
              </a:ext>
            </a:extLst>
          </p:cNvPr>
          <p:cNvPicPr>
            <a:picLocks noChangeAspect="1"/>
          </p:cNvPicPr>
          <p:nvPr/>
        </p:nvPicPr>
        <p:blipFill>
          <a:blip r:embed="rId5"/>
          <a:stretch>
            <a:fillRect/>
          </a:stretch>
        </p:blipFill>
        <p:spPr>
          <a:xfrm>
            <a:off x="6339840" y="4111311"/>
            <a:ext cx="2842352" cy="2027104"/>
          </a:xfrm>
          <a:prstGeom prst="rect">
            <a:avLst/>
          </a:prstGeom>
        </p:spPr>
      </p:pic>
      <p:sp>
        <p:nvSpPr>
          <p:cNvPr id="2" name="Zástupný symbol pro datum 1">
            <a:extLst>
              <a:ext uri="{FF2B5EF4-FFF2-40B4-BE49-F238E27FC236}">
                <a16:creationId xmlns:a16="http://schemas.microsoft.com/office/drawing/2014/main" id="{CF9229E0-DAD0-7805-04C6-43B29FCADF19}"/>
              </a:ext>
            </a:extLst>
          </p:cNvPr>
          <p:cNvSpPr>
            <a:spLocks noGrp="1"/>
          </p:cNvSpPr>
          <p:nvPr>
            <p:ph type="dt" sz="half" idx="10"/>
          </p:nvPr>
        </p:nvSpPr>
        <p:spPr/>
        <p:txBody>
          <a:bodyPr/>
          <a:lstStyle/>
          <a:p>
            <a:r>
              <a:rPr lang="cs-CZ"/>
              <a:t>12.10.2023</a:t>
            </a:r>
          </a:p>
        </p:txBody>
      </p:sp>
      <p:sp>
        <p:nvSpPr>
          <p:cNvPr id="4" name="Zástupný symbol pro zápatí 3">
            <a:extLst>
              <a:ext uri="{FF2B5EF4-FFF2-40B4-BE49-F238E27FC236}">
                <a16:creationId xmlns:a16="http://schemas.microsoft.com/office/drawing/2014/main" id="{1233D5D1-1F3D-9EEF-AC3F-E52AFE6AA3DB}"/>
              </a:ext>
            </a:extLst>
          </p:cNvPr>
          <p:cNvSpPr>
            <a:spLocks noGrp="1"/>
          </p:cNvSpPr>
          <p:nvPr>
            <p:ph type="ftr" sz="quarter" idx="11"/>
          </p:nvPr>
        </p:nvSpPr>
        <p:spPr/>
        <p:txBody>
          <a:bodyPr/>
          <a:lstStyle/>
          <a:p>
            <a:r>
              <a:rPr lang="cs-CZ"/>
              <a:t>Division Seminar</a:t>
            </a:r>
          </a:p>
        </p:txBody>
      </p:sp>
      <p:sp>
        <p:nvSpPr>
          <p:cNvPr id="6" name="Zástupný symbol pro číslo snímku 5">
            <a:extLst>
              <a:ext uri="{FF2B5EF4-FFF2-40B4-BE49-F238E27FC236}">
                <a16:creationId xmlns:a16="http://schemas.microsoft.com/office/drawing/2014/main" id="{538587D8-8CC6-22A1-0107-A5669774BF2A}"/>
              </a:ext>
            </a:extLst>
          </p:cNvPr>
          <p:cNvSpPr>
            <a:spLocks noGrp="1"/>
          </p:cNvSpPr>
          <p:nvPr>
            <p:ph type="sldNum" sz="quarter" idx="12"/>
          </p:nvPr>
        </p:nvSpPr>
        <p:spPr/>
        <p:txBody>
          <a:bodyPr/>
          <a:lstStyle/>
          <a:p>
            <a:fld id="{ED62073D-E85B-40FA-9124-13BD24CF2971}" type="slidenum">
              <a:rPr lang="cs-CZ" smtClean="0"/>
              <a:t>26</a:t>
            </a:fld>
            <a:endParaRPr lang="cs-CZ"/>
          </a:p>
        </p:txBody>
      </p:sp>
    </p:spTree>
    <p:extLst>
      <p:ext uri="{BB962C8B-B14F-4D97-AF65-F5344CB8AC3E}">
        <p14:creationId xmlns:p14="http://schemas.microsoft.com/office/powerpoint/2010/main" val="37276574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A0128FB4-1AF0-8B3D-0F1B-B8E63896C1BF}"/>
              </a:ext>
            </a:extLst>
          </p:cNvPr>
          <p:cNvSpPr>
            <a:spLocks noGrp="1"/>
          </p:cNvSpPr>
          <p:nvPr>
            <p:ph type="dt" sz="half" idx="10"/>
          </p:nvPr>
        </p:nvSpPr>
        <p:spPr/>
        <p:txBody>
          <a:bodyPr/>
          <a:lstStyle/>
          <a:p>
            <a:r>
              <a:rPr lang="cs-CZ"/>
              <a:t>12.10.2023</a:t>
            </a:r>
          </a:p>
        </p:txBody>
      </p:sp>
      <p:sp>
        <p:nvSpPr>
          <p:cNvPr id="3" name="Zástupný symbol pro zápatí 2">
            <a:extLst>
              <a:ext uri="{FF2B5EF4-FFF2-40B4-BE49-F238E27FC236}">
                <a16:creationId xmlns:a16="http://schemas.microsoft.com/office/drawing/2014/main" id="{01CB8314-CDBF-13A3-BC58-689D60991CCA}"/>
              </a:ext>
            </a:extLst>
          </p:cNvPr>
          <p:cNvSpPr>
            <a:spLocks noGrp="1"/>
          </p:cNvSpPr>
          <p:nvPr>
            <p:ph type="ftr" sz="quarter" idx="11"/>
          </p:nvPr>
        </p:nvSpPr>
        <p:spPr/>
        <p:txBody>
          <a:bodyPr/>
          <a:lstStyle/>
          <a:p>
            <a:r>
              <a:rPr lang="cs-CZ"/>
              <a:t>Division Seminar</a:t>
            </a:r>
          </a:p>
        </p:txBody>
      </p:sp>
      <p:sp>
        <p:nvSpPr>
          <p:cNvPr id="4" name="Zástupný symbol pro číslo snímku 3">
            <a:extLst>
              <a:ext uri="{FF2B5EF4-FFF2-40B4-BE49-F238E27FC236}">
                <a16:creationId xmlns:a16="http://schemas.microsoft.com/office/drawing/2014/main" id="{403BE408-EF45-ECC7-80E1-17D4C50870C6}"/>
              </a:ext>
            </a:extLst>
          </p:cNvPr>
          <p:cNvSpPr>
            <a:spLocks noGrp="1"/>
          </p:cNvSpPr>
          <p:nvPr>
            <p:ph type="sldNum" sz="quarter" idx="12"/>
          </p:nvPr>
        </p:nvSpPr>
        <p:spPr/>
        <p:txBody>
          <a:bodyPr/>
          <a:lstStyle/>
          <a:p>
            <a:fld id="{ED62073D-E85B-40FA-9124-13BD24CF2971}" type="slidenum">
              <a:rPr lang="cs-CZ" smtClean="0"/>
              <a:t>27</a:t>
            </a:fld>
            <a:endParaRPr lang="cs-CZ"/>
          </a:p>
        </p:txBody>
      </p:sp>
      <p:pic>
        <p:nvPicPr>
          <p:cNvPr id="6" name="Obrázek 5">
            <a:extLst>
              <a:ext uri="{FF2B5EF4-FFF2-40B4-BE49-F238E27FC236}">
                <a16:creationId xmlns:a16="http://schemas.microsoft.com/office/drawing/2014/main" id="{16AC4F46-DEEF-4453-448D-7A2266814DFD}"/>
              </a:ext>
            </a:extLst>
          </p:cNvPr>
          <p:cNvPicPr>
            <a:picLocks noChangeAspect="1"/>
          </p:cNvPicPr>
          <p:nvPr/>
        </p:nvPicPr>
        <p:blipFill>
          <a:blip r:embed="rId2"/>
          <a:stretch>
            <a:fillRect/>
          </a:stretch>
        </p:blipFill>
        <p:spPr>
          <a:xfrm>
            <a:off x="2915921" y="228600"/>
            <a:ext cx="5284282" cy="6400800"/>
          </a:xfrm>
          <a:prstGeom prst="rect">
            <a:avLst/>
          </a:prstGeom>
        </p:spPr>
      </p:pic>
      <mc:AlternateContent xmlns:mc="http://schemas.openxmlformats.org/markup-compatibility/2006" xmlns:a14="http://schemas.microsoft.com/office/drawing/2010/main">
        <mc:Choice Requires="a14">
          <p:sp>
            <p:nvSpPr>
              <p:cNvPr id="5" name="TextovéPole 4">
                <a:extLst>
                  <a:ext uri="{FF2B5EF4-FFF2-40B4-BE49-F238E27FC236}">
                    <a16:creationId xmlns:a16="http://schemas.microsoft.com/office/drawing/2014/main" id="{66543182-2EDD-649B-3A59-C1E34F57DBB3}"/>
                  </a:ext>
                </a:extLst>
              </p:cNvPr>
              <p:cNvSpPr txBox="1"/>
              <p:nvPr/>
            </p:nvSpPr>
            <p:spPr>
              <a:xfrm>
                <a:off x="4114800" y="2743200"/>
                <a:ext cx="202299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a:fld id="{825F15A7-03F4-43D7-82C5-3E23DA2F108C}" type="mathplaceholder">
                        <a:rPr lang="cs-CZ" i="1" smtClean="0">
                          <a:latin typeface="Cambria Math" panose="02040503050406030204" pitchFamily="18" charset="0"/>
                        </a:rPr>
                        <a:t>Sem zadejte rovnici.</a:t>
                      </a:fld>
                    </m:oMath>
                  </m:oMathPara>
                </a14:m>
                <a:endParaRPr lang="cs-CZ" dirty="0"/>
              </a:p>
            </p:txBody>
          </p:sp>
        </mc:Choice>
        <mc:Fallback xmlns="">
          <p:sp>
            <p:nvSpPr>
              <p:cNvPr id="5" name="TextovéPole 4">
                <a:extLst>
                  <a:ext uri="{FF2B5EF4-FFF2-40B4-BE49-F238E27FC236}">
                    <a16:creationId xmlns:a16="http://schemas.microsoft.com/office/drawing/2014/main" id="{66543182-2EDD-649B-3A59-C1E34F57DBB3}"/>
                  </a:ext>
                </a:extLst>
              </p:cNvPr>
              <p:cNvSpPr txBox="1">
                <a:spLocks noRot="1" noChangeAspect="1" noMove="1" noResize="1" noEditPoints="1" noAdjustHandles="1" noChangeArrowheads="1" noChangeShapeType="1" noTextEdit="1"/>
              </p:cNvSpPr>
              <p:nvPr/>
            </p:nvSpPr>
            <p:spPr>
              <a:xfrm>
                <a:off x="4114800" y="2743200"/>
                <a:ext cx="2022990" cy="276999"/>
              </a:xfrm>
              <a:prstGeom prst="rect">
                <a:avLst/>
              </a:prstGeom>
              <a:blipFill>
                <a:blip r:embed="rId3"/>
                <a:stretch>
                  <a:fillRect l="-2108" t="-2222" r="-2410" b="-35556"/>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7" name="TextovéPole 6">
                <a:extLst>
                  <a:ext uri="{FF2B5EF4-FFF2-40B4-BE49-F238E27FC236}">
                    <a16:creationId xmlns:a16="http://schemas.microsoft.com/office/drawing/2014/main" id="{EC68F937-E497-88AE-8771-A45975056CAB}"/>
                  </a:ext>
                </a:extLst>
              </p:cNvPr>
              <p:cNvSpPr txBox="1"/>
              <p:nvPr/>
            </p:nvSpPr>
            <p:spPr>
              <a:xfrm>
                <a:off x="499469" y="2527756"/>
                <a:ext cx="2315762" cy="430887"/>
              </a:xfrm>
              <a:prstGeom prst="rect">
                <a:avLst/>
              </a:prstGeom>
              <a:solidFill>
                <a:srgbClr val="FFC00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cs-CZ" sz="2800" i="1" smtClean="0">
                              <a:latin typeface="Cambria Math" panose="02040503050406030204" pitchFamily="18" charset="0"/>
                            </a:rPr>
                          </m:ctrlPr>
                        </m:sSupPr>
                        <m:e>
                          <m:r>
                            <a:rPr lang="cs-CZ" sz="2800" b="0" i="1" smtClean="0">
                              <a:latin typeface="Cambria Math" panose="02040503050406030204" pitchFamily="18" charset="0"/>
                            </a:rPr>
                            <m:t>𝑊</m:t>
                          </m:r>
                        </m:e>
                        <m:sup>
                          <m:r>
                            <a:rPr lang="cs-CZ" sz="2800" b="0" i="1" smtClean="0">
                              <a:latin typeface="Cambria Math" panose="02040503050406030204" pitchFamily="18" charset="0"/>
                            </a:rPr>
                            <m:t>+</m:t>
                          </m:r>
                        </m:sup>
                      </m:sSup>
                      <m:r>
                        <a:rPr lang="cs-CZ" sz="2800" i="1" smtClean="0">
                          <a:latin typeface="Cambria Math" panose="02040503050406030204" pitchFamily="18" charset="0"/>
                          <a:ea typeface="Cambria Math" panose="02040503050406030204" pitchFamily="18" charset="0"/>
                        </a:rPr>
                        <m:t>→</m:t>
                      </m:r>
                      <m:sSup>
                        <m:sSupPr>
                          <m:ctrlPr>
                            <a:rPr lang="cs-CZ" sz="2800" i="1" smtClean="0">
                              <a:latin typeface="Cambria Math" panose="02040503050406030204" pitchFamily="18" charset="0"/>
                              <a:ea typeface="Cambria Math" panose="02040503050406030204" pitchFamily="18" charset="0"/>
                            </a:rPr>
                          </m:ctrlPr>
                        </m:sSupPr>
                        <m:e>
                          <m:r>
                            <a:rPr lang="cs-CZ" sz="2800" b="0" i="1" smtClean="0">
                              <a:latin typeface="Cambria Math" panose="02040503050406030204" pitchFamily="18" charset="0"/>
                              <a:ea typeface="Cambria Math" panose="02040503050406030204" pitchFamily="18" charset="0"/>
                            </a:rPr>
                            <m:t>𝑒</m:t>
                          </m:r>
                        </m:e>
                        <m:sup>
                          <m:r>
                            <a:rPr lang="cs-CZ" sz="2800" b="0" i="1" smtClean="0">
                              <a:latin typeface="Cambria Math" panose="02040503050406030204" pitchFamily="18" charset="0"/>
                              <a:ea typeface="Cambria Math" panose="02040503050406030204" pitchFamily="18" charset="0"/>
                            </a:rPr>
                            <m:t>+</m:t>
                          </m:r>
                        </m:sup>
                      </m:sSup>
                      <m:r>
                        <a:rPr lang="cs-CZ" sz="2800" b="0" i="1" smtClean="0">
                          <a:latin typeface="Cambria Math" panose="02040503050406030204" pitchFamily="18" charset="0"/>
                          <a:ea typeface="Cambria Math" panose="02040503050406030204" pitchFamily="18" charset="0"/>
                        </a:rPr>
                        <m:t>+</m:t>
                      </m:r>
                      <m:sSub>
                        <m:sSubPr>
                          <m:ctrlPr>
                            <a:rPr lang="cs-CZ" sz="2800" b="0" i="1" smtClean="0">
                              <a:latin typeface="Cambria Math" panose="02040503050406030204" pitchFamily="18" charset="0"/>
                              <a:ea typeface="Cambria Math" panose="02040503050406030204" pitchFamily="18" charset="0"/>
                            </a:rPr>
                          </m:ctrlPr>
                        </m:sSubPr>
                        <m:e>
                          <m:r>
                            <a:rPr lang="cs-CZ" sz="2800" b="0" i="1" smtClean="0">
                              <a:latin typeface="Cambria Math" panose="02040503050406030204" pitchFamily="18" charset="0"/>
                              <a:ea typeface="Cambria Math" panose="02040503050406030204" pitchFamily="18" charset="0"/>
                            </a:rPr>
                            <m:t>𝜈</m:t>
                          </m:r>
                        </m:e>
                        <m:sub>
                          <m:r>
                            <a:rPr lang="cs-CZ" sz="2800" b="0" i="1" smtClean="0">
                              <a:latin typeface="Cambria Math" panose="02040503050406030204" pitchFamily="18" charset="0"/>
                              <a:ea typeface="Cambria Math" panose="02040503050406030204" pitchFamily="18" charset="0"/>
                            </a:rPr>
                            <m:t>𝑒</m:t>
                          </m:r>
                        </m:sub>
                      </m:sSub>
                    </m:oMath>
                  </m:oMathPara>
                </a14:m>
                <a:endParaRPr lang="cs-CZ" sz="2800" dirty="0"/>
              </a:p>
            </p:txBody>
          </p:sp>
        </mc:Choice>
        <mc:Fallback xmlns="">
          <p:sp>
            <p:nvSpPr>
              <p:cNvPr id="7" name="TextovéPole 6">
                <a:extLst>
                  <a:ext uri="{FF2B5EF4-FFF2-40B4-BE49-F238E27FC236}">
                    <a16:creationId xmlns:a16="http://schemas.microsoft.com/office/drawing/2014/main" id="{EC68F937-E497-88AE-8771-A45975056CAB}"/>
                  </a:ext>
                </a:extLst>
              </p:cNvPr>
              <p:cNvSpPr txBox="1">
                <a:spLocks noRot="1" noChangeAspect="1" noMove="1" noResize="1" noEditPoints="1" noAdjustHandles="1" noChangeArrowheads="1" noChangeShapeType="1" noTextEdit="1"/>
              </p:cNvSpPr>
              <p:nvPr/>
            </p:nvSpPr>
            <p:spPr>
              <a:xfrm>
                <a:off x="499469" y="2527756"/>
                <a:ext cx="2315762" cy="430887"/>
              </a:xfrm>
              <a:prstGeom prst="rect">
                <a:avLst/>
              </a:prstGeom>
              <a:blipFill>
                <a:blip r:embed="rId4"/>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3441001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4E5B50F3-54FD-061C-C7F6-47D9622549B7}"/>
              </a:ext>
            </a:extLst>
          </p:cNvPr>
          <p:cNvSpPr>
            <a:spLocks noGrp="1"/>
          </p:cNvSpPr>
          <p:nvPr>
            <p:ph type="dt" sz="half" idx="10"/>
          </p:nvPr>
        </p:nvSpPr>
        <p:spPr/>
        <p:txBody>
          <a:bodyPr/>
          <a:lstStyle/>
          <a:p>
            <a:r>
              <a:rPr lang="cs-CZ"/>
              <a:t>12.10.2023</a:t>
            </a:r>
          </a:p>
        </p:txBody>
      </p:sp>
      <p:sp>
        <p:nvSpPr>
          <p:cNvPr id="3" name="Zástupný symbol pro zápatí 2">
            <a:extLst>
              <a:ext uri="{FF2B5EF4-FFF2-40B4-BE49-F238E27FC236}">
                <a16:creationId xmlns:a16="http://schemas.microsoft.com/office/drawing/2014/main" id="{0FED1099-4088-230A-7651-5FBF0D8600D2}"/>
              </a:ext>
            </a:extLst>
          </p:cNvPr>
          <p:cNvSpPr>
            <a:spLocks noGrp="1"/>
          </p:cNvSpPr>
          <p:nvPr>
            <p:ph type="ftr" sz="quarter" idx="11"/>
          </p:nvPr>
        </p:nvSpPr>
        <p:spPr/>
        <p:txBody>
          <a:bodyPr/>
          <a:lstStyle/>
          <a:p>
            <a:r>
              <a:rPr lang="cs-CZ"/>
              <a:t>Division Seminar</a:t>
            </a:r>
          </a:p>
        </p:txBody>
      </p:sp>
      <p:sp>
        <p:nvSpPr>
          <p:cNvPr id="4" name="Zástupný symbol pro číslo snímku 3">
            <a:extLst>
              <a:ext uri="{FF2B5EF4-FFF2-40B4-BE49-F238E27FC236}">
                <a16:creationId xmlns:a16="http://schemas.microsoft.com/office/drawing/2014/main" id="{6192618B-92CF-3D00-45A2-749FB1559E92}"/>
              </a:ext>
            </a:extLst>
          </p:cNvPr>
          <p:cNvSpPr>
            <a:spLocks noGrp="1"/>
          </p:cNvSpPr>
          <p:nvPr>
            <p:ph type="sldNum" sz="quarter" idx="12"/>
          </p:nvPr>
        </p:nvSpPr>
        <p:spPr/>
        <p:txBody>
          <a:bodyPr/>
          <a:lstStyle/>
          <a:p>
            <a:fld id="{ED62073D-E85B-40FA-9124-13BD24CF2971}" type="slidenum">
              <a:rPr lang="cs-CZ" smtClean="0"/>
              <a:t>28</a:t>
            </a:fld>
            <a:endParaRPr lang="cs-CZ"/>
          </a:p>
        </p:txBody>
      </p:sp>
      <p:pic>
        <p:nvPicPr>
          <p:cNvPr id="6" name="Obrázek 5">
            <a:extLst>
              <a:ext uri="{FF2B5EF4-FFF2-40B4-BE49-F238E27FC236}">
                <a16:creationId xmlns:a16="http://schemas.microsoft.com/office/drawing/2014/main" id="{E98BD397-6116-8CD9-2C77-9765EA9F6B70}"/>
              </a:ext>
            </a:extLst>
          </p:cNvPr>
          <p:cNvPicPr>
            <a:picLocks noChangeAspect="1"/>
          </p:cNvPicPr>
          <p:nvPr/>
        </p:nvPicPr>
        <p:blipFill>
          <a:blip r:embed="rId2"/>
          <a:stretch>
            <a:fillRect/>
          </a:stretch>
        </p:blipFill>
        <p:spPr>
          <a:xfrm>
            <a:off x="157961" y="793520"/>
            <a:ext cx="9087640" cy="4601440"/>
          </a:xfrm>
          <a:prstGeom prst="rect">
            <a:avLst/>
          </a:prstGeom>
        </p:spPr>
      </p:pic>
    </p:spTree>
    <p:extLst>
      <p:ext uri="{BB962C8B-B14F-4D97-AF65-F5344CB8AC3E}">
        <p14:creationId xmlns:p14="http://schemas.microsoft.com/office/powerpoint/2010/main" val="341841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descr="Obsah obrázku oblečení, osoba, Lidská tvář, budova&#10;&#10;Popis byl vytvořen automaticky">
            <a:extLst>
              <a:ext uri="{FF2B5EF4-FFF2-40B4-BE49-F238E27FC236}">
                <a16:creationId xmlns:a16="http://schemas.microsoft.com/office/drawing/2014/main" id="{A0FBED8E-9591-260F-A652-75DE4E4D48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2181" y="0"/>
            <a:ext cx="6102334" cy="6031377"/>
          </a:xfrm>
          <a:prstGeom prst="rect">
            <a:avLst/>
          </a:prstGeom>
        </p:spPr>
      </p:pic>
      <p:sp>
        <p:nvSpPr>
          <p:cNvPr id="2" name="Zástupný symbol pro datum 1">
            <a:extLst>
              <a:ext uri="{FF2B5EF4-FFF2-40B4-BE49-F238E27FC236}">
                <a16:creationId xmlns:a16="http://schemas.microsoft.com/office/drawing/2014/main" id="{6D05D886-B60A-A5F9-84A0-1DBC4C83A453}"/>
              </a:ext>
            </a:extLst>
          </p:cNvPr>
          <p:cNvSpPr>
            <a:spLocks noGrp="1"/>
          </p:cNvSpPr>
          <p:nvPr>
            <p:ph type="dt" sz="half" idx="10"/>
          </p:nvPr>
        </p:nvSpPr>
        <p:spPr/>
        <p:txBody>
          <a:bodyPr/>
          <a:lstStyle/>
          <a:p>
            <a:r>
              <a:rPr lang="cs-CZ"/>
              <a:t>12.10.2023</a:t>
            </a:r>
          </a:p>
        </p:txBody>
      </p:sp>
      <p:sp>
        <p:nvSpPr>
          <p:cNvPr id="3" name="Zástupný symbol pro zápatí 2">
            <a:extLst>
              <a:ext uri="{FF2B5EF4-FFF2-40B4-BE49-F238E27FC236}">
                <a16:creationId xmlns:a16="http://schemas.microsoft.com/office/drawing/2014/main" id="{5DDD70B6-3AEB-30C1-6E88-1ABB921BB087}"/>
              </a:ext>
            </a:extLst>
          </p:cNvPr>
          <p:cNvSpPr>
            <a:spLocks noGrp="1"/>
          </p:cNvSpPr>
          <p:nvPr>
            <p:ph type="ftr" sz="quarter" idx="11"/>
          </p:nvPr>
        </p:nvSpPr>
        <p:spPr/>
        <p:txBody>
          <a:bodyPr/>
          <a:lstStyle/>
          <a:p>
            <a:r>
              <a:rPr lang="cs-CZ"/>
              <a:t>Division Seminar</a:t>
            </a:r>
          </a:p>
        </p:txBody>
      </p:sp>
      <p:sp>
        <p:nvSpPr>
          <p:cNvPr id="4" name="Zástupný symbol pro číslo snímku 3">
            <a:extLst>
              <a:ext uri="{FF2B5EF4-FFF2-40B4-BE49-F238E27FC236}">
                <a16:creationId xmlns:a16="http://schemas.microsoft.com/office/drawing/2014/main" id="{31C8C839-9512-EDE2-972B-65AC1CA40080}"/>
              </a:ext>
            </a:extLst>
          </p:cNvPr>
          <p:cNvSpPr>
            <a:spLocks noGrp="1"/>
          </p:cNvSpPr>
          <p:nvPr>
            <p:ph type="sldNum" sz="quarter" idx="12"/>
          </p:nvPr>
        </p:nvSpPr>
        <p:spPr/>
        <p:txBody>
          <a:bodyPr/>
          <a:lstStyle/>
          <a:p>
            <a:fld id="{ED62073D-E85B-40FA-9124-13BD24CF2971}" type="slidenum">
              <a:rPr lang="cs-CZ" smtClean="0"/>
              <a:t>29</a:t>
            </a:fld>
            <a:endParaRPr lang="cs-CZ"/>
          </a:p>
        </p:txBody>
      </p:sp>
      <p:sp>
        <p:nvSpPr>
          <p:cNvPr id="5" name="TextovéPole 4">
            <a:extLst>
              <a:ext uri="{FF2B5EF4-FFF2-40B4-BE49-F238E27FC236}">
                <a16:creationId xmlns:a16="http://schemas.microsoft.com/office/drawing/2014/main" id="{C958B894-60A0-69AD-EC67-325294FE0067}"/>
              </a:ext>
            </a:extLst>
          </p:cNvPr>
          <p:cNvSpPr txBox="1"/>
          <p:nvPr/>
        </p:nvSpPr>
        <p:spPr>
          <a:xfrm>
            <a:off x="1849120" y="136524"/>
            <a:ext cx="3393440" cy="1323439"/>
          </a:xfrm>
          <a:prstGeom prst="rect">
            <a:avLst/>
          </a:prstGeom>
          <a:noFill/>
        </p:spPr>
        <p:txBody>
          <a:bodyPr wrap="square" rtlCol="0">
            <a:spAutoFit/>
          </a:bodyPr>
          <a:lstStyle/>
          <a:p>
            <a:r>
              <a:rPr lang="cs-CZ" sz="2000" b="1" dirty="0">
                <a:solidFill>
                  <a:schemeClr val="bg1"/>
                </a:solidFill>
                <a:latin typeface="Arial" panose="020B0604020202020204" pitchFamily="34" charset="0"/>
                <a:cs typeface="Arial" panose="020B0604020202020204" pitchFamily="34" charset="0"/>
              </a:rPr>
              <a:t>Second </a:t>
            </a:r>
            <a:r>
              <a:rPr lang="cs-CZ" sz="2000" b="1" dirty="0" err="1">
                <a:solidFill>
                  <a:schemeClr val="bg1"/>
                </a:solidFill>
                <a:latin typeface="Arial" panose="020B0604020202020204" pitchFamily="34" charset="0"/>
                <a:cs typeface="Arial" panose="020B0604020202020204" pitchFamily="34" charset="0"/>
              </a:rPr>
              <a:t>fastest</a:t>
            </a:r>
            <a:r>
              <a:rPr lang="cs-CZ" sz="2000" b="1" dirty="0">
                <a:solidFill>
                  <a:schemeClr val="bg1"/>
                </a:solidFill>
                <a:latin typeface="Arial" panose="020B0604020202020204" pitchFamily="34" charset="0"/>
                <a:cs typeface="Arial" panose="020B0604020202020204" pitchFamily="34" charset="0"/>
              </a:rPr>
              <a:t> Nobel</a:t>
            </a:r>
          </a:p>
          <a:p>
            <a:r>
              <a:rPr lang="cs-CZ" sz="2000" b="1" dirty="0" err="1">
                <a:solidFill>
                  <a:schemeClr val="bg1"/>
                </a:solidFill>
                <a:latin typeface="Arial" panose="020B0604020202020204" pitchFamily="34" charset="0"/>
                <a:cs typeface="Arial" panose="020B0604020202020204" pitchFamily="34" charset="0"/>
              </a:rPr>
              <a:t>Prize</a:t>
            </a:r>
            <a:r>
              <a:rPr lang="cs-CZ" sz="2000" b="1" dirty="0">
                <a:solidFill>
                  <a:schemeClr val="bg1"/>
                </a:solidFill>
                <a:latin typeface="Arial" panose="020B0604020202020204" pitchFamily="34" charset="0"/>
                <a:cs typeface="Arial" panose="020B0604020202020204" pitchFamily="34" charset="0"/>
              </a:rPr>
              <a:t> in </a:t>
            </a:r>
            <a:r>
              <a:rPr lang="cs-CZ" sz="2000" b="1" dirty="0" err="1">
                <a:solidFill>
                  <a:schemeClr val="bg1"/>
                </a:solidFill>
                <a:latin typeface="Arial" panose="020B0604020202020204" pitchFamily="34" charset="0"/>
                <a:cs typeface="Arial" panose="020B0604020202020204" pitchFamily="34" charset="0"/>
              </a:rPr>
              <a:t>Physics</a:t>
            </a:r>
            <a:r>
              <a:rPr lang="cs-CZ" sz="2000" b="1" dirty="0">
                <a:solidFill>
                  <a:schemeClr val="bg1"/>
                </a:solidFill>
                <a:latin typeface="Arial" panose="020B0604020202020204" pitchFamily="34" charset="0"/>
                <a:cs typeface="Arial" panose="020B0604020202020204" pitchFamily="34" charset="0"/>
              </a:rPr>
              <a:t>, </a:t>
            </a:r>
            <a:r>
              <a:rPr lang="cs-CZ" sz="2000" b="1" dirty="0" err="1">
                <a:solidFill>
                  <a:schemeClr val="bg1"/>
                </a:solidFill>
                <a:latin typeface="Arial" panose="020B0604020202020204" pitchFamily="34" charset="0"/>
                <a:cs typeface="Arial" panose="020B0604020202020204" pitchFamily="34" charset="0"/>
              </a:rPr>
              <a:t>after</a:t>
            </a:r>
            <a:endParaRPr lang="cs-CZ" sz="2000" b="1" dirty="0">
              <a:solidFill>
                <a:schemeClr val="bg1"/>
              </a:solidFill>
              <a:latin typeface="Arial" panose="020B0604020202020204" pitchFamily="34" charset="0"/>
              <a:cs typeface="Arial" panose="020B0604020202020204" pitchFamily="34" charset="0"/>
            </a:endParaRPr>
          </a:p>
          <a:p>
            <a:r>
              <a:rPr lang="cs-CZ" sz="2000" b="1" dirty="0" err="1">
                <a:solidFill>
                  <a:schemeClr val="bg1"/>
                </a:solidFill>
                <a:latin typeface="Arial" panose="020B0604020202020204" pitchFamily="34" charset="0"/>
                <a:cs typeface="Arial" panose="020B0604020202020204" pitchFamily="34" charset="0"/>
              </a:rPr>
              <a:t>T.D.Lee</a:t>
            </a:r>
            <a:r>
              <a:rPr lang="cs-CZ" sz="2000" b="1" dirty="0">
                <a:solidFill>
                  <a:schemeClr val="bg1"/>
                </a:solidFill>
                <a:latin typeface="Arial" panose="020B0604020202020204" pitchFamily="34" charset="0"/>
                <a:cs typeface="Arial" panose="020B0604020202020204" pitchFamily="34" charset="0"/>
              </a:rPr>
              <a:t> and C.N. </a:t>
            </a:r>
            <a:r>
              <a:rPr lang="cs-CZ" sz="2000" b="1" dirty="0" err="1">
                <a:solidFill>
                  <a:schemeClr val="bg1"/>
                </a:solidFill>
                <a:latin typeface="Arial" panose="020B0604020202020204" pitchFamily="34" charset="0"/>
                <a:cs typeface="Arial" panose="020B0604020202020204" pitchFamily="34" charset="0"/>
              </a:rPr>
              <a:t>Yang</a:t>
            </a:r>
            <a:endParaRPr lang="cs-CZ" sz="2000" b="1" dirty="0">
              <a:solidFill>
                <a:schemeClr val="bg1"/>
              </a:solidFill>
              <a:latin typeface="Arial" panose="020B0604020202020204" pitchFamily="34" charset="0"/>
              <a:cs typeface="Arial" panose="020B0604020202020204" pitchFamily="34" charset="0"/>
            </a:endParaRPr>
          </a:p>
          <a:p>
            <a:r>
              <a:rPr lang="cs-CZ" sz="2000" b="1" dirty="0">
                <a:solidFill>
                  <a:schemeClr val="bg1"/>
                </a:solidFill>
                <a:latin typeface="Arial" panose="020B0604020202020204" pitchFamily="34" charset="0"/>
                <a:cs typeface="Arial" panose="020B0604020202020204" pitchFamily="34" charset="0"/>
              </a:rPr>
              <a:t>In 1957.</a:t>
            </a:r>
          </a:p>
        </p:txBody>
      </p:sp>
      <p:sp>
        <p:nvSpPr>
          <p:cNvPr id="8" name="TextovéPole 7">
            <a:extLst>
              <a:ext uri="{FF2B5EF4-FFF2-40B4-BE49-F238E27FC236}">
                <a16:creationId xmlns:a16="http://schemas.microsoft.com/office/drawing/2014/main" id="{2CCF8E13-4BB7-84D3-FC7B-C136CE042A1B}"/>
              </a:ext>
            </a:extLst>
          </p:cNvPr>
          <p:cNvSpPr txBox="1"/>
          <p:nvPr/>
        </p:nvSpPr>
        <p:spPr>
          <a:xfrm>
            <a:off x="432096" y="6048949"/>
            <a:ext cx="8711904" cy="707886"/>
          </a:xfrm>
          <a:prstGeom prst="rect">
            <a:avLst/>
          </a:prstGeom>
          <a:solidFill>
            <a:schemeClr val="bg1"/>
          </a:solidFill>
        </p:spPr>
        <p:txBody>
          <a:bodyPr wrap="square">
            <a:spAutoFit/>
          </a:bodyPr>
          <a:lstStyle/>
          <a:p>
            <a:r>
              <a:rPr lang="en-US" sz="2000" dirty="0">
                <a:latin typeface="Arial" panose="020B0604020202020204" pitchFamily="34" charset="0"/>
                <a:cs typeface="Arial" panose="020B0604020202020204" pitchFamily="34" charset="0"/>
              </a:rPr>
              <a:t>With Simon van der Meer, toasting the award to them both of the Nobel prize in October 1984. </a:t>
            </a: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8912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snímek obrazovky, text, kruh, design&#10;&#10;Popis byl vytvořen automaticky">
            <a:extLst>
              <a:ext uri="{FF2B5EF4-FFF2-40B4-BE49-F238E27FC236}">
                <a16:creationId xmlns:a16="http://schemas.microsoft.com/office/drawing/2014/main" id="{45DD2A22-43E5-DECE-BD57-40E69C7C83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5159" y="269240"/>
            <a:ext cx="7009130" cy="6703738"/>
          </a:xfrm>
          <a:prstGeom prst="rect">
            <a:avLst/>
          </a:prstGeom>
        </p:spPr>
      </p:pic>
      <p:sp>
        <p:nvSpPr>
          <p:cNvPr id="9" name="Obdélník 8">
            <a:extLst>
              <a:ext uri="{FF2B5EF4-FFF2-40B4-BE49-F238E27FC236}">
                <a16:creationId xmlns:a16="http://schemas.microsoft.com/office/drawing/2014/main" id="{455AA8AB-F126-2243-A94A-AAFD381BE24C}"/>
              </a:ext>
            </a:extLst>
          </p:cNvPr>
          <p:cNvSpPr/>
          <p:nvPr/>
        </p:nvSpPr>
        <p:spPr>
          <a:xfrm>
            <a:off x="4233986" y="5510157"/>
            <a:ext cx="1178560" cy="11887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bdélník 9">
            <a:extLst>
              <a:ext uri="{FF2B5EF4-FFF2-40B4-BE49-F238E27FC236}">
                <a16:creationId xmlns:a16="http://schemas.microsoft.com/office/drawing/2014/main" id="{FE21A5C2-7DB1-7F06-D803-DA0B007665CF}"/>
              </a:ext>
            </a:extLst>
          </p:cNvPr>
          <p:cNvSpPr/>
          <p:nvPr/>
        </p:nvSpPr>
        <p:spPr>
          <a:xfrm>
            <a:off x="4233986" y="4208102"/>
            <a:ext cx="1178560" cy="11887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10">
            <a:extLst>
              <a:ext uri="{FF2B5EF4-FFF2-40B4-BE49-F238E27FC236}">
                <a16:creationId xmlns:a16="http://schemas.microsoft.com/office/drawing/2014/main" id="{6FC1EC0A-9FCC-1853-7F1E-853F9AAAD976}"/>
              </a:ext>
            </a:extLst>
          </p:cNvPr>
          <p:cNvSpPr/>
          <p:nvPr/>
        </p:nvSpPr>
        <p:spPr>
          <a:xfrm>
            <a:off x="5572407" y="5510157"/>
            <a:ext cx="1178560" cy="11887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a:extLst>
              <a:ext uri="{FF2B5EF4-FFF2-40B4-BE49-F238E27FC236}">
                <a16:creationId xmlns:a16="http://schemas.microsoft.com/office/drawing/2014/main" id="{BF2CE390-75F6-A604-3795-FFE836030DB0}"/>
              </a:ext>
            </a:extLst>
          </p:cNvPr>
          <p:cNvSpPr/>
          <p:nvPr/>
        </p:nvSpPr>
        <p:spPr>
          <a:xfrm>
            <a:off x="5553213" y="4208102"/>
            <a:ext cx="1178560" cy="11887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a:extLst>
              <a:ext uri="{FF2B5EF4-FFF2-40B4-BE49-F238E27FC236}">
                <a16:creationId xmlns:a16="http://schemas.microsoft.com/office/drawing/2014/main" id="{D4E6A9E6-8DDC-818F-35B0-3531668EAE03}"/>
              </a:ext>
            </a:extLst>
          </p:cNvPr>
          <p:cNvSpPr/>
          <p:nvPr/>
        </p:nvSpPr>
        <p:spPr>
          <a:xfrm>
            <a:off x="6885327" y="1670204"/>
            <a:ext cx="1178560" cy="11887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bdélník 13">
            <a:extLst>
              <a:ext uri="{FF2B5EF4-FFF2-40B4-BE49-F238E27FC236}">
                <a16:creationId xmlns:a16="http://schemas.microsoft.com/office/drawing/2014/main" id="{675CD40A-1756-9FCB-2BD9-1ECE64117652}"/>
              </a:ext>
            </a:extLst>
          </p:cNvPr>
          <p:cNvSpPr/>
          <p:nvPr/>
        </p:nvSpPr>
        <p:spPr>
          <a:xfrm>
            <a:off x="5556366" y="1661194"/>
            <a:ext cx="1178560" cy="11887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Obdélník 14">
            <a:extLst>
              <a:ext uri="{FF2B5EF4-FFF2-40B4-BE49-F238E27FC236}">
                <a16:creationId xmlns:a16="http://schemas.microsoft.com/office/drawing/2014/main" id="{C44A3DDC-11AA-30CA-2500-0FDDDA2EC886}"/>
              </a:ext>
            </a:extLst>
          </p:cNvPr>
          <p:cNvSpPr/>
          <p:nvPr/>
        </p:nvSpPr>
        <p:spPr>
          <a:xfrm>
            <a:off x="4302691" y="2889876"/>
            <a:ext cx="1178560" cy="11887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Obdélník 15">
            <a:extLst>
              <a:ext uri="{FF2B5EF4-FFF2-40B4-BE49-F238E27FC236}">
                <a16:creationId xmlns:a16="http://schemas.microsoft.com/office/drawing/2014/main" id="{EBAA421D-9D6E-A706-5E60-C3B2A82BEE76}"/>
              </a:ext>
            </a:extLst>
          </p:cNvPr>
          <p:cNvSpPr/>
          <p:nvPr/>
        </p:nvSpPr>
        <p:spPr>
          <a:xfrm>
            <a:off x="4302691" y="1642264"/>
            <a:ext cx="1178560" cy="11887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Obdélník 16">
            <a:extLst>
              <a:ext uri="{FF2B5EF4-FFF2-40B4-BE49-F238E27FC236}">
                <a16:creationId xmlns:a16="http://schemas.microsoft.com/office/drawing/2014/main" id="{976E38A9-F822-597E-CA5D-B035DEDF85E1}"/>
              </a:ext>
            </a:extLst>
          </p:cNvPr>
          <p:cNvSpPr/>
          <p:nvPr/>
        </p:nvSpPr>
        <p:spPr>
          <a:xfrm>
            <a:off x="3032831" y="1642264"/>
            <a:ext cx="1178560" cy="11887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TextovéPole 19">
            <a:extLst>
              <a:ext uri="{FF2B5EF4-FFF2-40B4-BE49-F238E27FC236}">
                <a16:creationId xmlns:a16="http://schemas.microsoft.com/office/drawing/2014/main" id="{9535B83D-BCF3-365E-7C11-4824A8F38EE5}"/>
              </a:ext>
            </a:extLst>
          </p:cNvPr>
          <p:cNvSpPr txBox="1"/>
          <p:nvPr/>
        </p:nvSpPr>
        <p:spPr>
          <a:xfrm>
            <a:off x="319072" y="-32097"/>
            <a:ext cx="8505855" cy="461665"/>
          </a:xfrm>
          <a:prstGeom prst="rect">
            <a:avLst/>
          </a:prstGeom>
          <a:noFill/>
        </p:spPr>
        <p:txBody>
          <a:bodyPr wrap="none" rtlCol="0">
            <a:spAutoFit/>
          </a:bodyPr>
          <a:lstStyle/>
          <a:p>
            <a:r>
              <a:rPr lang="cs-CZ" sz="2400" b="1" dirty="0" err="1">
                <a:solidFill>
                  <a:srgbClr val="2613B3"/>
                </a:solidFill>
                <a:latin typeface="Arial" panose="020B0604020202020204" pitchFamily="34" charset="0"/>
                <a:cs typeface="Arial" panose="020B0604020202020204" pitchFamily="34" charset="0"/>
              </a:rPr>
              <a:t>What</a:t>
            </a:r>
            <a:r>
              <a:rPr lang="cs-CZ" sz="2400" b="1" dirty="0">
                <a:solidFill>
                  <a:srgbClr val="2613B3"/>
                </a:solidFill>
                <a:latin typeface="Arial" panose="020B0604020202020204" pitchFamily="34" charset="0"/>
                <a:cs typeface="Arial" panose="020B0604020202020204" pitchFamily="34" charset="0"/>
              </a:rPr>
              <a:t> </a:t>
            </a:r>
            <a:r>
              <a:rPr lang="cs-CZ" sz="2400" b="1" dirty="0" err="1">
                <a:solidFill>
                  <a:srgbClr val="2613B3"/>
                </a:solidFill>
                <a:latin typeface="Arial" panose="020B0604020202020204" pitchFamily="34" charset="0"/>
                <a:cs typeface="Arial" panose="020B0604020202020204" pitchFamily="34" charset="0"/>
              </a:rPr>
              <a:t>was</a:t>
            </a:r>
            <a:r>
              <a:rPr lang="cs-CZ" sz="2400" b="1" dirty="0">
                <a:solidFill>
                  <a:srgbClr val="2613B3"/>
                </a:solidFill>
                <a:latin typeface="Arial" panose="020B0604020202020204" pitchFamily="34" charset="0"/>
                <a:cs typeface="Arial" panose="020B0604020202020204" pitchFamily="34" charset="0"/>
              </a:rPr>
              <a:t> </a:t>
            </a:r>
            <a:r>
              <a:rPr lang="cs-CZ" sz="2400" b="1" dirty="0" err="1">
                <a:solidFill>
                  <a:srgbClr val="2613B3"/>
                </a:solidFill>
                <a:latin typeface="Arial" panose="020B0604020202020204" pitchFamily="34" charset="0"/>
                <a:cs typeface="Arial" panose="020B0604020202020204" pitchFamily="34" charset="0"/>
              </a:rPr>
              <a:t>known</a:t>
            </a:r>
            <a:r>
              <a:rPr lang="cs-CZ" sz="2400" b="1" dirty="0">
                <a:solidFill>
                  <a:srgbClr val="2613B3"/>
                </a:solidFill>
                <a:latin typeface="Arial" panose="020B0604020202020204" pitchFamily="34" charset="0"/>
                <a:cs typeface="Arial" panose="020B0604020202020204" pitchFamily="34" charset="0"/>
              </a:rPr>
              <a:t> </a:t>
            </a:r>
            <a:r>
              <a:rPr lang="cs-CZ" sz="2400" b="1" dirty="0" err="1">
                <a:solidFill>
                  <a:srgbClr val="2613B3"/>
                </a:solidFill>
                <a:latin typeface="Arial" panose="020B0604020202020204" pitchFamily="34" charset="0"/>
                <a:cs typeface="Arial" panose="020B0604020202020204" pitchFamily="34" charset="0"/>
              </a:rPr>
              <a:t>at</a:t>
            </a:r>
            <a:r>
              <a:rPr lang="cs-CZ" sz="2400" b="1" dirty="0">
                <a:solidFill>
                  <a:srgbClr val="2613B3"/>
                </a:solidFill>
                <a:latin typeface="Arial" panose="020B0604020202020204" pitchFamily="34" charset="0"/>
                <a:cs typeface="Arial" panose="020B0604020202020204" pitchFamily="34" charset="0"/>
              </a:rPr>
              <a:t> </a:t>
            </a:r>
            <a:r>
              <a:rPr lang="cs-CZ" sz="2400" b="1" dirty="0" err="1">
                <a:solidFill>
                  <a:srgbClr val="2613B3"/>
                </a:solidFill>
                <a:latin typeface="Arial" panose="020B0604020202020204" pitchFamily="34" charset="0"/>
                <a:cs typeface="Arial" panose="020B0604020202020204" pitchFamily="34" charset="0"/>
              </a:rPr>
              <a:t>the</a:t>
            </a:r>
            <a:r>
              <a:rPr lang="cs-CZ" sz="2400" b="1" dirty="0">
                <a:solidFill>
                  <a:srgbClr val="2613B3"/>
                </a:solidFill>
                <a:latin typeface="Arial" panose="020B0604020202020204" pitchFamily="34" charset="0"/>
                <a:cs typeface="Arial" panose="020B0604020202020204" pitchFamily="34" charset="0"/>
              </a:rPr>
              <a:t> </a:t>
            </a:r>
            <a:r>
              <a:rPr lang="cs-CZ" sz="2400" b="1" dirty="0" err="1">
                <a:solidFill>
                  <a:srgbClr val="2613B3"/>
                </a:solidFill>
                <a:latin typeface="Arial" panose="020B0604020202020204" pitchFamily="34" charset="0"/>
                <a:cs typeface="Arial" panose="020B0604020202020204" pitchFamily="34" charset="0"/>
              </a:rPr>
              <a:t>beginning</a:t>
            </a:r>
            <a:r>
              <a:rPr lang="cs-CZ" sz="2400" b="1" dirty="0">
                <a:solidFill>
                  <a:srgbClr val="2613B3"/>
                </a:solidFill>
                <a:latin typeface="Arial" panose="020B0604020202020204" pitchFamily="34" charset="0"/>
                <a:cs typeface="Arial" panose="020B0604020202020204" pitchFamily="34" charset="0"/>
              </a:rPr>
              <a:t> </a:t>
            </a:r>
            <a:r>
              <a:rPr lang="cs-CZ" sz="2400" b="1" dirty="0" err="1">
                <a:solidFill>
                  <a:srgbClr val="2613B3"/>
                </a:solidFill>
                <a:latin typeface="Arial" panose="020B0604020202020204" pitchFamily="34" charset="0"/>
                <a:cs typeface="Arial" panose="020B0604020202020204" pitchFamily="34" charset="0"/>
              </a:rPr>
              <a:t>of</a:t>
            </a:r>
            <a:r>
              <a:rPr lang="cs-CZ" sz="2400" b="1" dirty="0">
                <a:solidFill>
                  <a:srgbClr val="2613B3"/>
                </a:solidFill>
                <a:latin typeface="Arial" panose="020B0604020202020204" pitchFamily="34" charset="0"/>
                <a:cs typeface="Arial" panose="020B0604020202020204" pitchFamily="34" charset="0"/>
              </a:rPr>
              <a:t> 1973 </a:t>
            </a:r>
            <a:r>
              <a:rPr lang="cs-CZ" sz="2400" b="1" dirty="0" err="1">
                <a:solidFill>
                  <a:srgbClr val="2613B3"/>
                </a:solidFill>
                <a:latin typeface="Arial" panose="020B0604020202020204" pitchFamily="34" charset="0"/>
                <a:cs typeface="Arial" panose="020B0604020202020204" pitchFamily="34" charset="0"/>
              </a:rPr>
              <a:t>experimentally</a:t>
            </a:r>
            <a:endParaRPr lang="cs-CZ" sz="2400" b="1" dirty="0">
              <a:solidFill>
                <a:srgbClr val="2613B3"/>
              </a:solidFill>
              <a:latin typeface="Arial" panose="020B0604020202020204" pitchFamily="34" charset="0"/>
              <a:cs typeface="Arial" panose="020B0604020202020204" pitchFamily="34" charset="0"/>
            </a:endParaRPr>
          </a:p>
        </p:txBody>
      </p:sp>
      <p:sp>
        <p:nvSpPr>
          <p:cNvPr id="2" name="Zástupný symbol pro datum 1">
            <a:extLst>
              <a:ext uri="{FF2B5EF4-FFF2-40B4-BE49-F238E27FC236}">
                <a16:creationId xmlns:a16="http://schemas.microsoft.com/office/drawing/2014/main" id="{1B634F60-A0E3-67F8-01FA-49114B97117C}"/>
              </a:ext>
            </a:extLst>
          </p:cNvPr>
          <p:cNvSpPr>
            <a:spLocks noGrp="1"/>
          </p:cNvSpPr>
          <p:nvPr>
            <p:ph type="dt" sz="half" idx="10"/>
          </p:nvPr>
        </p:nvSpPr>
        <p:spPr/>
        <p:txBody>
          <a:bodyPr/>
          <a:lstStyle/>
          <a:p>
            <a:r>
              <a:rPr lang="cs-CZ"/>
              <a:t>12.10.2023</a:t>
            </a:r>
          </a:p>
        </p:txBody>
      </p:sp>
      <p:sp>
        <p:nvSpPr>
          <p:cNvPr id="4" name="Zástupný symbol pro zápatí 3">
            <a:extLst>
              <a:ext uri="{FF2B5EF4-FFF2-40B4-BE49-F238E27FC236}">
                <a16:creationId xmlns:a16="http://schemas.microsoft.com/office/drawing/2014/main" id="{B41AB8A0-741D-3112-840D-C42A05DFCEE3}"/>
              </a:ext>
            </a:extLst>
          </p:cNvPr>
          <p:cNvSpPr>
            <a:spLocks noGrp="1"/>
          </p:cNvSpPr>
          <p:nvPr>
            <p:ph type="ftr" sz="quarter" idx="11"/>
          </p:nvPr>
        </p:nvSpPr>
        <p:spPr/>
        <p:txBody>
          <a:bodyPr/>
          <a:lstStyle/>
          <a:p>
            <a:r>
              <a:rPr lang="cs-CZ"/>
              <a:t>Division Seminar</a:t>
            </a:r>
          </a:p>
        </p:txBody>
      </p:sp>
      <p:sp>
        <p:nvSpPr>
          <p:cNvPr id="5" name="Zástupný symbol pro číslo snímku 4">
            <a:extLst>
              <a:ext uri="{FF2B5EF4-FFF2-40B4-BE49-F238E27FC236}">
                <a16:creationId xmlns:a16="http://schemas.microsoft.com/office/drawing/2014/main" id="{BC221141-41C0-811D-BED1-C71E90AFD1E4}"/>
              </a:ext>
            </a:extLst>
          </p:cNvPr>
          <p:cNvSpPr>
            <a:spLocks noGrp="1"/>
          </p:cNvSpPr>
          <p:nvPr>
            <p:ph type="sldNum" sz="quarter" idx="12"/>
          </p:nvPr>
        </p:nvSpPr>
        <p:spPr/>
        <p:txBody>
          <a:bodyPr/>
          <a:lstStyle/>
          <a:p>
            <a:fld id="{ED62073D-E85B-40FA-9124-13BD24CF2971}" type="slidenum">
              <a:rPr lang="cs-CZ" smtClean="0"/>
              <a:t>3</a:t>
            </a:fld>
            <a:endParaRPr lang="cs-CZ"/>
          </a:p>
        </p:txBody>
      </p:sp>
      <p:sp>
        <p:nvSpPr>
          <p:cNvPr id="6" name="Obdélník 5">
            <a:extLst>
              <a:ext uri="{FF2B5EF4-FFF2-40B4-BE49-F238E27FC236}">
                <a16:creationId xmlns:a16="http://schemas.microsoft.com/office/drawing/2014/main" id="{CCF5945B-E817-FA3F-8156-2BAB4BCDD91F}"/>
              </a:ext>
            </a:extLst>
          </p:cNvPr>
          <p:cNvSpPr/>
          <p:nvPr/>
        </p:nvSpPr>
        <p:spPr>
          <a:xfrm>
            <a:off x="1722191" y="1672744"/>
            <a:ext cx="1178560" cy="1188720"/>
          </a:xfrm>
          <a:prstGeom prst="rect">
            <a:avLst/>
          </a:prstGeom>
          <a:solidFill>
            <a:schemeClr val="accent1">
              <a:lumMod val="60000"/>
              <a:lumOff val="40000"/>
              <a:alpha val="3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Obdélník 17">
            <a:extLst>
              <a:ext uri="{FF2B5EF4-FFF2-40B4-BE49-F238E27FC236}">
                <a16:creationId xmlns:a16="http://schemas.microsoft.com/office/drawing/2014/main" id="{C451DE79-A242-E9DA-28C6-3BC426D5F7E4}"/>
              </a:ext>
            </a:extLst>
          </p:cNvPr>
          <p:cNvSpPr/>
          <p:nvPr/>
        </p:nvSpPr>
        <p:spPr>
          <a:xfrm>
            <a:off x="1732351" y="2912264"/>
            <a:ext cx="1178560" cy="1188720"/>
          </a:xfrm>
          <a:prstGeom prst="rect">
            <a:avLst/>
          </a:prstGeom>
          <a:solidFill>
            <a:schemeClr val="accent1">
              <a:lumMod val="60000"/>
              <a:lumOff val="40000"/>
              <a:alpha val="3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Obdélník 18">
            <a:extLst>
              <a:ext uri="{FF2B5EF4-FFF2-40B4-BE49-F238E27FC236}">
                <a16:creationId xmlns:a16="http://schemas.microsoft.com/office/drawing/2014/main" id="{F4119C5A-1468-39B3-096C-CDD78DC4CB70}"/>
              </a:ext>
            </a:extLst>
          </p:cNvPr>
          <p:cNvSpPr/>
          <p:nvPr/>
        </p:nvSpPr>
        <p:spPr>
          <a:xfrm>
            <a:off x="2971871" y="2902104"/>
            <a:ext cx="1178560" cy="1188720"/>
          </a:xfrm>
          <a:prstGeom prst="rect">
            <a:avLst/>
          </a:prstGeom>
          <a:solidFill>
            <a:schemeClr val="accent1">
              <a:lumMod val="60000"/>
              <a:lumOff val="40000"/>
              <a:alpha val="3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0724099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7054C842-C521-D9C2-D886-6601C759FEC0}"/>
              </a:ext>
            </a:extLst>
          </p:cNvPr>
          <p:cNvSpPr>
            <a:spLocks noGrp="1"/>
          </p:cNvSpPr>
          <p:nvPr>
            <p:ph type="dt" sz="half" idx="10"/>
          </p:nvPr>
        </p:nvSpPr>
        <p:spPr/>
        <p:txBody>
          <a:bodyPr/>
          <a:lstStyle/>
          <a:p>
            <a:r>
              <a:rPr lang="cs-CZ"/>
              <a:t>12.10.2023</a:t>
            </a:r>
          </a:p>
        </p:txBody>
      </p:sp>
      <p:sp>
        <p:nvSpPr>
          <p:cNvPr id="3" name="Zástupný symbol pro zápatí 2">
            <a:extLst>
              <a:ext uri="{FF2B5EF4-FFF2-40B4-BE49-F238E27FC236}">
                <a16:creationId xmlns:a16="http://schemas.microsoft.com/office/drawing/2014/main" id="{574B5E41-965E-9C4E-29AD-B5BE6A0BB9DD}"/>
              </a:ext>
            </a:extLst>
          </p:cNvPr>
          <p:cNvSpPr>
            <a:spLocks noGrp="1"/>
          </p:cNvSpPr>
          <p:nvPr>
            <p:ph type="ftr" sz="quarter" idx="11"/>
          </p:nvPr>
        </p:nvSpPr>
        <p:spPr/>
        <p:txBody>
          <a:bodyPr/>
          <a:lstStyle/>
          <a:p>
            <a:r>
              <a:rPr lang="cs-CZ"/>
              <a:t>Division Seminar</a:t>
            </a:r>
          </a:p>
        </p:txBody>
      </p:sp>
      <p:sp>
        <p:nvSpPr>
          <p:cNvPr id="4" name="Zástupný symbol pro číslo snímku 3">
            <a:extLst>
              <a:ext uri="{FF2B5EF4-FFF2-40B4-BE49-F238E27FC236}">
                <a16:creationId xmlns:a16="http://schemas.microsoft.com/office/drawing/2014/main" id="{40960D78-1234-A672-69BB-970F2FA0B5E8}"/>
              </a:ext>
            </a:extLst>
          </p:cNvPr>
          <p:cNvSpPr>
            <a:spLocks noGrp="1"/>
          </p:cNvSpPr>
          <p:nvPr>
            <p:ph type="sldNum" sz="quarter" idx="12"/>
          </p:nvPr>
        </p:nvSpPr>
        <p:spPr/>
        <p:txBody>
          <a:bodyPr/>
          <a:lstStyle/>
          <a:p>
            <a:fld id="{ED62073D-E85B-40FA-9124-13BD24CF2971}" type="slidenum">
              <a:rPr lang="cs-CZ" smtClean="0"/>
              <a:t>30</a:t>
            </a:fld>
            <a:endParaRPr lang="cs-CZ"/>
          </a:p>
        </p:txBody>
      </p:sp>
      <p:pic>
        <p:nvPicPr>
          <p:cNvPr id="6" name="Obrázek 5">
            <a:extLst>
              <a:ext uri="{FF2B5EF4-FFF2-40B4-BE49-F238E27FC236}">
                <a16:creationId xmlns:a16="http://schemas.microsoft.com/office/drawing/2014/main" id="{657B595C-05DE-364B-3203-8D21BB7FD939}"/>
              </a:ext>
            </a:extLst>
          </p:cNvPr>
          <p:cNvPicPr>
            <a:picLocks noChangeAspect="1"/>
          </p:cNvPicPr>
          <p:nvPr/>
        </p:nvPicPr>
        <p:blipFill>
          <a:blip r:embed="rId2"/>
          <a:stretch>
            <a:fillRect/>
          </a:stretch>
        </p:blipFill>
        <p:spPr>
          <a:xfrm>
            <a:off x="1818640" y="136524"/>
            <a:ext cx="6037262" cy="4815520"/>
          </a:xfrm>
          <a:prstGeom prst="rect">
            <a:avLst/>
          </a:prstGeom>
        </p:spPr>
      </p:pic>
      <p:sp>
        <p:nvSpPr>
          <p:cNvPr id="10" name="TextovéPole 9">
            <a:extLst>
              <a:ext uri="{FF2B5EF4-FFF2-40B4-BE49-F238E27FC236}">
                <a16:creationId xmlns:a16="http://schemas.microsoft.com/office/drawing/2014/main" id="{544BEA52-7383-B6D8-800C-7AFD1C28FE16}"/>
              </a:ext>
            </a:extLst>
          </p:cNvPr>
          <p:cNvSpPr txBox="1"/>
          <p:nvPr/>
        </p:nvSpPr>
        <p:spPr>
          <a:xfrm>
            <a:off x="81915" y="4952044"/>
            <a:ext cx="8980170" cy="1015663"/>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The Nobel Prize in Physics 1957 was awarded jointly to Chen Ning Yang and Tsung-Dao Lee "for their penetrating investigation of the so-called parity laws which has led to important discoveries regarding the elementary particles" </a:t>
            </a:r>
            <a:endParaRPr lang="cs-CZ" sz="2000" dirty="0">
              <a:latin typeface="Arial" panose="020B0604020202020204" pitchFamily="34" charset="0"/>
              <a:cs typeface="Arial" panose="020B0604020202020204" pitchFamily="34" charset="0"/>
            </a:endParaRPr>
          </a:p>
        </p:txBody>
      </p:sp>
      <p:sp>
        <p:nvSpPr>
          <p:cNvPr id="11" name="TextovéPole 10">
            <a:extLst>
              <a:ext uri="{FF2B5EF4-FFF2-40B4-BE49-F238E27FC236}">
                <a16:creationId xmlns:a16="http://schemas.microsoft.com/office/drawing/2014/main" id="{04A7F74E-56DC-8A13-AA0B-42334F0C5D9B}"/>
              </a:ext>
            </a:extLst>
          </p:cNvPr>
          <p:cNvSpPr txBox="1"/>
          <p:nvPr/>
        </p:nvSpPr>
        <p:spPr>
          <a:xfrm>
            <a:off x="522389" y="5967707"/>
            <a:ext cx="7556620" cy="461665"/>
          </a:xfrm>
          <a:prstGeom prst="rect">
            <a:avLst/>
          </a:prstGeom>
          <a:noFill/>
        </p:spPr>
        <p:txBody>
          <a:bodyPr wrap="none" rtlCol="0">
            <a:spAutoFit/>
          </a:bodyPr>
          <a:lstStyle/>
          <a:p>
            <a:r>
              <a:rPr lang="cs-CZ" sz="2400" b="1" dirty="0" err="1">
                <a:solidFill>
                  <a:srgbClr val="FF0000"/>
                </a:solidFill>
                <a:latin typeface="Arial" panose="020B0604020202020204" pitchFamily="34" charset="0"/>
                <a:cs typeface="Arial" panose="020B0604020202020204" pitchFamily="34" charset="0"/>
              </a:rPr>
              <a:t>Without</a:t>
            </a:r>
            <a:r>
              <a:rPr lang="cs-CZ" sz="2400" b="1" dirty="0">
                <a:solidFill>
                  <a:srgbClr val="FF0000"/>
                </a:solidFill>
                <a:latin typeface="Arial" panose="020B0604020202020204" pitchFamily="34" charset="0"/>
                <a:cs typeface="Arial" panose="020B0604020202020204" pitchFamily="34" charset="0"/>
              </a:rPr>
              <a:t> any </a:t>
            </a:r>
            <a:r>
              <a:rPr lang="cs-CZ" sz="2400" b="1" dirty="0" err="1">
                <a:solidFill>
                  <a:srgbClr val="FF0000"/>
                </a:solidFill>
                <a:latin typeface="Arial" panose="020B0604020202020204" pitchFamily="34" charset="0"/>
                <a:cs typeface="Arial" panose="020B0604020202020204" pitchFamily="34" charset="0"/>
              </a:rPr>
              <a:t>nomination</a:t>
            </a:r>
            <a:r>
              <a:rPr lang="cs-CZ" sz="2400" b="1" dirty="0">
                <a:solidFill>
                  <a:srgbClr val="FF0000"/>
                </a:solidFill>
                <a:latin typeface="Arial" panose="020B0604020202020204" pitchFamily="34" charset="0"/>
                <a:cs typeface="Arial" panose="020B0604020202020204" pitchFamily="34" charset="0"/>
              </a:rPr>
              <a:t> </a:t>
            </a:r>
            <a:r>
              <a:rPr lang="cs-CZ" sz="2400" b="1" dirty="0" err="1">
                <a:solidFill>
                  <a:srgbClr val="FF0000"/>
                </a:solidFill>
                <a:latin typeface="Arial" panose="020B0604020202020204" pitchFamily="34" charset="0"/>
                <a:cs typeface="Arial" panose="020B0604020202020204" pitchFamily="34" charset="0"/>
              </a:rPr>
              <a:t>for</a:t>
            </a:r>
            <a:r>
              <a:rPr lang="cs-CZ" sz="2400" b="1" dirty="0">
                <a:solidFill>
                  <a:srgbClr val="FF0000"/>
                </a:solidFill>
                <a:latin typeface="Arial" panose="020B0604020202020204" pitchFamily="34" charset="0"/>
                <a:cs typeface="Arial" panose="020B0604020202020204" pitchFamily="34" charset="0"/>
              </a:rPr>
              <a:t> NP in </a:t>
            </a:r>
            <a:r>
              <a:rPr lang="cs-CZ" sz="2400" b="1" dirty="0" err="1">
                <a:solidFill>
                  <a:srgbClr val="FF0000"/>
                </a:solidFill>
                <a:latin typeface="Arial" panose="020B0604020202020204" pitchFamily="34" charset="0"/>
                <a:cs typeface="Arial" panose="020B0604020202020204" pitchFamily="34" charset="0"/>
              </a:rPr>
              <a:t>Physics</a:t>
            </a:r>
            <a:r>
              <a:rPr lang="cs-CZ" sz="2400" b="1" dirty="0">
                <a:solidFill>
                  <a:srgbClr val="FF0000"/>
                </a:solidFill>
                <a:latin typeface="Arial" panose="020B0604020202020204" pitchFamily="34" charset="0"/>
                <a:cs typeface="Arial" panose="020B0604020202020204" pitchFamily="34" charset="0"/>
              </a:rPr>
              <a:t> </a:t>
            </a:r>
            <a:r>
              <a:rPr lang="cs-CZ" sz="2400" b="1" dirty="0" err="1">
                <a:solidFill>
                  <a:srgbClr val="FF0000"/>
                </a:solidFill>
                <a:latin typeface="Arial" panose="020B0604020202020204" pitchFamily="34" charset="0"/>
                <a:cs typeface="Arial" panose="020B0604020202020204" pitchFamily="34" charset="0"/>
              </a:rPr>
              <a:t>for</a:t>
            </a:r>
            <a:r>
              <a:rPr lang="cs-CZ" sz="2400" b="1" dirty="0">
                <a:solidFill>
                  <a:srgbClr val="FF0000"/>
                </a:solidFill>
                <a:latin typeface="Arial" panose="020B0604020202020204" pitchFamily="34" charset="0"/>
                <a:cs typeface="Arial" panose="020B0604020202020204" pitchFamily="34" charset="0"/>
              </a:rPr>
              <a:t> 1957</a:t>
            </a:r>
          </a:p>
        </p:txBody>
      </p:sp>
    </p:spTree>
    <p:extLst>
      <p:ext uri="{BB962C8B-B14F-4D97-AF65-F5344CB8AC3E}">
        <p14:creationId xmlns:p14="http://schemas.microsoft.com/office/powerpoint/2010/main" val="1455224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AFE82BEE-CCAA-98FA-EB12-D6809FF82040}"/>
              </a:ext>
            </a:extLst>
          </p:cNvPr>
          <p:cNvSpPr>
            <a:spLocks noGrp="1"/>
          </p:cNvSpPr>
          <p:nvPr>
            <p:ph type="dt" sz="half" idx="10"/>
          </p:nvPr>
        </p:nvSpPr>
        <p:spPr/>
        <p:txBody>
          <a:bodyPr/>
          <a:lstStyle/>
          <a:p>
            <a:r>
              <a:rPr lang="cs-CZ"/>
              <a:t>12.10.2023</a:t>
            </a:r>
          </a:p>
        </p:txBody>
      </p:sp>
      <p:sp>
        <p:nvSpPr>
          <p:cNvPr id="3" name="Zástupný symbol pro zápatí 2">
            <a:extLst>
              <a:ext uri="{FF2B5EF4-FFF2-40B4-BE49-F238E27FC236}">
                <a16:creationId xmlns:a16="http://schemas.microsoft.com/office/drawing/2014/main" id="{12A40EDA-A276-DA5B-88AB-2F5AC684D146}"/>
              </a:ext>
            </a:extLst>
          </p:cNvPr>
          <p:cNvSpPr>
            <a:spLocks noGrp="1"/>
          </p:cNvSpPr>
          <p:nvPr>
            <p:ph type="ftr" sz="quarter" idx="11"/>
          </p:nvPr>
        </p:nvSpPr>
        <p:spPr/>
        <p:txBody>
          <a:bodyPr/>
          <a:lstStyle/>
          <a:p>
            <a:r>
              <a:rPr lang="cs-CZ"/>
              <a:t>Division Seminar</a:t>
            </a:r>
          </a:p>
        </p:txBody>
      </p:sp>
      <p:sp>
        <p:nvSpPr>
          <p:cNvPr id="4" name="Zástupný symbol pro číslo snímku 3">
            <a:extLst>
              <a:ext uri="{FF2B5EF4-FFF2-40B4-BE49-F238E27FC236}">
                <a16:creationId xmlns:a16="http://schemas.microsoft.com/office/drawing/2014/main" id="{0F73321B-468D-7038-7764-7F37B1ADF0C8}"/>
              </a:ext>
            </a:extLst>
          </p:cNvPr>
          <p:cNvSpPr>
            <a:spLocks noGrp="1"/>
          </p:cNvSpPr>
          <p:nvPr>
            <p:ph type="sldNum" sz="quarter" idx="12"/>
          </p:nvPr>
        </p:nvSpPr>
        <p:spPr/>
        <p:txBody>
          <a:bodyPr/>
          <a:lstStyle/>
          <a:p>
            <a:fld id="{ED62073D-E85B-40FA-9124-13BD24CF2971}" type="slidenum">
              <a:rPr lang="cs-CZ" smtClean="0"/>
              <a:t>31</a:t>
            </a:fld>
            <a:endParaRPr lang="cs-CZ"/>
          </a:p>
        </p:txBody>
      </p:sp>
      <p:pic>
        <p:nvPicPr>
          <p:cNvPr id="6" name="Obrázek 5">
            <a:extLst>
              <a:ext uri="{FF2B5EF4-FFF2-40B4-BE49-F238E27FC236}">
                <a16:creationId xmlns:a16="http://schemas.microsoft.com/office/drawing/2014/main" id="{246C2F0A-D29F-A895-554D-737A4E88D27D}"/>
              </a:ext>
            </a:extLst>
          </p:cNvPr>
          <p:cNvPicPr>
            <a:picLocks noChangeAspect="1"/>
          </p:cNvPicPr>
          <p:nvPr/>
        </p:nvPicPr>
        <p:blipFill>
          <a:blip r:embed="rId2"/>
          <a:stretch>
            <a:fillRect/>
          </a:stretch>
        </p:blipFill>
        <p:spPr>
          <a:xfrm>
            <a:off x="182880" y="400380"/>
            <a:ext cx="8961120" cy="2474290"/>
          </a:xfrm>
          <a:prstGeom prst="rect">
            <a:avLst/>
          </a:prstGeom>
        </p:spPr>
      </p:pic>
      <p:pic>
        <p:nvPicPr>
          <p:cNvPr id="8" name="Obrázek 7">
            <a:extLst>
              <a:ext uri="{FF2B5EF4-FFF2-40B4-BE49-F238E27FC236}">
                <a16:creationId xmlns:a16="http://schemas.microsoft.com/office/drawing/2014/main" id="{6557DFC6-FF33-B165-AF24-440CB3D43967}"/>
              </a:ext>
            </a:extLst>
          </p:cNvPr>
          <p:cNvPicPr>
            <a:picLocks noChangeAspect="1"/>
          </p:cNvPicPr>
          <p:nvPr/>
        </p:nvPicPr>
        <p:blipFill>
          <a:blip r:embed="rId3"/>
          <a:stretch>
            <a:fillRect/>
          </a:stretch>
        </p:blipFill>
        <p:spPr>
          <a:xfrm>
            <a:off x="182880" y="3117233"/>
            <a:ext cx="8961120" cy="1319150"/>
          </a:xfrm>
          <a:prstGeom prst="rect">
            <a:avLst/>
          </a:prstGeom>
        </p:spPr>
      </p:pic>
      <p:pic>
        <p:nvPicPr>
          <p:cNvPr id="10" name="Obrázek 9">
            <a:extLst>
              <a:ext uri="{FF2B5EF4-FFF2-40B4-BE49-F238E27FC236}">
                <a16:creationId xmlns:a16="http://schemas.microsoft.com/office/drawing/2014/main" id="{17C2E3CD-746B-4DBD-D5AC-DF1AF9A9E967}"/>
              </a:ext>
            </a:extLst>
          </p:cNvPr>
          <p:cNvPicPr>
            <a:picLocks noChangeAspect="1"/>
          </p:cNvPicPr>
          <p:nvPr/>
        </p:nvPicPr>
        <p:blipFill>
          <a:blip r:embed="rId4"/>
          <a:stretch>
            <a:fillRect/>
          </a:stretch>
        </p:blipFill>
        <p:spPr>
          <a:xfrm>
            <a:off x="182880" y="4580655"/>
            <a:ext cx="8961120" cy="1631424"/>
          </a:xfrm>
          <a:prstGeom prst="rect">
            <a:avLst/>
          </a:prstGeom>
        </p:spPr>
      </p:pic>
      <p:sp>
        <p:nvSpPr>
          <p:cNvPr id="5" name="TextovéPole 4">
            <a:extLst>
              <a:ext uri="{FF2B5EF4-FFF2-40B4-BE49-F238E27FC236}">
                <a16:creationId xmlns:a16="http://schemas.microsoft.com/office/drawing/2014/main" id="{838595B8-DEB9-FA06-AF83-F164221636AA}"/>
              </a:ext>
            </a:extLst>
          </p:cNvPr>
          <p:cNvSpPr txBox="1"/>
          <p:nvPr/>
        </p:nvSpPr>
        <p:spPr>
          <a:xfrm>
            <a:off x="5140960" y="5504193"/>
            <a:ext cx="4087597" cy="707886"/>
          </a:xfrm>
          <a:prstGeom prst="rect">
            <a:avLst/>
          </a:prstGeom>
          <a:noFill/>
        </p:spPr>
        <p:txBody>
          <a:bodyPr wrap="square" rtlCol="0">
            <a:spAutoFit/>
          </a:bodyPr>
          <a:lstStyle/>
          <a:p>
            <a:r>
              <a:rPr lang="cs-CZ" sz="2000" b="1" dirty="0" err="1">
                <a:solidFill>
                  <a:srgbClr val="FF0000"/>
                </a:solidFill>
                <a:latin typeface="Arial" panose="020B0604020202020204" pitchFamily="34" charset="0"/>
                <a:cs typeface="Arial" panose="020B0604020202020204" pitchFamily="34" charset="0"/>
              </a:rPr>
              <a:t>Problem</a:t>
            </a:r>
            <a:r>
              <a:rPr lang="cs-CZ" sz="2000" b="1" dirty="0">
                <a:solidFill>
                  <a:srgbClr val="FF0000"/>
                </a:solidFill>
                <a:latin typeface="Arial" panose="020B0604020202020204" pitchFamily="34" charset="0"/>
                <a:cs typeface="Arial" panose="020B0604020202020204" pitchFamily="34" charset="0"/>
              </a:rPr>
              <a:t> </a:t>
            </a:r>
            <a:r>
              <a:rPr lang="cs-CZ" sz="2000" b="1" dirty="0" err="1">
                <a:solidFill>
                  <a:srgbClr val="FF0000"/>
                </a:solidFill>
                <a:latin typeface="Arial" panose="020B0604020202020204" pitchFamily="34" charset="0"/>
                <a:cs typeface="Arial" panose="020B0604020202020204" pitchFamily="34" charset="0"/>
              </a:rPr>
              <a:t>for</a:t>
            </a:r>
            <a:r>
              <a:rPr lang="cs-CZ" sz="2000" b="1" dirty="0">
                <a:solidFill>
                  <a:srgbClr val="FF0000"/>
                </a:solidFill>
                <a:latin typeface="Arial" panose="020B0604020202020204" pitchFamily="34" charset="0"/>
                <a:cs typeface="Arial" panose="020B0604020202020204" pitchFamily="34" charset="0"/>
              </a:rPr>
              <a:t> Nobel </a:t>
            </a:r>
            <a:r>
              <a:rPr lang="cs-CZ" sz="2000" b="1" dirty="0" err="1">
                <a:solidFill>
                  <a:srgbClr val="FF0000"/>
                </a:solidFill>
                <a:latin typeface="Arial" panose="020B0604020202020204" pitchFamily="34" charset="0"/>
                <a:cs typeface="Arial" panose="020B0604020202020204" pitchFamily="34" charset="0"/>
              </a:rPr>
              <a:t>Committe</a:t>
            </a:r>
            <a:r>
              <a:rPr lang="cs-CZ" sz="2000" b="1" dirty="0">
                <a:solidFill>
                  <a:srgbClr val="FF0000"/>
                </a:solidFill>
                <a:latin typeface="Arial" panose="020B0604020202020204" pitchFamily="34" charset="0"/>
                <a:cs typeface="Arial" panose="020B0604020202020204" pitchFamily="34" charset="0"/>
              </a:rPr>
              <a:t>: no </a:t>
            </a:r>
            <a:r>
              <a:rPr lang="cs-CZ" sz="2000" b="1" dirty="0" err="1">
                <a:solidFill>
                  <a:srgbClr val="FF0000"/>
                </a:solidFill>
                <a:latin typeface="Arial" panose="020B0604020202020204" pitchFamily="34" charset="0"/>
                <a:cs typeface="Arial" panose="020B0604020202020204" pitchFamily="34" charset="0"/>
              </a:rPr>
              <a:t>experimentalist</a:t>
            </a:r>
            <a:r>
              <a:rPr lang="cs-CZ" sz="2000" b="1" dirty="0">
                <a:solidFill>
                  <a:srgbClr val="FF0000"/>
                </a:solidFill>
                <a:latin typeface="Arial" panose="020B0604020202020204" pitchFamily="34" charset="0"/>
                <a:cs typeface="Arial" panose="020B0604020202020204" pitchFamily="34" charset="0"/>
              </a:rPr>
              <a:t> </a:t>
            </a:r>
            <a:r>
              <a:rPr lang="cs-CZ" sz="2000" b="1" dirty="0" err="1">
                <a:solidFill>
                  <a:srgbClr val="FF0000"/>
                </a:solidFill>
                <a:latin typeface="Arial" panose="020B0604020202020204" pitchFamily="34" charset="0"/>
                <a:cs typeface="Arial" panose="020B0604020202020204" pitchFamily="34" charset="0"/>
              </a:rPr>
              <a:t>awarded</a:t>
            </a:r>
            <a:r>
              <a:rPr lang="cs-CZ" sz="2000" b="1" dirty="0">
                <a:solidFill>
                  <a:srgbClr val="FF0000"/>
                </a:solidFill>
                <a:latin typeface="Arial" panose="020B0604020202020204" pitchFamily="34" charset="0"/>
                <a:cs typeface="Arial" panose="020B0604020202020204" pitchFamily="34" charset="0"/>
              </a:rPr>
              <a:t> NP</a:t>
            </a:r>
          </a:p>
        </p:txBody>
      </p:sp>
    </p:spTree>
    <p:extLst>
      <p:ext uri="{BB962C8B-B14F-4D97-AF65-F5344CB8AC3E}">
        <p14:creationId xmlns:p14="http://schemas.microsoft.com/office/powerpoint/2010/main" val="399122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335A205F-C1A9-7D89-5BF7-27A521A802D1}"/>
              </a:ext>
            </a:extLst>
          </p:cNvPr>
          <p:cNvSpPr txBox="1"/>
          <p:nvPr/>
        </p:nvSpPr>
        <p:spPr>
          <a:xfrm>
            <a:off x="2400001" y="2465924"/>
            <a:ext cx="5086649" cy="1323439"/>
          </a:xfrm>
          <a:prstGeom prst="rect">
            <a:avLst/>
          </a:prstGeom>
          <a:noFill/>
        </p:spPr>
        <p:txBody>
          <a:bodyPr wrap="none" rtlCol="0">
            <a:spAutoFit/>
          </a:bodyPr>
          <a:lstStyle/>
          <a:p>
            <a:pPr algn="ctr"/>
            <a:r>
              <a:rPr lang="cs-CZ" sz="4000" b="1" dirty="0" err="1">
                <a:solidFill>
                  <a:srgbClr val="2613B3"/>
                </a:solidFill>
                <a:latin typeface="Arial" panose="020B0604020202020204" pitchFamily="34" charset="0"/>
                <a:cs typeface="Arial" panose="020B0604020202020204" pitchFamily="34" charset="0"/>
              </a:rPr>
              <a:t>Road</a:t>
            </a:r>
            <a:r>
              <a:rPr lang="cs-CZ" sz="4000" b="1" dirty="0">
                <a:solidFill>
                  <a:srgbClr val="2613B3"/>
                </a:solidFill>
                <a:latin typeface="Arial" panose="020B0604020202020204" pitchFamily="34" charset="0"/>
                <a:cs typeface="Arial" panose="020B0604020202020204" pitchFamily="34" charset="0"/>
              </a:rPr>
              <a:t> to </a:t>
            </a:r>
            <a:r>
              <a:rPr lang="cs-CZ" sz="4000" b="1" dirty="0" err="1">
                <a:solidFill>
                  <a:srgbClr val="2613B3"/>
                </a:solidFill>
                <a:latin typeface="Arial" panose="020B0604020202020204" pitchFamily="34" charset="0"/>
                <a:cs typeface="Arial" panose="020B0604020202020204" pitchFamily="34" charset="0"/>
              </a:rPr>
              <a:t>asymptotic</a:t>
            </a:r>
            <a:r>
              <a:rPr lang="cs-CZ" sz="4000" b="1" dirty="0">
                <a:solidFill>
                  <a:srgbClr val="2613B3"/>
                </a:solidFill>
                <a:latin typeface="Arial" panose="020B0604020202020204" pitchFamily="34" charset="0"/>
                <a:cs typeface="Arial" panose="020B0604020202020204" pitchFamily="34" charset="0"/>
              </a:rPr>
              <a:t> </a:t>
            </a:r>
          </a:p>
          <a:p>
            <a:pPr algn="ctr"/>
            <a:r>
              <a:rPr lang="cs-CZ" sz="4000" b="1" dirty="0" err="1">
                <a:solidFill>
                  <a:srgbClr val="2613B3"/>
                </a:solidFill>
                <a:latin typeface="Arial" panose="020B0604020202020204" pitchFamily="34" charset="0"/>
                <a:cs typeface="Arial" panose="020B0604020202020204" pitchFamily="34" charset="0"/>
              </a:rPr>
              <a:t>freedom</a:t>
            </a:r>
            <a:endParaRPr lang="cs-CZ" sz="4000" b="1" dirty="0">
              <a:solidFill>
                <a:srgbClr val="2613B3"/>
              </a:solidFill>
              <a:latin typeface="Arial" panose="020B0604020202020204" pitchFamily="34" charset="0"/>
              <a:cs typeface="Arial" panose="020B0604020202020204" pitchFamily="34" charset="0"/>
            </a:endParaRPr>
          </a:p>
        </p:txBody>
      </p:sp>
      <p:sp>
        <p:nvSpPr>
          <p:cNvPr id="3" name="Zástupný symbol pro datum 2">
            <a:extLst>
              <a:ext uri="{FF2B5EF4-FFF2-40B4-BE49-F238E27FC236}">
                <a16:creationId xmlns:a16="http://schemas.microsoft.com/office/drawing/2014/main" id="{E92F0A45-390E-A755-07E6-28120889607B}"/>
              </a:ext>
            </a:extLst>
          </p:cNvPr>
          <p:cNvSpPr>
            <a:spLocks noGrp="1"/>
          </p:cNvSpPr>
          <p:nvPr>
            <p:ph type="dt" sz="half" idx="10"/>
          </p:nvPr>
        </p:nvSpPr>
        <p:spPr/>
        <p:txBody>
          <a:bodyPr/>
          <a:lstStyle/>
          <a:p>
            <a:r>
              <a:rPr lang="cs-CZ"/>
              <a:t>12.10.2023</a:t>
            </a:r>
          </a:p>
        </p:txBody>
      </p:sp>
      <p:sp>
        <p:nvSpPr>
          <p:cNvPr id="4" name="Zástupný symbol pro zápatí 3">
            <a:extLst>
              <a:ext uri="{FF2B5EF4-FFF2-40B4-BE49-F238E27FC236}">
                <a16:creationId xmlns:a16="http://schemas.microsoft.com/office/drawing/2014/main" id="{2C1AAE6E-46F0-745F-E580-5129E313B63A}"/>
              </a:ext>
            </a:extLst>
          </p:cNvPr>
          <p:cNvSpPr>
            <a:spLocks noGrp="1"/>
          </p:cNvSpPr>
          <p:nvPr>
            <p:ph type="ftr" sz="quarter" idx="11"/>
          </p:nvPr>
        </p:nvSpPr>
        <p:spPr/>
        <p:txBody>
          <a:bodyPr/>
          <a:lstStyle/>
          <a:p>
            <a:r>
              <a:rPr lang="cs-CZ"/>
              <a:t>Division Seminar</a:t>
            </a:r>
          </a:p>
        </p:txBody>
      </p:sp>
      <p:sp>
        <p:nvSpPr>
          <p:cNvPr id="5" name="Zástupný symbol pro číslo snímku 4">
            <a:extLst>
              <a:ext uri="{FF2B5EF4-FFF2-40B4-BE49-F238E27FC236}">
                <a16:creationId xmlns:a16="http://schemas.microsoft.com/office/drawing/2014/main" id="{1C6EC6EB-3C0A-081D-EE81-11121E281559}"/>
              </a:ext>
            </a:extLst>
          </p:cNvPr>
          <p:cNvSpPr>
            <a:spLocks noGrp="1"/>
          </p:cNvSpPr>
          <p:nvPr>
            <p:ph type="sldNum" sz="quarter" idx="12"/>
          </p:nvPr>
        </p:nvSpPr>
        <p:spPr/>
        <p:txBody>
          <a:bodyPr/>
          <a:lstStyle/>
          <a:p>
            <a:fld id="{ED62073D-E85B-40FA-9124-13BD24CF2971}" type="slidenum">
              <a:rPr lang="cs-CZ" smtClean="0"/>
              <a:t>32</a:t>
            </a:fld>
            <a:endParaRPr lang="cs-CZ"/>
          </a:p>
        </p:txBody>
      </p:sp>
    </p:spTree>
    <p:extLst>
      <p:ext uri="{BB962C8B-B14F-4D97-AF65-F5344CB8AC3E}">
        <p14:creationId xmlns:p14="http://schemas.microsoft.com/office/powerpoint/2010/main" val="36663697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snímek obrazovky, text, kruh, design&#10;&#10;Popis byl vytvořen automaticky">
            <a:extLst>
              <a:ext uri="{FF2B5EF4-FFF2-40B4-BE49-F238E27FC236}">
                <a16:creationId xmlns:a16="http://schemas.microsoft.com/office/drawing/2014/main" id="{45DD2A22-43E5-DECE-BD57-40E69C7C83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5159" y="269240"/>
            <a:ext cx="7009130" cy="6703738"/>
          </a:xfrm>
          <a:prstGeom prst="rect">
            <a:avLst/>
          </a:prstGeom>
        </p:spPr>
      </p:pic>
      <p:sp>
        <p:nvSpPr>
          <p:cNvPr id="9" name="Obdélník 8">
            <a:extLst>
              <a:ext uri="{FF2B5EF4-FFF2-40B4-BE49-F238E27FC236}">
                <a16:creationId xmlns:a16="http://schemas.microsoft.com/office/drawing/2014/main" id="{455AA8AB-F126-2243-A94A-AAFD381BE24C}"/>
              </a:ext>
            </a:extLst>
          </p:cNvPr>
          <p:cNvSpPr/>
          <p:nvPr/>
        </p:nvSpPr>
        <p:spPr>
          <a:xfrm>
            <a:off x="4233986" y="5510157"/>
            <a:ext cx="1178560" cy="11887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bdélník 9">
            <a:extLst>
              <a:ext uri="{FF2B5EF4-FFF2-40B4-BE49-F238E27FC236}">
                <a16:creationId xmlns:a16="http://schemas.microsoft.com/office/drawing/2014/main" id="{FE21A5C2-7DB1-7F06-D803-DA0B007665CF}"/>
              </a:ext>
            </a:extLst>
          </p:cNvPr>
          <p:cNvSpPr/>
          <p:nvPr/>
        </p:nvSpPr>
        <p:spPr>
          <a:xfrm>
            <a:off x="4233986" y="4208102"/>
            <a:ext cx="1178560" cy="11887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10">
            <a:extLst>
              <a:ext uri="{FF2B5EF4-FFF2-40B4-BE49-F238E27FC236}">
                <a16:creationId xmlns:a16="http://schemas.microsoft.com/office/drawing/2014/main" id="{6FC1EC0A-9FCC-1853-7F1E-853F9AAAD976}"/>
              </a:ext>
            </a:extLst>
          </p:cNvPr>
          <p:cNvSpPr/>
          <p:nvPr/>
        </p:nvSpPr>
        <p:spPr>
          <a:xfrm>
            <a:off x="5572407" y="5510157"/>
            <a:ext cx="1178560" cy="11887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a:extLst>
              <a:ext uri="{FF2B5EF4-FFF2-40B4-BE49-F238E27FC236}">
                <a16:creationId xmlns:a16="http://schemas.microsoft.com/office/drawing/2014/main" id="{BF2CE390-75F6-A604-3795-FFE836030DB0}"/>
              </a:ext>
            </a:extLst>
          </p:cNvPr>
          <p:cNvSpPr/>
          <p:nvPr/>
        </p:nvSpPr>
        <p:spPr>
          <a:xfrm>
            <a:off x="5553213" y="4208102"/>
            <a:ext cx="1178560" cy="11887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a:extLst>
              <a:ext uri="{FF2B5EF4-FFF2-40B4-BE49-F238E27FC236}">
                <a16:creationId xmlns:a16="http://schemas.microsoft.com/office/drawing/2014/main" id="{D4E6A9E6-8DDC-818F-35B0-3531668EAE03}"/>
              </a:ext>
            </a:extLst>
          </p:cNvPr>
          <p:cNvSpPr/>
          <p:nvPr/>
        </p:nvSpPr>
        <p:spPr>
          <a:xfrm>
            <a:off x="6885327" y="1670204"/>
            <a:ext cx="1178560" cy="11887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bdélník 13">
            <a:extLst>
              <a:ext uri="{FF2B5EF4-FFF2-40B4-BE49-F238E27FC236}">
                <a16:creationId xmlns:a16="http://schemas.microsoft.com/office/drawing/2014/main" id="{675CD40A-1756-9FCB-2BD9-1ECE64117652}"/>
              </a:ext>
            </a:extLst>
          </p:cNvPr>
          <p:cNvSpPr/>
          <p:nvPr/>
        </p:nvSpPr>
        <p:spPr>
          <a:xfrm>
            <a:off x="5556366" y="1661194"/>
            <a:ext cx="1178560" cy="11887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Obdélník 14">
            <a:extLst>
              <a:ext uri="{FF2B5EF4-FFF2-40B4-BE49-F238E27FC236}">
                <a16:creationId xmlns:a16="http://schemas.microsoft.com/office/drawing/2014/main" id="{C44A3DDC-11AA-30CA-2500-0FDDDA2EC886}"/>
              </a:ext>
            </a:extLst>
          </p:cNvPr>
          <p:cNvSpPr/>
          <p:nvPr/>
        </p:nvSpPr>
        <p:spPr>
          <a:xfrm>
            <a:off x="4302691" y="2889876"/>
            <a:ext cx="1178560" cy="11887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Obdélník 15">
            <a:extLst>
              <a:ext uri="{FF2B5EF4-FFF2-40B4-BE49-F238E27FC236}">
                <a16:creationId xmlns:a16="http://schemas.microsoft.com/office/drawing/2014/main" id="{EBAA421D-9D6E-A706-5E60-C3B2A82BEE76}"/>
              </a:ext>
            </a:extLst>
          </p:cNvPr>
          <p:cNvSpPr/>
          <p:nvPr/>
        </p:nvSpPr>
        <p:spPr>
          <a:xfrm>
            <a:off x="4302691" y="1642264"/>
            <a:ext cx="1178560" cy="11887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Obdélník 16">
            <a:extLst>
              <a:ext uri="{FF2B5EF4-FFF2-40B4-BE49-F238E27FC236}">
                <a16:creationId xmlns:a16="http://schemas.microsoft.com/office/drawing/2014/main" id="{976E38A9-F822-597E-CA5D-B035DEDF85E1}"/>
              </a:ext>
            </a:extLst>
          </p:cNvPr>
          <p:cNvSpPr/>
          <p:nvPr/>
        </p:nvSpPr>
        <p:spPr>
          <a:xfrm>
            <a:off x="3032831" y="1642264"/>
            <a:ext cx="1178560" cy="11887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TextovéPole 19">
            <a:extLst>
              <a:ext uri="{FF2B5EF4-FFF2-40B4-BE49-F238E27FC236}">
                <a16:creationId xmlns:a16="http://schemas.microsoft.com/office/drawing/2014/main" id="{9535B83D-BCF3-365E-7C11-4824A8F38EE5}"/>
              </a:ext>
            </a:extLst>
          </p:cNvPr>
          <p:cNvSpPr txBox="1"/>
          <p:nvPr/>
        </p:nvSpPr>
        <p:spPr>
          <a:xfrm>
            <a:off x="319072" y="-32097"/>
            <a:ext cx="8505855" cy="461665"/>
          </a:xfrm>
          <a:prstGeom prst="rect">
            <a:avLst/>
          </a:prstGeom>
          <a:noFill/>
        </p:spPr>
        <p:txBody>
          <a:bodyPr wrap="none" rtlCol="0">
            <a:spAutoFit/>
          </a:bodyPr>
          <a:lstStyle/>
          <a:p>
            <a:r>
              <a:rPr lang="cs-CZ" sz="2400" b="1" dirty="0" err="1">
                <a:solidFill>
                  <a:srgbClr val="2613B3"/>
                </a:solidFill>
                <a:latin typeface="Arial" panose="020B0604020202020204" pitchFamily="34" charset="0"/>
                <a:cs typeface="Arial" panose="020B0604020202020204" pitchFamily="34" charset="0"/>
              </a:rPr>
              <a:t>What</a:t>
            </a:r>
            <a:r>
              <a:rPr lang="cs-CZ" sz="2400" b="1" dirty="0">
                <a:solidFill>
                  <a:srgbClr val="2613B3"/>
                </a:solidFill>
                <a:latin typeface="Arial" panose="020B0604020202020204" pitchFamily="34" charset="0"/>
                <a:cs typeface="Arial" panose="020B0604020202020204" pitchFamily="34" charset="0"/>
              </a:rPr>
              <a:t> </a:t>
            </a:r>
            <a:r>
              <a:rPr lang="cs-CZ" sz="2400" b="1" dirty="0" err="1">
                <a:solidFill>
                  <a:srgbClr val="2613B3"/>
                </a:solidFill>
                <a:latin typeface="Arial" panose="020B0604020202020204" pitchFamily="34" charset="0"/>
                <a:cs typeface="Arial" panose="020B0604020202020204" pitchFamily="34" charset="0"/>
              </a:rPr>
              <a:t>was</a:t>
            </a:r>
            <a:r>
              <a:rPr lang="cs-CZ" sz="2400" b="1" dirty="0">
                <a:solidFill>
                  <a:srgbClr val="2613B3"/>
                </a:solidFill>
                <a:latin typeface="Arial" panose="020B0604020202020204" pitchFamily="34" charset="0"/>
                <a:cs typeface="Arial" panose="020B0604020202020204" pitchFamily="34" charset="0"/>
              </a:rPr>
              <a:t> </a:t>
            </a:r>
            <a:r>
              <a:rPr lang="cs-CZ" sz="2400" b="1" dirty="0" err="1">
                <a:solidFill>
                  <a:srgbClr val="2613B3"/>
                </a:solidFill>
                <a:latin typeface="Arial" panose="020B0604020202020204" pitchFamily="34" charset="0"/>
                <a:cs typeface="Arial" panose="020B0604020202020204" pitchFamily="34" charset="0"/>
              </a:rPr>
              <a:t>known</a:t>
            </a:r>
            <a:r>
              <a:rPr lang="cs-CZ" sz="2400" b="1" dirty="0">
                <a:solidFill>
                  <a:srgbClr val="2613B3"/>
                </a:solidFill>
                <a:latin typeface="Arial" panose="020B0604020202020204" pitchFamily="34" charset="0"/>
                <a:cs typeface="Arial" panose="020B0604020202020204" pitchFamily="34" charset="0"/>
              </a:rPr>
              <a:t> </a:t>
            </a:r>
            <a:r>
              <a:rPr lang="cs-CZ" sz="2400" b="1" dirty="0" err="1">
                <a:solidFill>
                  <a:srgbClr val="2613B3"/>
                </a:solidFill>
                <a:latin typeface="Arial" panose="020B0604020202020204" pitchFamily="34" charset="0"/>
                <a:cs typeface="Arial" panose="020B0604020202020204" pitchFamily="34" charset="0"/>
              </a:rPr>
              <a:t>at</a:t>
            </a:r>
            <a:r>
              <a:rPr lang="cs-CZ" sz="2400" b="1" dirty="0">
                <a:solidFill>
                  <a:srgbClr val="2613B3"/>
                </a:solidFill>
                <a:latin typeface="Arial" panose="020B0604020202020204" pitchFamily="34" charset="0"/>
                <a:cs typeface="Arial" panose="020B0604020202020204" pitchFamily="34" charset="0"/>
              </a:rPr>
              <a:t> </a:t>
            </a:r>
            <a:r>
              <a:rPr lang="cs-CZ" sz="2400" b="1" dirty="0" err="1">
                <a:solidFill>
                  <a:srgbClr val="2613B3"/>
                </a:solidFill>
                <a:latin typeface="Arial" panose="020B0604020202020204" pitchFamily="34" charset="0"/>
                <a:cs typeface="Arial" panose="020B0604020202020204" pitchFamily="34" charset="0"/>
              </a:rPr>
              <a:t>the</a:t>
            </a:r>
            <a:r>
              <a:rPr lang="cs-CZ" sz="2400" b="1" dirty="0">
                <a:solidFill>
                  <a:srgbClr val="2613B3"/>
                </a:solidFill>
                <a:latin typeface="Arial" panose="020B0604020202020204" pitchFamily="34" charset="0"/>
                <a:cs typeface="Arial" panose="020B0604020202020204" pitchFamily="34" charset="0"/>
              </a:rPr>
              <a:t> </a:t>
            </a:r>
            <a:r>
              <a:rPr lang="cs-CZ" sz="2400" b="1" dirty="0" err="1">
                <a:solidFill>
                  <a:srgbClr val="2613B3"/>
                </a:solidFill>
                <a:latin typeface="Arial" panose="020B0604020202020204" pitchFamily="34" charset="0"/>
                <a:cs typeface="Arial" panose="020B0604020202020204" pitchFamily="34" charset="0"/>
              </a:rPr>
              <a:t>beginning</a:t>
            </a:r>
            <a:r>
              <a:rPr lang="cs-CZ" sz="2400" b="1" dirty="0">
                <a:solidFill>
                  <a:srgbClr val="2613B3"/>
                </a:solidFill>
                <a:latin typeface="Arial" panose="020B0604020202020204" pitchFamily="34" charset="0"/>
                <a:cs typeface="Arial" panose="020B0604020202020204" pitchFamily="34" charset="0"/>
              </a:rPr>
              <a:t> </a:t>
            </a:r>
            <a:r>
              <a:rPr lang="cs-CZ" sz="2400" b="1" dirty="0" err="1">
                <a:solidFill>
                  <a:srgbClr val="2613B3"/>
                </a:solidFill>
                <a:latin typeface="Arial" panose="020B0604020202020204" pitchFamily="34" charset="0"/>
                <a:cs typeface="Arial" panose="020B0604020202020204" pitchFamily="34" charset="0"/>
              </a:rPr>
              <a:t>of</a:t>
            </a:r>
            <a:r>
              <a:rPr lang="cs-CZ" sz="2400" b="1" dirty="0">
                <a:solidFill>
                  <a:srgbClr val="2613B3"/>
                </a:solidFill>
                <a:latin typeface="Arial" panose="020B0604020202020204" pitchFamily="34" charset="0"/>
                <a:cs typeface="Arial" panose="020B0604020202020204" pitchFamily="34" charset="0"/>
              </a:rPr>
              <a:t> 1961 </a:t>
            </a:r>
            <a:r>
              <a:rPr lang="cs-CZ" sz="2400" b="1" dirty="0" err="1">
                <a:solidFill>
                  <a:srgbClr val="2613B3"/>
                </a:solidFill>
                <a:latin typeface="Arial" panose="020B0604020202020204" pitchFamily="34" charset="0"/>
                <a:cs typeface="Arial" panose="020B0604020202020204" pitchFamily="34" charset="0"/>
              </a:rPr>
              <a:t>experimentally</a:t>
            </a:r>
            <a:endParaRPr lang="cs-CZ" sz="2400" b="1" dirty="0">
              <a:solidFill>
                <a:srgbClr val="2613B3"/>
              </a:solidFill>
              <a:latin typeface="Arial" panose="020B0604020202020204" pitchFamily="34" charset="0"/>
              <a:cs typeface="Arial" panose="020B0604020202020204" pitchFamily="34" charset="0"/>
            </a:endParaRPr>
          </a:p>
        </p:txBody>
      </p:sp>
      <p:sp>
        <p:nvSpPr>
          <p:cNvPr id="2" name="Zástupný symbol pro datum 1">
            <a:extLst>
              <a:ext uri="{FF2B5EF4-FFF2-40B4-BE49-F238E27FC236}">
                <a16:creationId xmlns:a16="http://schemas.microsoft.com/office/drawing/2014/main" id="{1B634F60-A0E3-67F8-01FA-49114B97117C}"/>
              </a:ext>
            </a:extLst>
          </p:cNvPr>
          <p:cNvSpPr>
            <a:spLocks noGrp="1"/>
          </p:cNvSpPr>
          <p:nvPr>
            <p:ph type="dt" sz="half" idx="10"/>
          </p:nvPr>
        </p:nvSpPr>
        <p:spPr/>
        <p:txBody>
          <a:bodyPr/>
          <a:lstStyle/>
          <a:p>
            <a:r>
              <a:rPr lang="cs-CZ"/>
              <a:t>12.10.2023</a:t>
            </a:r>
          </a:p>
        </p:txBody>
      </p:sp>
      <p:sp>
        <p:nvSpPr>
          <p:cNvPr id="4" name="Zástupný symbol pro zápatí 3">
            <a:extLst>
              <a:ext uri="{FF2B5EF4-FFF2-40B4-BE49-F238E27FC236}">
                <a16:creationId xmlns:a16="http://schemas.microsoft.com/office/drawing/2014/main" id="{B41AB8A0-741D-3112-840D-C42A05DFCEE3}"/>
              </a:ext>
            </a:extLst>
          </p:cNvPr>
          <p:cNvSpPr>
            <a:spLocks noGrp="1"/>
          </p:cNvSpPr>
          <p:nvPr>
            <p:ph type="ftr" sz="quarter" idx="11"/>
          </p:nvPr>
        </p:nvSpPr>
        <p:spPr/>
        <p:txBody>
          <a:bodyPr/>
          <a:lstStyle/>
          <a:p>
            <a:r>
              <a:rPr lang="cs-CZ"/>
              <a:t>Division Seminar</a:t>
            </a:r>
          </a:p>
        </p:txBody>
      </p:sp>
      <p:sp>
        <p:nvSpPr>
          <p:cNvPr id="5" name="Zástupný symbol pro číslo snímku 4">
            <a:extLst>
              <a:ext uri="{FF2B5EF4-FFF2-40B4-BE49-F238E27FC236}">
                <a16:creationId xmlns:a16="http://schemas.microsoft.com/office/drawing/2014/main" id="{BC221141-41C0-811D-BED1-C71E90AFD1E4}"/>
              </a:ext>
            </a:extLst>
          </p:cNvPr>
          <p:cNvSpPr>
            <a:spLocks noGrp="1"/>
          </p:cNvSpPr>
          <p:nvPr>
            <p:ph type="sldNum" sz="quarter" idx="12"/>
          </p:nvPr>
        </p:nvSpPr>
        <p:spPr/>
        <p:txBody>
          <a:bodyPr/>
          <a:lstStyle/>
          <a:p>
            <a:fld id="{ED62073D-E85B-40FA-9124-13BD24CF2971}" type="slidenum">
              <a:rPr lang="cs-CZ" smtClean="0"/>
              <a:t>33</a:t>
            </a:fld>
            <a:endParaRPr lang="cs-CZ"/>
          </a:p>
        </p:txBody>
      </p:sp>
      <p:sp>
        <p:nvSpPr>
          <p:cNvPr id="6" name="Obdélník 5">
            <a:extLst>
              <a:ext uri="{FF2B5EF4-FFF2-40B4-BE49-F238E27FC236}">
                <a16:creationId xmlns:a16="http://schemas.microsoft.com/office/drawing/2014/main" id="{0F4649EC-3C8F-EF69-04CC-C679C4EF8C05}"/>
              </a:ext>
            </a:extLst>
          </p:cNvPr>
          <p:cNvSpPr/>
          <p:nvPr/>
        </p:nvSpPr>
        <p:spPr>
          <a:xfrm>
            <a:off x="1701871" y="1642264"/>
            <a:ext cx="1178560" cy="11887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bdélník 6">
            <a:extLst>
              <a:ext uri="{FF2B5EF4-FFF2-40B4-BE49-F238E27FC236}">
                <a16:creationId xmlns:a16="http://schemas.microsoft.com/office/drawing/2014/main" id="{2019F5CB-C56D-6D86-280E-847778556443}"/>
              </a:ext>
            </a:extLst>
          </p:cNvPr>
          <p:cNvSpPr/>
          <p:nvPr/>
        </p:nvSpPr>
        <p:spPr>
          <a:xfrm>
            <a:off x="1701871" y="2942744"/>
            <a:ext cx="1178560" cy="11887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délník 7">
            <a:extLst>
              <a:ext uri="{FF2B5EF4-FFF2-40B4-BE49-F238E27FC236}">
                <a16:creationId xmlns:a16="http://schemas.microsoft.com/office/drawing/2014/main" id="{502CB3BF-39C5-A5F5-2EBD-8BC4222ABE5B}"/>
              </a:ext>
            </a:extLst>
          </p:cNvPr>
          <p:cNvSpPr/>
          <p:nvPr/>
        </p:nvSpPr>
        <p:spPr>
          <a:xfrm>
            <a:off x="3032831" y="2922424"/>
            <a:ext cx="1178560" cy="11887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Obdélník 17">
            <a:extLst>
              <a:ext uri="{FF2B5EF4-FFF2-40B4-BE49-F238E27FC236}">
                <a16:creationId xmlns:a16="http://schemas.microsoft.com/office/drawing/2014/main" id="{4F2F47B8-2BCE-DCBA-7F90-A5BDDEA30AAD}"/>
              </a:ext>
            </a:extLst>
          </p:cNvPr>
          <p:cNvSpPr/>
          <p:nvPr/>
        </p:nvSpPr>
        <p:spPr>
          <a:xfrm>
            <a:off x="3012511" y="5492904"/>
            <a:ext cx="1178560" cy="11887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1042412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4B68DD6D-4BC4-0C6F-9F03-1FF2C75CDF52}"/>
              </a:ext>
            </a:extLst>
          </p:cNvPr>
          <p:cNvSpPr>
            <a:spLocks noGrp="1"/>
          </p:cNvSpPr>
          <p:nvPr>
            <p:ph type="dt" sz="half" idx="10"/>
          </p:nvPr>
        </p:nvSpPr>
        <p:spPr/>
        <p:txBody>
          <a:bodyPr/>
          <a:lstStyle/>
          <a:p>
            <a:r>
              <a:rPr lang="cs-CZ"/>
              <a:t>12.10.2023</a:t>
            </a:r>
          </a:p>
        </p:txBody>
      </p:sp>
      <p:sp>
        <p:nvSpPr>
          <p:cNvPr id="3" name="Zástupný symbol pro zápatí 2">
            <a:extLst>
              <a:ext uri="{FF2B5EF4-FFF2-40B4-BE49-F238E27FC236}">
                <a16:creationId xmlns:a16="http://schemas.microsoft.com/office/drawing/2014/main" id="{5C461945-F40A-7B6E-3E6E-066BC39FFB33}"/>
              </a:ext>
            </a:extLst>
          </p:cNvPr>
          <p:cNvSpPr>
            <a:spLocks noGrp="1"/>
          </p:cNvSpPr>
          <p:nvPr>
            <p:ph type="ftr" sz="quarter" idx="11"/>
          </p:nvPr>
        </p:nvSpPr>
        <p:spPr/>
        <p:txBody>
          <a:bodyPr/>
          <a:lstStyle/>
          <a:p>
            <a:r>
              <a:rPr lang="en-US"/>
              <a:t>Division Seminar</a:t>
            </a:r>
            <a:endParaRPr lang="cs-CZ"/>
          </a:p>
        </p:txBody>
      </p:sp>
      <p:sp>
        <p:nvSpPr>
          <p:cNvPr id="4" name="Zástupný symbol pro číslo snímku 3">
            <a:extLst>
              <a:ext uri="{FF2B5EF4-FFF2-40B4-BE49-F238E27FC236}">
                <a16:creationId xmlns:a16="http://schemas.microsoft.com/office/drawing/2014/main" id="{B24C9E3B-91B1-42CE-E7A7-431BF42A0D7B}"/>
              </a:ext>
            </a:extLst>
          </p:cNvPr>
          <p:cNvSpPr>
            <a:spLocks noGrp="1"/>
          </p:cNvSpPr>
          <p:nvPr>
            <p:ph type="sldNum" sz="quarter" idx="12"/>
          </p:nvPr>
        </p:nvSpPr>
        <p:spPr/>
        <p:txBody>
          <a:bodyPr/>
          <a:lstStyle/>
          <a:p>
            <a:fld id="{2967D94C-D454-44FC-9127-C3D5B004041A}" type="slidenum">
              <a:rPr lang="cs-CZ" smtClean="0"/>
              <a:pPr/>
              <a:t>34</a:t>
            </a:fld>
            <a:endParaRPr lang="cs-CZ" dirty="0"/>
          </a:p>
        </p:txBody>
      </p:sp>
      <p:pic>
        <p:nvPicPr>
          <p:cNvPr id="10" name="Obrázek 9">
            <a:extLst>
              <a:ext uri="{FF2B5EF4-FFF2-40B4-BE49-F238E27FC236}">
                <a16:creationId xmlns:a16="http://schemas.microsoft.com/office/drawing/2014/main" id="{DB4AC67C-8F35-5D86-74F4-383B0A511490}"/>
              </a:ext>
            </a:extLst>
          </p:cNvPr>
          <p:cNvPicPr>
            <a:picLocks noChangeAspect="1"/>
          </p:cNvPicPr>
          <p:nvPr/>
        </p:nvPicPr>
        <p:blipFill>
          <a:blip r:embed="rId2" cstate="print"/>
          <a:stretch>
            <a:fillRect/>
          </a:stretch>
        </p:blipFill>
        <p:spPr>
          <a:xfrm>
            <a:off x="1751866" y="443111"/>
            <a:ext cx="5733614" cy="1507728"/>
          </a:xfrm>
          <a:prstGeom prst="rect">
            <a:avLst/>
          </a:prstGeom>
        </p:spPr>
      </p:pic>
      <p:pic>
        <p:nvPicPr>
          <p:cNvPr id="15" name="Obrázek 14">
            <a:extLst>
              <a:ext uri="{FF2B5EF4-FFF2-40B4-BE49-F238E27FC236}">
                <a16:creationId xmlns:a16="http://schemas.microsoft.com/office/drawing/2014/main" id="{4BF92A23-602F-3A62-5AB9-3A3D76932D0D}"/>
              </a:ext>
            </a:extLst>
          </p:cNvPr>
          <p:cNvPicPr>
            <a:picLocks noChangeAspect="1"/>
          </p:cNvPicPr>
          <p:nvPr/>
        </p:nvPicPr>
        <p:blipFill>
          <a:blip r:embed="rId3" cstate="print"/>
          <a:stretch>
            <a:fillRect/>
          </a:stretch>
        </p:blipFill>
        <p:spPr>
          <a:xfrm>
            <a:off x="2784469" y="1091897"/>
            <a:ext cx="3968207" cy="433503"/>
          </a:xfrm>
          <a:prstGeom prst="rect">
            <a:avLst/>
          </a:prstGeom>
        </p:spPr>
      </p:pic>
      <p:sp>
        <p:nvSpPr>
          <p:cNvPr id="16" name="TextovéPole 15">
            <a:extLst>
              <a:ext uri="{FF2B5EF4-FFF2-40B4-BE49-F238E27FC236}">
                <a16:creationId xmlns:a16="http://schemas.microsoft.com/office/drawing/2014/main" id="{64E6C43C-E0A6-ECBC-EA7C-CA6A07E56867}"/>
              </a:ext>
            </a:extLst>
          </p:cNvPr>
          <p:cNvSpPr txBox="1"/>
          <p:nvPr/>
        </p:nvSpPr>
        <p:spPr>
          <a:xfrm>
            <a:off x="265059" y="1977650"/>
            <a:ext cx="8767181" cy="3323987"/>
          </a:xfrm>
          <a:prstGeom prst="rect">
            <a:avLst/>
          </a:prstGeom>
          <a:noFill/>
        </p:spPr>
        <p:txBody>
          <a:bodyPr wrap="square">
            <a:spAutoFit/>
          </a:bodyPr>
          <a:lstStyle/>
          <a:p>
            <a:pPr algn="l"/>
            <a:r>
              <a:rPr lang="en-US" sz="2000" i="1" u="none" strike="noStrike" baseline="0" dirty="0">
                <a:latin typeface="Arial" panose="020B0604020202020204" pitchFamily="34" charset="0"/>
              </a:rPr>
              <a:t>Following </a:t>
            </a:r>
            <a:r>
              <a:rPr lang="en-US" sz="2000" b="1" i="1" u="none" strike="noStrike" baseline="0" dirty="0">
                <a:solidFill>
                  <a:srgbClr val="2C0CB4"/>
                </a:solidFill>
                <a:latin typeface="Arial" panose="020B0604020202020204" pitchFamily="34" charset="0"/>
              </a:rPr>
              <a:t>Yang and Mills </a:t>
            </a:r>
            <a:r>
              <a:rPr lang="en-US" sz="2000" i="1" u="none" strike="noStrike" baseline="0" dirty="0">
                <a:latin typeface="Arial" panose="020B0604020202020204" pitchFamily="34" charset="0"/>
              </a:rPr>
              <a:t>we require that </a:t>
            </a:r>
            <a:r>
              <a:rPr lang="en-US" sz="2000" b="1" i="1" u="none" strike="noStrike" baseline="0" dirty="0">
                <a:solidFill>
                  <a:srgbClr val="FF0000"/>
                </a:solidFill>
                <a:latin typeface="Arial" panose="020B0604020202020204" pitchFamily="34" charset="0"/>
              </a:rPr>
              <a:t>the gauge transformations that</a:t>
            </a:r>
            <a:r>
              <a:rPr lang="cs-CZ" sz="2000" b="1" i="1" u="none" strike="noStrike" baseline="0" dirty="0">
                <a:solidFill>
                  <a:srgbClr val="FF0000"/>
                </a:solidFill>
                <a:latin typeface="Arial" panose="020B0604020202020204" pitchFamily="34" charset="0"/>
              </a:rPr>
              <a:t> </a:t>
            </a:r>
            <a:r>
              <a:rPr lang="en-US" sz="2000" b="1" i="1" u="none" strike="noStrike" baseline="0" dirty="0">
                <a:solidFill>
                  <a:srgbClr val="FF0000"/>
                </a:solidFill>
                <a:latin typeface="Arial" panose="020B0604020202020204" pitchFamily="34" charset="0"/>
              </a:rPr>
              <a:t>are </a:t>
            </a:r>
            <a:r>
              <a:rPr lang="cs-CZ" sz="2000" b="1" i="1" u="none" strike="noStrike" baseline="0" dirty="0">
                <a:solidFill>
                  <a:srgbClr val="FF0000"/>
                </a:solidFill>
                <a:latin typeface="Arial" panose="020B0604020202020204" pitchFamily="34" charset="0"/>
              </a:rPr>
              <a:t> </a:t>
            </a:r>
            <a:r>
              <a:rPr lang="en-US" sz="2000" b="1" i="1" u="none" strike="noStrike" baseline="0" dirty="0">
                <a:solidFill>
                  <a:srgbClr val="FF0000"/>
                </a:solidFill>
                <a:latin typeface="Arial" panose="020B0604020202020204" pitchFamily="34" charset="0"/>
              </a:rPr>
              <a:t>associated with the three “internal” conservation laws</a:t>
            </a:r>
            <a:r>
              <a:rPr lang="cs-CZ" sz="2000" b="1" i="1" u="none" strike="noStrike" baseline="0" dirty="0">
                <a:solidFill>
                  <a:srgbClr val="FF0000"/>
                </a:solidFill>
                <a:latin typeface="Arial" panose="020B0604020202020204" pitchFamily="34" charset="0"/>
              </a:rPr>
              <a:t>, </a:t>
            </a:r>
            <a:r>
              <a:rPr lang="cs-CZ" sz="2000" b="1" i="1" dirty="0">
                <a:solidFill>
                  <a:srgbClr val="FF0000"/>
                </a:solidFill>
                <a:latin typeface="Arial" panose="020B0604020202020204" pitchFamily="34" charset="0"/>
              </a:rPr>
              <a:t>b</a:t>
            </a:r>
            <a:r>
              <a:rPr lang="en-US" sz="2000" b="1" i="1" u="none" strike="noStrike" baseline="0" dirty="0" err="1">
                <a:solidFill>
                  <a:srgbClr val="FF0000"/>
                </a:solidFill>
                <a:latin typeface="Arial" panose="020B0604020202020204" pitchFamily="34" charset="0"/>
              </a:rPr>
              <a:t>aryon</a:t>
            </a:r>
            <a:r>
              <a:rPr lang="en-US" sz="2000" b="1" i="1" u="none" strike="noStrike" baseline="0" dirty="0">
                <a:solidFill>
                  <a:srgbClr val="FF0000"/>
                </a:solidFill>
                <a:latin typeface="Arial" panose="020B0604020202020204" pitchFamily="34" charset="0"/>
              </a:rPr>
              <a:t> conservation,</a:t>
            </a:r>
            <a:r>
              <a:rPr lang="cs-CZ" sz="2000" b="1" i="1" u="none" strike="noStrike" baseline="0" dirty="0">
                <a:solidFill>
                  <a:srgbClr val="FF0000"/>
                </a:solidFill>
                <a:latin typeface="Arial" panose="020B0604020202020204" pitchFamily="34" charset="0"/>
              </a:rPr>
              <a:t> </a:t>
            </a:r>
            <a:r>
              <a:rPr lang="cs-CZ" sz="2000" b="1" i="1" u="none" strike="noStrike" baseline="0" dirty="0" err="1">
                <a:solidFill>
                  <a:srgbClr val="FF0000"/>
                </a:solidFill>
                <a:latin typeface="Arial" panose="020B0604020202020204" pitchFamily="34" charset="0"/>
              </a:rPr>
              <a:t>hypercharge</a:t>
            </a:r>
            <a:r>
              <a:rPr lang="cs-CZ" sz="2000" b="1" i="1" u="none" strike="noStrike" baseline="0" dirty="0">
                <a:solidFill>
                  <a:srgbClr val="FF0000"/>
                </a:solidFill>
                <a:latin typeface="Arial" panose="020B0604020202020204" pitchFamily="34" charset="0"/>
              </a:rPr>
              <a:t> </a:t>
            </a:r>
            <a:r>
              <a:rPr lang="cs-CZ" sz="2000" b="1" i="1" u="none" strike="noStrike" baseline="0" dirty="0" err="1">
                <a:solidFill>
                  <a:srgbClr val="FF0000"/>
                </a:solidFill>
                <a:latin typeface="Arial" panose="020B0604020202020204" pitchFamily="34" charset="0"/>
              </a:rPr>
              <a:t>conservation</a:t>
            </a:r>
            <a:r>
              <a:rPr lang="cs-CZ" sz="2000" b="1" i="1" u="none" strike="noStrike" baseline="0" dirty="0">
                <a:solidFill>
                  <a:srgbClr val="FF0000"/>
                </a:solidFill>
                <a:latin typeface="Arial" panose="020B0604020202020204" pitchFamily="34" charset="0"/>
              </a:rPr>
              <a:t>, and </a:t>
            </a:r>
            <a:r>
              <a:rPr lang="cs-CZ" sz="2000" b="1" i="1" u="none" strike="noStrike" baseline="0" dirty="0" err="1">
                <a:solidFill>
                  <a:srgbClr val="FF0000"/>
                </a:solidFill>
                <a:latin typeface="Arial" panose="020B0604020202020204" pitchFamily="34" charset="0"/>
              </a:rPr>
              <a:t>isospin</a:t>
            </a:r>
            <a:r>
              <a:rPr lang="cs-CZ" sz="2000" b="1" i="1" u="none" strike="noStrike" baseline="0" dirty="0">
                <a:solidFill>
                  <a:srgbClr val="FF0000"/>
                </a:solidFill>
                <a:latin typeface="Arial" panose="020B0604020202020204" pitchFamily="34" charset="0"/>
              </a:rPr>
              <a:t> </a:t>
            </a:r>
            <a:r>
              <a:rPr lang="cs-CZ" sz="2000" b="1" i="1" u="none" strike="noStrike" baseline="0" dirty="0" err="1">
                <a:solidFill>
                  <a:srgbClr val="FF0000"/>
                </a:solidFill>
                <a:latin typeface="Arial" panose="020B0604020202020204" pitchFamily="34" charset="0"/>
              </a:rPr>
              <a:t>conservation</a:t>
            </a:r>
            <a:r>
              <a:rPr lang="cs-CZ" sz="2000" b="1" i="1" u="none" strike="noStrike" baseline="0" dirty="0">
                <a:solidFill>
                  <a:srgbClr val="FF0000"/>
                </a:solidFill>
                <a:latin typeface="Arial" panose="020B0604020202020204" pitchFamily="34" charset="0"/>
              </a:rPr>
              <a:t>, </a:t>
            </a:r>
            <a:r>
              <a:rPr lang="cs-CZ" sz="2000" b="1" i="1" u="none" strike="noStrike" baseline="0" dirty="0" err="1">
                <a:solidFill>
                  <a:srgbClr val="FF0000"/>
                </a:solidFill>
                <a:latin typeface="Arial" panose="020B0604020202020204" pitchFamily="34" charset="0"/>
              </a:rPr>
              <a:t>be</a:t>
            </a:r>
            <a:r>
              <a:rPr lang="cs-CZ" sz="2000" b="1" i="1" u="none" strike="noStrike" baseline="0" dirty="0">
                <a:solidFill>
                  <a:srgbClr val="FF0000"/>
                </a:solidFill>
                <a:latin typeface="Arial" panose="020B0604020202020204" pitchFamily="34" charset="0"/>
              </a:rPr>
              <a:t> </a:t>
            </a:r>
            <a:r>
              <a:rPr lang="cs-CZ" sz="2000" b="1" i="1" u="none" strike="noStrike" baseline="0" dirty="0" err="1">
                <a:solidFill>
                  <a:srgbClr val="FF0000"/>
                </a:solidFill>
                <a:latin typeface="Arial" panose="020B0604020202020204" pitchFamily="34" charset="0"/>
              </a:rPr>
              <a:t>consistent</a:t>
            </a:r>
            <a:r>
              <a:rPr lang="cs-CZ" sz="2000" b="1" i="1" dirty="0">
                <a:solidFill>
                  <a:srgbClr val="FF0000"/>
                </a:solidFill>
                <a:latin typeface="Arial" panose="020B0604020202020204" pitchFamily="34" charset="0"/>
              </a:rPr>
              <a:t> </a:t>
            </a:r>
            <a:r>
              <a:rPr lang="en-US" sz="2000" b="1" i="1" u="none" strike="noStrike" baseline="0" dirty="0">
                <a:solidFill>
                  <a:srgbClr val="FF0000"/>
                </a:solidFill>
                <a:latin typeface="Arial" panose="020B0604020202020204" pitchFamily="34" charset="0"/>
              </a:rPr>
              <a:t>with the local field concept </a:t>
            </a:r>
            <a:r>
              <a:rPr lang="en-US" sz="2000" i="1" u="none" strike="noStrike" baseline="0" dirty="0">
                <a:latin typeface="Arial" panose="020B0604020202020204" pitchFamily="34" charset="0"/>
              </a:rPr>
              <a:t>that underlies the usual physical theories. </a:t>
            </a:r>
            <a:endParaRPr lang="cs-CZ" sz="2000" i="1" u="none" strike="noStrike" baseline="0" dirty="0">
              <a:latin typeface="Arial" panose="020B0604020202020204" pitchFamily="34" charset="0"/>
            </a:endParaRPr>
          </a:p>
          <a:p>
            <a:pPr algn="l"/>
            <a:endParaRPr lang="cs-CZ" sz="1000" b="1" dirty="0">
              <a:solidFill>
                <a:srgbClr val="FF0000"/>
              </a:solidFill>
              <a:latin typeface="Arial" panose="020B0604020202020204" pitchFamily="34" charset="0"/>
            </a:endParaRPr>
          </a:p>
          <a:p>
            <a:pPr algn="l"/>
            <a:r>
              <a:rPr lang="en-US" sz="2000" b="0" i="1" u="none" strike="noStrike" baseline="0" dirty="0">
                <a:latin typeface="Arial" panose="020B0604020202020204" pitchFamily="34" charset="0"/>
              </a:rPr>
              <a:t>In</a:t>
            </a:r>
            <a:r>
              <a:rPr lang="cs-CZ" sz="2000" i="1" dirty="0">
                <a:latin typeface="Arial" panose="020B0604020202020204" pitchFamily="34" charset="0"/>
              </a:rPr>
              <a:t> </a:t>
            </a:r>
            <a:r>
              <a:rPr lang="en-US" sz="2000" b="0" i="1" u="none" strike="noStrike" baseline="0" dirty="0">
                <a:latin typeface="Arial" panose="020B0604020202020204" pitchFamily="34" charset="0"/>
              </a:rPr>
              <a:t>analogy with electromagnetism there emerge </a:t>
            </a:r>
            <a:r>
              <a:rPr lang="en-US" sz="2000" b="1" i="1" u="none" strike="noStrike" baseline="0" dirty="0">
                <a:solidFill>
                  <a:srgbClr val="2C0CB4"/>
                </a:solidFill>
                <a:latin typeface="Arial" panose="020B0604020202020204" pitchFamily="34" charset="0"/>
              </a:rPr>
              <a:t>three kinds of couplings </a:t>
            </a:r>
            <a:r>
              <a:rPr lang="en-US" sz="2000" b="0" i="1" u="none" strike="noStrike" baseline="0" dirty="0">
                <a:latin typeface="Arial" panose="020B0604020202020204" pitchFamily="34" charset="0"/>
              </a:rPr>
              <a:t>such</a:t>
            </a:r>
            <a:r>
              <a:rPr lang="cs-CZ" sz="2000" b="0" i="1" u="none" strike="noStrike" baseline="0" dirty="0">
                <a:latin typeface="Arial" panose="020B0604020202020204" pitchFamily="34" charset="0"/>
              </a:rPr>
              <a:t> </a:t>
            </a:r>
            <a:r>
              <a:rPr lang="en-US" sz="2000" b="0" i="1" u="none" strike="noStrike" baseline="0" dirty="0">
                <a:latin typeface="Arial" panose="020B0604020202020204" pitchFamily="34" charset="0"/>
              </a:rPr>
              <a:t>that in each case a massive vector field is coupled</a:t>
            </a:r>
            <a:r>
              <a:rPr lang="cs-CZ" sz="2000" i="1" dirty="0">
                <a:latin typeface="Arial" panose="020B0604020202020204" pitchFamily="34" charset="0"/>
              </a:rPr>
              <a:t> </a:t>
            </a:r>
            <a:r>
              <a:rPr lang="en-US" sz="2000" b="0" i="1" u="none" strike="noStrike" baseline="0" dirty="0">
                <a:latin typeface="Arial" panose="020B0604020202020204" pitchFamily="34" charset="0"/>
              </a:rPr>
              <a:t>three kinds of couplings such</a:t>
            </a:r>
            <a:r>
              <a:rPr lang="cs-CZ" sz="2000" b="0" i="1" u="none" strike="noStrike" baseline="0" dirty="0">
                <a:latin typeface="Arial" panose="020B0604020202020204" pitchFamily="34" charset="0"/>
              </a:rPr>
              <a:t> </a:t>
            </a:r>
            <a:r>
              <a:rPr lang="en-US" sz="2000" b="0" i="1" u="none" strike="noStrike" baseline="0" dirty="0">
                <a:latin typeface="Arial" panose="020B0604020202020204" pitchFamily="34" charset="0"/>
              </a:rPr>
              <a:t>that </a:t>
            </a:r>
            <a:r>
              <a:rPr lang="en-US" sz="2000" b="1" i="1" u="none" strike="noStrike" baseline="0" dirty="0">
                <a:solidFill>
                  <a:srgbClr val="FF0000"/>
                </a:solidFill>
                <a:latin typeface="Arial" panose="020B0604020202020204" pitchFamily="34" charset="0"/>
              </a:rPr>
              <a:t>in each case a massive vector field is coupled linearly to the conserved</a:t>
            </a:r>
            <a:r>
              <a:rPr lang="cs-CZ" sz="2000" b="1" i="1" u="none" strike="noStrike" baseline="0" dirty="0">
                <a:solidFill>
                  <a:srgbClr val="FF0000"/>
                </a:solidFill>
                <a:latin typeface="Arial" panose="020B0604020202020204" pitchFamily="34" charset="0"/>
              </a:rPr>
              <a:t> </a:t>
            </a:r>
            <a:r>
              <a:rPr lang="en-US" sz="2000" b="1" i="1" u="none" strike="noStrike" baseline="0" dirty="0">
                <a:solidFill>
                  <a:srgbClr val="FF0000"/>
                </a:solidFill>
                <a:latin typeface="Arial" panose="020B0604020202020204" pitchFamily="34" charset="0"/>
              </a:rPr>
              <a:t>current in question</a:t>
            </a:r>
            <a:r>
              <a:rPr lang="en-US" sz="2000" b="0" i="1" u="none" strike="noStrike" baseline="0" dirty="0">
                <a:latin typeface="Arial" panose="020B0604020202020204" pitchFamily="34" charset="0"/>
              </a:rPr>
              <a:t>. Each of the three fundamental couplings is characterized</a:t>
            </a:r>
            <a:r>
              <a:rPr lang="cs-CZ" sz="2000" b="0" i="1" u="none" strike="noStrike" baseline="0" dirty="0">
                <a:latin typeface="Arial" panose="020B0604020202020204" pitchFamily="34" charset="0"/>
              </a:rPr>
              <a:t> by a single universal </a:t>
            </a:r>
            <a:r>
              <a:rPr lang="cs-CZ" sz="2000" b="0" i="1" u="none" strike="noStrike" baseline="0" dirty="0" err="1">
                <a:latin typeface="Arial" panose="020B0604020202020204" pitchFamily="34" charset="0"/>
              </a:rPr>
              <a:t>constant</a:t>
            </a:r>
            <a:r>
              <a:rPr lang="cs-CZ" sz="2000" b="0" i="1" u="none" strike="noStrike" baseline="0" dirty="0">
                <a:latin typeface="Arial" panose="020B0604020202020204" pitchFamily="34" charset="0"/>
              </a:rPr>
              <a:t>.</a:t>
            </a:r>
          </a:p>
        </p:txBody>
      </p:sp>
      <p:sp>
        <p:nvSpPr>
          <p:cNvPr id="5" name="TextovéPole 4">
            <a:extLst>
              <a:ext uri="{FF2B5EF4-FFF2-40B4-BE49-F238E27FC236}">
                <a16:creationId xmlns:a16="http://schemas.microsoft.com/office/drawing/2014/main" id="{BC307844-0B65-4012-D04C-D708BD5148C6}"/>
              </a:ext>
            </a:extLst>
          </p:cNvPr>
          <p:cNvSpPr txBox="1"/>
          <p:nvPr/>
        </p:nvSpPr>
        <p:spPr>
          <a:xfrm>
            <a:off x="1367943" y="52988"/>
            <a:ext cx="6561412" cy="461665"/>
          </a:xfrm>
          <a:prstGeom prst="rect">
            <a:avLst/>
          </a:prstGeom>
          <a:noFill/>
        </p:spPr>
        <p:txBody>
          <a:bodyPr wrap="none" rtlCol="0">
            <a:spAutoFit/>
          </a:bodyPr>
          <a:lstStyle/>
          <a:p>
            <a:r>
              <a:rPr lang="cs-CZ" sz="2400" b="1" dirty="0">
                <a:solidFill>
                  <a:srgbClr val="2C0CB4"/>
                </a:solidFill>
                <a:latin typeface="Arial" panose="020B0604020202020204" pitchFamily="34" charset="0"/>
                <a:cs typeface="Arial" panose="020B0604020202020204" pitchFamily="34" charset="0"/>
              </a:rPr>
              <a:t>General </a:t>
            </a:r>
            <a:r>
              <a:rPr lang="cs-CZ" sz="2400" b="1" dirty="0" err="1">
                <a:solidFill>
                  <a:srgbClr val="2C0CB4"/>
                </a:solidFill>
                <a:latin typeface="Arial" panose="020B0604020202020204" pitchFamily="34" charset="0"/>
                <a:cs typeface="Arial" panose="020B0604020202020204" pitchFamily="34" charset="0"/>
              </a:rPr>
              <a:t>programme</a:t>
            </a:r>
            <a:r>
              <a:rPr lang="cs-CZ" sz="2400" b="1" dirty="0">
                <a:solidFill>
                  <a:srgbClr val="2C0CB4"/>
                </a:solidFill>
                <a:latin typeface="Arial" panose="020B0604020202020204" pitchFamily="34" charset="0"/>
                <a:cs typeface="Arial" panose="020B0604020202020204" pitchFamily="34" charset="0"/>
              </a:rPr>
              <a:t> </a:t>
            </a:r>
            <a:r>
              <a:rPr lang="cs-CZ" sz="2400" b="1" dirty="0" err="1">
                <a:solidFill>
                  <a:srgbClr val="2C0CB4"/>
                </a:solidFill>
                <a:latin typeface="Arial" panose="020B0604020202020204" pitchFamily="34" charset="0"/>
                <a:cs typeface="Arial" panose="020B0604020202020204" pitchFamily="34" charset="0"/>
              </a:rPr>
              <a:t>for</a:t>
            </a:r>
            <a:r>
              <a:rPr lang="cs-CZ" sz="2400" b="1" dirty="0">
                <a:solidFill>
                  <a:srgbClr val="2C0CB4"/>
                </a:solidFill>
                <a:latin typeface="Arial" panose="020B0604020202020204" pitchFamily="34" charset="0"/>
                <a:cs typeface="Arial" panose="020B0604020202020204" pitchFamily="34" charset="0"/>
              </a:rPr>
              <a:t> </a:t>
            </a:r>
            <a:r>
              <a:rPr lang="cs-CZ" sz="2400" b="1" dirty="0" err="1">
                <a:solidFill>
                  <a:srgbClr val="2C0CB4"/>
                </a:solidFill>
                <a:latin typeface="Arial" panose="020B0604020202020204" pitchFamily="34" charset="0"/>
                <a:cs typeface="Arial" panose="020B0604020202020204" pitchFamily="34" charset="0"/>
              </a:rPr>
              <a:t>strong</a:t>
            </a:r>
            <a:r>
              <a:rPr lang="cs-CZ" sz="2400" b="1" dirty="0">
                <a:solidFill>
                  <a:srgbClr val="2C0CB4"/>
                </a:solidFill>
                <a:latin typeface="Arial" panose="020B0604020202020204" pitchFamily="34" charset="0"/>
                <a:cs typeface="Arial" panose="020B0604020202020204" pitchFamily="34" charset="0"/>
              </a:rPr>
              <a:t> </a:t>
            </a:r>
            <a:r>
              <a:rPr lang="cs-CZ" sz="2400" b="1" dirty="0" err="1">
                <a:solidFill>
                  <a:srgbClr val="2C0CB4"/>
                </a:solidFill>
                <a:latin typeface="Arial" panose="020B0604020202020204" pitchFamily="34" charset="0"/>
                <a:cs typeface="Arial" panose="020B0604020202020204" pitchFamily="34" charset="0"/>
              </a:rPr>
              <a:t>interactions</a:t>
            </a:r>
            <a:r>
              <a:rPr lang="cs-CZ" sz="2400" b="1" dirty="0">
                <a:solidFill>
                  <a:srgbClr val="2C0CB4"/>
                </a:solidFill>
                <a:latin typeface="Arial" panose="020B0604020202020204" pitchFamily="34" charset="0"/>
                <a:cs typeface="Arial" panose="020B0604020202020204" pitchFamily="34" charset="0"/>
              </a:rPr>
              <a:t> </a:t>
            </a:r>
          </a:p>
        </p:txBody>
      </p:sp>
      <p:sp>
        <p:nvSpPr>
          <p:cNvPr id="7" name="TextovéPole 6">
            <a:extLst>
              <a:ext uri="{FF2B5EF4-FFF2-40B4-BE49-F238E27FC236}">
                <a16:creationId xmlns:a16="http://schemas.microsoft.com/office/drawing/2014/main" id="{65219273-674D-E763-6921-1690884606CB}"/>
              </a:ext>
            </a:extLst>
          </p:cNvPr>
          <p:cNvSpPr txBox="1"/>
          <p:nvPr/>
        </p:nvSpPr>
        <p:spPr>
          <a:xfrm>
            <a:off x="280802" y="5365993"/>
            <a:ext cx="7356694" cy="400110"/>
          </a:xfrm>
          <a:prstGeom prst="rect">
            <a:avLst/>
          </a:prstGeom>
          <a:noFill/>
        </p:spPr>
        <p:txBody>
          <a:bodyPr wrap="none" rtlCol="0">
            <a:spAutoFit/>
          </a:bodyPr>
          <a:lstStyle/>
          <a:p>
            <a:r>
              <a:rPr lang="cs-CZ" sz="2000" dirty="0" err="1">
                <a:latin typeface="Arial" panose="020B0604020202020204" pitchFamily="34" charset="0"/>
                <a:cs typeface="Arial" panose="020B0604020202020204" pitchFamily="34" charset="0"/>
              </a:rPr>
              <a:t>Precursor</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of</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Eightfold</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way</a:t>
            </a:r>
            <a:r>
              <a:rPr lang="cs-CZ" sz="2000" dirty="0">
                <a:latin typeface="Arial" panose="020B0604020202020204" pitchFamily="34" charset="0"/>
                <a:cs typeface="Arial" panose="020B0604020202020204" pitchFamily="34" charset="0"/>
              </a:rPr>
              <a:t>, but </a:t>
            </a:r>
            <a:r>
              <a:rPr lang="cs-CZ" sz="2000" dirty="0" err="1">
                <a:latin typeface="Arial" panose="020B0604020202020204" pitchFamily="34" charset="0"/>
                <a:cs typeface="Arial" panose="020B0604020202020204" pitchFamily="34" charset="0"/>
              </a:rPr>
              <a:t>with</a:t>
            </a:r>
            <a:r>
              <a:rPr lang="cs-CZ" sz="2000" dirty="0">
                <a:latin typeface="Arial" panose="020B0604020202020204" pitchFamily="34" charset="0"/>
                <a:cs typeface="Arial" panose="020B0604020202020204" pitchFamily="34" charset="0"/>
              </a:rPr>
              <a:t> </a:t>
            </a:r>
            <a:r>
              <a:rPr lang="cs-CZ" sz="2000" b="1" dirty="0" err="1">
                <a:solidFill>
                  <a:srgbClr val="FF0000"/>
                </a:solidFill>
                <a:latin typeface="Arial" panose="020B0604020202020204" pitchFamily="34" charset="0"/>
                <a:cs typeface="Arial" panose="020B0604020202020204" pitchFamily="34" charset="0"/>
              </a:rPr>
              <a:t>three</a:t>
            </a:r>
            <a:r>
              <a:rPr lang="cs-CZ" sz="2000" b="1" dirty="0">
                <a:solidFill>
                  <a:srgbClr val="FF0000"/>
                </a:solidFill>
                <a:latin typeface="Arial" panose="020B0604020202020204" pitchFamily="34" charset="0"/>
                <a:cs typeface="Arial" panose="020B0604020202020204" pitchFamily="34" charset="0"/>
              </a:rPr>
              <a:t> </a:t>
            </a:r>
            <a:r>
              <a:rPr lang="cs-CZ" sz="2000" b="1" dirty="0" err="1">
                <a:solidFill>
                  <a:srgbClr val="FF0000"/>
                </a:solidFill>
                <a:latin typeface="Arial" panose="020B0604020202020204" pitchFamily="34" charset="0"/>
                <a:cs typeface="Arial" panose="020B0604020202020204" pitchFamily="34" charset="0"/>
              </a:rPr>
              <a:t>separate</a:t>
            </a:r>
            <a:r>
              <a:rPr lang="cs-CZ" sz="2000" b="1" dirty="0">
                <a:solidFill>
                  <a:srgbClr val="FF0000"/>
                </a:solidFill>
                <a:latin typeface="Arial" panose="020B0604020202020204" pitchFamily="34" charset="0"/>
                <a:cs typeface="Arial" panose="020B0604020202020204" pitchFamily="34" charset="0"/>
              </a:rPr>
              <a:t> </a:t>
            </a:r>
            <a:r>
              <a:rPr lang="cs-CZ" sz="2000" b="1" dirty="0" err="1">
                <a:solidFill>
                  <a:srgbClr val="FF0000"/>
                </a:solidFill>
                <a:latin typeface="Arial" panose="020B0604020202020204" pitchFamily="34" charset="0"/>
                <a:cs typeface="Arial" panose="020B0604020202020204" pitchFamily="34" charset="0"/>
              </a:rPr>
              <a:t>couplings</a:t>
            </a:r>
            <a:r>
              <a:rPr lang="cs-CZ" sz="2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6524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6">
                                            <p:txEl>
                                              <p:pRg st="0" end="0"/>
                                            </p:txEl>
                                          </p:spTgt>
                                        </p:tgtEl>
                                        <p:attrNameLst>
                                          <p:attrName>style.visibility</p:attrName>
                                        </p:attrNameLst>
                                      </p:cBhvr>
                                      <p:to>
                                        <p:strVal val="visible"/>
                                      </p:to>
                                    </p:set>
                                    <p:animEffect transition="in" filter="fade">
                                      <p:cBhvr>
                                        <p:cTn id="18" dur="500"/>
                                        <p:tgtEl>
                                          <p:spTgt spid="1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xEl>
                                              <p:pRg st="2" end="2"/>
                                            </p:txEl>
                                          </p:spTgt>
                                        </p:tgtEl>
                                        <p:attrNameLst>
                                          <p:attrName>style.visibility</p:attrName>
                                        </p:attrNameLst>
                                      </p:cBhvr>
                                      <p:to>
                                        <p:strVal val="visible"/>
                                      </p:to>
                                    </p:set>
                                    <p:animEffect transition="in" filter="fade">
                                      <p:cBhvr>
                                        <p:cTn id="23" dur="500"/>
                                        <p:tgtEl>
                                          <p:spTgt spid="1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21C241F4-C99B-36FD-C8E3-CDA729BB39FB}"/>
              </a:ext>
            </a:extLst>
          </p:cNvPr>
          <p:cNvSpPr>
            <a:spLocks noGrp="1"/>
          </p:cNvSpPr>
          <p:nvPr>
            <p:ph type="dt" sz="half" idx="10"/>
          </p:nvPr>
        </p:nvSpPr>
        <p:spPr/>
        <p:txBody>
          <a:bodyPr/>
          <a:lstStyle/>
          <a:p>
            <a:r>
              <a:rPr lang="cs-CZ"/>
              <a:t>12.10.2023</a:t>
            </a:r>
          </a:p>
        </p:txBody>
      </p:sp>
      <p:sp>
        <p:nvSpPr>
          <p:cNvPr id="3" name="Zástupný symbol pro zápatí 2">
            <a:extLst>
              <a:ext uri="{FF2B5EF4-FFF2-40B4-BE49-F238E27FC236}">
                <a16:creationId xmlns:a16="http://schemas.microsoft.com/office/drawing/2014/main" id="{7E36A40E-0580-AAE8-DF45-F89F700A927D}"/>
              </a:ext>
            </a:extLst>
          </p:cNvPr>
          <p:cNvSpPr>
            <a:spLocks noGrp="1"/>
          </p:cNvSpPr>
          <p:nvPr>
            <p:ph type="ftr" sz="quarter" idx="11"/>
          </p:nvPr>
        </p:nvSpPr>
        <p:spPr/>
        <p:txBody>
          <a:bodyPr/>
          <a:lstStyle/>
          <a:p>
            <a:r>
              <a:rPr lang="en-US"/>
              <a:t>Division Seminar</a:t>
            </a:r>
            <a:endParaRPr lang="cs-CZ"/>
          </a:p>
        </p:txBody>
      </p:sp>
      <p:sp>
        <p:nvSpPr>
          <p:cNvPr id="4" name="Zástupný symbol pro číslo snímku 3">
            <a:extLst>
              <a:ext uri="{FF2B5EF4-FFF2-40B4-BE49-F238E27FC236}">
                <a16:creationId xmlns:a16="http://schemas.microsoft.com/office/drawing/2014/main" id="{4136C99F-8609-E673-2B7B-5666FA4BA31D}"/>
              </a:ext>
            </a:extLst>
          </p:cNvPr>
          <p:cNvSpPr>
            <a:spLocks noGrp="1"/>
          </p:cNvSpPr>
          <p:nvPr>
            <p:ph type="sldNum" sz="quarter" idx="12"/>
          </p:nvPr>
        </p:nvSpPr>
        <p:spPr/>
        <p:txBody>
          <a:bodyPr/>
          <a:lstStyle/>
          <a:p>
            <a:fld id="{2967D94C-D454-44FC-9127-C3D5B004041A}" type="slidenum">
              <a:rPr lang="cs-CZ" smtClean="0"/>
              <a:pPr/>
              <a:t>35</a:t>
            </a:fld>
            <a:endParaRPr lang="cs-CZ" dirty="0"/>
          </a:p>
        </p:txBody>
      </p:sp>
      <mc:AlternateContent xmlns:mc="http://schemas.openxmlformats.org/markup-compatibility/2006" xmlns:a14="http://schemas.microsoft.com/office/drawing/2010/main">
        <mc:Choice Requires="a14">
          <p:sp>
            <p:nvSpPr>
              <p:cNvPr id="6" name="TextovéPole 5">
                <a:extLst>
                  <a:ext uri="{FF2B5EF4-FFF2-40B4-BE49-F238E27FC236}">
                    <a16:creationId xmlns:a16="http://schemas.microsoft.com/office/drawing/2014/main" id="{D774AEFA-E395-1F02-79B5-C4B1B9D3EAB1}"/>
                  </a:ext>
                </a:extLst>
              </p:cNvPr>
              <p:cNvSpPr txBox="1"/>
              <p:nvPr/>
            </p:nvSpPr>
            <p:spPr>
              <a:xfrm>
                <a:off x="246087" y="1434548"/>
                <a:ext cx="8724851" cy="1670201"/>
              </a:xfrm>
              <a:prstGeom prst="rect">
                <a:avLst/>
              </a:prstGeom>
              <a:noFill/>
            </p:spPr>
            <p:txBody>
              <a:bodyPr wrap="square">
                <a:spAutoFit/>
              </a:bodyPr>
              <a:lstStyle/>
              <a:p>
                <a:pPr algn="l"/>
                <a:r>
                  <a:rPr lang="en-US" sz="2000" b="0" i="1" u="none" strike="noStrike" baseline="0" dirty="0">
                    <a:latin typeface="Arial" panose="020B0604020202020204" pitchFamily="34" charset="0"/>
                    <a:cs typeface="Arial" panose="020B0604020202020204" pitchFamily="34" charset="0"/>
                  </a:rPr>
                  <a:t>By this time an intelligent reader must have made the following objection: </a:t>
                </a:r>
                <a:r>
                  <a:rPr lang="en-US" sz="2000" i="1" u="none" strike="noStrike" baseline="0" dirty="0">
                    <a:latin typeface="Arial" panose="020B0604020202020204" pitchFamily="34" charset="0"/>
                    <a:cs typeface="Arial" panose="020B0604020202020204" pitchFamily="34" charset="0"/>
                  </a:rPr>
                  <a:t>The</a:t>
                </a:r>
                <a:r>
                  <a:rPr lang="cs-CZ" sz="2000" i="1" u="none" strike="noStrike" dirty="0">
                    <a:latin typeface="Arial" panose="020B0604020202020204" pitchFamily="34" charset="0"/>
                    <a:cs typeface="Arial" panose="020B0604020202020204" pitchFamily="34" charset="0"/>
                  </a:rPr>
                  <a:t> </a:t>
                </a:r>
                <a:r>
                  <a:rPr lang="en-US" sz="2000" i="1" u="none" strike="noStrike" baseline="0" dirty="0">
                    <a:latin typeface="Arial" panose="020B0604020202020204" pitchFamily="34" charset="0"/>
                    <a:cs typeface="Arial" panose="020B0604020202020204" pitchFamily="34" charset="0"/>
                  </a:rPr>
                  <a:t>B fields cannot be massive because </a:t>
                </a:r>
                <a:r>
                  <a:rPr lang="en-US" sz="2000" b="1" i="1" u="none" strike="noStrike" baseline="0" dirty="0">
                    <a:solidFill>
                      <a:srgbClr val="FF0000"/>
                    </a:solidFill>
                    <a:latin typeface="Arial" panose="020B0604020202020204" pitchFamily="34" charset="0"/>
                    <a:cs typeface="Arial" panose="020B0604020202020204" pitchFamily="34" charset="0"/>
                  </a:rPr>
                  <a:t>the mass term </a:t>
                </a:r>
                <a14:m>
                  <m:oMath xmlns:m="http://schemas.openxmlformats.org/officeDocument/2006/math">
                    <m:sSup>
                      <m:sSupPr>
                        <m:ctrlPr>
                          <a:rPr lang="en-US" sz="2000" b="1" i="1" u="none" strike="noStrike" baseline="0" smtClean="0">
                            <a:solidFill>
                              <a:srgbClr val="FF0000"/>
                            </a:solidFill>
                            <a:latin typeface="Cambria Math" panose="02040503050406030204" pitchFamily="18" charset="0"/>
                          </a:rPr>
                        </m:ctrlPr>
                      </m:sSupPr>
                      <m:e>
                        <m:r>
                          <a:rPr lang="en-US" sz="2000" b="1" i="1" u="none" strike="noStrike" baseline="0" smtClean="0">
                            <a:solidFill>
                              <a:srgbClr val="FF0000"/>
                            </a:solidFill>
                            <a:latin typeface="Cambria Math" panose="02040503050406030204" pitchFamily="18" charset="0"/>
                            <a:ea typeface="Cambria Math" panose="02040503050406030204" pitchFamily="18" charset="0"/>
                          </a:rPr>
                          <m:t>𝝁</m:t>
                        </m:r>
                      </m:e>
                      <m:sup>
                        <m:r>
                          <a:rPr lang="cs-CZ" sz="2000" b="1" i="1" u="none" strike="noStrike" baseline="0" smtClean="0">
                            <a:solidFill>
                              <a:srgbClr val="FF0000"/>
                            </a:solidFill>
                            <a:latin typeface="Cambria Math" panose="02040503050406030204" pitchFamily="18" charset="0"/>
                          </a:rPr>
                          <m:t>𝟐</m:t>
                        </m:r>
                      </m:sup>
                    </m:sSup>
                    <m:sSubSup>
                      <m:sSubSupPr>
                        <m:ctrlPr>
                          <a:rPr lang="cs-CZ" sz="2000" b="1" i="1" u="none" strike="noStrike" baseline="0" dirty="0" smtClean="0">
                            <a:solidFill>
                              <a:srgbClr val="FF0000"/>
                            </a:solidFill>
                            <a:latin typeface="Cambria Math" panose="02040503050406030204" pitchFamily="18" charset="0"/>
                          </a:rPr>
                        </m:ctrlPr>
                      </m:sSubSupPr>
                      <m:e>
                        <m:r>
                          <a:rPr lang="cs-CZ" sz="2000" b="1" i="1" u="none" strike="noStrike" baseline="0" dirty="0" smtClean="0">
                            <a:solidFill>
                              <a:srgbClr val="FF0000"/>
                            </a:solidFill>
                            <a:latin typeface="Cambria Math" panose="02040503050406030204" pitchFamily="18" charset="0"/>
                          </a:rPr>
                          <m:t>𝑩</m:t>
                        </m:r>
                      </m:e>
                      <m:sub>
                        <m:r>
                          <a:rPr lang="cs-CZ" sz="2000" b="1" i="1" u="none" strike="noStrike" baseline="0" dirty="0" smtClean="0">
                            <a:solidFill>
                              <a:srgbClr val="FF0000"/>
                            </a:solidFill>
                            <a:latin typeface="Cambria Math" panose="02040503050406030204" pitchFamily="18" charset="0"/>
                            <a:ea typeface="Cambria Math" panose="02040503050406030204" pitchFamily="18" charset="0"/>
                          </a:rPr>
                          <m:t>𝝁</m:t>
                        </m:r>
                      </m:sub>
                      <m:sup>
                        <m:r>
                          <a:rPr lang="cs-CZ" sz="2000" b="1" i="1" u="none" strike="noStrike" baseline="0" dirty="0" smtClean="0">
                            <a:solidFill>
                              <a:srgbClr val="FF0000"/>
                            </a:solidFill>
                            <a:latin typeface="Cambria Math" panose="02040503050406030204" pitchFamily="18" charset="0"/>
                          </a:rPr>
                          <m:t>𝟐</m:t>
                        </m:r>
                      </m:sup>
                    </m:sSubSup>
                  </m:oMath>
                </a14:m>
                <a:r>
                  <a:rPr lang="cs-CZ" sz="2000" b="1" i="1" u="none" strike="noStrike" baseline="0" dirty="0">
                    <a:solidFill>
                      <a:srgbClr val="FF0000"/>
                    </a:solidFill>
                    <a:latin typeface="Arial" panose="020B0604020202020204" pitchFamily="34" charset="0"/>
                    <a:cs typeface="Arial" panose="020B0604020202020204" pitchFamily="34" charset="0"/>
                  </a:rPr>
                  <a:t> </a:t>
                </a:r>
                <a:r>
                  <a:rPr lang="en-US" sz="2000" b="1" i="1" u="none" strike="noStrike" baseline="0" dirty="0">
                    <a:solidFill>
                      <a:srgbClr val="FF0000"/>
                    </a:solidFill>
                    <a:latin typeface="Arial" panose="020B0604020202020204" pitchFamily="34" charset="0"/>
                    <a:cs typeface="Arial" panose="020B0604020202020204" pitchFamily="34" charset="0"/>
                  </a:rPr>
                  <a:t>in the </a:t>
                </a:r>
                <a:r>
                  <a:rPr lang="en-US" sz="2000" b="1" i="1" u="none" strike="noStrike" baseline="0" dirty="0" err="1">
                    <a:solidFill>
                      <a:srgbClr val="FF0000"/>
                    </a:solidFill>
                    <a:latin typeface="Arial" panose="020B0604020202020204" pitchFamily="34" charset="0"/>
                    <a:cs typeface="Arial" panose="020B0604020202020204" pitchFamily="34" charset="0"/>
                  </a:rPr>
                  <a:t>Lagrangian</a:t>
                </a:r>
                <a:r>
                  <a:rPr lang="en-US" sz="2000" b="1" i="1" u="none" strike="noStrike" baseline="0" dirty="0">
                    <a:solidFill>
                      <a:srgbClr val="FF0000"/>
                    </a:solidFill>
                    <a:latin typeface="Arial" panose="020B0604020202020204" pitchFamily="34" charset="0"/>
                    <a:cs typeface="Arial" panose="020B0604020202020204" pitchFamily="34" charset="0"/>
                  </a:rPr>
                  <a:t> certainly</a:t>
                </a:r>
                <a:r>
                  <a:rPr lang="cs-CZ" sz="2000" b="1" i="1" u="none" strike="noStrike" baseline="0" dirty="0">
                    <a:solidFill>
                      <a:srgbClr val="FF0000"/>
                    </a:solidFill>
                    <a:latin typeface="Arial" panose="020B0604020202020204" pitchFamily="34" charset="0"/>
                    <a:cs typeface="Arial" panose="020B0604020202020204" pitchFamily="34" charset="0"/>
                  </a:rPr>
                  <a:t> </a:t>
                </a:r>
                <a:r>
                  <a:rPr lang="en-US" sz="2000" b="1" i="1" u="none" strike="noStrike" baseline="0" dirty="0">
                    <a:solidFill>
                      <a:srgbClr val="FF0000"/>
                    </a:solidFill>
                    <a:latin typeface="Arial" panose="020B0604020202020204" pitchFamily="34" charset="0"/>
                    <a:cs typeface="Arial" panose="020B0604020202020204" pitchFamily="34" charset="0"/>
                  </a:rPr>
                  <a:t>does not satisfy your gauge principle</a:t>
                </a:r>
                <a:r>
                  <a:rPr lang="en-US" sz="2000" b="0" i="1" u="none" strike="noStrike" baseline="0" dirty="0">
                    <a:latin typeface="Arial" panose="020B0604020202020204" pitchFamily="34" charset="0"/>
                    <a:cs typeface="Arial" panose="020B0604020202020204" pitchFamily="34" charset="0"/>
                  </a:rPr>
                  <a:t>. </a:t>
                </a:r>
                <a:r>
                  <a:rPr lang="cs-CZ" sz="2000" i="1" dirty="0">
                    <a:latin typeface="Arial" panose="020B0604020202020204" pitchFamily="34" charset="0"/>
                    <a:cs typeface="Arial" panose="020B0604020202020204" pitchFamily="34" charset="0"/>
                  </a:rPr>
                  <a:t>....</a:t>
                </a:r>
                <a:r>
                  <a:rPr lang="en-US" sz="2000" i="1" u="none" strike="noStrike" baseline="0" dirty="0">
                    <a:latin typeface="Arial" panose="020B0604020202020204" pitchFamily="34" charset="0"/>
                    <a:cs typeface="Arial" panose="020B0604020202020204" pitchFamily="34" charset="0"/>
                  </a:rPr>
                  <a:t> So we look for possible mechanisms that are responsible for the masses of</a:t>
                </a:r>
                <a:r>
                  <a:rPr lang="cs-CZ" sz="2000" i="1" u="none" strike="noStrike" baseline="0" dirty="0">
                    <a:latin typeface="Arial" panose="020B0604020202020204" pitchFamily="34" charset="0"/>
                    <a:cs typeface="Arial" panose="020B0604020202020204" pitchFamily="34" charset="0"/>
                  </a:rPr>
                  <a:t> </a:t>
                </a:r>
                <a:r>
                  <a:rPr lang="en-US" sz="2000" i="1" u="none" strike="noStrike" baseline="0" dirty="0">
                    <a:latin typeface="Arial" panose="020B0604020202020204" pitchFamily="34" charset="0"/>
                    <a:cs typeface="Arial" panose="020B0604020202020204" pitchFamily="34" charset="0"/>
                  </a:rPr>
                  <a:t>the various B quanta. </a:t>
                </a:r>
                <a:endParaRPr lang="cs-CZ" sz="2000" i="1" dirty="0">
                  <a:latin typeface="Arial" panose="020B0604020202020204" pitchFamily="34" charset="0"/>
                  <a:cs typeface="Arial" panose="020B0604020202020204" pitchFamily="34" charset="0"/>
                </a:endParaRPr>
              </a:p>
            </p:txBody>
          </p:sp>
        </mc:Choice>
        <mc:Fallback xmlns="">
          <p:sp>
            <p:nvSpPr>
              <p:cNvPr id="6" name="TextovéPole 5">
                <a:extLst>
                  <a:ext uri="{FF2B5EF4-FFF2-40B4-BE49-F238E27FC236}">
                    <a16:creationId xmlns:a16="http://schemas.microsoft.com/office/drawing/2014/main" id="{D774AEFA-E395-1F02-79B5-C4B1B9D3EAB1}"/>
                  </a:ext>
                </a:extLst>
              </p:cNvPr>
              <p:cNvSpPr txBox="1">
                <a:spLocks noRot="1" noChangeAspect="1" noMove="1" noResize="1" noEditPoints="1" noAdjustHandles="1" noChangeArrowheads="1" noChangeShapeType="1" noTextEdit="1"/>
              </p:cNvSpPr>
              <p:nvPr/>
            </p:nvSpPr>
            <p:spPr>
              <a:xfrm>
                <a:off x="246087" y="1434548"/>
                <a:ext cx="8724851" cy="1670201"/>
              </a:xfrm>
              <a:prstGeom prst="rect">
                <a:avLst/>
              </a:prstGeom>
              <a:blipFill>
                <a:blip r:embed="rId2"/>
                <a:stretch>
                  <a:fillRect l="-698" t="-1460" b="-5839"/>
                </a:stretch>
              </a:blipFill>
            </p:spPr>
            <p:txBody>
              <a:bodyPr/>
              <a:lstStyle/>
              <a:p>
                <a:r>
                  <a:rPr lang="cs-CZ">
                    <a:noFill/>
                  </a:rPr>
                  <a:t> </a:t>
                </a:r>
              </a:p>
            </p:txBody>
          </p:sp>
        </mc:Fallback>
      </mc:AlternateContent>
      <p:sp>
        <p:nvSpPr>
          <p:cNvPr id="5" name="TextovéPole 4">
            <a:extLst>
              <a:ext uri="{FF2B5EF4-FFF2-40B4-BE49-F238E27FC236}">
                <a16:creationId xmlns:a16="http://schemas.microsoft.com/office/drawing/2014/main" id="{B8529162-55F9-4A79-89C6-3E427367B545}"/>
              </a:ext>
            </a:extLst>
          </p:cNvPr>
          <p:cNvSpPr txBox="1"/>
          <p:nvPr/>
        </p:nvSpPr>
        <p:spPr>
          <a:xfrm>
            <a:off x="250982" y="181312"/>
            <a:ext cx="8592417" cy="1015663"/>
          </a:xfrm>
          <a:prstGeom prst="rect">
            <a:avLst/>
          </a:prstGeom>
          <a:noFill/>
        </p:spPr>
        <p:txBody>
          <a:bodyPr wrap="none" rtlCol="0">
            <a:spAutoFit/>
          </a:bodyPr>
          <a:lstStyle/>
          <a:p>
            <a:r>
              <a:rPr lang="cs-CZ" sz="2000" dirty="0" err="1">
                <a:latin typeface="Arial" panose="020B0604020202020204" pitchFamily="34" charset="0"/>
                <a:cs typeface="Arial" panose="020B0604020202020204" pitchFamily="34" charset="0"/>
              </a:rPr>
              <a:t>The</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paper</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appeared</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before</a:t>
            </a:r>
            <a:r>
              <a:rPr lang="cs-CZ" sz="2000" dirty="0">
                <a:latin typeface="Arial" panose="020B0604020202020204" pitchFamily="34" charset="0"/>
                <a:cs typeface="Arial" panose="020B0604020202020204" pitchFamily="34" charset="0"/>
              </a:rPr>
              <a:t> any </a:t>
            </a:r>
            <a:r>
              <a:rPr lang="cs-CZ" sz="2000" dirty="0" err="1">
                <a:latin typeface="Arial" panose="020B0604020202020204" pitchFamily="34" charset="0"/>
                <a:cs typeface="Arial" panose="020B0604020202020204" pitchFamily="34" charset="0"/>
              </a:rPr>
              <a:t>vector</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mesons</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were</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dicovered</a:t>
            </a:r>
            <a:r>
              <a:rPr lang="cs-CZ" sz="2000" dirty="0">
                <a:latin typeface="Arial" panose="020B0604020202020204" pitchFamily="34" charset="0"/>
                <a:cs typeface="Arial" panose="020B0604020202020204" pitchFamily="34" charset="0"/>
              </a:rPr>
              <a:t> and </a:t>
            </a:r>
          </a:p>
          <a:p>
            <a:r>
              <a:rPr lang="cs-CZ" sz="2000" b="1" dirty="0" err="1">
                <a:solidFill>
                  <a:srgbClr val="FF0000"/>
                </a:solidFill>
                <a:latin typeface="Arial" panose="020B0604020202020204" pitchFamily="34" charset="0"/>
                <a:cs typeface="Arial" panose="020B0604020202020204" pitchFamily="34" charset="0"/>
              </a:rPr>
              <a:t>Sakurai</a:t>
            </a:r>
            <a:r>
              <a:rPr lang="cs-CZ" sz="2000" b="1" dirty="0">
                <a:solidFill>
                  <a:srgbClr val="FF0000"/>
                </a:solidFill>
                <a:latin typeface="Arial" panose="020B0604020202020204" pitchFamily="34" charset="0"/>
                <a:cs typeface="Arial" panose="020B0604020202020204" pitchFamily="34" charset="0"/>
              </a:rPr>
              <a:t>  </a:t>
            </a:r>
            <a:r>
              <a:rPr lang="cs-CZ" sz="2000" b="1" dirty="0" err="1">
                <a:solidFill>
                  <a:srgbClr val="FF0000"/>
                </a:solidFill>
                <a:latin typeface="Arial" panose="020B0604020202020204" pitchFamily="34" charset="0"/>
                <a:cs typeface="Arial" panose="020B0604020202020204" pitchFamily="34" charset="0"/>
              </a:rPr>
              <a:t>clearly</a:t>
            </a:r>
            <a:r>
              <a:rPr lang="cs-CZ" sz="2000" b="1" dirty="0">
                <a:solidFill>
                  <a:srgbClr val="FF0000"/>
                </a:solidFill>
                <a:latin typeface="Arial" panose="020B0604020202020204" pitchFamily="34" charset="0"/>
                <a:cs typeface="Arial" panose="020B0604020202020204" pitchFamily="34" charset="0"/>
              </a:rPr>
              <a:t> </a:t>
            </a:r>
            <a:r>
              <a:rPr lang="cs-CZ" sz="2000" b="1" dirty="0" err="1">
                <a:solidFill>
                  <a:srgbClr val="FF0000"/>
                </a:solidFill>
                <a:latin typeface="Arial" panose="020B0604020202020204" pitchFamily="34" charset="0"/>
                <a:cs typeface="Arial" panose="020B0604020202020204" pitchFamily="34" charset="0"/>
              </a:rPr>
              <a:t>cared</a:t>
            </a:r>
            <a:r>
              <a:rPr lang="cs-CZ" sz="2000" b="1" dirty="0">
                <a:solidFill>
                  <a:srgbClr val="FF0000"/>
                </a:solidFill>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about</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the</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fact</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that</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vector</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mesons</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of</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gauge</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theory</a:t>
            </a:r>
            <a:r>
              <a:rPr lang="cs-CZ" sz="2000" dirty="0">
                <a:latin typeface="Arial" panose="020B0604020202020204" pitchFamily="34" charset="0"/>
                <a:cs typeface="Arial" panose="020B0604020202020204" pitchFamily="34" charset="0"/>
              </a:rPr>
              <a:t> </a:t>
            </a:r>
          </a:p>
          <a:p>
            <a:r>
              <a:rPr lang="cs-CZ" sz="2000" dirty="0" err="1">
                <a:latin typeface="Arial" panose="020B0604020202020204" pitchFamily="34" charset="0"/>
                <a:cs typeface="Arial" panose="020B0604020202020204" pitchFamily="34" charset="0"/>
              </a:rPr>
              <a:t>should</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be</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massless</a:t>
            </a:r>
            <a:r>
              <a:rPr lang="cs-CZ" sz="2000" dirty="0">
                <a:latin typeface="Arial" panose="020B0604020202020204" pitchFamily="34" charset="0"/>
                <a:cs typeface="Arial" panose="020B0604020202020204" pitchFamily="34" charset="0"/>
              </a:rPr>
              <a:t>.</a:t>
            </a:r>
          </a:p>
        </p:txBody>
      </p:sp>
      <p:sp>
        <p:nvSpPr>
          <p:cNvPr id="10" name="TextovéPole 9">
            <a:extLst>
              <a:ext uri="{FF2B5EF4-FFF2-40B4-BE49-F238E27FC236}">
                <a16:creationId xmlns:a16="http://schemas.microsoft.com/office/drawing/2014/main" id="{EDE40CF5-80F8-64D7-C1D8-7A306FAC97BF}"/>
              </a:ext>
            </a:extLst>
          </p:cNvPr>
          <p:cNvSpPr txBox="1"/>
          <p:nvPr/>
        </p:nvSpPr>
        <p:spPr>
          <a:xfrm>
            <a:off x="209574" y="3342323"/>
            <a:ext cx="8513380" cy="2380973"/>
          </a:xfrm>
          <a:prstGeom prst="rect">
            <a:avLst/>
          </a:prstGeom>
          <a:noFill/>
        </p:spPr>
        <p:txBody>
          <a:bodyPr wrap="square">
            <a:spAutoFit/>
          </a:bodyPr>
          <a:lstStyle/>
          <a:p>
            <a:pPr>
              <a:lnSpc>
                <a:spcPct val="107000"/>
              </a:lnSpc>
              <a:spcAft>
                <a:spcPts val="800"/>
              </a:spcAft>
            </a:pPr>
            <a:r>
              <a:rPr lang="cs-CZ" sz="2000" i="1" dirty="0" err="1">
                <a:effectLst/>
                <a:latin typeface="Arial" panose="020B0604020202020204" pitchFamily="34" charset="0"/>
                <a:ea typeface="Calibri" panose="020F0502020204030204" pitchFamily="34" charset="0"/>
                <a:cs typeface="Times New Roman" panose="02020603050405020304" pitchFamily="18" charset="0"/>
              </a:rPr>
              <a:t>Several</a:t>
            </a:r>
            <a:r>
              <a:rPr lang="cs-CZ" sz="2000" i="1" dirty="0">
                <a:effectLst/>
                <a:latin typeface="Arial" panose="020B0604020202020204" pitchFamily="34" charset="0"/>
                <a:ea typeface="Calibri" panose="020F0502020204030204" pitchFamily="34" charset="0"/>
                <a:cs typeface="Times New Roman" panose="02020603050405020304" pitchFamily="18" charset="0"/>
              </a:rPr>
              <a:t> </a:t>
            </a:r>
            <a:r>
              <a:rPr lang="cs-CZ" sz="2000" i="1" dirty="0" err="1">
                <a:effectLst/>
                <a:latin typeface="Arial" panose="020B0604020202020204" pitchFamily="34" charset="0"/>
                <a:ea typeface="Calibri" panose="020F0502020204030204" pitchFamily="34" charset="0"/>
                <a:cs typeface="Times New Roman" panose="02020603050405020304" pitchFamily="18" charset="0"/>
              </a:rPr>
              <a:t>critics</a:t>
            </a:r>
            <a:r>
              <a:rPr lang="cs-CZ" sz="2000" i="1" dirty="0">
                <a:effectLst/>
                <a:latin typeface="Arial" panose="020B0604020202020204" pitchFamily="34" charset="0"/>
                <a:ea typeface="Calibri" panose="020F0502020204030204" pitchFamily="34" charset="0"/>
                <a:cs typeface="Times New Roman" panose="02020603050405020304" pitchFamily="18" charset="0"/>
              </a:rPr>
              <a:t> </a:t>
            </a:r>
            <a:r>
              <a:rPr lang="cs-CZ" sz="2000" i="1" dirty="0" err="1">
                <a:effectLst/>
                <a:latin typeface="Arial" panose="020B0604020202020204" pitchFamily="34" charset="0"/>
                <a:ea typeface="Calibri" panose="020F0502020204030204" pitchFamily="34" charset="0"/>
                <a:cs typeface="Times New Roman" panose="02020603050405020304" pitchFamily="18" charset="0"/>
              </a:rPr>
              <a:t>of</a:t>
            </a:r>
            <a:r>
              <a:rPr lang="cs-CZ" sz="2000" i="1" dirty="0">
                <a:effectLst/>
                <a:latin typeface="Arial" panose="020B0604020202020204" pitchFamily="34" charset="0"/>
                <a:ea typeface="Calibri" panose="020F0502020204030204" pitchFamily="34" charset="0"/>
                <a:cs typeface="Times New Roman" panose="02020603050405020304" pitchFamily="18" charset="0"/>
              </a:rPr>
              <a:t> </a:t>
            </a:r>
            <a:r>
              <a:rPr lang="cs-CZ" sz="2000" i="1" dirty="0" err="1">
                <a:effectLst/>
                <a:latin typeface="Arial" panose="020B0604020202020204" pitchFamily="34" charset="0"/>
                <a:ea typeface="Calibri" panose="020F0502020204030204" pitchFamily="34" charset="0"/>
                <a:cs typeface="Times New Roman" panose="02020603050405020304" pitchFamily="18" charset="0"/>
              </a:rPr>
              <a:t>our</a:t>
            </a:r>
            <a:r>
              <a:rPr lang="cs-CZ" sz="2000" i="1" dirty="0">
                <a:effectLst/>
                <a:latin typeface="Arial" panose="020B0604020202020204" pitchFamily="34" charset="0"/>
                <a:ea typeface="Calibri" panose="020F0502020204030204" pitchFamily="34" charset="0"/>
                <a:cs typeface="Times New Roman" panose="02020603050405020304" pitchFamily="18" charset="0"/>
              </a:rPr>
              <a:t> </a:t>
            </a:r>
            <a:r>
              <a:rPr lang="cs-CZ" sz="2000" i="1" dirty="0" err="1">
                <a:effectLst/>
                <a:latin typeface="Arial" panose="020B0604020202020204" pitchFamily="34" charset="0"/>
                <a:ea typeface="Calibri" panose="020F0502020204030204" pitchFamily="34" charset="0"/>
                <a:cs typeface="Times New Roman" panose="02020603050405020304" pitchFamily="18" charset="0"/>
              </a:rPr>
              <a:t>theory</a:t>
            </a:r>
            <a:r>
              <a:rPr lang="cs-CZ" sz="2000" i="1" dirty="0">
                <a:effectLst/>
                <a:latin typeface="Arial" panose="020B0604020202020204" pitchFamily="34" charset="0"/>
                <a:ea typeface="Calibri" panose="020F0502020204030204" pitchFamily="34" charset="0"/>
                <a:cs typeface="Times New Roman" panose="02020603050405020304" pitchFamily="18" charset="0"/>
              </a:rPr>
              <a:t> </a:t>
            </a:r>
            <a:r>
              <a:rPr lang="cs-CZ" sz="2000" i="1" dirty="0" err="1">
                <a:effectLst/>
                <a:latin typeface="Arial" panose="020B0604020202020204" pitchFamily="34" charset="0"/>
                <a:ea typeface="Calibri" panose="020F0502020204030204" pitchFamily="34" charset="0"/>
                <a:cs typeface="Times New Roman" panose="02020603050405020304" pitchFamily="18" charset="0"/>
              </a:rPr>
              <a:t>have</a:t>
            </a:r>
            <a:r>
              <a:rPr lang="cs-CZ" sz="2000" i="1" dirty="0">
                <a:effectLst/>
                <a:latin typeface="Arial" panose="020B0604020202020204" pitchFamily="34" charset="0"/>
                <a:ea typeface="Calibri" panose="020F0502020204030204" pitchFamily="34" charset="0"/>
                <a:cs typeface="Times New Roman" panose="02020603050405020304" pitchFamily="18" charset="0"/>
              </a:rPr>
              <a:t> </a:t>
            </a:r>
            <a:r>
              <a:rPr lang="cs-CZ" sz="2000" i="1" dirty="0" err="1">
                <a:effectLst/>
                <a:latin typeface="Arial" panose="020B0604020202020204" pitchFamily="34" charset="0"/>
                <a:ea typeface="Calibri" panose="020F0502020204030204" pitchFamily="34" charset="0"/>
                <a:cs typeface="Times New Roman" panose="02020603050405020304" pitchFamily="18" charset="0"/>
              </a:rPr>
              <a:t>suggested</a:t>
            </a:r>
            <a:r>
              <a:rPr lang="cs-CZ" sz="2000" i="1" dirty="0">
                <a:effectLst/>
                <a:latin typeface="Arial" panose="020B0604020202020204" pitchFamily="34" charset="0"/>
                <a:ea typeface="Calibri" panose="020F0502020204030204" pitchFamily="34" charset="0"/>
                <a:cs typeface="Times New Roman" panose="02020603050405020304" pitchFamily="18" charset="0"/>
              </a:rPr>
              <a:t> </a:t>
            </a:r>
            <a:r>
              <a:rPr lang="cs-CZ" sz="2000" i="1" dirty="0" err="1">
                <a:effectLst/>
                <a:latin typeface="Arial" panose="020B0604020202020204" pitchFamily="34" charset="0"/>
                <a:ea typeface="Calibri" panose="020F0502020204030204" pitchFamily="34" charset="0"/>
                <a:cs typeface="Times New Roman" panose="02020603050405020304" pitchFamily="18" charset="0"/>
              </a:rPr>
              <a:t>that</a:t>
            </a:r>
            <a:r>
              <a:rPr lang="cs-CZ" sz="2000" i="1" dirty="0">
                <a:effectLst/>
                <a:latin typeface="Arial" panose="020B0604020202020204" pitchFamily="34" charset="0"/>
                <a:ea typeface="Calibri" panose="020F0502020204030204" pitchFamily="34" charset="0"/>
                <a:cs typeface="Times New Roman" panose="02020603050405020304" pitchFamily="18" charset="0"/>
              </a:rPr>
              <a:t>, </a:t>
            </a:r>
            <a:r>
              <a:rPr lang="cs-CZ" sz="2000" i="1" dirty="0" err="1">
                <a:effectLst/>
                <a:latin typeface="Arial" panose="020B0604020202020204" pitchFamily="34" charset="0"/>
                <a:ea typeface="Calibri" panose="020F0502020204030204" pitchFamily="34" charset="0"/>
                <a:cs typeface="Times New Roman" panose="02020603050405020304" pitchFamily="18" charset="0"/>
              </a:rPr>
              <a:t>since</a:t>
            </a:r>
            <a:r>
              <a:rPr lang="cs-CZ" sz="2000" i="1" dirty="0">
                <a:effectLst/>
                <a:latin typeface="Arial" panose="020B0604020202020204" pitchFamily="34" charset="0"/>
                <a:ea typeface="Calibri" panose="020F0502020204030204" pitchFamily="34" charset="0"/>
                <a:cs typeface="Times New Roman" panose="02020603050405020304" pitchFamily="18" charset="0"/>
              </a:rPr>
              <a:t> </a:t>
            </a:r>
            <a:r>
              <a:rPr lang="cs-CZ" sz="2000" i="1" dirty="0" err="1">
                <a:effectLst/>
                <a:latin typeface="Arial" panose="020B0604020202020204" pitchFamily="34" charset="0"/>
                <a:ea typeface="Calibri" panose="020F0502020204030204" pitchFamily="34" charset="0"/>
                <a:cs typeface="Times New Roman" panose="02020603050405020304" pitchFamily="18" charset="0"/>
              </a:rPr>
              <a:t>we</a:t>
            </a:r>
            <a:r>
              <a:rPr lang="cs-CZ" sz="2000" i="1" dirty="0">
                <a:effectLst/>
                <a:latin typeface="Arial" panose="020B0604020202020204" pitchFamily="34" charset="0"/>
                <a:ea typeface="Calibri" panose="020F0502020204030204" pitchFamily="34" charset="0"/>
                <a:cs typeface="Times New Roman" panose="02020603050405020304" pitchFamily="18" charset="0"/>
              </a:rPr>
              <a:t> are not </a:t>
            </a:r>
            <a:r>
              <a:rPr lang="cs-CZ" sz="2000" i="1" dirty="0" err="1">
                <a:effectLst/>
                <a:latin typeface="Arial" panose="020B0604020202020204" pitchFamily="34" charset="0"/>
                <a:ea typeface="Calibri" panose="020F0502020204030204" pitchFamily="34" charset="0"/>
                <a:cs typeface="Times New Roman" panose="02020603050405020304" pitchFamily="18" charset="0"/>
              </a:rPr>
              <a:t>likely</a:t>
            </a:r>
            <a:r>
              <a:rPr lang="cs-CZ" sz="2000" i="1" dirty="0">
                <a:effectLst/>
                <a:latin typeface="Arial" panose="020B0604020202020204" pitchFamily="34" charset="0"/>
                <a:ea typeface="Calibri" panose="020F0502020204030204" pitchFamily="34" charset="0"/>
                <a:cs typeface="Times New Roman" panose="02020603050405020304" pitchFamily="18" charset="0"/>
              </a:rPr>
              <a:t> to </a:t>
            </a:r>
            <a:r>
              <a:rPr lang="cs-CZ" sz="2000" i="1" dirty="0" err="1">
                <a:effectLst/>
                <a:latin typeface="Arial" panose="020B0604020202020204" pitchFamily="34" charset="0"/>
                <a:ea typeface="Calibri" panose="020F0502020204030204" pitchFamily="34" charset="0"/>
                <a:cs typeface="Times New Roman" panose="02020603050405020304" pitchFamily="18" charset="0"/>
              </a:rPr>
              <a:t>succeed</a:t>
            </a:r>
            <a:r>
              <a:rPr lang="cs-CZ" sz="2000" i="1" dirty="0">
                <a:effectLst/>
                <a:latin typeface="Arial" panose="020B0604020202020204" pitchFamily="34" charset="0"/>
                <a:ea typeface="Calibri" panose="020F0502020204030204" pitchFamily="34" charset="0"/>
                <a:cs typeface="Times New Roman" panose="02020603050405020304" pitchFamily="18" charset="0"/>
              </a:rPr>
              <a:t> in </a:t>
            </a:r>
            <a:r>
              <a:rPr lang="cs-CZ" sz="2000" i="1" dirty="0" err="1">
                <a:effectLst/>
                <a:latin typeface="Arial" panose="020B0604020202020204" pitchFamily="34" charset="0"/>
                <a:ea typeface="Calibri" panose="020F0502020204030204" pitchFamily="34" charset="0"/>
                <a:cs typeface="Times New Roman" panose="02020603050405020304" pitchFamily="18" charset="0"/>
              </a:rPr>
              <a:t>solving</a:t>
            </a:r>
            <a:r>
              <a:rPr lang="cs-CZ" sz="2000" i="1" dirty="0">
                <a:effectLst/>
                <a:latin typeface="Arial" panose="020B0604020202020204" pitchFamily="34" charset="0"/>
                <a:ea typeface="Calibri" panose="020F0502020204030204" pitchFamily="34" charset="0"/>
                <a:cs typeface="Times New Roman" panose="02020603050405020304" pitchFamily="18" charset="0"/>
              </a:rPr>
              <a:t> </a:t>
            </a:r>
            <a:r>
              <a:rPr lang="cs-CZ" sz="2000" i="1" dirty="0" err="1">
                <a:effectLst/>
                <a:latin typeface="Arial" panose="020B0604020202020204" pitchFamily="34" charset="0"/>
                <a:ea typeface="Calibri" panose="020F0502020204030204" pitchFamily="34" charset="0"/>
                <a:cs typeface="Times New Roman" panose="02020603050405020304" pitchFamily="18" charset="0"/>
              </a:rPr>
              <a:t>the</a:t>
            </a:r>
            <a:r>
              <a:rPr lang="cs-CZ" sz="2000" i="1" dirty="0">
                <a:effectLst/>
                <a:latin typeface="Arial" panose="020B0604020202020204" pitchFamily="34" charset="0"/>
                <a:ea typeface="Calibri" panose="020F0502020204030204" pitchFamily="34" charset="0"/>
                <a:cs typeface="Times New Roman" panose="02020603050405020304" pitchFamily="18" charset="0"/>
              </a:rPr>
              <a:t> </a:t>
            </a:r>
            <a:r>
              <a:rPr lang="cs-CZ" sz="2000" i="1" dirty="0" err="1">
                <a:effectLst/>
                <a:latin typeface="Arial" panose="020B0604020202020204" pitchFamily="34" charset="0"/>
                <a:ea typeface="Calibri" panose="020F0502020204030204" pitchFamily="34" charset="0"/>
                <a:cs typeface="Times New Roman" panose="02020603050405020304" pitchFamily="18" charset="0"/>
              </a:rPr>
              <a:t>mass</a:t>
            </a:r>
            <a:r>
              <a:rPr lang="cs-CZ" sz="2000" i="1" dirty="0">
                <a:effectLst/>
                <a:latin typeface="Arial" panose="020B0604020202020204" pitchFamily="34" charset="0"/>
                <a:ea typeface="Calibri" panose="020F0502020204030204" pitchFamily="34" charset="0"/>
                <a:cs typeface="Times New Roman" panose="02020603050405020304" pitchFamily="18" charset="0"/>
              </a:rPr>
              <a:t> </a:t>
            </a:r>
            <a:r>
              <a:rPr lang="cs-CZ" sz="2000" i="1" dirty="0" err="1">
                <a:effectLst/>
                <a:latin typeface="Arial" panose="020B0604020202020204" pitchFamily="34" charset="0"/>
                <a:ea typeface="Calibri" panose="020F0502020204030204" pitchFamily="34" charset="0"/>
                <a:cs typeface="Times New Roman" panose="02020603050405020304" pitchFamily="18" charset="0"/>
              </a:rPr>
              <a:t>problem</a:t>
            </a:r>
            <a:r>
              <a:rPr lang="cs-CZ" sz="2000" i="1" dirty="0">
                <a:effectLst/>
                <a:latin typeface="Arial" panose="020B0604020202020204" pitchFamily="34" charset="0"/>
                <a:ea typeface="Calibri" panose="020F0502020204030204" pitchFamily="34" charset="0"/>
                <a:cs typeface="Times New Roman" panose="02020603050405020304" pitchFamily="18" charset="0"/>
              </a:rPr>
              <a:t>, </a:t>
            </a:r>
            <a:r>
              <a:rPr lang="cs-CZ" sz="2000" b="1" i="1" dirty="0" err="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we</a:t>
            </a:r>
            <a:r>
              <a:rPr lang="cs-CZ" sz="2000" b="1" i="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lang="cs-CZ" sz="2000" b="1" i="1" dirty="0" err="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might</a:t>
            </a:r>
            <a:r>
              <a:rPr lang="cs-CZ" sz="2000" b="1" i="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as </a:t>
            </a:r>
            <a:r>
              <a:rPr lang="cs-CZ" sz="2000" b="1" i="1" dirty="0" err="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well</a:t>
            </a:r>
            <a:r>
              <a:rPr lang="cs-CZ" sz="2000" b="1" i="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lang="cs-CZ" sz="2000" b="1" i="1" dirty="0" err="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take</a:t>
            </a:r>
            <a:r>
              <a:rPr lang="cs-CZ" sz="2000" b="1" i="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(6)-(8) </a:t>
            </a:r>
            <a:r>
              <a:rPr lang="cs-CZ" sz="2000" b="1" i="1" dirty="0" err="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with</a:t>
            </a:r>
            <a:r>
              <a:rPr lang="cs-CZ" sz="2000" b="1" i="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lang="cs-CZ" sz="2000" b="1" i="1" dirty="0" err="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massive</a:t>
            </a:r>
            <a:r>
              <a:rPr lang="cs-CZ" sz="2000" b="1" i="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B </a:t>
            </a:r>
            <a:r>
              <a:rPr lang="cs-CZ" sz="2000" b="1" i="1" dirty="0" err="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fields</a:t>
            </a:r>
            <a:r>
              <a:rPr lang="cs-CZ" sz="2000" b="1" i="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as </a:t>
            </a:r>
            <a:r>
              <a:rPr lang="cs-CZ" sz="2000" b="1" i="1" dirty="0" err="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the</a:t>
            </a:r>
            <a:r>
              <a:rPr lang="cs-CZ" sz="2000" b="1" i="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lang="cs-CZ" sz="2000" b="1" i="1" dirty="0" err="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starting</a:t>
            </a:r>
            <a:r>
              <a:rPr lang="cs-CZ" sz="2000" b="1" i="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point </a:t>
            </a:r>
            <a:r>
              <a:rPr lang="cs-CZ" sz="2000" b="1" i="1" dirty="0" err="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of</a:t>
            </a:r>
            <a:r>
              <a:rPr lang="cs-CZ" sz="2000" b="1" i="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lang="cs-CZ" sz="2000" b="1" i="1" dirty="0" err="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the</a:t>
            </a:r>
            <a:r>
              <a:rPr lang="cs-CZ" sz="2000" b="1" i="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lang="cs-CZ" sz="2000" b="1" i="1" dirty="0" err="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theory</a:t>
            </a:r>
            <a:r>
              <a:rPr lang="cs-CZ" sz="2000" i="1" dirty="0">
                <a:effectLst/>
                <a:latin typeface="Arial" panose="020B0604020202020204" pitchFamily="34" charset="0"/>
                <a:ea typeface="Calibri" panose="020F0502020204030204" pitchFamily="34" charset="0"/>
                <a:cs typeface="Times New Roman" panose="02020603050405020304" pitchFamily="18" charset="0"/>
              </a:rPr>
              <a:t>, </a:t>
            </a:r>
            <a:r>
              <a:rPr lang="cs-CZ" sz="2000" b="1" i="1" dirty="0" err="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forgetting</a:t>
            </a:r>
            <a:r>
              <a:rPr lang="cs-CZ" sz="2000" b="1" i="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lang="cs-CZ" sz="2000" b="1" i="1" dirty="0" err="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about</a:t>
            </a:r>
            <a:r>
              <a:rPr lang="cs-CZ" sz="2000" b="1" i="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lang="cs-CZ" sz="2000" b="1" i="1" dirty="0" err="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the</a:t>
            </a:r>
            <a:r>
              <a:rPr lang="cs-CZ" sz="2000" b="1" i="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lang="cs-CZ" sz="2000" b="1" i="1" dirty="0" err="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possible</a:t>
            </a:r>
            <a:r>
              <a:rPr lang="cs-CZ" sz="2000" b="1" i="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lang="cs-CZ" sz="2000" b="1" i="1" dirty="0" err="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connection</a:t>
            </a:r>
            <a:r>
              <a:rPr lang="cs-CZ" sz="2000" b="1" i="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lang="cs-CZ" sz="2000" b="1" i="1" dirty="0" err="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with</a:t>
            </a:r>
            <a:r>
              <a:rPr lang="cs-CZ" sz="2000" b="1" i="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lang="cs-CZ" sz="2000" b="1" i="1" dirty="0" err="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the</a:t>
            </a:r>
            <a:r>
              <a:rPr lang="cs-CZ" sz="2000" b="1" i="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lang="cs-CZ" sz="2000" b="1" i="1" dirty="0" err="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gauge</a:t>
            </a:r>
            <a:r>
              <a:rPr lang="cs-CZ" sz="2000" b="1" i="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lang="cs-CZ" sz="2000" b="1" i="1" dirty="0" err="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principle</a:t>
            </a:r>
            <a:r>
              <a:rPr lang="cs-CZ" sz="2000" b="1" i="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lang="cs-CZ" sz="2000" i="1" dirty="0" err="1">
                <a:effectLst/>
                <a:latin typeface="Arial" panose="020B0604020202020204" pitchFamily="34" charset="0"/>
                <a:ea typeface="Calibri" panose="020F0502020204030204" pitchFamily="34" charset="0"/>
                <a:cs typeface="Times New Roman" panose="02020603050405020304" pitchFamily="18" charset="0"/>
              </a:rPr>
              <a:t>This</a:t>
            </a:r>
            <a:r>
              <a:rPr lang="cs-CZ" sz="2000" i="1" dirty="0">
                <a:effectLst/>
                <a:latin typeface="Arial" panose="020B0604020202020204" pitchFamily="34" charset="0"/>
                <a:ea typeface="Calibri" panose="020F0502020204030204" pitchFamily="34" charset="0"/>
                <a:cs typeface="Times New Roman" panose="02020603050405020304" pitchFamily="18" charset="0"/>
              </a:rPr>
              <a:t> </a:t>
            </a:r>
            <a:r>
              <a:rPr lang="cs-CZ" sz="2000" i="1" dirty="0" err="1">
                <a:effectLst/>
                <a:latin typeface="Arial" panose="020B0604020202020204" pitchFamily="34" charset="0"/>
                <a:ea typeface="Calibri" panose="020F0502020204030204" pitchFamily="34" charset="0"/>
                <a:cs typeface="Times New Roman" panose="02020603050405020304" pitchFamily="18" charset="0"/>
              </a:rPr>
              <a:t>attitude</a:t>
            </a:r>
            <a:r>
              <a:rPr lang="cs-CZ" sz="2000" i="1" dirty="0">
                <a:effectLst/>
                <a:latin typeface="Arial" panose="020B0604020202020204" pitchFamily="34" charset="0"/>
                <a:ea typeface="Calibri" panose="020F0502020204030204" pitchFamily="34" charset="0"/>
                <a:cs typeface="Times New Roman" panose="02020603050405020304" pitchFamily="18" charset="0"/>
              </a:rPr>
              <a:t> </a:t>
            </a:r>
            <a:r>
              <a:rPr lang="cs-CZ" sz="2000" i="1" dirty="0" err="1">
                <a:effectLst/>
                <a:latin typeface="Arial" panose="020B0604020202020204" pitchFamily="34" charset="0"/>
                <a:ea typeface="Calibri" panose="020F0502020204030204" pitchFamily="34" charset="0"/>
                <a:cs typeface="Times New Roman" panose="02020603050405020304" pitchFamily="18" charset="0"/>
              </a:rPr>
              <a:t>is</a:t>
            </a:r>
            <a:r>
              <a:rPr lang="cs-CZ" sz="2000" i="1" dirty="0">
                <a:effectLst/>
                <a:latin typeface="Arial" panose="020B0604020202020204" pitchFamily="34" charset="0"/>
                <a:ea typeface="Calibri" panose="020F0502020204030204" pitchFamily="34" charset="0"/>
                <a:cs typeface="Times New Roman" panose="02020603050405020304" pitchFamily="18" charset="0"/>
              </a:rPr>
              <a:t> </a:t>
            </a:r>
            <a:r>
              <a:rPr lang="cs-CZ" sz="2000" i="1" dirty="0" err="1">
                <a:effectLst/>
                <a:latin typeface="Arial" panose="020B0604020202020204" pitchFamily="34" charset="0"/>
                <a:ea typeface="Calibri" panose="020F0502020204030204" pitchFamily="34" charset="0"/>
                <a:cs typeface="Times New Roman" panose="02020603050405020304" pitchFamily="18" charset="0"/>
              </a:rPr>
              <a:t>satisfactory</a:t>
            </a:r>
            <a:r>
              <a:rPr lang="cs-CZ" sz="2000" i="1" dirty="0">
                <a:effectLst/>
                <a:latin typeface="Arial" panose="020B0604020202020204" pitchFamily="34" charset="0"/>
                <a:ea typeface="Calibri" panose="020F0502020204030204" pitchFamily="34" charset="0"/>
                <a:cs typeface="Times New Roman" panose="02020603050405020304" pitchFamily="18" charset="0"/>
              </a:rPr>
              <a:t> </a:t>
            </a:r>
            <a:r>
              <a:rPr lang="cs-CZ" sz="2000" i="1" dirty="0" err="1">
                <a:effectLst/>
                <a:latin typeface="Arial" panose="020B0604020202020204" pitchFamily="34" charset="0"/>
                <a:ea typeface="Calibri" panose="020F0502020204030204" pitchFamily="34" charset="0"/>
                <a:cs typeface="Times New Roman" panose="02020603050405020304" pitchFamily="18" charset="0"/>
              </a:rPr>
              <a:t>for</a:t>
            </a:r>
            <a:r>
              <a:rPr lang="cs-CZ" sz="2000" i="1" dirty="0">
                <a:effectLst/>
                <a:latin typeface="Arial" panose="020B0604020202020204" pitchFamily="34" charset="0"/>
                <a:ea typeface="Calibri" panose="020F0502020204030204" pitchFamily="34" charset="0"/>
                <a:cs typeface="Times New Roman" panose="02020603050405020304" pitchFamily="18" charset="0"/>
              </a:rPr>
              <a:t> </a:t>
            </a:r>
            <a:r>
              <a:rPr lang="cs-CZ" sz="2000" i="1" dirty="0" err="1">
                <a:effectLst/>
                <a:latin typeface="Arial" panose="020B0604020202020204" pitchFamily="34" charset="0"/>
                <a:ea typeface="Calibri" panose="020F0502020204030204" pitchFamily="34" charset="0"/>
                <a:cs typeface="Times New Roman" panose="02020603050405020304" pitchFamily="18" charset="0"/>
              </a:rPr>
              <a:t>all</a:t>
            </a:r>
            <a:r>
              <a:rPr lang="cs-CZ" sz="2000" i="1" dirty="0">
                <a:effectLst/>
                <a:latin typeface="Arial" panose="020B0604020202020204" pitchFamily="34" charset="0"/>
                <a:ea typeface="Calibri" panose="020F0502020204030204" pitchFamily="34" charset="0"/>
                <a:cs typeface="Times New Roman" panose="02020603050405020304" pitchFamily="18" charset="0"/>
              </a:rPr>
              <a:t> </a:t>
            </a:r>
            <a:r>
              <a:rPr lang="cs-CZ" sz="2000" i="1" dirty="0" err="1">
                <a:effectLst/>
                <a:latin typeface="Arial" panose="020B0604020202020204" pitchFamily="34" charset="0"/>
                <a:ea typeface="Calibri" panose="020F0502020204030204" pitchFamily="34" charset="0"/>
                <a:cs typeface="Times New Roman" panose="02020603050405020304" pitchFamily="18" charset="0"/>
              </a:rPr>
              <a:t>practical</a:t>
            </a:r>
            <a:r>
              <a:rPr lang="cs-CZ" sz="2000" i="1" dirty="0">
                <a:effectLst/>
                <a:latin typeface="Arial" panose="020B0604020202020204" pitchFamily="34" charset="0"/>
                <a:ea typeface="Calibri" panose="020F0502020204030204" pitchFamily="34" charset="0"/>
                <a:cs typeface="Times New Roman" panose="02020603050405020304" pitchFamily="18" charset="0"/>
              </a:rPr>
              <a:t> </a:t>
            </a:r>
            <a:r>
              <a:rPr lang="cs-CZ" sz="2000" i="1" dirty="0" err="1">
                <a:effectLst/>
                <a:latin typeface="Arial" panose="020B0604020202020204" pitchFamily="34" charset="0"/>
                <a:ea typeface="Calibri" panose="020F0502020204030204" pitchFamily="34" charset="0"/>
                <a:cs typeface="Times New Roman" panose="02020603050405020304" pitchFamily="18" charset="0"/>
              </a:rPr>
              <a:t>purposes</a:t>
            </a:r>
            <a:r>
              <a:rPr lang="cs-CZ" sz="2000" i="1" dirty="0">
                <a:effectLst/>
                <a:latin typeface="Arial" panose="020B0604020202020204" pitchFamily="34" charset="0"/>
                <a:ea typeface="Calibri" panose="020F0502020204030204" pitchFamily="34" charset="0"/>
                <a:cs typeface="Times New Roman" panose="02020603050405020304" pitchFamily="18" charset="0"/>
              </a:rPr>
              <a:t>. </a:t>
            </a:r>
            <a:r>
              <a:rPr lang="cs-CZ" sz="2000" i="1" dirty="0" err="1">
                <a:effectLst/>
                <a:latin typeface="Arial" panose="020B0604020202020204" pitchFamily="34" charset="0"/>
                <a:ea typeface="Calibri" panose="020F0502020204030204" pitchFamily="34" charset="0"/>
                <a:cs typeface="Times New Roman" panose="02020603050405020304" pitchFamily="18" charset="0"/>
              </a:rPr>
              <a:t>However</a:t>
            </a:r>
            <a:r>
              <a:rPr lang="cs-CZ" sz="2000" i="1" dirty="0">
                <a:effectLst/>
                <a:latin typeface="Arial" panose="020B0604020202020204" pitchFamily="34" charset="0"/>
                <a:ea typeface="Calibri" panose="020F0502020204030204" pitchFamily="34" charset="0"/>
                <a:cs typeface="Times New Roman" panose="02020603050405020304" pitchFamily="18" charset="0"/>
              </a:rPr>
              <a:t>, </a:t>
            </a:r>
            <a:r>
              <a:rPr lang="cs-CZ" sz="2000" i="1" dirty="0" err="1">
                <a:effectLst/>
                <a:latin typeface="Arial" panose="020B0604020202020204" pitchFamily="34" charset="0"/>
                <a:ea typeface="Calibri" panose="020F0502020204030204" pitchFamily="34" charset="0"/>
                <a:cs typeface="Times New Roman" panose="02020603050405020304" pitchFamily="18" charset="0"/>
              </a:rPr>
              <a:t>the</a:t>
            </a:r>
            <a:r>
              <a:rPr lang="cs-CZ" sz="2000" i="1" dirty="0">
                <a:effectLst/>
                <a:latin typeface="Arial" panose="020B0604020202020204" pitchFamily="34" charset="0"/>
                <a:ea typeface="Calibri" panose="020F0502020204030204" pitchFamily="34" charset="0"/>
                <a:cs typeface="Times New Roman" panose="02020603050405020304" pitchFamily="18" charset="0"/>
              </a:rPr>
              <a:t> </a:t>
            </a:r>
            <a:r>
              <a:rPr lang="cs-CZ" sz="2000" i="1" dirty="0" err="1">
                <a:effectLst/>
                <a:latin typeface="Arial" panose="020B0604020202020204" pitchFamily="34" charset="0"/>
                <a:ea typeface="Calibri" panose="020F0502020204030204" pitchFamily="34" charset="0"/>
                <a:cs typeface="Times New Roman" panose="02020603050405020304" pitchFamily="18" charset="0"/>
              </a:rPr>
              <a:t>author</a:t>
            </a:r>
            <a:r>
              <a:rPr lang="cs-CZ" sz="2000" i="1" dirty="0">
                <a:effectLst/>
                <a:latin typeface="Arial" panose="020B0604020202020204" pitchFamily="34" charset="0"/>
                <a:ea typeface="Calibri" panose="020F0502020204030204" pitchFamily="34" charset="0"/>
                <a:cs typeface="Times New Roman" panose="02020603050405020304" pitchFamily="18" charset="0"/>
              </a:rPr>
              <a:t> </a:t>
            </a:r>
            <a:r>
              <a:rPr lang="cs-CZ" sz="2000" i="1" dirty="0" err="1">
                <a:effectLst/>
                <a:latin typeface="Arial" panose="020B0604020202020204" pitchFamily="34" charset="0"/>
                <a:ea typeface="Calibri" panose="020F0502020204030204" pitchFamily="34" charset="0"/>
                <a:cs typeface="Times New Roman" panose="02020603050405020304" pitchFamily="18" charset="0"/>
              </a:rPr>
              <a:t>believes</a:t>
            </a:r>
            <a:r>
              <a:rPr lang="cs-CZ" sz="2000" i="1" dirty="0">
                <a:effectLst/>
                <a:latin typeface="Arial" panose="020B0604020202020204" pitchFamily="34" charset="0"/>
                <a:ea typeface="Calibri" panose="020F0502020204030204" pitchFamily="34" charset="0"/>
                <a:cs typeface="Times New Roman" panose="02020603050405020304" pitchFamily="18" charset="0"/>
              </a:rPr>
              <a:t> </a:t>
            </a:r>
            <a:r>
              <a:rPr lang="cs-CZ" sz="2000" i="1" dirty="0" err="1">
                <a:effectLst/>
                <a:latin typeface="Arial" panose="020B0604020202020204" pitchFamily="34" charset="0"/>
                <a:ea typeface="Calibri" panose="020F0502020204030204" pitchFamily="34" charset="0"/>
                <a:cs typeface="Times New Roman" panose="02020603050405020304" pitchFamily="18" charset="0"/>
              </a:rPr>
              <a:t>that</a:t>
            </a:r>
            <a:r>
              <a:rPr lang="cs-CZ" sz="2000" i="1" dirty="0">
                <a:effectLst/>
                <a:latin typeface="Arial" panose="020B0604020202020204" pitchFamily="34" charset="0"/>
                <a:ea typeface="Calibri" panose="020F0502020204030204" pitchFamily="34" charset="0"/>
                <a:cs typeface="Times New Roman" panose="02020603050405020304" pitchFamily="18" charset="0"/>
              </a:rPr>
              <a:t> in any </a:t>
            </a:r>
            <a:r>
              <a:rPr lang="cs-CZ" sz="2000" i="1" dirty="0" err="1">
                <a:effectLst/>
                <a:latin typeface="Arial" panose="020B0604020202020204" pitchFamily="34" charset="0"/>
                <a:ea typeface="Calibri" panose="020F0502020204030204" pitchFamily="34" charset="0"/>
                <a:cs typeface="Times New Roman" panose="02020603050405020304" pitchFamily="18" charset="0"/>
              </a:rPr>
              <a:t>theory</a:t>
            </a:r>
            <a:r>
              <a:rPr lang="cs-CZ" sz="2000" i="1" dirty="0">
                <a:effectLst/>
                <a:latin typeface="Arial" panose="020B0604020202020204" pitchFamily="34" charset="0"/>
                <a:ea typeface="Calibri" panose="020F0502020204030204" pitchFamily="34" charset="0"/>
                <a:cs typeface="Times New Roman" panose="02020603050405020304" pitchFamily="18" charset="0"/>
              </a:rPr>
              <a:t> </a:t>
            </a:r>
            <a:r>
              <a:rPr lang="cs-CZ" sz="2000" i="1" dirty="0" err="1">
                <a:effectLst/>
                <a:latin typeface="Arial" panose="020B0604020202020204" pitchFamily="34" charset="0"/>
                <a:ea typeface="Calibri" panose="020F0502020204030204" pitchFamily="34" charset="0"/>
                <a:cs typeface="Times New Roman" panose="02020603050405020304" pitchFamily="18" charset="0"/>
              </a:rPr>
              <a:t>every</a:t>
            </a:r>
            <a:r>
              <a:rPr lang="cs-CZ" sz="2000" i="1" dirty="0">
                <a:effectLst/>
                <a:latin typeface="Arial" panose="020B0604020202020204" pitchFamily="34" charset="0"/>
                <a:ea typeface="Calibri" panose="020F0502020204030204" pitchFamily="34" charset="0"/>
                <a:cs typeface="Times New Roman" panose="02020603050405020304" pitchFamily="18" charset="0"/>
              </a:rPr>
              <a:t> </a:t>
            </a:r>
            <a:r>
              <a:rPr lang="cs-CZ" sz="2000" i="1" dirty="0" err="1">
                <a:effectLst/>
                <a:latin typeface="Arial" panose="020B0604020202020204" pitchFamily="34" charset="0"/>
                <a:ea typeface="Calibri" panose="020F0502020204030204" pitchFamily="34" charset="0"/>
                <a:cs typeface="Times New Roman" panose="02020603050405020304" pitchFamily="18" charset="0"/>
              </a:rPr>
              <a:t>effort</a:t>
            </a:r>
            <a:r>
              <a:rPr lang="cs-CZ" sz="2000" i="1" dirty="0">
                <a:effectLst/>
                <a:latin typeface="Arial" panose="020B0604020202020204" pitchFamily="34" charset="0"/>
                <a:ea typeface="Calibri" panose="020F0502020204030204" pitchFamily="34" charset="0"/>
                <a:cs typeface="Times New Roman" panose="02020603050405020304" pitchFamily="18" charset="0"/>
              </a:rPr>
              <a:t> </a:t>
            </a:r>
            <a:r>
              <a:rPr lang="cs-CZ" sz="2000" i="1" dirty="0" err="1">
                <a:effectLst/>
                <a:latin typeface="Arial" panose="020B0604020202020204" pitchFamily="34" charset="0"/>
                <a:ea typeface="Calibri" panose="020F0502020204030204" pitchFamily="34" charset="0"/>
                <a:cs typeface="Times New Roman" panose="02020603050405020304" pitchFamily="18" charset="0"/>
              </a:rPr>
              <a:t>should</a:t>
            </a:r>
            <a:r>
              <a:rPr lang="cs-CZ" sz="2000" i="1" dirty="0">
                <a:effectLst/>
                <a:latin typeface="Arial" panose="020B0604020202020204" pitchFamily="34" charset="0"/>
                <a:ea typeface="Calibri" panose="020F0502020204030204" pitchFamily="34" charset="0"/>
                <a:cs typeface="Times New Roman" panose="02020603050405020304" pitchFamily="18" charset="0"/>
              </a:rPr>
              <a:t> </a:t>
            </a:r>
            <a:r>
              <a:rPr lang="cs-CZ" sz="2000" i="1" dirty="0" err="1">
                <a:effectLst/>
                <a:latin typeface="Arial" panose="020B0604020202020204" pitchFamily="34" charset="0"/>
                <a:ea typeface="Calibri" panose="020F0502020204030204" pitchFamily="34" charset="0"/>
                <a:cs typeface="Times New Roman" panose="02020603050405020304" pitchFamily="18" charset="0"/>
              </a:rPr>
              <a:t>be</a:t>
            </a:r>
            <a:r>
              <a:rPr lang="cs-CZ" sz="2000" i="1" dirty="0">
                <a:effectLst/>
                <a:latin typeface="Arial" panose="020B0604020202020204" pitchFamily="34" charset="0"/>
                <a:ea typeface="Calibri" panose="020F0502020204030204" pitchFamily="34" charset="0"/>
                <a:cs typeface="Times New Roman" panose="02020603050405020304" pitchFamily="18" charset="0"/>
              </a:rPr>
              <a:t> made to </a:t>
            </a:r>
            <a:r>
              <a:rPr lang="cs-CZ" sz="2000" i="1" dirty="0" err="1">
                <a:effectLst/>
                <a:latin typeface="Arial" panose="020B0604020202020204" pitchFamily="34" charset="0"/>
                <a:ea typeface="Calibri" panose="020F0502020204030204" pitchFamily="34" charset="0"/>
                <a:cs typeface="Times New Roman" panose="02020603050405020304" pitchFamily="18" charset="0"/>
              </a:rPr>
              <a:t>justify</a:t>
            </a:r>
            <a:r>
              <a:rPr lang="cs-CZ" sz="2000" i="1" dirty="0">
                <a:effectLst/>
                <a:latin typeface="Arial" panose="020B0604020202020204" pitchFamily="34" charset="0"/>
                <a:ea typeface="Calibri" panose="020F0502020204030204" pitchFamily="34" charset="0"/>
                <a:cs typeface="Times New Roman" panose="02020603050405020304" pitchFamily="18" charset="0"/>
              </a:rPr>
              <a:t> </a:t>
            </a:r>
            <a:r>
              <a:rPr lang="cs-CZ" sz="2000" i="1" dirty="0" err="1">
                <a:effectLst/>
                <a:latin typeface="Arial" panose="020B0604020202020204" pitchFamily="34" charset="0"/>
                <a:ea typeface="Calibri" panose="020F0502020204030204" pitchFamily="34" charset="0"/>
                <a:cs typeface="Times New Roman" panose="02020603050405020304" pitchFamily="18" charset="0"/>
              </a:rPr>
              <a:t>the</a:t>
            </a:r>
            <a:r>
              <a:rPr lang="cs-CZ" sz="2000" i="1" dirty="0">
                <a:effectLst/>
                <a:latin typeface="Arial" panose="020B0604020202020204" pitchFamily="34" charset="0"/>
                <a:ea typeface="Calibri" panose="020F0502020204030204" pitchFamily="34" charset="0"/>
                <a:cs typeface="Times New Roman" panose="02020603050405020304" pitchFamily="18" charset="0"/>
              </a:rPr>
              <a:t> </a:t>
            </a:r>
            <a:r>
              <a:rPr lang="cs-CZ" sz="2000" i="1" dirty="0" err="1">
                <a:effectLst/>
                <a:latin typeface="Arial" panose="020B0604020202020204" pitchFamily="34" charset="0"/>
                <a:ea typeface="Calibri" panose="020F0502020204030204" pitchFamily="34" charset="0"/>
                <a:cs typeface="Times New Roman" panose="02020603050405020304" pitchFamily="18" charset="0"/>
              </a:rPr>
              <a:t>fundamental</a:t>
            </a:r>
            <a:r>
              <a:rPr lang="cs-CZ" sz="2000" i="1" dirty="0">
                <a:effectLst/>
                <a:latin typeface="Arial" panose="020B0604020202020204" pitchFamily="34" charset="0"/>
                <a:ea typeface="Calibri" panose="020F0502020204030204" pitchFamily="34" charset="0"/>
                <a:cs typeface="Times New Roman" panose="02020603050405020304" pitchFamily="18" charset="0"/>
              </a:rPr>
              <a:t> </a:t>
            </a:r>
            <a:r>
              <a:rPr lang="cs-CZ" sz="2000" i="1" dirty="0" err="1">
                <a:effectLst/>
                <a:latin typeface="Arial" panose="020B0604020202020204" pitchFamily="34" charset="0"/>
                <a:ea typeface="Calibri" panose="020F0502020204030204" pitchFamily="34" charset="0"/>
                <a:cs typeface="Times New Roman" panose="02020603050405020304" pitchFamily="18" charset="0"/>
              </a:rPr>
              <a:t>couplings</a:t>
            </a:r>
            <a:r>
              <a:rPr lang="cs-CZ" sz="2000" i="1" dirty="0">
                <a:effectLst/>
                <a:latin typeface="Arial" panose="020B0604020202020204" pitchFamily="34" charset="0"/>
                <a:ea typeface="Calibri" panose="020F0502020204030204" pitchFamily="34" charset="0"/>
                <a:cs typeface="Times New Roman" panose="02020603050405020304" pitchFamily="18" charset="0"/>
              </a:rPr>
              <a:t> on a priori </a:t>
            </a:r>
            <a:r>
              <a:rPr lang="cs-CZ" sz="2000" i="1" dirty="0" err="1">
                <a:effectLst/>
                <a:latin typeface="Arial" panose="020B0604020202020204" pitchFamily="34" charset="0"/>
                <a:ea typeface="Calibri" panose="020F0502020204030204" pitchFamily="34" charset="0"/>
                <a:cs typeface="Times New Roman" panose="02020603050405020304" pitchFamily="18" charset="0"/>
              </a:rPr>
              <a:t>theoretical</a:t>
            </a:r>
            <a:r>
              <a:rPr lang="cs-CZ" sz="2000" i="1" dirty="0">
                <a:effectLst/>
                <a:latin typeface="Arial" panose="020B0604020202020204" pitchFamily="34" charset="0"/>
                <a:ea typeface="Calibri" panose="020F0502020204030204" pitchFamily="34" charset="0"/>
                <a:cs typeface="Times New Roman" panose="02020603050405020304" pitchFamily="18" charset="0"/>
              </a:rPr>
              <a:t> </a:t>
            </a:r>
            <a:r>
              <a:rPr lang="cs-CZ" sz="2000" i="1" dirty="0" err="1">
                <a:effectLst/>
                <a:latin typeface="Arial" panose="020B0604020202020204" pitchFamily="34" charset="0"/>
                <a:ea typeface="Calibri" panose="020F0502020204030204" pitchFamily="34" charset="0"/>
                <a:cs typeface="Times New Roman" panose="02020603050405020304" pitchFamily="18" charset="0"/>
              </a:rPr>
              <a:t>grounds</a:t>
            </a:r>
            <a:r>
              <a:rPr lang="cs-CZ" sz="2000" i="1" dirty="0">
                <a:effectLst/>
                <a:latin typeface="Arial" panose="020B0604020202020204" pitchFamily="34" charset="0"/>
                <a:ea typeface="Calibri" panose="020F0502020204030204" pitchFamily="34" charset="0"/>
                <a:cs typeface="Times New Roman" panose="02020603050405020304" pitchFamily="18" charset="0"/>
              </a:rPr>
              <a:t>.</a:t>
            </a:r>
            <a:endParaRPr lang="cs-CZ" sz="20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6272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a:extLst>
              <a:ext uri="{FF2B5EF4-FFF2-40B4-BE49-F238E27FC236}">
                <a16:creationId xmlns:a16="http://schemas.microsoft.com/office/drawing/2014/main" id="{FB488479-B799-7416-3747-EDCD88DBAA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626587"/>
            <a:ext cx="8231187"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Line 5">
            <a:extLst>
              <a:ext uri="{FF2B5EF4-FFF2-40B4-BE49-F238E27FC236}">
                <a16:creationId xmlns:a16="http://schemas.microsoft.com/office/drawing/2014/main" id="{1DBFC193-1AA5-2FD6-F067-27B925C421D0}"/>
              </a:ext>
            </a:extLst>
          </p:cNvPr>
          <p:cNvSpPr>
            <a:spLocks noChangeShapeType="1"/>
          </p:cNvSpPr>
          <p:nvPr/>
        </p:nvSpPr>
        <p:spPr bwMode="auto">
          <a:xfrm>
            <a:off x="3988592" y="4302125"/>
            <a:ext cx="1511300" cy="0"/>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3797" name="Rectangle 8">
            <a:extLst>
              <a:ext uri="{FF2B5EF4-FFF2-40B4-BE49-F238E27FC236}">
                <a16:creationId xmlns:a16="http://schemas.microsoft.com/office/drawing/2014/main" id="{1090E811-60DD-B96A-23EA-D569AF508CFA}"/>
              </a:ext>
            </a:extLst>
          </p:cNvPr>
          <p:cNvSpPr>
            <a:spLocks noChangeArrowheads="1"/>
          </p:cNvSpPr>
          <p:nvPr/>
        </p:nvSpPr>
        <p:spPr bwMode="auto">
          <a:xfrm>
            <a:off x="2476499" y="1594624"/>
            <a:ext cx="4535487" cy="935038"/>
          </a:xfrm>
          <a:prstGeom prst="rect">
            <a:avLst/>
          </a:prstGeom>
          <a:noFill/>
          <a:ln w="508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latin typeface="Calibri" panose="020F0502020204030204" pitchFamily="34" charset="0"/>
            </a:endParaRPr>
          </a:p>
        </p:txBody>
      </p:sp>
      <p:sp>
        <p:nvSpPr>
          <p:cNvPr id="33798" name="Text Box 9">
            <a:extLst>
              <a:ext uri="{FF2B5EF4-FFF2-40B4-BE49-F238E27FC236}">
                <a16:creationId xmlns:a16="http://schemas.microsoft.com/office/drawing/2014/main" id="{237D70B8-7B01-304E-063F-2B575DA685B7}"/>
              </a:ext>
            </a:extLst>
          </p:cNvPr>
          <p:cNvSpPr txBox="1">
            <a:spLocks noChangeArrowheads="1"/>
          </p:cNvSpPr>
          <p:nvPr/>
        </p:nvSpPr>
        <p:spPr bwMode="auto">
          <a:xfrm>
            <a:off x="295593" y="2735848"/>
            <a:ext cx="8605838" cy="707886"/>
          </a:xfrm>
          <a:prstGeom prst="rect">
            <a:avLst/>
          </a:prstGeom>
          <a:noFill/>
          <a:ln>
            <a:no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2000" dirty="0" err="1"/>
              <a:t>is</a:t>
            </a:r>
            <a:r>
              <a:rPr lang="cs-CZ" altLang="cs-CZ" sz="2000" dirty="0"/>
              <a:t> </a:t>
            </a:r>
            <a:r>
              <a:rPr lang="cs-CZ" altLang="cs-CZ" sz="2000" dirty="0" err="1"/>
              <a:t>remarkable</a:t>
            </a:r>
            <a:r>
              <a:rPr lang="cs-CZ" altLang="cs-CZ" sz="2000" dirty="0"/>
              <a:t> </a:t>
            </a:r>
            <a:r>
              <a:rPr lang="cs-CZ" altLang="cs-CZ" sz="2000" dirty="0" err="1"/>
              <a:t>for</a:t>
            </a:r>
            <a:r>
              <a:rPr lang="cs-CZ" altLang="cs-CZ" sz="2000" dirty="0"/>
              <a:t> </a:t>
            </a:r>
            <a:r>
              <a:rPr lang="cs-CZ" altLang="cs-CZ" sz="2000" dirty="0" err="1"/>
              <a:t>its</a:t>
            </a:r>
            <a:r>
              <a:rPr lang="cs-CZ" altLang="cs-CZ" sz="2000" dirty="0"/>
              <a:t> </a:t>
            </a:r>
            <a:r>
              <a:rPr lang="cs-CZ" altLang="cs-CZ" sz="2000" dirty="0" err="1"/>
              <a:t>clear</a:t>
            </a:r>
            <a:r>
              <a:rPr lang="cs-CZ" altLang="cs-CZ" sz="2000" dirty="0"/>
              <a:t> </a:t>
            </a:r>
            <a:r>
              <a:rPr lang="cs-CZ" altLang="cs-CZ" sz="2000" b="1" dirty="0" err="1">
                <a:solidFill>
                  <a:srgbClr val="FF0000"/>
                </a:solidFill>
              </a:rPr>
              <a:t>formulation</a:t>
            </a:r>
            <a:r>
              <a:rPr lang="cs-CZ" altLang="cs-CZ" sz="2000" b="1" dirty="0">
                <a:solidFill>
                  <a:srgbClr val="FF0000"/>
                </a:solidFill>
              </a:rPr>
              <a:t> </a:t>
            </a:r>
            <a:r>
              <a:rPr lang="cs-CZ" altLang="cs-CZ" sz="2000" b="1" dirty="0" err="1">
                <a:solidFill>
                  <a:srgbClr val="FF0000"/>
                </a:solidFill>
              </a:rPr>
              <a:t>of</a:t>
            </a:r>
            <a:r>
              <a:rPr lang="cs-CZ" altLang="cs-CZ" sz="2000" b="1" dirty="0">
                <a:solidFill>
                  <a:srgbClr val="FF0000"/>
                </a:solidFill>
              </a:rPr>
              <a:t> </a:t>
            </a:r>
            <a:r>
              <a:rPr lang="cs-CZ" altLang="cs-CZ" sz="2000" b="1" dirty="0" err="1">
                <a:solidFill>
                  <a:srgbClr val="FF0000"/>
                </a:solidFill>
              </a:rPr>
              <a:t>extension</a:t>
            </a:r>
            <a:r>
              <a:rPr lang="cs-CZ" altLang="cs-CZ" sz="2000" b="1" dirty="0">
                <a:solidFill>
                  <a:srgbClr val="FF0000"/>
                </a:solidFill>
              </a:rPr>
              <a:t> </a:t>
            </a:r>
            <a:r>
              <a:rPr lang="cs-CZ" altLang="cs-CZ" sz="2000" b="1" dirty="0" err="1">
                <a:solidFill>
                  <a:srgbClr val="FF0000"/>
                </a:solidFill>
              </a:rPr>
              <a:t>of</a:t>
            </a:r>
            <a:r>
              <a:rPr lang="cs-CZ" altLang="cs-CZ" sz="2000" b="1" dirty="0">
                <a:solidFill>
                  <a:srgbClr val="FF0000"/>
                </a:solidFill>
              </a:rPr>
              <a:t> </a:t>
            </a:r>
            <a:r>
              <a:rPr lang="cs-CZ" altLang="cs-CZ" sz="2000" b="1" dirty="0" err="1">
                <a:solidFill>
                  <a:srgbClr val="FF0000"/>
                </a:solidFill>
              </a:rPr>
              <a:t>Yang-Mills</a:t>
            </a:r>
            <a:r>
              <a:rPr lang="cs-CZ" altLang="cs-CZ" sz="2000" b="1" dirty="0">
                <a:solidFill>
                  <a:srgbClr val="FF0000"/>
                </a:solidFill>
              </a:rPr>
              <a:t> </a:t>
            </a:r>
            <a:r>
              <a:rPr lang="cs-CZ" altLang="cs-CZ" sz="2000" b="1" dirty="0" err="1">
                <a:solidFill>
                  <a:srgbClr val="FF0000"/>
                </a:solidFill>
              </a:rPr>
              <a:t>theory</a:t>
            </a:r>
            <a:r>
              <a:rPr lang="cs-CZ" altLang="cs-CZ" sz="2000" b="1" dirty="0">
                <a:solidFill>
                  <a:srgbClr val="FF0000"/>
                </a:solidFill>
              </a:rPr>
              <a:t> to SU(3) </a:t>
            </a:r>
            <a:r>
              <a:rPr lang="cs-CZ" altLang="cs-CZ" sz="2000" b="1" dirty="0" err="1">
                <a:solidFill>
                  <a:srgbClr val="FF0000"/>
                </a:solidFill>
              </a:rPr>
              <a:t>group</a:t>
            </a:r>
            <a:r>
              <a:rPr lang="cs-CZ" altLang="cs-CZ" sz="2000" b="1" dirty="0">
                <a:solidFill>
                  <a:srgbClr val="FF0000"/>
                </a:solidFill>
              </a:rPr>
              <a:t>. </a:t>
            </a:r>
          </a:p>
        </p:txBody>
      </p:sp>
      <p:sp>
        <p:nvSpPr>
          <p:cNvPr id="33799" name="Text Box 4">
            <a:extLst>
              <a:ext uri="{FF2B5EF4-FFF2-40B4-BE49-F238E27FC236}">
                <a16:creationId xmlns:a16="http://schemas.microsoft.com/office/drawing/2014/main" id="{8EF18B47-21FE-B4A0-0691-3FC2A393CE91}"/>
              </a:ext>
            </a:extLst>
          </p:cNvPr>
          <p:cNvSpPr txBox="1">
            <a:spLocks noChangeArrowheads="1"/>
          </p:cNvSpPr>
          <p:nvPr/>
        </p:nvSpPr>
        <p:spPr bwMode="auto">
          <a:xfrm>
            <a:off x="2058193" y="114371"/>
            <a:ext cx="4653757" cy="461665"/>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2400" b="1" dirty="0" err="1">
                <a:solidFill>
                  <a:srgbClr val="3333FF"/>
                </a:solidFill>
              </a:rPr>
              <a:t>Eightfold</a:t>
            </a:r>
            <a:r>
              <a:rPr lang="cs-CZ" altLang="cs-CZ" sz="2400" b="1" dirty="0">
                <a:solidFill>
                  <a:srgbClr val="3333FF"/>
                </a:solidFill>
              </a:rPr>
              <a:t> </a:t>
            </a:r>
            <a:r>
              <a:rPr lang="cs-CZ" altLang="cs-CZ" sz="2400" b="1" dirty="0" err="1">
                <a:solidFill>
                  <a:srgbClr val="3333FF"/>
                </a:solidFill>
              </a:rPr>
              <a:t>way</a:t>
            </a:r>
            <a:r>
              <a:rPr lang="cs-CZ" altLang="cs-CZ" sz="2400" b="1" dirty="0">
                <a:solidFill>
                  <a:srgbClr val="3333FF"/>
                </a:solidFill>
              </a:rPr>
              <a:t> </a:t>
            </a:r>
            <a:r>
              <a:rPr lang="cs-CZ" altLang="cs-CZ" sz="2400" b="1" dirty="0" err="1">
                <a:solidFill>
                  <a:srgbClr val="3333FF"/>
                </a:solidFill>
              </a:rPr>
              <a:t>of</a:t>
            </a:r>
            <a:r>
              <a:rPr lang="cs-CZ" altLang="cs-CZ" sz="2400" b="1" dirty="0">
                <a:solidFill>
                  <a:srgbClr val="3333FF"/>
                </a:solidFill>
              </a:rPr>
              <a:t> M. </a:t>
            </a:r>
            <a:r>
              <a:rPr lang="cs-CZ" altLang="cs-CZ" sz="2400" b="1" dirty="0" err="1">
                <a:solidFill>
                  <a:srgbClr val="3333FF"/>
                </a:solidFill>
              </a:rPr>
              <a:t>Gell</a:t>
            </a:r>
            <a:r>
              <a:rPr lang="cs-CZ" altLang="cs-CZ" sz="2400" b="1" dirty="0">
                <a:solidFill>
                  <a:srgbClr val="3333FF"/>
                </a:solidFill>
              </a:rPr>
              <a:t>-Mann</a:t>
            </a:r>
          </a:p>
        </p:txBody>
      </p:sp>
      <p:sp>
        <p:nvSpPr>
          <p:cNvPr id="12" name="Zástupný symbol pro datum 11">
            <a:extLst>
              <a:ext uri="{FF2B5EF4-FFF2-40B4-BE49-F238E27FC236}">
                <a16:creationId xmlns:a16="http://schemas.microsoft.com/office/drawing/2014/main" id="{570EA557-BA70-BF86-B904-F843F258D7A7}"/>
              </a:ext>
            </a:extLst>
          </p:cNvPr>
          <p:cNvSpPr>
            <a:spLocks noGrp="1"/>
          </p:cNvSpPr>
          <p:nvPr>
            <p:ph type="dt" sz="quarter" idx="10"/>
          </p:nvPr>
        </p:nvSpPr>
        <p:spPr/>
        <p:txBody>
          <a:bodyPr/>
          <a:lstStyle/>
          <a:p>
            <a:pPr>
              <a:defRPr/>
            </a:pPr>
            <a:r>
              <a:rPr lang="cs-CZ"/>
              <a:t>12.10.2023</a:t>
            </a:r>
          </a:p>
        </p:txBody>
      </p:sp>
      <p:sp>
        <p:nvSpPr>
          <p:cNvPr id="13" name="Zástupný symbol pro číslo snímku 12">
            <a:extLst>
              <a:ext uri="{FF2B5EF4-FFF2-40B4-BE49-F238E27FC236}">
                <a16:creationId xmlns:a16="http://schemas.microsoft.com/office/drawing/2014/main" id="{07247FF8-ABAF-A81E-5F17-86910EA5D34F}"/>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F2460A7-6EFD-4E07-A92C-0C8197B7054B}" type="slidenum">
              <a:rPr lang="cs-CZ" altLang="cs-CZ">
                <a:solidFill>
                  <a:srgbClr val="898989"/>
                </a:solidFill>
                <a:latin typeface="Calibri" panose="020F0502020204030204" pitchFamily="34" charset="0"/>
              </a:rPr>
              <a:pPr eaLnBrk="1" hangingPunct="1"/>
              <a:t>36</a:t>
            </a:fld>
            <a:endParaRPr lang="cs-CZ" altLang="cs-CZ">
              <a:solidFill>
                <a:srgbClr val="898989"/>
              </a:solidFill>
              <a:latin typeface="Calibri" panose="020F0502020204030204" pitchFamily="34" charset="0"/>
            </a:endParaRPr>
          </a:p>
        </p:txBody>
      </p:sp>
      <p:sp>
        <p:nvSpPr>
          <p:cNvPr id="14" name="Zástupný symbol pro zápatí 13">
            <a:extLst>
              <a:ext uri="{FF2B5EF4-FFF2-40B4-BE49-F238E27FC236}">
                <a16:creationId xmlns:a16="http://schemas.microsoft.com/office/drawing/2014/main" id="{BBA8FB73-8DE8-8BE4-E672-D50F132B1B6C}"/>
              </a:ext>
            </a:extLst>
          </p:cNvPr>
          <p:cNvSpPr>
            <a:spLocks noGrp="1"/>
          </p:cNvSpPr>
          <p:nvPr>
            <p:ph type="ftr" sz="quarter" idx="11"/>
          </p:nvPr>
        </p:nvSpPr>
        <p:spPr/>
        <p:txBody>
          <a:bodyPr/>
          <a:lstStyle/>
          <a:p>
            <a:pPr>
              <a:defRPr/>
            </a:pPr>
            <a:r>
              <a:rPr lang="en-US"/>
              <a:t>Division Seminar</a:t>
            </a:r>
            <a:endParaRPr lang="cs-CZ"/>
          </a:p>
        </p:txBody>
      </p:sp>
      <p:sp>
        <p:nvSpPr>
          <p:cNvPr id="2" name="TextovéPole 1">
            <a:extLst>
              <a:ext uri="{FF2B5EF4-FFF2-40B4-BE49-F238E27FC236}">
                <a16:creationId xmlns:a16="http://schemas.microsoft.com/office/drawing/2014/main" id="{2DFA1494-6060-163D-0DDA-AFB98A8044DB}"/>
              </a:ext>
            </a:extLst>
          </p:cNvPr>
          <p:cNvSpPr txBox="1"/>
          <p:nvPr/>
        </p:nvSpPr>
        <p:spPr>
          <a:xfrm>
            <a:off x="173274" y="5420515"/>
            <a:ext cx="8800807" cy="707886"/>
          </a:xfrm>
          <a:prstGeom prst="rect">
            <a:avLst/>
          </a:prstGeom>
          <a:noFill/>
        </p:spPr>
        <p:txBody>
          <a:bodyPr wrap="none" rtlCol="0">
            <a:spAutoFit/>
          </a:bodyPr>
          <a:lstStyle/>
          <a:p>
            <a:r>
              <a:rPr lang="cs-CZ" sz="2000" b="1" dirty="0">
                <a:solidFill>
                  <a:srgbClr val="2613B3"/>
                </a:solidFill>
                <a:latin typeface="Arial" panose="020B0604020202020204" pitchFamily="34" charset="0"/>
                <a:cs typeface="Arial" panose="020B0604020202020204" pitchFamily="34" charset="0"/>
              </a:rPr>
              <a:t>but has </a:t>
            </a:r>
            <a:r>
              <a:rPr lang="cs-CZ" sz="2000" b="1" dirty="0" err="1">
                <a:solidFill>
                  <a:srgbClr val="2613B3"/>
                </a:solidFill>
                <a:latin typeface="Arial" panose="020B0604020202020204" pitchFamily="34" charset="0"/>
                <a:cs typeface="Arial" panose="020B0604020202020204" pitchFamily="34" charset="0"/>
              </a:rPr>
              <a:t>never</a:t>
            </a:r>
            <a:r>
              <a:rPr lang="cs-CZ" sz="2000" b="1" dirty="0">
                <a:solidFill>
                  <a:srgbClr val="2613B3"/>
                </a:solidFill>
                <a:latin typeface="Arial" panose="020B0604020202020204" pitchFamily="34" charset="0"/>
                <a:cs typeface="Arial" panose="020B0604020202020204" pitchFamily="34" charset="0"/>
              </a:rPr>
              <a:t> </a:t>
            </a:r>
            <a:r>
              <a:rPr lang="cs-CZ" sz="2000" b="1" dirty="0" err="1">
                <a:solidFill>
                  <a:srgbClr val="2613B3"/>
                </a:solidFill>
                <a:latin typeface="Arial" panose="020B0604020202020204" pitchFamily="34" charset="0"/>
                <a:cs typeface="Arial" panose="020B0604020202020204" pitchFamily="34" charset="0"/>
              </a:rPr>
              <a:t>been</a:t>
            </a:r>
            <a:r>
              <a:rPr lang="cs-CZ" sz="2000" b="1" dirty="0">
                <a:solidFill>
                  <a:srgbClr val="2613B3"/>
                </a:solidFill>
                <a:latin typeface="Arial" panose="020B0604020202020204" pitchFamily="34" charset="0"/>
                <a:cs typeface="Arial" panose="020B0604020202020204" pitchFamily="34" charset="0"/>
              </a:rPr>
              <a:t> </a:t>
            </a:r>
            <a:r>
              <a:rPr lang="cs-CZ" sz="2000" b="1" dirty="0" err="1">
                <a:solidFill>
                  <a:srgbClr val="2613B3"/>
                </a:solidFill>
                <a:latin typeface="Arial" panose="020B0604020202020204" pitchFamily="34" charset="0"/>
                <a:cs typeface="Arial" panose="020B0604020202020204" pitchFamily="34" charset="0"/>
              </a:rPr>
              <a:t>published</a:t>
            </a:r>
            <a:r>
              <a:rPr lang="cs-CZ" sz="2000" b="1" dirty="0">
                <a:solidFill>
                  <a:srgbClr val="2613B3"/>
                </a:solidFill>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as MGM </a:t>
            </a:r>
            <a:r>
              <a:rPr lang="cs-CZ" sz="2000" dirty="0" err="1">
                <a:latin typeface="Arial" panose="020B0604020202020204" pitchFamily="34" charset="0"/>
                <a:cs typeface="Arial" panose="020B0604020202020204" pitchFamily="34" charset="0"/>
              </a:rPr>
              <a:t>did</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withdraw</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it</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because</a:t>
            </a:r>
            <a:r>
              <a:rPr lang="cs-CZ" sz="2000" dirty="0">
                <a:latin typeface="Arial" panose="020B0604020202020204" pitchFamily="34" charset="0"/>
                <a:cs typeface="Arial" panose="020B0604020202020204" pitchFamily="34" charset="0"/>
              </a:rPr>
              <a:t> he </a:t>
            </a:r>
            <a:r>
              <a:rPr lang="cs-CZ" sz="2000" dirty="0" err="1">
                <a:latin typeface="Arial" panose="020B0604020202020204" pitchFamily="34" charset="0"/>
                <a:cs typeface="Arial" panose="020B0604020202020204" pitchFamily="34" charset="0"/>
              </a:rPr>
              <a:t>feared</a:t>
            </a:r>
            <a:r>
              <a:rPr lang="cs-CZ" sz="2000" dirty="0">
                <a:latin typeface="Arial" panose="020B0604020202020204" pitchFamily="34" charset="0"/>
                <a:cs typeface="Arial" panose="020B0604020202020204" pitchFamily="34" charset="0"/>
              </a:rPr>
              <a:t> </a:t>
            </a:r>
          </a:p>
          <a:p>
            <a:r>
              <a:rPr lang="cs-CZ" sz="2000" dirty="0" err="1">
                <a:latin typeface="Arial" panose="020B0604020202020204" pitchFamily="34" charset="0"/>
                <a:cs typeface="Arial" panose="020B0604020202020204" pitchFamily="34" charset="0"/>
              </a:rPr>
              <a:t>that</a:t>
            </a:r>
            <a:r>
              <a:rPr lang="cs-CZ" sz="2000" dirty="0">
                <a:latin typeface="Arial" panose="020B0604020202020204" pitchFamily="34" charset="0"/>
                <a:cs typeface="Arial" panose="020B0604020202020204" pitchFamily="34" charset="0"/>
              </a:rPr>
              <a:t> It </a:t>
            </a:r>
            <a:r>
              <a:rPr lang="cs-CZ" sz="2000" dirty="0" err="1">
                <a:latin typeface="Arial" panose="020B0604020202020204" pitchFamily="34" charset="0"/>
                <a:cs typeface="Arial" panose="020B0604020202020204" pitchFamily="34" charset="0"/>
              </a:rPr>
              <a:t>might</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be</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wrong</a:t>
            </a:r>
            <a:r>
              <a:rPr lang="cs-CZ" sz="2000" dirty="0">
                <a:latin typeface="Arial" panose="020B0604020202020204" pitchFamily="34" charset="0"/>
                <a:cs typeface="Arial" panose="020B0604020202020204" pitchFamily="34" charset="0"/>
              </a:rPr>
              <a:t>.</a:t>
            </a:r>
          </a:p>
        </p:txBody>
      </p:sp>
      <p:sp>
        <p:nvSpPr>
          <p:cNvPr id="4" name="Obdélník 3">
            <a:extLst>
              <a:ext uri="{FF2B5EF4-FFF2-40B4-BE49-F238E27FC236}">
                <a16:creationId xmlns:a16="http://schemas.microsoft.com/office/drawing/2014/main" id="{78F37800-9C9F-42C2-F65B-F5AEE5A9988A}"/>
              </a:ext>
            </a:extLst>
          </p:cNvPr>
          <p:cNvSpPr/>
          <p:nvPr/>
        </p:nvSpPr>
        <p:spPr>
          <a:xfrm>
            <a:off x="2148362" y="4831583"/>
            <a:ext cx="5191760" cy="442569"/>
          </a:xfrm>
          <a:prstGeom prst="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36191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a:extLst>
              <a:ext uri="{FF2B5EF4-FFF2-40B4-BE49-F238E27FC236}">
                <a16:creationId xmlns:a16="http://schemas.microsoft.com/office/drawing/2014/main" id="{44CA219B-C239-4F66-AB2C-190B333EFC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312" y="701676"/>
            <a:ext cx="7191375"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Line 5">
            <a:extLst>
              <a:ext uri="{FF2B5EF4-FFF2-40B4-BE49-F238E27FC236}">
                <a16:creationId xmlns:a16="http://schemas.microsoft.com/office/drawing/2014/main" id="{7521FEF1-46DB-DD46-FE3B-848DC9229653}"/>
              </a:ext>
            </a:extLst>
          </p:cNvPr>
          <p:cNvSpPr>
            <a:spLocks noChangeShapeType="1"/>
          </p:cNvSpPr>
          <p:nvPr/>
        </p:nvSpPr>
        <p:spPr bwMode="auto">
          <a:xfrm>
            <a:off x="3492500" y="3050223"/>
            <a:ext cx="2232025" cy="0"/>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00" name="Rectangle 7">
            <a:extLst>
              <a:ext uri="{FF2B5EF4-FFF2-40B4-BE49-F238E27FC236}">
                <a16:creationId xmlns:a16="http://schemas.microsoft.com/office/drawing/2014/main" id="{61F12477-7685-B06F-A5E1-C86D6103425F}"/>
              </a:ext>
            </a:extLst>
          </p:cNvPr>
          <p:cNvSpPr>
            <a:spLocks noChangeArrowheads="1"/>
          </p:cNvSpPr>
          <p:nvPr/>
        </p:nvSpPr>
        <p:spPr bwMode="auto">
          <a:xfrm>
            <a:off x="1228090" y="4901248"/>
            <a:ext cx="2520950" cy="287337"/>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cs-CZ" altLang="cs-CZ" sz="1800"/>
          </a:p>
        </p:txBody>
      </p:sp>
      <p:sp>
        <p:nvSpPr>
          <p:cNvPr id="29701" name="Text Box 4">
            <a:extLst>
              <a:ext uri="{FF2B5EF4-FFF2-40B4-BE49-F238E27FC236}">
                <a16:creationId xmlns:a16="http://schemas.microsoft.com/office/drawing/2014/main" id="{19315E0E-061B-2227-2D59-0E0AD7DEE0B7}"/>
              </a:ext>
            </a:extLst>
          </p:cNvPr>
          <p:cNvSpPr txBox="1">
            <a:spLocks noChangeArrowheads="1"/>
          </p:cNvSpPr>
          <p:nvPr/>
        </p:nvSpPr>
        <p:spPr bwMode="auto">
          <a:xfrm>
            <a:off x="1187450" y="131505"/>
            <a:ext cx="6583680" cy="584775"/>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b="1" dirty="0" err="1">
                <a:solidFill>
                  <a:srgbClr val="3333FF"/>
                </a:solidFill>
              </a:rPr>
              <a:t>Eightfod</a:t>
            </a:r>
            <a:r>
              <a:rPr lang="cs-CZ" altLang="cs-CZ" b="1" dirty="0">
                <a:solidFill>
                  <a:srgbClr val="3333FF"/>
                </a:solidFill>
              </a:rPr>
              <a:t> </a:t>
            </a:r>
            <a:r>
              <a:rPr lang="cs-CZ" altLang="cs-CZ" b="1" dirty="0" err="1">
                <a:solidFill>
                  <a:srgbClr val="3333FF"/>
                </a:solidFill>
              </a:rPr>
              <a:t>Way</a:t>
            </a:r>
            <a:r>
              <a:rPr lang="cs-CZ" altLang="cs-CZ" b="1" dirty="0">
                <a:solidFill>
                  <a:srgbClr val="3333FF"/>
                </a:solidFill>
              </a:rPr>
              <a:t> </a:t>
            </a:r>
            <a:r>
              <a:rPr lang="cs-CZ" altLang="cs-CZ" b="1" dirty="0" err="1">
                <a:solidFill>
                  <a:srgbClr val="3333FF"/>
                </a:solidFill>
              </a:rPr>
              <a:t>according</a:t>
            </a:r>
            <a:r>
              <a:rPr lang="cs-CZ" altLang="cs-CZ" b="1" dirty="0">
                <a:solidFill>
                  <a:srgbClr val="3333FF"/>
                </a:solidFill>
              </a:rPr>
              <a:t> to</a:t>
            </a:r>
            <a:r>
              <a:rPr lang="en-US" altLang="cs-CZ" b="1" dirty="0">
                <a:solidFill>
                  <a:srgbClr val="3333FF"/>
                </a:solidFill>
              </a:rPr>
              <a:t> Y. </a:t>
            </a:r>
            <a:r>
              <a:rPr lang="en-US" altLang="cs-CZ" b="1" dirty="0" err="1">
                <a:solidFill>
                  <a:srgbClr val="3333FF"/>
                </a:solidFill>
              </a:rPr>
              <a:t>Neeman</a:t>
            </a:r>
            <a:endParaRPr lang="cs-CZ" altLang="cs-CZ" b="1" dirty="0">
              <a:solidFill>
                <a:srgbClr val="3333FF"/>
              </a:solidFill>
            </a:endParaRPr>
          </a:p>
        </p:txBody>
      </p:sp>
      <p:sp>
        <p:nvSpPr>
          <p:cNvPr id="9" name="Zástupný symbol pro datum 8">
            <a:extLst>
              <a:ext uri="{FF2B5EF4-FFF2-40B4-BE49-F238E27FC236}">
                <a16:creationId xmlns:a16="http://schemas.microsoft.com/office/drawing/2014/main" id="{87BA856C-A8E2-4C8A-D136-AC90DD467F0E}"/>
              </a:ext>
            </a:extLst>
          </p:cNvPr>
          <p:cNvSpPr>
            <a:spLocks noGrp="1"/>
          </p:cNvSpPr>
          <p:nvPr>
            <p:ph type="dt" sz="quarter" idx="10"/>
          </p:nvPr>
        </p:nvSpPr>
        <p:spPr/>
        <p:txBody>
          <a:bodyPr/>
          <a:lstStyle/>
          <a:p>
            <a:pPr>
              <a:defRPr/>
            </a:pPr>
            <a:r>
              <a:rPr lang="cs-CZ"/>
              <a:t>12.10.2023</a:t>
            </a:r>
          </a:p>
        </p:txBody>
      </p:sp>
      <p:sp>
        <p:nvSpPr>
          <p:cNvPr id="29703" name="Zástupný symbol pro číslo snímku 9">
            <a:extLst>
              <a:ext uri="{FF2B5EF4-FFF2-40B4-BE49-F238E27FC236}">
                <a16:creationId xmlns:a16="http://schemas.microsoft.com/office/drawing/2014/main" id="{EAF48E88-AAA2-BFBA-9120-A83D2F54F2C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F3822B5-8B08-4A63-B736-7BB6758AB6A1}" type="slidenum">
              <a:rPr lang="cs-CZ" altLang="cs-CZ" sz="1200">
                <a:solidFill>
                  <a:srgbClr val="898989"/>
                </a:solidFill>
              </a:rPr>
              <a:pPr>
                <a:spcBef>
                  <a:spcPct val="0"/>
                </a:spcBef>
                <a:buFontTx/>
                <a:buNone/>
              </a:pPr>
              <a:t>37</a:t>
            </a:fld>
            <a:endParaRPr lang="cs-CZ" altLang="cs-CZ" sz="1200">
              <a:solidFill>
                <a:srgbClr val="898989"/>
              </a:solidFill>
            </a:endParaRPr>
          </a:p>
        </p:txBody>
      </p:sp>
      <p:sp>
        <p:nvSpPr>
          <p:cNvPr id="11" name="Zástupný symbol pro zápatí 10">
            <a:extLst>
              <a:ext uri="{FF2B5EF4-FFF2-40B4-BE49-F238E27FC236}">
                <a16:creationId xmlns:a16="http://schemas.microsoft.com/office/drawing/2014/main" id="{C7F4397C-03B0-1538-BED7-B14FAE4B020E}"/>
              </a:ext>
            </a:extLst>
          </p:cNvPr>
          <p:cNvSpPr>
            <a:spLocks noGrp="1"/>
          </p:cNvSpPr>
          <p:nvPr>
            <p:ph type="ftr" sz="quarter" idx="11"/>
          </p:nvPr>
        </p:nvSpPr>
        <p:spPr/>
        <p:txBody>
          <a:bodyPr/>
          <a:lstStyle/>
          <a:p>
            <a:pPr>
              <a:defRPr/>
            </a:pPr>
            <a:r>
              <a:rPr lang="cs-CZ"/>
              <a:t>Division Seminar</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4">
            <a:extLst>
              <a:ext uri="{FF2B5EF4-FFF2-40B4-BE49-F238E27FC236}">
                <a16:creationId xmlns:a16="http://schemas.microsoft.com/office/drawing/2014/main" id="{6D0D155F-2CCA-1116-52F7-F9ED0633F705}"/>
              </a:ext>
            </a:extLst>
          </p:cNvPr>
          <p:cNvSpPr txBox="1">
            <a:spLocks noChangeArrowheads="1"/>
          </p:cNvSpPr>
          <p:nvPr/>
        </p:nvSpPr>
        <p:spPr bwMode="auto">
          <a:xfrm>
            <a:off x="1210246" y="184778"/>
            <a:ext cx="6723507" cy="584775"/>
          </a:xfrm>
          <a:prstGeom prst="rect">
            <a:avLst/>
          </a:prstGeom>
          <a:solidFill>
            <a:schemeClr val="bg1"/>
          </a:solidFill>
          <a:ln>
            <a:noFill/>
          </a:ln>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b="1" dirty="0">
                <a:solidFill>
                  <a:srgbClr val="3333FF"/>
                </a:solidFill>
              </a:rPr>
              <a:t>Blind avenue: </a:t>
            </a:r>
            <a:r>
              <a:rPr lang="en-US" altLang="cs-CZ" b="1" dirty="0">
                <a:solidFill>
                  <a:srgbClr val="3333FF"/>
                </a:solidFill>
              </a:rPr>
              <a:t>S-ma</a:t>
            </a:r>
            <a:r>
              <a:rPr lang="cs-CZ" altLang="cs-CZ" b="1" dirty="0" err="1">
                <a:solidFill>
                  <a:srgbClr val="3333FF"/>
                </a:solidFill>
              </a:rPr>
              <a:t>trix</a:t>
            </a:r>
            <a:r>
              <a:rPr lang="cs-CZ" altLang="cs-CZ" b="1" dirty="0">
                <a:solidFill>
                  <a:srgbClr val="3333FF"/>
                </a:solidFill>
              </a:rPr>
              <a:t> and </a:t>
            </a:r>
            <a:r>
              <a:rPr lang="en-US" altLang="cs-CZ" b="1" dirty="0">
                <a:solidFill>
                  <a:srgbClr val="3333FF"/>
                </a:solidFill>
              </a:rPr>
              <a:t> bootstrap</a:t>
            </a:r>
            <a:endParaRPr lang="cs-CZ" altLang="cs-CZ" b="1" dirty="0">
              <a:solidFill>
                <a:srgbClr val="6666FF"/>
              </a:solidFill>
            </a:endParaRPr>
          </a:p>
        </p:txBody>
      </p:sp>
      <p:sp>
        <p:nvSpPr>
          <p:cNvPr id="35843" name="Rectangle 5">
            <a:extLst>
              <a:ext uri="{FF2B5EF4-FFF2-40B4-BE49-F238E27FC236}">
                <a16:creationId xmlns:a16="http://schemas.microsoft.com/office/drawing/2014/main" id="{225AC04D-2163-6211-86B5-EF2F15857F37}"/>
              </a:ext>
            </a:extLst>
          </p:cNvPr>
          <p:cNvSpPr>
            <a:spLocks noChangeArrowheads="1"/>
          </p:cNvSpPr>
          <p:nvPr/>
        </p:nvSpPr>
        <p:spPr bwMode="auto">
          <a:xfrm>
            <a:off x="422672" y="3519766"/>
            <a:ext cx="836850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cs-CZ" sz="2000" i="1" dirty="0">
                <a:latin typeface="Arial" panose="020B0604020202020204" pitchFamily="34" charset="0"/>
                <a:cs typeface="Arial" panose="020B0604020202020204" pitchFamily="34" charset="0"/>
              </a:rPr>
              <a:t>I do not wish to assert (as does Landau) that conventional field theory is necessarily wrong,</a:t>
            </a:r>
            <a:r>
              <a:rPr lang="en-US" altLang="cs-CZ" sz="2000" b="1" i="1" dirty="0">
                <a:latin typeface="Arial" panose="020B0604020202020204" pitchFamily="34" charset="0"/>
                <a:cs typeface="Arial" panose="020B0604020202020204" pitchFamily="34" charset="0"/>
              </a:rPr>
              <a:t> </a:t>
            </a:r>
            <a:r>
              <a:rPr lang="en-US" altLang="cs-CZ" sz="2000" b="1" i="1" dirty="0">
                <a:solidFill>
                  <a:srgbClr val="FF3300"/>
                </a:solidFill>
                <a:latin typeface="Arial" panose="020B0604020202020204" pitchFamily="34" charset="0"/>
                <a:cs typeface="Arial" panose="020B0604020202020204" pitchFamily="34" charset="0"/>
              </a:rPr>
              <a:t>but only that it is</a:t>
            </a:r>
            <a:r>
              <a:rPr lang="en-US" altLang="cs-CZ" sz="2000" i="1" dirty="0">
                <a:solidFill>
                  <a:srgbClr val="FF3300"/>
                </a:solidFill>
                <a:latin typeface="Arial" panose="020B0604020202020204" pitchFamily="34" charset="0"/>
                <a:cs typeface="Arial" panose="020B0604020202020204" pitchFamily="34" charset="0"/>
              </a:rPr>
              <a:t> </a:t>
            </a:r>
            <a:r>
              <a:rPr lang="en-US" altLang="cs-CZ" sz="2000" b="1" i="1" dirty="0">
                <a:solidFill>
                  <a:srgbClr val="FF3300"/>
                </a:solidFill>
                <a:latin typeface="Arial" panose="020B0604020202020204" pitchFamily="34" charset="0"/>
                <a:cs typeface="Arial" panose="020B0604020202020204" pitchFamily="34" charset="0"/>
              </a:rPr>
              <a:t>sterile</a:t>
            </a:r>
            <a:r>
              <a:rPr lang="en-US" altLang="cs-CZ" sz="2000" i="1" dirty="0">
                <a:solidFill>
                  <a:srgbClr val="FF3300"/>
                </a:solidFill>
                <a:latin typeface="Arial" panose="020B0604020202020204" pitchFamily="34" charset="0"/>
                <a:cs typeface="Arial" panose="020B0604020202020204" pitchFamily="34" charset="0"/>
              </a:rPr>
              <a:t> </a:t>
            </a:r>
            <a:r>
              <a:rPr lang="en-US" altLang="cs-CZ" sz="2000" b="1" i="1" dirty="0">
                <a:solidFill>
                  <a:srgbClr val="FF3300"/>
                </a:solidFill>
                <a:latin typeface="Arial" panose="020B0604020202020204" pitchFamily="34" charset="0"/>
                <a:cs typeface="Arial" panose="020B0604020202020204" pitchFamily="34" charset="0"/>
              </a:rPr>
              <a:t>with respect to the strong interactions</a:t>
            </a:r>
            <a:r>
              <a:rPr lang="en-US" altLang="cs-CZ" sz="2000" i="1" dirty="0">
                <a:latin typeface="Arial" panose="020B0604020202020204" pitchFamily="34" charset="0"/>
                <a:cs typeface="Arial" panose="020B0604020202020204" pitchFamily="34" charset="0"/>
              </a:rPr>
              <a:t> and that, like an old soldier, it is destined not to die but just to fade away… </a:t>
            </a:r>
            <a:r>
              <a:rPr lang="en-US" altLang="cs-CZ" sz="2000" b="1" i="1" dirty="0">
                <a:solidFill>
                  <a:srgbClr val="FF0000"/>
                </a:solidFill>
                <a:latin typeface="Arial" panose="020B0604020202020204" pitchFamily="34" charset="0"/>
                <a:cs typeface="Arial" panose="020B0604020202020204" pitchFamily="34" charset="0"/>
              </a:rPr>
              <a:t>The notion, inherent in conventional </a:t>
            </a:r>
            <a:r>
              <a:rPr lang="en-US" altLang="cs-CZ" sz="2000" b="1" i="1" dirty="0" err="1">
                <a:solidFill>
                  <a:srgbClr val="FF0000"/>
                </a:solidFill>
                <a:latin typeface="Arial" panose="020B0604020202020204" pitchFamily="34" charset="0"/>
                <a:cs typeface="Arial" panose="020B0604020202020204" pitchFamily="34" charset="0"/>
              </a:rPr>
              <a:t>Lagrangian</a:t>
            </a:r>
            <a:r>
              <a:rPr lang="en-US" altLang="cs-CZ" sz="2000" b="1" i="1" dirty="0">
                <a:solidFill>
                  <a:srgbClr val="FF0000"/>
                </a:solidFill>
                <a:latin typeface="Arial" panose="020B0604020202020204" pitchFamily="34" charset="0"/>
                <a:cs typeface="Arial" panose="020B0604020202020204" pitchFamily="34" charset="0"/>
              </a:rPr>
              <a:t> field theory, that certain particles are fundamental while others are complex,</a:t>
            </a:r>
            <a:r>
              <a:rPr lang="en-US" altLang="cs-CZ" sz="2000" b="1" i="1" dirty="0">
                <a:solidFill>
                  <a:srgbClr val="FF3300"/>
                </a:solidFill>
                <a:latin typeface="Arial" panose="020B0604020202020204" pitchFamily="34" charset="0"/>
                <a:cs typeface="Arial" panose="020B0604020202020204" pitchFamily="34" charset="0"/>
              </a:rPr>
              <a:t> is becoming less and less palatable …</a:t>
            </a:r>
            <a:endParaRPr lang="en-US" altLang="cs-CZ" sz="2000" b="1" dirty="0">
              <a:solidFill>
                <a:srgbClr val="FF3300"/>
              </a:solidFill>
              <a:latin typeface="Arial" panose="020B0604020202020204" pitchFamily="34" charset="0"/>
              <a:cs typeface="Arial" panose="020B0604020202020204" pitchFamily="34" charset="0"/>
            </a:endParaRPr>
          </a:p>
        </p:txBody>
      </p:sp>
      <p:sp>
        <p:nvSpPr>
          <p:cNvPr id="35844" name="Text Box 7">
            <a:extLst>
              <a:ext uri="{FF2B5EF4-FFF2-40B4-BE49-F238E27FC236}">
                <a16:creationId xmlns:a16="http://schemas.microsoft.com/office/drawing/2014/main" id="{520F9B15-B8AF-6AEB-9D1F-291FDA88F9E3}"/>
              </a:ext>
            </a:extLst>
          </p:cNvPr>
          <p:cNvSpPr txBox="1">
            <a:spLocks noChangeArrowheads="1"/>
          </p:cNvSpPr>
          <p:nvPr/>
        </p:nvSpPr>
        <p:spPr bwMode="auto">
          <a:xfrm>
            <a:off x="667962" y="874924"/>
            <a:ext cx="787792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cs-CZ" sz="2200" dirty="0">
                <a:latin typeface="Arial" panose="020B0604020202020204" pitchFamily="34" charset="0"/>
                <a:cs typeface="Arial" panose="020B0604020202020204" pitchFamily="34" charset="0"/>
              </a:rPr>
              <a:t>From</a:t>
            </a:r>
            <a:r>
              <a:rPr lang="en-US" altLang="cs-CZ" sz="2200" b="1" dirty="0">
                <a:latin typeface="Arial" panose="020B0604020202020204" pitchFamily="34" charset="0"/>
                <a:cs typeface="Arial" panose="020B0604020202020204" pitchFamily="34" charset="0"/>
              </a:rPr>
              <a:t> G. Chew: S-Matrix Theory</a:t>
            </a:r>
            <a:r>
              <a:rPr lang="en-US" altLang="cs-CZ" sz="2200" dirty="0">
                <a:latin typeface="Arial" panose="020B0604020202020204" pitchFamily="34" charset="0"/>
                <a:cs typeface="Arial" panose="020B0604020202020204" pitchFamily="34" charset="0"/>
              </a:rPr>
              <a:t>, (W.A. Benjamin Inc, 1963).</a:t>
            </a:r>
            <a:endParaRPr lang="cs-CZ" altLang="cs-CZ" sz="2200" dirty="0">
              <a:latin typeface="Arial" panose="020B0604020202020204" pitchFamily="34" charset="0"/>
              <a:cs typeface="Arial" panose="020B0604020202020204" pitchFamily="34" charset="0"/>
            </a:endParaRPr>
          </a:p>
        </p:txBody>
      </p:sp>
      <p:sp>
        <p:nvSpPr>
          <p:cNvPr id="35845" name="Text Box 9">
            <a:extLst>
              <a:ext uri="{FF2B5EF4-FFF2-40B4-BE49-F238E27FC236}">
                <a16:creationId xmlns:a16="http://schemas.microsoft.com/office/drawing/2014/main" id="{343A3B67-FF38-A182-8B0A-1533ABBB93A6}"/>
              </a:ext>
            </a:extLst>
          </p:cNvPr>
          <p:cNvSpPr txBox="1">
            <a:spLocks noChangeArrowheads="1"/>
          </p:cNvSpPr>
          <p:nvPr/>
        </p:nvSpPr>
        <p:spPr bwMode="auto">
          <a:xfrm>
            <a:off x="497841" y="1643686"/>
            <a:ext cx="8646159" cy="1631216"/>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tabLst>
                <a:tab pos="985838" algn="l"/>
              </a:tabLst>
            </a:pPr>
            <a:r>
              <a:rPr lang="en-US" altLang="cs-CZ" sz="2000" i="1" dirty="0">
                <a:latin typeface="Arial" panose="020B0604020202020204" pitchFamily="34" charset="0"/>
                <a:cs typeface="Arial" panose="020B0604020202020204" pitchFamily="34" charset="0"/>
              </a:rPr>
              <a:t>I believe the conventional association of fields with strong interacting particles </a:t>
            </a:r>
            <a:r>
              <a:rPr lang="en-US" altLang="cs-CZ" sz="2000" b="1" i="1" dirty="0">
                <a:solidFill>
                  <a:srgbClr val="FF3300"/>
                </a:solidFill>
                <a:latin typeface="Arial" panose="020B0604020202020204" pitchFamily="34" charset="0"/>
                <a:cs typeface="Arial" panose="020B0604020202020204" pitchFamily="34" charset="0"/>
              </a:rPr>
              <a:t>to be empty</a:t>
            </a:r>
            <a:r>
              <a:rPr lang="en-US" altLang="cs-CZ" sz="2000" i="1" dirty="0">
                <a:latin typeface="Arial" panose="020B0604020202020204" pitchFamily="34" charset="0"/>
                <a:cs typeface="Arial" panose="020B0604020202020204" pitchFamily="34" charset="0"/>
              </a:rPr>
              <a:t>. </a:t>
            </a:r>
            <a:r>
              <a:rPr lang="en-US" altLang="cs-CZ" sz="2000" b="1" i="1" dirty="0">
                <a:solidFill>
                  <a:srgbClr val="FF3300"/>
                </a:solidFill>
                <a:latin typeface="Arial" panose="020B0604020202020204" pitchFamily="34" charset="0"/>
                <a:cs typeface="Arial" panose="020B0604020202020204" pitchFamily="34" charset="0"/>
              </a:rPr>
              <a:t>It seems to me</a:t>
            </a:r>
            <a:r>
              <a:rPr lang="en-US" altLang="cs-CZ" sz="2000" i="1" dirty="0">
                <a:solidFill>
                  <a:srgbClr val="FF3300"/>
                </a:solidFill>
                <a:latin typeface="Arial" panose="020B0604020202020204" pitchFamily="34" charset="0"/>
                <a:cs typeface="Arial" panose="020B0604020202020204" pitchFamily="34" charset="0"/>
              </a:rPr>
              <a:t> t</a:t>
            </a:r>
            <a:r>
              <a:rPr lang="en-US" altLang="cs-CZ" sz="2000" b="1" i="1" dirty="0">
                <a:solidFill>
                  <a:srgbClr val="FF3300"/>
                </a:solidFill>
                <a:latin typeface="Arial" panose="020B0604020202020204" pitchFamily="34" charset="0"/>
                <a:cs typeface="Arial" panose="020B0604020202020204" pitchFamily="34" charset="0"/>
              </a:rPr>
              <a:t>hat</a:t>
            </a:r>
            <a:r>
              <a:rPr lang="en-US" altLang="cs-CZ" sz="2000" i="1" dirty="0">
                <a:solidFill>
                  <a:srgbClr val="FF3300"/>
                </a:solidFill>
                <a:latin typeface="Arial" panose="020B0604020202020204" pitchFamily="34" charset="0"/>
                <a:cs typeface="Arial" panose="020B0604020202020204" pitchFamily="34" charset="0"/>
              </a:rPr>
              <a:t> </a:t>
            </a:r>
            <a:r>
              <a:rPr lang="en-US" altLang="cs-CZ" sz="2000" b="1" i="1" dirty="0">
                <a:solidFill>
                  <a:srgbClr val="FF3300"/>
                </a:solidFill>
                <a:latin typeface="Arial" panose="020B0604020202020204" pitchFamily="34" charset="0"/>
                <a:cs typeface="Arial" panose="020B0604020202020204" pitchFamily="34" charset="0"/>
              </a:rPr>
              <a:t>no aspect of strong interactions has been clarified by the field concept.</a:t>
            </a:r>
            <a:r>
              <a:rPr lang="en-US" altLang="cs-CZ" sz="2000" i="1" dirty="0">
                <a:latin typeface="Arial" panose="020B0604020202020204" pitchFamily="34" charset="0"/>
                <a:cs typeface="Arial" panose="020B0604020202020204" pitchFamily="34" charset="0"/>
              </a:rPr>
              <a:t> Whatever success theory has achieved in this area is based on the </a:t>
            </a:r>
            <a:r>
              <a:rPr lang="en-US" altLang="cs-CZ" sz="2000" b="1" i="1" dirty="0">
                <a:latin typeface="Arial" panose="020B0604020202020204" pitchFamily="34" charset="0"/>
                <a:cs typeface="Arial" panose="020B0604020202020204" pitchFamily="34" charset="0"/>
              </a:rPr>
              <a:t>unitarity of the analytically continued S-matrix plus symmetry principles</a:t>
            </a:r>
            <a:r>
              <a:rPr lang="en-US" altLang="cs-CZ" sz="2000" i="1" dirty="0">
                <a:latin typeface="Arial" panose="020B0604020202020204" pitchFamily="34" charset="0"/>
                <a:cs typeface="Arial" panose="020B0604020202020204" pitchFamily="34" charset="0"/>
              </a:rPr>
              <a:t>. </a:t>
            </a:r>
            <a:endParaRPr lang="cs-CZ" altLang="cs-CZ" sz="2000" dirty="0">
              <a:latin typeface="Arial" panose="020B0604020202020204" pitchFamily="34" charset="0"/>
              <a:cs typeface="Arial" panose="020B0604020202020204" pitchFamily="34" charset="0"/>
            </a:endParaRPr>
          </a:p>
        </p:txBody>
      </p:sp>
      <p:sp>
        <p:nvSpPr>
          <p:cNvPr id="10" name="Zástupný symbol pro datum 9">
            <a:extLst>
              <a:ext uri="{FF2B5EF4-FFF2-40B4-BE49-F238E27FC236}">
                <a16:creationId xmlns:a16="http://schemas.microsoft.com/office/drawing/2014/main" id="{D5F14DAE-4E42-6984-E191-3090ECDF8854}"/>
              </a:ext>
            </a:extLst>
          </p:cNvPr>
          <p:cNvSpPr>
            <a:spLocks noGrp="1"/>
          </p:cNvSpPr>
          <p:nvPr>
            <p:ph type="dt" sz="quarter" idx="10"/>
          </p:nvPr>
        </p:nvSpPr>
        <p:spPr/>
        <p:txBody>
          <a:bodyPr/>
          <a:lstStyle/>
          <a:p>
            <a:pPr>
              <a:defRPr/>
            </a:pPr>
            <a:r>
              <a:rPr lang="cs-CZ"/>
              <a:t>12.10.2023</a:t>
            </a:r>
          </a:p>
        </p:txBody>
      </p:sp>
      <p:sp>
        <p:nvSpPr>
          <p:cNvPr id="35847" name="Zástupný symbol pro číslo snímku 10">
            <a:extLst>
              <a:ext uri="{FF2B5EF4-FFF2-40B4-BE49-F238E27FC236}">
                <a16:creationId xmlns:a16="http://schemas.microsoft.com/office/drawing/2014/main" id="{3863A406-A39C-9E4B-0281-9648E45019F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8AB307D-5277-41CA-A32E-3C206232624D}" type="slidenum">
              <a:rPr lang="cs-CZ" altLang="cs-CZ" sz="1200">
                <a:solidFill>
                  <a:srgbClr val="898989"/>
                </a:solidFill>
              </a:rPr>
              <a:pPr>
                <a:spcBef>
                  <a:spcPct val="0"/>
                </a:spcBef>
                <a:buFontTx/>
                <a:buNone/>
              </a:pPr>
              <a:t>38</a:t>
            </a:fld>
            <a:endParaRPr lang="cs-CZ" altLang="cs-CZ" sz="1200" dirty="0">
              <a:solidFill>
                <a:srgbClr val="898989"/>
              </a:solidFill>
            </a:endParaRPr>
          </a:p>
        </p:txBody>
      </p:sp>
      <p:sp>
        <p:nvSpPr>
          <p:cNvPr id="12" name="Zástupný symbol pro zápatí 11">
            <a:extLst>
              <a:ext uri="{FF2B5EF4-FFF2-40B4-BE49-F238E27FC236}">
                <a16:creationId xmlns:a16="http://schemas.microsoft.com/office/drawing/2014/main" id="{CBCAE46F-B8B3-5326-048A-C97D774C6428}"/>
              </a:ext>
            </a:extLst>
          </p:cNvPr>
          <p:cNvSpPr>
            <a:spLocks noGrp="1"/>
          </p:cNvSpPr>
          <p:nvPr>
            <p:ph type="ftr" sz="quarter" idx="11"/>
          </p:nvPr>
        </p:nvSpPr>
        <p:spPr/>
        <p:txBody>
          <a:bodyPr/>
          <a:lstStyle/>
          <a:p>
            <a:pPr>
              <a:defRPr/>
            </a:pPr>
            <a:r>
              <a:rPr lang="cs-CZ"/>
              <a:t>Division Seminar</a:t>
            </a:r>
          </a:p>
        </p:txBody>
      </p:sp>
      <p:sp>
        <p:nvSpPr>
          <p:cNvPr id="2" name="TextovéPole 1">
            <a:extLst>
              <a:ext uri="{FF2B5EF4-FFF2-40B4-BE49-F238E27FC236}">
                <a16:creationId xmlns:a16="http://schemas.microsoft.com/office/drawing/2014/main" id="{E2A454D5-73F4-786C-5CD4-39DB1814807A}"/>
              </a:ext>
            </a:extLst>
          </p:cNvPr>
          <p:cNvSpPr txBox="1"/>
          <p:nvPr/>
        </p:nvSpPr>
        <p:spPr>
          <a:xfrm>
            <a:off x="497841" y="5582966"/>
            <a:ext cx="5420074" cy="400110"/>
          </a:xfrm>
          <a:prstGeom prst="rect">
            <a:avLst/>
          </a:prstGeom>
          <a:noFill/>
        </p:spPr>
        <p:txBody>
          <a:bodyPr wrap="none" rtlCol="0">
            <a:spAutoFit/>
          </a:bodyPr>
          <a:lstStyle/>
          <a:p>
            <a:r>
              <a:rPr lang="cs-CZ" sz="2000" b="1" dirty="0">
                <a:latin typeface="Arial" panose="020B0604020202020204" pitchFamily="34" charset="0"/>
                <a:cs typeface="Arial" panose="020B0604020202020204" pitchFamily="34" charset="0"/>
              </a:rPr>
              <a:t>On </a:t>
            </a:r>
            <a:r>
              <a:rPr lang="cs-CZ" sz="2000" b="1" dirty="0" err="1">
                <a:latin typeface="Arial" panose="020B0604020202020204" pitchFamily="34" charset="0"/>
                <a:cs typeface="Arial" panose="020B0604020202020204" pitchFamily="34" charset="0"/>
              </a:rPr>
              <a:t>this</a:t>
            </a:r>
            <a:r>
              <a:rPr lang="cs-CZ" sz="2000" b="1" dirty="0">
                <a:latin typeface="Arial" panose="020B0604020202020204" pitchFamily="34" charset="0"/>
                <a:cs typeface="Arial" panose="020B0604020202020204" pitchFamily="34" charset="0"/>
              </a:rPr>
              <a:t> point </a:t>
            </a:r>
            <a:r>
              <a:rPr lang="cs-CZ" sz="2000" b="1" dirty="0" err="1">
                <a:latin typeface="Arial" panose="020B0604020202020204" pitchFamily="34" charset="0"/>
                <a:cs typeface="Arial" panose="020B0604020202020204" pitchFamily="34" charset="0"/>
              </a:rPr>
              <a:t>close</a:t>
            </a:r>
            <a:r>
              <a:rPr lang="cs-CZ" sz="2000" b="1" dirty="0">
                <a:latin typeface="Arial" panose="020B0604020202020204" pitchFamily="34" charset="0"/>
                <a:cs typeface="Arial" panose="020B0604020202020204" pitchFamily="34" charset="0"/>
              </a:rPr>
              <a:t> to </a:t>
            </a:r>
            <a:r>
              <a:rPr lang="cs-CZ" sz="2000" b="1" dirty="0" err="1">
                <a:latin typeface="Arial" panose="020B0604020202020204" pitchFamily="34" charset="0"/>
                <a:cs typeface="Arial" panose="020B0604020202020204" pitchFamily="34" charset="0"/>
              </a:rPr>
              <a:t>opinion</a:t>
            </a:r>
            <a:r>
              <a:rPr lang="cs-CZ" sz="2000" b="1" dirty="0">
                <a:latin typeface="Arial" panose="020B0604020202020204" pitchFamily="34" charset="0"/>
                <a:cs typeface="Arial" panose="020B0604020202020204" pitchFamily="34" charset="0"/>
              </a:rPr>
              <a:t> </a:t>
            </a:r>
            <a:r>
              <a:rPr lang="cs-CZ" sz="2000" b="1" dirty="0" err="1">
                <a:latin typeface="Arial" panose="020B0604020202020204" pitchFamily="34" charset="0"/>
                <a:cs typeface="Arial" panose="020B0604020202020204" pitchFamily="34" charset="0"/>
              </a:rPr>
              <a:t>of</a:t>
            </a:r>
            <a:r>
              <a:rPr lang="cs-CZ" sz="2000" b="1" dirty="0">
                <a:latin typeface="Arial" panose="020B0604020202020204" pitchFamily="34" charset="0"/>
                <a:cs typeface="Arial" panose="020B0604020202020204" pitchFamily="34" charset="0"/>
              </a:rPr>
              <a:t> </a:t>
            </a:r>
            <a:r>
              <a:rPr lang="cs-CZ" sz="2000" b="1" dirty="0" err="1">
                <a:latin typeface="Arial" panose="020B0604020202020204" pitchFamily="34" charset="0"/>
                <a:cs typeface="Arial" panose="020B0604020202020204" pitchFamily="34" charset="0"/>
              </a:rPr>
              <a:t>Gell</a:t>
            </a:r>
            <a:r>
              <a:rPr lang="cs-CZ" sz="2000" b="1" dirty="0">
                <a:latin typeface="Arial" panose="020B0604020202020204" pitchFamily="34" charset="0"/>
                <a:cs typeface="Arial" panose="020B0604020202020204" pitchFamily="34" charset="0"/>
              </a:rPr>
              <a:t>-Mann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fade">
                                      <p:cBhvr>
                                        <p:cTn id="7" dur="500"/>
                                        <p:tgtEl>
                                          <p:spTgt spid="358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844"/>
                                        </p:tgtEl>
                                        <p:attrNameLst>
                                          <p:attrName>style.visibility</p:attrName>
                                        </p:attrNameLst>
                                      </p:cBhvr>
                                      <p:to>
                                        <p:strVal val="visible"/>
                                      </p:to>
                                    </p:set>
                                    <p:animEffect transition="in" filter="fade">
                                      <p:cBhvr>
                                        <p:cTn id="10" dur="500"/>
                                        <p:tgtEl>
                                          <p:spTgt spid="3584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5845"/>
                                        </p:tgtEl>
                                        <p:attrNameLst>
                                          <p:attrName>style.visibility</p:attrName>
                                        </p:attrNameLst>
                                      </p:cBhvr>
                                      <p:to>
                                        <p:strVal val="visible"/>
                                      </p:to>
                                    </p:set>
                                    <p:animEffect transition="in" filter="fade">
                                      <p:cBhvr>
                                        <p:cTn id="15" dur="500"/>
                                        <p:tgtEl>
                                          <p:spTgt spid="3584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5843"/>
                                        </p:tgtEl>
                                        <p:attrNameLst>
                                          <p:attrName>style.visibility</p:attrName>
                                        </p:attrNameLst>
                                      </p:cBhvr>
                                      <p:to>
                                        <p:strVal val="visible"/>
                                      </p:to>
                                    </p:set>
                                    <p:animEffect transition="in" filter="fade">
                                      <p:cBhvr>
                                        <p:cTn id="20" dur="500"/>
                                        <p:tgtEl>
                                          <p:spTgt spid="3584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nimBg="1"/>
      <p:bldP spid="35843" grpId="0"/>
      <p:bldP spid="35844" grpId="0"/>
      <p:bldP spid="35845" grpId="0"/>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3">
            <a:extLst>
              <a:ext uri="{FF2B5EF4-FFF2-40B4-BE49-F238E27FC236}">
                <a16:creationId xmlns:a16="http://schemas.microsoft.com/office/drawing/2014/main" id="{66E5393B-8CB0-EA3F-620F-AB53F28810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333" y="4353403"/>
            <a:ext cx="74168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4">
            <a:extLst>
              <a:ext uri="{FF2B5EF4-FFF2-40B4-BE49-F238E27FC236}">
                <a16:creationId xmlns:a16="http://schemas.microsoft.com/office/drawing/2014/main" id="{F54E4747-42C1-EAD4-56CC-AFBE8CC2F4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606" y="685166"/>
            <a:ext cx="8840787"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ástupný symbol pro datum 7">
            <a:extLst>
              <a:ext uri="{FF2B5EF4-FFF2-40B4-BE49-F238E27FC236}">
                <a16:creationId xmlns:a16="http://schemas.microsoft.com/office/drawing/2014/main" id="{41E8B9FB-E0A4-E511-C262-B3E7D062897F}"/>
              </a:ext>
            </a:extLst>
          </p:cNvPr>
          <p:cNvSpPr>
            <a:spLocks noGrp="1"/>
          </p:cNvSpPr>
          <p:nvPr>
            <p:ph type="dt" sz="quarter" idx="10"/>
          </p:nvPr>
        </p:nvSpPr>
        <p:spPr/>
        <p:txBody>
          <a:bodyPr/>
          <a:lstStyle/>
          <a:p>
            <a:pPr>
              <a:defRPr/>
            </a:pPr>
            <a:r>
              <a:rPr lang="cs-CZ"/>
              <a:t>12.10.2023</a:t>
            </a:r>
          </a:p>
        </p:txBody>
      </p:sp>
      <p:sp>
        <p:nvSpPr>
          <p:cNvPr id="46086" name="Zástupný symbol pro číslo snímku 8">
            <a:extLst>
              <a:ext uri="{FF2B5EF4-FFF2-40B4-BE49-F238E27FC236}">
                <a16:creationId xmlns:a16="http://schemas.microsoft.com/office/drawing/2014/main" id="{DDC8F649-B587-925E-ACB8-8508C6880C8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E708C36-A4DA-409D-8C91-22145789DA95}" type="slidenum">
              <a:rPr lang="cs-CZ" altLang="cs-CZ" sz="1200">
                <a:solidFill>
                  <a:srgbClr val="898989"/>
                </a:solidFill>
              </a:rPr>
              <a:pPr>
                <a:spcBef>
                  <a:spcPct val="0"/>
                </a:spcBef>
                <a:buFontTx/>
                <a:buNone/>
              </a:pPr>
              <a:t>39</a:t>
            </a:fld>
            <a:endParaRPr lang="cs-CZ" altLang="cs-CZ" sz="1200">
              <a:solidFill>
                <a:srgbClr val="898989"/>
              </a:solidFill>
            </a:endParaRPr>
          </a:p>
        </p:txBody>
      </p:sp>
      <p:sp>
        <p:nvSpPr>
          <p:cNvPr id="10" name="Zástupný symbol pro zápatí 9">
            <a:extLst>
              <a:ext uri="{FF2B5EF4-FFF2-40B4-BE49-F238E27FC236}">
                <a16:creationId xmlns:a16="http://schemas.microsoft.com/office/drawing/2014/main" id="{1F53E498-1090-0948-260B-1DACB25A0E96}"/>
              </a:ext>
            </a:extLst>
          </p:cNvPr>
          <p:cNvSpPr>
            <a:spLocks noGrp="1"/>
          </p:cNvSpPr>
          <p:nvPr>
            <p:ph type="ftr" sz="quarter" idx="11"/>
          </p:nvPr>
        </p:nvSpPr>
        <p:spPr/>
        <p:txBody>
          <a:bodyPr/>
          <a:lstStyle/>
          <a:p>
            <a:pPr>
              <a:defRPr/>
            </a:pPr>
            <a:r>
              <a:rPr lang="cs-CZ"/>
              <a:t>Division Seminar</a:t>
            </a:r>
          </a:p>
        </p:txBody>
      </p:sp>
      <p:sp>
        <p:nvSpPr>
          <p:cNvPr id="2" name="Obdélník 1">
            <a:extLst>
              <a:ext uri="{FF2B5EF4-FFF2-40B4-BE49-F238E27FC236}">
                <a16:creationId xmlns:a16="http://schemas.microsoft.com/office/drawing/2014/main" id="{ACEF9D63-46B5-2CCA-681D-606A9FBD0C1B}"/>
              </a:ext>
            </a:extLst>
          </p:cNvPr>
          <p:cNvSpPr/>
          <p:nvPr/>
        </p:nvSpPr>
        <p:spPr>
          <a:xfrm>
            <a:off x="1635760" y="4531360"/>
            <a:ext cx="6197600" cy="620712"/>
          </a:xfrm>
          <a:prstGeom prst="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ext Box 2">
            <a:extLst>
              <a:ext uri="{FF2B5EF4-FFF2-40B4-BE49-F238E27FC236}">
                <a16:creationId xmlns:a16="http://schemas.microsoft.com/office/drawing/2014/main" id="{D8EFC12A-B939-343B-524F-0D747F586EDF}"/>
              </a:ext>
            </a:extLst>
          </p:cNvPr>
          <p:cNvSpPr txBox="1">
            <a:spLocks noChangeArrowheads="1"/>
          </p:cNvSpPr>
          <p:nvPr/>
        </p:nvSpPr>
        <p:spPr bwMode="auto">
          <a:xfrm>
            <a:off x="1122818" y="214821"/>
            <a:ext cx="5676939" cy="584775"/>
          </a:xfrm>
          <a:prstGeom prst="rect">
            <a:avLst/>
          </a:prstGeom>
          <a:noFill/>
          <a:ln>
            <a:noFill/>
          </a:ln>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b="1" dirty="0" err="1">
                <a:solidFill>
                  <a:srgbClr val="0033CC"/>
                </a:solidFill>
              </a:rPr>
              <a:t>Quark</a:t>
            </a:r>
            <a:r>
              <a:rPr lang="en-US" altLang="cs-CZ" b="1" dirty="0">
                <a:solidFill>
                  <a:srgbClr val="0033CC"/>
                </a:solidFill>
              </a:rPr>
              <a:t> model </a:t>
            </a:r>
            <a:r>
              <a:rPr lang="cs-CZ" altLang="cs-CZ" b="1" dirty="0" err="1">
                <a:solidFill>
                  <a:srgbClr val="0033CC"/>
                </a:solidFill>
              </a:rPr>
              <a:t>according</a:t>
            </a:r>
            <a:r>
              <a:rPr lang="cs-CZ" altLang="cs-CZ" b="1" dirty="0">
                <a:solidFill>
                  <a:srgbClr val="0033CC"/>
                </a:solidFill>
              </a:rPr>
              <a:t> to </a:t>
            </a:r>
            <a:r>
              <a:rPr lang="cs-CZ" altLang="cs-CZ" b="1" dirty="0" err="1">
                <a:solidFill>
                  <a:srgbClr val="0033CC"/>
                </a:solidFill>
              </a:rPr>
              <a:t>Zweig</a:t>
            </a:r>
            <a:endParaRPr lang="cs-CZ" altLang="cs-CZ" b="1" dirty="0">
              <a:solidFill>
                <a:srgbClr val="00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F9FBF2AD-2E13-1B8F-AAFD-7293916C8B6A}"/>
              </a:ext>
            </a:extLst>
          </p:cNvPr>
          <p:cNvSpPr txBox="1"/>
          <p:nvPr/>
        </p:nvSpPr>
        <p:spPr>
          <a:xfrm>
            <a:off x="21694" y="563417"/>
            <a:ext cx="9122306" cy="5139869"/>
          </a:xfrm>
          <a:prstGeom prst="rect">
            <a:avLst/>
          </a:prstGeom>
          <a:noFill/>
        </p:spPr>
        <p:txBody>
          <a:bodyPr wrap="square" rtlCol="0">
            <a:spAutoFit/>
          </a:bodyPr>
          <a:lstStyle/>
          <a:p>
            <a:pPr algn="ctr"/>
            <a:r>
              <a:rPr lang="cs-CZ" sz="2400" b="1" dirty="0">
                <a:latin typeface="Arial" panose="020B0604020202020204" pitchFamily="34" charset="0"/>
                <a:cs typeface="Arial" panose="020B0604020202020204" pitchFamily="34" charset="0"/>
              </a:rPr>
              <a:t>and </a:t>
            </a:r>
            <a:r>
              <a:rPr lang="cs-CZ" sz="2400" b="1" dirty="0" err="1">
                <a:latin typeface="Arial" panose="020B0604020202020204" pitchFamily="34" charset="0"/>
                <a:cs typeface="Arial" panose="020B0604020202020204" pitchFamily="34" charset="0"/>
              </a:rPr>
              <a:t>theoretically</a:t>
            </a:r>
            <a:endParaRPr lang="cs-CZ" sz="2400" b="1" dirty="0">
              <a:latin typeface="Arial" panose="020B0604020202020204" pitchFamily="34" charset="0"/>
              <a:cs typeface="Arial" panose="020B0604020202020204" pitchFamily="34" charset="0"/>
            </a:endParaRPr>
          </a:p>
          <a:p>
            <a:endParaRPr lang="cs-CZ" sz="1000" b="1" dirty="0">
              <a:latin typeface="Arial" panose="020B0604020202020204" pitchFamily="34" charset="0"/>
              <a:cs typeface="Arial" panose="020B0604020202020204" pitchFamily="34" charset="0"/>
            </a:endParaRPr>
          </a:p>
          <a:p>
            <a:r>
              <a:rPr lang="cs-CZ" sz="2400" b="1" dirty="0" err="1">
                <a:solidFill>
                  <a:srgbClr val="2613B3"/>
                </a:solidFill>
                <a:latin typeface="Arial" panose="020B0604020202020204" pitchFamily="34" charset="0"/>
                <a:cs typeface="Arial" panose="020B0604020202020204" pitchFamily="34" charset="0"/>
              </a:rPr>
              <a:t>Quantum</a:t>
            </a:r>
            <a:r>
              <a:rPr lang="cs-CZ" sz="2400" b="1" dirty="0">
                <a:solidFill>
                  <a:srgbClr val="2613B3"/>
                </a:solidFill>
                <a:latin typeface="Arial" panose="020B0604020202020204" pitchFamily="34" charset="0"/>
                <a:cs typeface="Arial" panose="020B0604020202020204" pitchFamily="34" charset="0"/>
              </a:rPr>
              <a:t> </a:t>
            </a:r>
            <a:r>
              <a:rPr lang="cs-CZ" sz="2400" b="1" dirty="0" err="1">
                <a:solidFill>
                  <a:srgbClr val="2613B3"/>
                </a:solidFill>
                <a:latin typeface="Arial" panose="020B0604020202020204" pitchFamily="34" charset="0"/>
                <a:cs typeface="Arial" panose="020B0604020202020204" pitchFamily="34" charset="0"/>
              </a:rPr>
              <a:t>electrodynamics</a:t>
            </a:r>
            <a:r>
              <a:rPr lang="cs-CZ" sz="2400" dirty="0">
                <a:latin typeface="Arial" panose="020B0604020202020204" pitchFamily="34" charset="0"/>
                <a:cs typeface="Arial" panose="020B0604020202020204" pitchFamily="34" charset="0"/>
              </a:rPr>
              <a:t>: </a:t>
            </a:r>
            <a:r>
              <a:rPr lang="cs-CZ" sz="2400" b="1" dirty="0">
                <a:solidFill>
                  <a:srgbClr val="FF0000"/>
                </a:solidFill>
                <a:latin typeface="Arial" panose="020B0604020202020204" pitchFamily="34" charset="0"/>
                <a:cs typeface="Arial" panose="020B0604020202020204" pitchFamily="34" charset="0"/>
              </a:rPr>
              <a:t>very </a:t>
            </a:r>
            <a:r>
              <a:rPr lang="cs-CZ" sz="2400" b="1" dirty="0" err="1">
                <a:solidFill>
                  <a:srgbClr val="FF0000"/>
                </a:solidFill>
                <a:latin typeface="Arial" panose="020B0604020202020204" pitchFamily="34" charset="0"/>
                <a:cs typeface="Arial" panose="020B0604020202020204" pitchFamily="34" charset="0"/>
              </a:rPr>
              <a:t>successful</a:t>
            </a:r>
            <a:r>
              <a:rPr lang="cs-CZ" sz="2400" b="1" dirty="0">
                <a:solidFill>
                  <a:srgbClr val="FF0000"/>
                </a:solidFill>
                <a:latin typeface="Arial" panose="020B0604020202020204" pitchFamily="34" charset="0"/>
                <a:cs typeface="Arial" panose="020B0604020202020204" pitchFamily="34" charset="0"/>
              </a:rPr>
              <a:t> but </a:t>
            </a:r>
            <a:r>
              <a:rPr lang="cs-CZ" sz="2400" b="1" dirty="0" err="1">
                <a:solidFill>
                  <a:srgbClr val="FF0000"/>
                </a:solidFill>
                <a:latin typeface="Arial" panose="020B0604020202020204" pitchFamily="34" charset="0"/>
                <a:cs typeface="Arial" panose="020B0604020202020204" pitchFamily="34" charset="0"/>
              </a:rPr>
              <a:t>with</a:t>
            </a:r>
            <a:r>
              <a:rPr lang="cs-CZ" sz="2400" b="1" dirty="0">
                <a:solidFill>
                  <a:srgbClr val="FF0000"/>
                </a:solidFill>
                <a:latin typeface="Arial" panose="020B0604020202020204" pitchFamily="34" charset="0"/>
                <a:cs typeface="Arial" panose="020B0604020202020204" pitchFamily="34" charset="0"/>
              </a:rPr>
              <a:t> </a:t>
            </a:r>
            <a:r>
              <a:rPr lang="cs-CZ" sz="2400" b="1" dirty="0" err="1">
                <a:solidFill>
                  <a:srgbClr val="FF0000"/>
                </a:solidFill>
                <a:latin typeface="Arial" panose="020B0604020202020204" pitchFamily="34" charset="0"/>
                <a:cs typeface="Arial" panose="020B0604020202020204" pitchFamily="34" charset="0"/>
              </a:rPr>
              <a:t>shaky</a:t>
            </a:r>
            <a:r>
              <a:rPr lang="cs-CZ" sz="2400" b="1" dirty="0">
                <a:solidFill>
                  <a:srgbClr val="FF0000"/>
                </a:solidFill>
                <a:latin typeface="Arial" panose="020B0604020202020204" pitchFamily="34" charset="0"/>
                <a:cs typeface="Arial" panose="020B0604020202020204" pitchFamily="34" charset="0"/>
              </a:rPr>
              <a:t> </a:t>
            </a:r>
            <a:r>
              <a:rPr lang="cs-CZ" sz="2400" b="1" dirty="0" err="1">
                <a:solidFill>
                  <a:srgbClr val="FF0000"/>
                </a:solidFill>
                <a:latin typeface="Arial" panose="020B0604020202020204" pitchFamily="34" charset="0"/>
                <a:cs typeface="Arial" panose="020B0604020202020204" pitchFamily="34" charset="0"/>
              </a:rPr>
              <a:t>foundations</a:t>
            </a:r>
            <a:r>
              <a:rPr lang="cs-CZ" sz="2400" b="1" dirty="0">
                <a:solidFill>
                  <a:srgbClr val="FF0000"/>
                </a:solidFill>
                <a:latin typeface="Arial" panose="020B0604020202020204" pitchFamily="34" charset="0"/>
                <a:cs typeface="Arial" panose="020B0604020202020204" pitchFamily="34" charset="0"/>
              </a:rPr>
              <a:t>.</a:t>
            </a:r>
          </a:p>
          <a:p>
            <a:endParaRPr lang="cs-CZ" sz="1000" b="1" dirty="0">
              <a:solidFill>
                <a:srgbClr val="2613B3"/>
              </a:solidFill>
              <a:latin typeface="Arial" panose="020B0604020202020204" pitchFamily="34" charset="0"/>
              <a:cs typeface="Arial" panose="020B0604020202020204" pitchFamily="34" charset="0"/>
            </a:endParaRPr>
          </a:p>
          <a:p>
            <a:r>
              <a:rPr lang="cs-CZ" sz="2400" b="1" dirty="0" err="1">
                <a:solidFill>
                  <a:srgbClr val="2613B3"/>
                </a:solidFill>
                <a:latin typeface="Arial" panose="020B0604020202020204" pitchFamily="34" charset="0"/>
                <a:cs typeface="Arial" panose="020B0604020202020204" pitchFamily="34" charset="0"/>
              </a:rPr>
              <a:t>Glashow</a:t>
            </a:r>
            <a:r>
              <a:rPr lang="cs-CZ" sz="2400" b="1" dirty="0">
                <a:solidFill>
                  <a:srgbClr val="2613B3"/>
                </a:solidFill>
                <a:latin typeface="Arial" panose="020B0604020202020204" pitchFamily="34" charset="0"/>
                <a:cs typeface="Arial" panose="020B0604020202020204" pitchFamily="34" charset="0"/>
              </a:rPr>
              <a:t>, </a:t>
            </a:r>
            <a:r>
              <a:rPr lang="cs-CZ" sz="2400" b="1" dirty="0" err="1">
                <a:solidFill>
                  <a:srgbClr val="2613B3"/>
                </a:solidFill>
                <a:latin typeface="Arial" panose="020B0604020202020204" pitchFamily="34" charset="0"/>
                <a:cs typeface="Arial" panose="020B0604020202020204" pitchFamily="34" charset="0"/>
              </a:rPr>
              <a:t>Weinberg</a:t>
            </a:r>
            <a:r>
              <a:rPr lang="cs-CZ" sz="2400" b="1" dirty="0">
                <a:solidFill>
                  <a:srgbClr val="2613B3"/>
                </a:solidFill>
                <a:latin typeface="Arial" panose="020B0604020202020204" pitchFamily="34" charset="0"/>
                <a:cs typeface="Arial" panose="020B0604020202020204" pitchFamily="34" charset="0"/>
              </a:rPr>
              <a:t> model </a:t>
            </a:r>
            <a:r>
              <a:rPr lang="cs-CZ" sz="2400" dirty="0" err="1">
                <a:latin typeface="Arial" panose="020B0604020202020204" pitchFamily="34" charset="0"/>
                <a:cs typeface="Arial" panose="020B0604020202020204" pitchFamily="34" charset="0"/>
              </a:rPr>
              <a:t>unifying</a:t>
            </a:r>
            <a:r>
              <a:rPr lang="cs-CZ" sz="2400" dirty="0">
                <a:latin typeface="Arial" panose="020B0604020202020204" pitchFamily="34" charset="0"/>
                <a:cs typeface="Arial" panose="020B0604020202020204" pitchFamily="34" charset="0"/>
              </a:rPr>
              <a:t> </a:t>
            </a:r>
            <a:r>
              <a:rPr lang="cs-CZ" sz="2400" dirty="0" err="1">
                <a:latin typeface="Arial" panose="020B0604020202020204" pitchFamily="34" charset="0"/>
                <a:cs typeface="Arial" panose="020B0604020202020204" pitchFamily="34" charset="0"/>
              </a:rPr>
              <a:t>electromagnetic</a:t>
            </a:r>
            <a:r>
              <a:rPr lang="cs-CZ" sz="2400" dirty="0">
                <a:latin typeface="Arial" panose="020B0604020202020204" pitchFamily="34" charset="0"/>
                <a:cs typeface="Arial" panose="020B0604020202020204" pitchFamily="34" charset="0"/>
              </a:rPr>
              <a:t> and </a:t>
            </a:r>
            <a:r>
              <a:rPr lang="cs-CZ" sz="2400" dirty="0" err="1">
                <a:latin typeface="Arial" panose="020B0604020202020204" pitchFamily="34" charset="0"/>
                <a:cs typeface="Arial" panose="020B0604020202020204" pitchFamily="34" charset="0"/>
              </a:rPr>
              <a:t>weak</a:t>
            </a:r>
            <a:r>
              <a:rPr lang="cs-CZ" sz="2400" dirty="0">
                <a:latin typeface="Arial" panose="020B0604020202020204" pitchFamily="34" charset="0"/>
                <a:cs typeface="Arial" panose="020B0604020202020204" pitchFamily="34" charset="0"/>
              </a:rPr>
              <a:t> </a:t>
            </a:r>
            <a:r>
              <a:rPr lang="cs-CZ" sz="2400" dirty="0" err="1">
                <a:latin typeface="Arial" panose="020B0604020202020204" pitchFamily="34" charset="0"/>
                <a:cs typeface="Arial" panose="020B0604020202020204" pitchFamily="34" charset="0"/>
              </a:rPr>
              <a:t>interactions</a:t>
            </a:r>
            <a:r>
              <a:rPr lang="cs-CZ" sz="2400" dirty="0">
                <a:latin typeface="Arial" panose="020B0604020202020204" pitchFamily="34" charset="0"/>
                <a:cs typeface="Arial" panose="020B0604020202020204" pitchFamily="34" charset="0"/>
              </a:rPr>
              <a:t>, but </a:t>
            </a:r>
            <a:r>
              <a:rPr lang="cs-CZ" sz="2400" b="1" dirty="0" err="1">
                <a:solidFill>
                  <a:srgbClr val="FF0000"/>
                </a:solidFill>
                <a:latin typeface="Arial" panose="020B0604020202020204" pitchFamily="34" charset="0"/>
                <a:cs typeface="Arial" panose="020B0604020202020204" pitchFamily="34" charset="0"/>
              </a:rPr>
              <a:t>essentially</a:t>
            </a:r>
            <a:r>
              <a:rPr lang="cs-CZ" sz="2400" b="1" dirty="0">
                <a:solidFill>
                  <a:srgbClr val="FF0000"/>
                </a:solidFill>
                <a:latin typeface="Arial" panose="020B0604020202020204" pitchFamily="34" charset="0"/>
                <a:cs typeface="Arial" panose="020B0604020202020204" pitchFamily="34" charset="0"/>
              </a:rPr>
              <a:t> </a:t>
            </a:r>
            <a:r>
              <a:rPr lang="cs-CZ" sz="2400" b="1" dirty="0" err="1">
                <a:solidFill>
                  <a:srgbClr val="FF0000"/>
                </a:solidFill>
                <a:latin typeface="Arial" panose="020B0604020202020204" pitchFamily="34" charset="0"/>
                <a:cs typeface="Arial" panose="020B0604020202020204" pitchFamily="34" charset="0"/>
              </a:rPr>
              <a:t>untested</a:t>
            </a:r>
            <a:r>
              <a:rPr lang="cs-CZ" sz="2400" dirty="0">
                <a:latin typeface="Arial" panose="020B0604020202020204" pitchFamily="34" charset="0"/>
                <a:cs typeface="Arial" panose="020B0604020202020204" pitchFamily="34" charset="0"/>
              </a:rPr>
              <a:t>.</a:t>
            </a:r>
          </a:p>
          <a:p>
            <a:endParaRPr lang="cs-CZ" sz="1000" b="1" dirty="0">
              <a:solidFill>
                <a:srgbClr val="FF0000"/>
              </a:solidFill>
              <a:latin typeface="Arial" panose="020B0604020202020204" pitchFamily="34" charset="0"/>
              <a:cs typeface="Arial" panose="020B0604020202020204" pitchFamily="34" charset="0"/>
            </a:endParaRPr>
          </a:p>
          <a:p>
            <a:r>
              <a:rPr lang="cs-CZ" sz="2400" b="1" dirty="0">
                <a:solidFill>
                  <a:srgbClr val="FF0000"/>
                </a:solidFill>
                <a:latin typeface="Arial" panose="020B0604020202020204" pitchFamily="34" charset="0"/>
                <a:cs typeface="Arial" panose="020B0604020202020204" pitchFamily="34" charset="0"/>
              </a:rPr>
              <a:t>No </a:t>
            </a:r>
            <a:r>
              <a:rPr lang="cs-CZ" sz="2400" b="1" dirty="0" err="1">
                <a:solidFill>
                  <a:srgbClr val="FF0000"/>
                </a:solidFill>
                <a:latin typeface="Arial" panose="020B0604020202020204" pitchFamily="34" charset="0"/>
                <a:cs typeface="Arial" panose="020B0604020202020204" pitchFamily="34" charset="0"/>
              </a:rPr>
              <a:t>theory</a:t>
            </a:r>
            <a:r>
              <a:rPr lang="cs-CZ" sz="2400" b="1" dirty="0">
                <a:solidFill>
                  <a:srgbClr val="FF0000"/>
                </a:solidFill>
                <a:latin typeface="Arial" panose="020B0604020202020204" pitchFamily="34" charset="0"/>
                <a:cs typeface="Arial" panose="020B0604020202020204" pitchFamily="34" charset="0"/>
              </a:rPr>
              <a:t> </a:t>
            </a:r>
            <a:r>
              <a:rPr lang="cs-CZ" sz="2400" b="1" dirty="0" err="1">
                <a:solidFill>
                  <a:srgbClr val="FF0000"/>
                </a:solidFill>
                <a:latin typeface="Arial" panose="020B0604020202020204" pitchFamily="34" charset="0"/>
                <a:cs typeface="Arial" panose="020B0604020202020204" pitchFamily="34" charset="0"/>
              </a:rPr>
              <a:t>of</a:t>
            </a:r>
            <a:r>
              <a:rPr lang="cs-CZ" sz="2400" b="1" dirty="0">
                <a:solidFill>
                  <a:srgbClr val="FF0000"/>
                </a:solidFill>
                <a:latin typeface="Arial" panose="020B0604020202020204" pitchFamily="34" charset="0"/>
                <a:cs typeface="Arial" panose="020B0604020202020204" pitchFamily="34" charset="0"/>
              </a:rPr>
              <a:t> </a:t>
            </a:r>
            <a:r>
              <a:rPr lang="cs-CZ" sz="2400" b="1" dirty="0" err="1">
                <a:solidFill>
                  <a:srgbClr val="FF0000"/>
                </a:solidFill>
                <a:latin typeface="Arial" panose="020B0604020202020204" pitchFamily="34" charset="0"/>
                <a:cs typeface="Arial" panose="020B0604020202020204" pitchFamily="34" charset="0"/>
              </a:rPr>
              <a:t>strong</a:t>
            </a:r>
            <a:r>
              <a:rPr lang="cs-CZ" sz="2400" b="1" dirty="0">
                <a:solidFill>
                  <a:srgbClr val="FF0000"/>
                </a:solidFill>
                <a:latin typeface="Arial" panose="020B0604020202020204" pitchFamily="34" charset="0"/>
                <a:cs typeface="Arial" panose="020B0604020202020204" pitchFamily="34" charset="0"/>
              </a:rPr>
              <a:t> </a:t>
            </a:r>
            <a:r>
              <a:rPr lang="cs-CZ" sz="2400" b="1" dirty="0" err="1">
                <a:solidFill>
                  <a:srgbClr val="FF0000"/>
                </a:solidFill>
                <a:latin typeface="Arial" panose="020B0604020202020204" pitchFamily="34" charset="0"/>
                <a:cs typeface="Arial" panose="020B0604020202020204" pitchFamily="34" charset="0"/>
              </a:rPr>
              <a:t>interactions</a:t>
            </a:r>
            <a:r>
              <a:rPr lang="cs-CZ" sz="2400" dirty="0">
                <a:latin typeface="Arial" panose="020B0604020202020204" pitchFamily="34" charset="0"/>
                <a:cs typeface="Arial" panose="020B0604020202020204" pitchFamily="34" charset="0"/>
              </a:rPr>
              <a:t>, just </a:t>
            </a:r>
          </a:p>
          <a:p>
            <a:endParaRPr lang="cs-CZ" sz="1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cs-CZ" sz="2400" dirty="0" err="1">
                <a:latin typeface="Arial" panose="020B0604020202020204" pitchFamily="34" charset="0"/>
                <a:cs typeface="Arial" panose="020B0604020202020204" pitchFamily="34" charset="0"/>
              </a:rPr>
              <a:t>unsuccessfull</a:t>
            </a:r>
            <a:r>
              <a:rPr lang="cs-CZ" sz="2400" dirty="0">
                <a:latin typeface="Arial" panose="020B0604020202020204" pitchFamily="34" charset="0"/>
                <a:cs typeface="Arial" panose="020B0604020202020204" pitchFamily="34" charset="0"/>
              </a:rPr>
              <a:t> </a:t>
            </a:r>
            <a:r>
              <a:rPr lang="cs-CZ" sz="2400" dirty="0" err="1">
                <a:latin typeface="Arial" panose="020B0604020202020204" pitchFamily="34" charset="0"/>
                <a:cs typeface="Arial" panose="020B0604020202020204" pitchFamily="34" charset="0"/>
              </a:rPr>
              <a:t>attempt</a:t>
            </a:r>
            <a:r>
              <a:rPr lang="cs-CZ" sz="2400" dirty="0">
                <a:latin typeface="Arial" panose="020B0604020202020204" pitchFamily="34" charset="0"/>
                <a:cs typeface="Arial" panose="020B0604020202020204" pitchFamily="34" charset="0"/>
              </a:rPr>
              <a:t> to </a:t>
            </a:r>
            <a:r>
              <a:rPr lang="cs-CZ" sz="2400" dirty="0" err="1">
                <a:latin typeface="Arial" panose="020B0604020202020204" pitchFamily="34" charset="0"/>
                <a:cs typeface="Arial" panose="020B0604020202020204" pitchFamily="34" charset="0"/>
              </a:rPr>
              <a:t>formulate</a:t>
            </a:r>
            <a:r>
              <a:rPr lang="cs-CZ" sz="2400" dirty="0">
                <a:latin typeface="Arial" panose="020B0604020202020204" pitchFamily="34" charset="0"/>
                <a:cs typeface="Arial" panose="020B0604020202020204" pitchFamily="34" charset="0"/>
              </a:rPr>
              <a:t> </a:t>
            </a:r>
            <a:r>
              <a:rPr lang="cs-CZ" sz="2400" b="1" dirty="0" err="1">
                <a:solidFill>
                  <a:srgbClr val="2613B3"/>
                </a:solidFill>
                <a:latin typeface="Arial" panose="020B0604020202020204" pitchFamily="34" charset="0"/>
                <a:cs typeface="Arial" panose="020B0604020202020204" pitchFamily="34" charset="0"/>
              </a:rPr>
              <a:t>gauge</a:t>
            </a:r>
            <a:r>
              <a:rPr lang="cs-CZ" sz="2400" b="1" dirty="0">
                <a:solidFill>
                  <a:srgbClr val="2613B3"/>
                </a:solidFill>
                <a:latin typeface="Arial" panose="020B0604020202020204" pitchFamily="34" charset="0"/>
                <a:cs typeface="Arial" panose="020B0604020202020204" pitchFamily="34" charset="0"/>
              </a:rPr>
              <a:t> </a:t>
            </a:r>
            <a:r>
              <a:rPr lang="cs-CZ" sz="2400" b="1" dirty="0" err="1">
                <a:solidFill>
                  <a:srgbClr val="2613B3"/>
                </a:solidFill>
                <a:latin typeface="Arial" panose="020B0604020202020204" pitchFamily="34" charset="0"/>
                <a:cs typeface="Arial" panose="020B0604020202020204" pitchFamily="34" charset="0"/>
              </a:rPr>
              <a:t>theory</a:t>
            </a:r>
            <a:r>
              <a:rPr lang="cs-CZ" sz="2400" b="1" dirty="0">
                <a:solidFill>
                  <a:srgbClr val="2613B3"/>
                </a:solidFill>
                <a:latin typeface="Arial" panose="020B0604020202020204" pitchFamily="34" charset="0"/>
                <a:cs typeface="Arial" panose="020B0604020202020204" pitchFamily="34" charset="0"/>
              </a:rPr>
              <a:t> </a:t>
            </a:r>
            <a:r>
              <a:rPr lang="cs-CZ" sz="2400" b="1" dirty="0" err="1">
                <a:solidFill>
                  <a:srgbClr val="2613B3"/>
                </a:solidFill>
                <a:latin typeface="Arial" panose="020B0604020202020204" pitchFamily="34" charset="0"/>
                <a:cs typeface="Arial" panose="020B0604020202020204" pitchFamily="34" charset="0"/>
              </a:rPr>
              <a:t>of</a:t>
            </a:r>
            <a:r>
              <a:rPr lang="cs-CZ" sz="2400" b="1" dirty="0">
                <a:solidFill>
                  <a:srgbClr val="2613B3"/>
                </a:solidFill>
                <a:latin typeface="Arial" panose="020B0604020202020204" pitchFamily="34" charset="0"/>
                <a:cs typeface="Arial" panose="020B0604020202020204" pitchFamily="34" charset="0"/>
              </a:rPr>
              <a:t> </a:t>
            </a:r>
            <a:r>
              <a:rPr lang="cs-CZ" sz="2400" b="1" dirty="0" err="1">
                <a:solidFill>
                  <a:srgbClr val="2613B3"/>
                </a:solidFill>
                <a:latin typeface="Arial" panose="020B0604020202020204" pitchFamily="34" charset="0"/>
                <a:cs typeface="Arial" panose="020B0604020202020204" pitchFamily="34" charset="0"/>
              </a:rPr>
              <a:t>strong</a:t>
            </a:r>
            <a:r>
              <a:rPr lang="cs-CZ" sz="2400" b="1" dirty="0">
                <a:solidFill>
                  <a:srgbClr val="2613B3"/>
                </a:solidFill>
                <a:latin typeface="Arial" panose="020B0604020202020204" pitchFamily="34" charset="0"/>
                <a:cs typeface="Arial" panose="020B0604020202020204" pitchFamily="34" charset="0"/>
              </a:rPr>
              <a:t> </a:t>
            </a:r>
            <a:r>
              <a:rPr lang="cs-CZ" sz="2400" b="1" dirty="0" err="1">
                <a:solidFill>
                  <a:srgbClr val="2613B3"/>
                </a:solidFill>
                <a:latin typeface="Arial" panose="020B0604020202020204" pitchFamily="34" charset="0"/>
                <a:cs typeface="Arial" panose="020B0604020202020204" pitchFamily="34" charset="0"/>
              </a:rPr>
              <a:t>interactions</a:t>
            </a:r>
            <a:r>
              <a:rPr lang="cs-CZ" sz="2400" dirty="0">
                <a:latin typeface="Arial" panose="020B0604020202020204" pitchFamily="34" charset="0"/>
                <a:cs typeface="Arial" panose="020B0604020202020204" pitchFamily="34" charset="0"/>
              </a:rPr>
              <a:t> on analogy </a:t>
            </a:r>
            <a:r>
              <a:rPr lang="cs-CZ" sz="2400" dirty="0" err="1">
                <a:latin typeface="Arial" panose="020B0604020202020204" pitchFamily="34" charset="0"/>
                <a:cs typeface="Arial" panose="020B0604020202020204" pitchFamily="34" charset="0"/>
              </a:rPr>
              <a:t>with</a:t>
            </a:r>
            <a:r>
              <a:rPr lang="cs-CZ" sz="2400" dirty="0">
                <a:latin typeface="Arial" panose="020B0604020202020204" pitchFamily="34" charset="0"/>
                <a:cs typeface="Arial" panose="020B0604020202020204" pitchFamily="34" charset="0"/>
              </a:rPr>
              <a:t> QED (</a:t>
            </a:r>
            <a:r>
              <a:rPr lang="cs-CZ" sz="2400" dirty="0" err="1">
                <a:latin typeface="Arial" panose="020B0604020202020204" pitchFamily="34" charset="0"/>
                <a:cs typeface="Arial" panose="020B0604020202020204" pitchFamily="34" charset="0"/>
              </a:rPr>
              <a:t>Sakurai</a:t>
            </a:r>
            <a:r>
              <a:rPr lang="cs-CZ" sz="2400" dirty="0">
                <a:latin typeface="Arial" panose="020B0604020202020204" pitchFamily="34" charset="0"/>
                <a:cs typeface="Arial" panose="020B0604020202020204" pitchFamily="34" charset="0"/>
              </a:rPr>
              <a:t>),</a:t>
            </a:r>
          </a:p>
          <a:p>
            <a:pPr marL="342900" indent="-342900">
              <a:buFont typeface="Wingdings" panose="05000000000000000000" pitchFamily="2" charset="2"/>
              <a:buChar char="q"/>
            </a:pPr>
            <a:r>
              <a:rPr lang="cs-CZ" sz="2400" b="1" dirty="0" err="1">
                <a:solidFill>
                  <a:srgbClr val="2613B3"/>
                </a:solidFill>
                <a:latin typeface="Arial" panose="020B0604020202020204" pitchFamily="34" charset="0"/>
                <a:cs typeface="Arial" panose="020B0604020202020204" pitchFamily="34" charset="0"/>
              </a:rPr>
              <a:t>Unitary</a:t>
            </a:r>
            <a:r>
              <a:rPr lang="cs-CZ" sz="2400" b="1" dirty="0">
                <a:solidFill>
                  <a:srgbClr val="2613B3"/>
                </a:solidFill>
                <a:latin typeface="Arial" panose="020B0604020202020204" pitchFamily="34" charset="0"/>
                <a:cs typeface="Arial" panose="020B0604020202020204" pitchFamily="34" charset="0"/>
              </a:rPr>
              <a:t> </a:t>
            </a:r>
            <a:r>
              <a:rPr lang="cs-CZ" sz="2400" b="1" dirty="0" err="1">
                <a:solidFill>
                  <a:srgbClr val="2613B3"/>
                </a:solidFill>
                <a:latin typeface="Arial" panose="020B0604020202020204" pitchFamily="34" charset="0"/>
                <a:cs typeface="Arial" panose="020B0604020202020204" pitchFamily="34" charset="0"/>
              </a:rPr>
              <a:t>symmetry</a:t>
            </a:r>
            <a:r>
              <a:rPr lang="cs-CZ" sz="2400" b="1" dirty="0">
                <a:solidFill>
                  <a:srgbClr val="2613B3"/>
                </a:solidFill>
                <a:latin typeface="Arial" panose="020B0604020202020204" pitchFamily="34" charset="0"/>
                <a:cs typeface="Arial" panose="020B0604020202020204" pitchFamily="34" charset="0"/>
              </a:rPr>
              <a:t>, (</a:t>
            </a:r>
            <a:r>
              <a:rPr lang="cs-CZ" sz="2400" b="1" dirty="0" err="1">
                <a:solidFill>
                  <a:srgbClr val="2613B3"/>
                </a:solidFill>
                <a:latin typeface="Arial" panose="020B0604020202020204" pitchFamily="34" charset="0"/>
                <a:cs typeface="Arial" panose="020B0604020202020204" pitchFamily="34" charset="0"/>
              </a:rPr>
              <a:t>Eightfold</a:t>
            </a:r>
            <a:r>
              <a:rPr lang="cs-CZ" sz="2400" b="1" dirty="0">
                <a:solidFill>
                  <a:srgbClr val="2613B3"/>
                </a:solidFill>
                <a:latin typeface="Arial" panose="020B0604020202020204" pitchFamily="34" charset="0"/>
                <a:cs typeface="Arial" panose="020B0604020202020204" pitchFamily="34" charset="0"/>
              </a:rPr>
              <a:t> </a:t>
            </a:r>
            <a:r>
              <a:rPr lang="cs-CZ" sz="2400" b="1" dirty="0" err="1">
                <a:solidFill>
                  <a:srgbClr val="2613B3"/>
                </a:solidFill>
                <a:latin typeface="Arial" panose="020B0604020202020204" pitchFamily="34" charset="0"/>
                <a:cs typeface="Arial" panose="020B0604020202020204" pitchFamily="34" charset="0"/>
              </a:rPr>
              <a:t>Way</a:t>
            </a:r>
            <a:r>
              <a:rPr lang="cs-CZ" sz="2400" b="1" dirty="0">
                <a:solidFill>
                  <a:srgbClr val="2613B3"/>
                </a:solidFill>
                <a:latin typeface="Arial" panose="020B0604020202020204" pitchFamily="34" charset="0"/>
                <a:cs typeface="Arial" panose="020B0604020202020204" pitchFamily="34" charset="0"/>
              </a:rPr>
              <a:t>), </a:t>
            </a:r>
            <a:r>
              <a:rPr lang="cs-CZ" sz="2400" dirty="0" err="1">
                <a:latin typeface="Arial" panose="020B0604020202020204" pitchFamily="34" charset="0"/>
                <a:cs typeface="Arial" panose="020B0604020202020204" pitchFamily="34" charset="0"/>
              </a:rPr>
              <a:t>Gell-mann</a:t>
            </a:r>
            <a:r>
              <a:rPr lang="cs-CZ" sz="2400" dirty="0">
                <a:latin typeface="Arial" panose="020B0604020202020204" pitchFamily="34" charset="0"/>
                <a:cs typeface="Arial" panose="020B0604020202020204" pitchFamily="34" charset="0"/>
              </a:rPr>
              <a:t> and </a:t>
            </a:r>
            <a:r>
              <a:rPr lang="cs-CZ" sz="2400" dirty="0" err="1">
                <a:latin typeface="Arial" panose="020B0604020202020204" pitchFamily="34" charset="0"/>
                <a:cs typeface="Arial" panose="020B0604020202020204" pitchFamily="34" charset="0"/>
              </a:rPr>
              <a:t>Neeman</a:t>
            </a:r>
            <a:r>
              <a:rPr lang="cs-CZ" sz="2400" dirty="0">
                <a:latin typeface="Arial" panose="020B0604020202020204" pitchFamily="34" charset="0"/>
                <a:cs typeface="Arial" panose="020B0604020202020204" pitchFamily="34" charset="0"/>
              </a:rPr>
              <a:t> </a:t>
            </a:r>
          </a:p>
          <a:p>
            <a:pPr marL="342900" indent="-342900">
              <a:buFont typeface="Wingdings" panose="05000000000000000000" pitchFamily="2" charset="2"/>
              <a:buChar char="q"/>
            </a:pPr>
            <a:r>
              <a:rPr lang="cs-CZ" sz="2400" b="1" dirty="0" err="1">
                <a:solidFill>
                  <a:srgbClr val="2613B3"/>
                </a:solidFill>
                <a:latin typeface="Arial" panose="020B0604020202020204" pitchFamily="34" charset="0"/>
                <a:cs typeface="Arial" panose="020B0604020202020204" pitchFamily="34" charset="0"/>
              </a:rPr>
              <a:t>quark</a:t>
            </a:r>
            <a:r>
              <a:rPr lang="cs-CZ" sz="2400" b="1" dirty="0">
                <a:solidFill>
                  <a:srgbClr val="2613B3"/>
                </a:solidFill>
                <a:latin typeface="Arial" panose="020B0604020202020204" pitchFamily="34" charset="0"/>
                <a:cs typeface="Arial" panose="020B0604020202020204" pitchFamily="34" charset="0"/>
              </a:rPr>
              <a:t> model</a:t>
            </a:r>
            <a:r>
              <a:rPr lang="cs-CZ" sz="2400" dirty="0">
                <a:latin typeface="Arial" panose="020B0604020202020204" pitchFamily="34" charset="0"/>
                <a:cs typeface="Arial" panose="020B0604020202020204" pitchFamily="34" charset="0"/>
              </a:rPr>
              <a:t> (</a:t>
            </a:r>
            <a:r>
              <a:rPr lang="cs-CZ" sz="2400" dirty="0" err="1">
                <a:latin typeface="Arial" panose="020B0604020202020204" pitchFamily="34" charset="0"/>
                <a:cs typeface="Arial" panose="020B0604020202020204" pitchFamily="34" charset="0"/>
              </a:rPr>
              <a:t>Zweig</a:t>
            </a:r>
            <a:r>
              <a:rPr lang="cs-CZ" sz="2400" dirty="0">
                <a:latin typeface="Arial" panose="020B0604020202020204" pitchFamily="34" charset="0"/>
                <a:cs typeface="Arial" panose="020B0604020202020204" pitchFamily="34" charset="0"/>
              </a:rPr>
              <a:t>, MGM), but no </a:t>
            </a:r>
            <a:r>
              <a:rPr lang="cs-CZ" sz="2400" dirty="0" err="1">
                <a:latin typeface="Arial" panose="020B0604020202020204" pitchFamily="34" charset="0"/>
                <a:cs typeface="Arial" panose="020B0604020202020204" pitchFamily="34" charset="0"/>
              </a:rPr>
              <a:t>observed</a:t>
            </a:r>
            <a:r>
              <a:rPr lang="cs-CZ" sz="2400" dirty="0">
                <a:latin typeface="Arial" panose="020B0604020202020204" pitchFamily="34" charset="0"/>
                <a:cs typeface="Arial" panose="020B0604020202020204" pitchFamily="34" charset="0"/>
              </a:rPr>
              <a:t> </a:t>
            </a:r>
            <a:r>
              <a:rPr lang="cs-CZ" sz="2400" dirty="0" err="1">
                <a:latin typeface="Arial" panose="020B0604020202020204" pitchFamily="34" charset="0"/>
                <a:cs typeface="Arial" panose="020B0604020202020204" pitchFamily="34" charset="0"/>
              </a:rPr>
              <a:t>quarks</a:t>
            </a:r>
            <a:endParaRPr lang="cs-CZ"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cs-CZ" sz="2400" b="1" dirty="0" err="1">
                <a:solidFill>
                  <a:srgbClr val="2613B3"/>
                </a:solidFill>
                <a:latin typeface="Arial" panose="020B0604020202020204" pitchFamily="34" charset="0"/>
                <a:cs typeface="Arial" panose="020B0604020202020204" pitchFamily="34" charset="0"/>
              </a:rPr>
              <a:t>analytic</a:t>
            </a:r>
            <a:r>
              <a:rPr lang="cs-CZ" sz="2400" b="1" dirty="0">
                <a:solidFill>
                  <a:srgbClr val="2613B3"/>
                </a:solidFill>
                <a:latin typeface="Arial" panose="020B0604020202020204" pitchFamily="34" charset="0"/>
                <a:cs typeface="Arial" panose="020B0604020202020204" pitchFamily="34" charset="0"/>
              </a:rPr>
              <a:t> S-matrix (</a:t>
            </a:r>
            <a:r>
              <a:rPr lang="cs-CZ" sz="2400" dirty="0" err="1">
                <a:latin typeface="Arial" panose="020B0604020202020204" pitchFamily="34" charset="0"/>
                <a:cs typeface="Arial" panose="020B0604020202020204" pitchFamily="34" charset="0"/>
              </a:rPr>
              <a:t>Chew</a:t>
            </a:r>
            <a:r>
              <a:rPr lang="cs-CZ" sz="2400" dirty="0">
                <a:latin typeface="Arial" panose="020B0604020202020204" pitchFamily="34" charset="0"/>
                <a:cs typeface="Arial" panose="020B0604020202020204" pitchFamily="34" charset="0"/>
              </a:rPr>
              <a:t>), </a:t>
            </a:r>
          </a:p>
          <a:p>
            <a:pPr marL="342900" indent="-342900">
              <a:buFont typeface="Wingdings" panose="05000000000000000000" pitchFamily="2" charset="2"/>
              <a:buChar char="q"/>
            </a:pPr>
            <a:r>
              <a:rPr lang="cs-CZ" sz="2400" b="1" dirty="0">
                <a:solidFill>
                  <a:srgbClr val="2613B3"/>
                </a:solidFill>
                <a:latin typeface="Arial" panose="020B0604020202020204" pitchFamily="34" charset="0"/>
                <a:cs typeface="Arial" panose="020B0604020202020204" pitchFamily="34" charset="0"/>
              </a:rPr>
              <a:t>parton model </a:t>
            </a:r>
            <a:r>
              <a:rPr lang="cs-CZ" sz="2400" dirty="0">
                <a:latin typeface="Arial" panose="020B0604020202020204" pitchFamily="34" charset="0"/>
                <a:cs typeface="Arial" panose="020B0604020202020204" pitchFamily="34" charset="0"/>
              </a:rPr>
              <a:t>(</a:t>
            </a:r>
            <a:r>
              <a:rPr lang="cs-CZ" sz="2400" dirty="0" err="1">
                <a:latin typeface="Arial" panose="020B0604020202020204" pitchFamily="34" charset="0"/>
                <a:cs typeface="Arial" panose="020B0604020202020204" pitchFamily="34" charset="0"/>
              </a:rPr>
              <a:t>Feynman</a:t>
            </a:r>
            <a:r>
              <a:rPr lang="cs-CZ" sz="2400" dirty="0">
                <a:latin typeface="Arial" panose="020B0604020202020204" pitchFamily="34" charset="0"/>
                <a:cs typeface="Arial" panose="020B0604020202020204" pitchFamily="34" charset="0"/>
              </a:rPr>
              <a:t>), but no </a:t>
            </a:r>
            <a:r>
              <a:rPr lang="cs-CZ" sz="2400" dirty="0" err="1">
                <a:latin typeface="Arial" panose="020B0604020202020204" pitchFamily="34" charset="0"/>
                <a:cs typeface="Arial" panose="020B0604020202020204" pitchFamily="34" charset="0"/>
              </a:rPr>
              <a:t>understanding</a:t>
            </a:r>
            <a:r>
              <a:rPr lang="cs-CZ" sz="2400" dirty="0">
                <a:latin typeface="Arial" panose="020B0604020202020204" pitchFamily="34" charset="0"/>
                <a:cs typeface="Arial" panose="020B0604020202020204" pitchFamily="34" charset="0"/>
              </a:rPr>
              <a:t> </a:t>
            </a:r>
            <a:r>
              <a:rPr lang="cs-CZ" sz="2400" dirty="0" err="1">
                <a:latin typeface="Arial" panose="020B0604020202020204" pitchFamily="34" charset="0"/>
                <a:cs typeface="Arial" panose="020B0604020202020204" pitchFamily="34" charset="0"/>
              </a:rPr>
              <a:t>why</a:t>
            </a:r>
            <a:r>
              <a:rPr lang="cs-CZ" sz="2400" dirty="0">
                <a:latin typeface="Arial" panose="020B0604020202020204" pitchFamily="34" charset="0"/>
                <a:cs typeface="Arial" panose="020B0604020202020204" pitchFamily="34" charset="0"/>
              </a:rPr>
              <a:t> </a:t>
            </a:r>
            <a:r>
              <a:rPr lang="cs-CZ" sz="2400" dirty="0" err="1">
                <a:latin typeface="Arial" panose="020B0604020202020204" pitchFamily="34" charset="0"/>
                <a:cs typeface="Arial" panose="020B0604020202020204" pitchFamily="34" charset="0"/>
              </a:rPr>
              <a:t>it</a:t>
            </a:r>
            <a:r>
              <a:rPr lang="cs-CZ" sz="2400" dirty="0">
                <a:latin typeface="Arial" panose="020B0604020202020204" pitchFamily="34" charset="0"/>
                <a:cs typeface="Arial" panose="020B0604020202020204" pitchFamily="34" charset="0"/>
              </a:rPr>
              <a:t> </a:t>
            </a:r>
            <a:r>
              <a:rPr lang="cs-CZ" sz="2400" dirty="0" err="1">
                <a:latin typeface="Arial" panose="020B0604020202020204" pitchFamily="34" charset="0"/>
                <a:cs typeface="Arial" panose="020B0604020202020204" pitchFamily="34" charset="0"/>
              </a:rPr>
              <a:t>works</a:t>
            </a:r>
            <a:endParaRPr lang="cs-CZ" sz="2400" dirty="0">
              <a:latin typeface="Arial" panose="020B0604020202020204" pitchFamily="34" charset="0"/>
              <a:cs typeface="Arial" panose="020B0604020202020204" pitchFamily="34" charset="0"/>
            </a:endParaRPr>
          </a:p>
        </p:txBody>
      </p:sp>
      <p:sp>
        <p:nvSpPr>
          <p:cNvPr id="3" name="Zástupný symbol pro datum 2">
            <a:extLst>
              <a:ext uri="{FF2B5EF4-FFF2-40B4-BE49-F238E27FC236}">
                <a16:creationId xmlns:a16="http://schemas.microsoft.com/office/drawing/2014/main" id="{661FAC8C-2EF3-38FF-6268-FEA082E6A30F}"/>
              </a:ext>
            </a:extLst>
          </p:cNvPr>
          <p:cNvSpPr>
            <a:spLocks noGrp="1"/>
          </p:cNvSpPr>
          <p:nvPr>
            <p:ph type="dt" sz="half" idx="10"/>
          </p:nvPr>
        </p:nvSpPr>
        <p:spPr/>
        <p:txBody>
          <a:bodyPr/>
          <a:lstStyle/>
          <a:p>
            <a:r>
              <a:rPr lang="cs-CZ"/>
              <a:t>12.10.2023</a:t>
            </a:r>
          </a:p>
        </p:txBody>
      </p:sp>
      <p:sp>
        <p:nvSpPr>
          <p:cNvPr id="4" name="Zástupný symbol pro zápatí 3">
            <a:extLst>
              <a:ext uri="{FF2B5EF4-FFF2-40B4-BE49-F238E27FC236}">
                <a16:creationId xmlns:a16="http://schemas.microsoft.com/office/drawing/2014/main" id="{1D7756E2-E4BF-2CB4-CDB6-AC9F09C34F19}"/>
              </a:ext>
            </a:extLst>
          </p:cNvPr>
          <p:cNvSpPr>
            <a:spLocks noGrp="1"/>
          </p:cNvSpPr>
          <p:nvPr>
            <p:ph type="ftr" sz="quarter" idx="11"/>
          </p:nvPr>
        </p:nvSpPr>
        <p:spPr/>
        <p:txBody>
          <a:bodyPr/>
          <a:lstStyle/>
          <a:p>
            <a:r>
              <a:rPr lang="cs-CZ"/>
              <a:t>Division Seminar</a:t>
            </a:r>
          </a:p>
        </p:txBody>
      </p:sp>
      <p:sp>
        <p:nvSpPr>
          <p:cNvPr id="5" name="Zástupný symbol pro číslo snímku 4">
            <a:extLst>
              <a:ext uri="{FF2B5EF4-FFF2-40B4-BE49-F238E27FC236}">
                <a16:creationId xmlns:a16="http://schemas.microsoft.com/office/drawing/2014/main" id="{53538B88-A082-9E91-E2CB-26EE6A5A2A17}"/>
              </a:ext>
            </a:extLst>
          </p:cNvPr>
          <p:cNvSpPr>
            <a:spLocks noGrp="1"/>
          </p:cNvSpPr>
          <p:nvPr>
            <p:ph type="sldNum" sz="quarter" idx="12"/>
          </p:nvPr>
        </p:nvSpPr>
        <p:spPr/>
        <p:txBody>
          <a:bodyPr/>
          <a:lstStyle/>
          <a:p>
            <a:fld id="{ED62073D-E85B-40FA-9124-13BD24CF2971}" type="slidenum">
              <a:rPr lang="cs-CZ" smtClean="0"/>
              <a:t>4</a:t>
            </a:fld>
            <a:endParaRPr lang="cs-CZ"/>
          </a:p>
        </p:txBody>
      </p:sp>
    </p:spTree>
    <p:extLst>
      <p:ext uri="{BB962C8B-B14F-4D97-AF65-F5344CB8AC3E}">
        <p14:creationId xmlns:p14="http://schemas.microsoft.com/office/powerpoint/2010/main" val="289527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Effect transition="in" filter="fade">
                                      <p:cBhvr>
                                        <p:cTn id="25" dur="500"/>
                                        <p:tgtEl>
                                          <p:spTgt spid="2">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9" end="9"/>
                                            </p:txEl>
                                          </p:spTgt>
                                        </p:tgtEl>
                                        <p:attrNameLst>
                                          <p:attrName>style.visibility</p:attrName>
                                        </p:attrNameLst>
                                      </p:cBhvr>
                                      <p:to>
                                        <p:strVal val="visible"/>
                                      </p:to>
                                    </p:set>
                                    <p:animEffect transition="in" filter="fade">
                                      <p:cBhvr>
                                        <p:cTn id="28" dur="500"/>
                                        <p:tgtEl>
                                          <p:spTgt spid="2">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animEffect transition="in" filter="fade">
                                      <p:cBhvr>
                                        <p:cTn id="31" dur="500"/>
                                        <p:tgtEl>
                                          <p:spTgt spid="2">
                                            <p:txEl>
                                              <p:pRg st="10" end="1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
                                            <p:txEl>
                                              <p:pRg st="11" end="11"/>
                                            </p:txEl>
                                          </p:spTgt>
                                        </p:tgtEl>
                                        <p:attrNameLst>
                                          <p:attrName>style.visibility</p:attrName>
                                        </p:attrNameLst>
                                      </p:cBhvr>
                                      <p:to>
                                        <p:strVal val="visible"/>
                                      </p:to>
                                    </p:set>
                                    <p:animEffect transition="in" filter="fade">
                                      <p:cBhvr>
                                        <p:cTn id="34" dur="500"/>
                                        <p:tgtEl>
                                          <p:spTgt spid="2">
                                            <p:txEl>
                                              <p:pRg st="11" end="11"/>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
                                            <p:txEl>
                                              <p:pRg st="12" end="12"/>
                                            </p:txEl>
                                          </p:spTgt>
                                        </p:tgtEl>
                                        <p:attrNameLst>
                                          <p:attrName>style.visibility</p:attrName>
                                        </p:attrNameLst>
                                      </p:cBhvr>
                                      <p:to>
                                        <p:strVal val="visible"/>
                                      </p:to>
                                    </p:set>
                                    <p:animEffect transition="in" filter="fade">
                                      <p:cBhvr>
                                        <p:cTn id="37"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datum 6">
            <a:extLst>
              <a:ext uri="{FF2B5EF4-FFF2-40B4-BE49-F238E27FC236}">
                <a16:creationId xmlns:a16="http://schemas.microsoft.com/office/drawing/2014/main" id="{8318A6C2-5ADC-8415-D4DE-3B919F273EFD}"/>
              </a:ext>
            </a:extLst>
          </p:cNvPr>
          <p:cNvSpPr>
            <a:spLocks noGrp="1"/>
          </p:cNvSpPr>
          <p:nvPr>
            <p:ph type="dt" sz="quarter" idx="10"/>
          </p:nvPr>
        </p:nvSpPr>
        <p:spPr/>
        <p:txBody>
          <a:bodyPr/>
          <a:lstStyle/>
          <a:p>
            <a:pPr>
              <a:defRPr/>
            </a:pPr>
            <a:r>
              <a:rPr lang="cs-CZ"/>
              <a:t>12.10.2023</a:t>
            </a:r>
          </a:p>
        </p:txBody>
      </p:sp>
      <p:sp>
        <p:nvSpPr>
          <p:cNvPr id="47109" name="Zástupný symbol pro číslo snímku 8">
            <a:extLst>
              <a:ext uri="{FF2B5EF4-FFF2-40B4-BE49-F238E27FC236}">
                <a16:creationId xmlns:a16="http://schemas.microsoft.com/office/drawing/2014/main" id="{D3F64DEA-E04C-A9DB-FB5E-1D2ACB0C06D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82618F8-156F-4462-8E12-9EE79AE8E6A1}" type="slidenum">
              <a:rPr lang="cs-CZ" altLang="cs-CZ" sz="1200">
                <a:solidFill>
                  <a:srgbClr val="898989"/>
                </a:solidFill>
              </a:rPr>
              <a:pPr>
                <a:spcBef>
                  <a:spcPct val="0"/>
                </a:spcBef>
                <a:buFontTx/>
                <a:buNone/>
              </a:pPr>
              <a:t>40</a:t>
            </a:fld>
            <a:endParaRPr lang="cs-CZ" altLang="cs-CZ" sz="1200">
              <a:solidFill>
                <a:srgbClr val="898989"/>
              </a:solidFill>
            </a:endParaRPr>
          </a:p>
        </p:txBody>
      </p:sp>
      <p:sp>
        <p:nvSpPr>
          <p:cNvPr id="10" name="Zástupný symbol pro zápatí 9">
            <a:extLst>
              <a:ext uri="{FF2B5EF4-FFF2-40B4-BE49-F238E27FC236}">
                <a16:creationId xmlns:a16="http://schemas.microsoft.com/office/drawing/2014/main" id="{910B3BDC-70B5-CD0C-BF48-E7C660992CCB}"/>
              </a:ext>
            </a:extLst>
          </p:cNvPr>
          <p:cNvSpPr>
            <a:spLocks noGrp="1"/>
          </p:cNvSpPr>
          <p:nvPr>
            <p:ph type="ftr" sz="quarter" idx="11"/>
          </p:nvPr>
        </p:nvSpPr>
        <p:spPr/>
        <p:txBody>
          <a:bodyPr/>
          <a:lstStyle/>
          <a:p>
            <a:pPr>
              <a:defRPr/>
            </a:pPr>
            <a:r>
              <a:rPr lang="cs-CZ"/>
              <a:t>Division Seminar</a:t>
            </a:r>
          </a:p>
        </p:txBody>
      </p:sp>
      <p:pic>
        <p:nvPicPr>
          <p:cNvPr id="2" name="Picture 6" descr="zweig">
            <a:extLst>
              <a:ext uri="{FF2B5EF4-FFF2-40B4-BE49-F238E27FC236}">
                <a16:creationId xmlns:a16="http://schemas.microsoft.com/office/drawing/2014/main" id="{69449838-5CF7-2F9F-F33D-548BC8FFCE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3249" y="495301"/>
            <a:ext cx="5095134"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7">
            <a:extLst>
              <a:ext uri="{FF2B5EF4-FFF2-40B4-BE49-F238E27FC236}">
                <a16:creationId xmlns:a16="http://schemas.microsoft.com/office/drawing/2014/main" id="{0AFB1A54-3273-BEC9-DCFB-2AEBD2682E61}"/>
              </a:ext>
            </a:extLst>
          </p:cNvPr>
          <p:cNvSpPr>
            <a:spLocks noChangeArrowheads="1"/>
          </p:cNvSpPr>
          <p:nvPr/>
        </p:nvSpPr>
        <p:spPr bwMode="auto">
          <a:xfrm>
            <a:off x="69535" y="495300"/>
            <a:ext cx="4205068" cy="5170646"/>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cs-CZ" sz="2000" b="1" dirty="0">
                <a:solidFill>
                  <a:srgbClr val="FF3300"/>
                </a:solidFill>
                <a:latin typeface="Arial" panose="020B0604020202020204" pitchFamily="34" charset="0"/>
                <a:cs typeface="Arial" panose="020B0604020202020204" pitchFamily="34" charset="0"/>
              </a:rPr>
              <a:t>Both mesons and baryons are constructed from a set of three fundamental particles,</a:t>
            </a:r>
            <a:r>
              <a:rPr lang="en-US" altLang="cs-CZ" sz="2000" dirty="0">
                <a:solidFill>
                  <a:srgbClr val="FF3300"/>
                </a:solidFill>
                <a:latin typeface="Arial" panose="020B0604020202020204" pitchFamily="34" charset="0"/>
                <a:cs typeface="Arial" panose="020B0604020202020204" pitchFamily="34" charset="0"/>
              </a:rPr>
              <a:t> </a:t>
            </a:r>
            <a:r>
              <a:rPr lang="en-US" altLang="cs-CZ" sz="2000" b="1" dirty="0">
                <a:solidFill>
                  <a:srgbClr val="2613B3"/>
                </a:solidFill>
                <a:latin typeface="Arial" panose="020B0604020202020204" pitchFamily="34" charset="0"/>
                <a:cs typeface="Arial" panose="020B0604020202020204" pitchFamily="34" charset="0"/>
              </a:rPr>
              <a:t>called aces. </a:t>
            </a:r>
            <a:endParaRPr lang="cs-CZ" altLang="cs-CZ" sz="2000" b="1" dirty="0">
              <a:solidFill>
                <a:srgbClr val="2613B3"/>
              </a:solidFill>
              <a:latin typeface="Arial" panose="020B0604020202020204" pitchFamily="34" charset="0"/>
              <a:cs typeface="Arial" panose="020B0604020202020204" pitchFamily="34" charset="0"/>
            </a:endParaRPr>
          </a:p>
          <a:p>
            <a:pPr eaLnBrk="1" hangingPunct="1">
              <a:spcBef>
                <a:spcPct val="0"/>
              </a:spcBef>
              <a:buFontTx/>
              <a:buNone/>
            </a:pPr>
            <a:endParaRPr lang="cs-CZ" altLang="cs-CZ" sz="1000" dirty="0">
              <a:latin typeface="Arial" panose="020B0604020202020204" pitchFamily="34" charset="0"/>
              <a:cs typeface="Arial" panose="020B0604020202020204" pitchFamily="34" charset="0"/>
            </a:endParaRPr>
          </a:p>
          <a:p>
            <a:pPr eaLnBrk="1" hangingPunct="1">
              <a:spcBef>
                <a:spcPct val="0"/>
              </a:spcBef>
              <a:buFontTx/>
              <a:buNone/>
            </a:pPr>
            <a:r>
              <a:rPr lang="en-US" altLang="cs-CZ" sz="2000" dirty="0">
                <a:latin typeface="Arial" panose="020B0604020202020204" pitchFamily="34" charset="0"/>
                <a:cs typeface="Arial" panose="020B0604020202020204" pitchFamily="34" charset="0"/>
              </a:rPr>
              <a:t>Each ace carries baryon number 1/3 and is </a:t>
            </a:r>
            <a:r>
              <a:rPr lang="en-US" altLang="cs-CZ" sz="2000" b="1" u="sng" dirty="0">
                <a:solidFill>
                  <a:srgbClr val="FF3300"/>
                </a:solidFill>
                <a:latin typeface="Arial" panose="020B0604020202020204" pitchFamily="34" charset="0"/>
                <a:cs typeface="Arial" panose="020B0604020202020204" pitchFamily="34" charset="0"/>
              </a:rPr>
              <a:t>fractionally charged</a:t>
            </a:r>
            <a:r>
              <a:rPr lang="en-US" altLang="cs-CZ" sz="2000" u="sng" dirty="0">
                <a:solidFill>
                  <a:srgbClr val="FF3300"/>
                </a:solidFill>
                <a:latin typeface="Arial" panose="020B0604020202020204" pitchFamily="34" charset="0"/>
                <a:cs typeface="Arial" panose="020B0604020202020204" pitchFamily="34" charset="0"/>
              </a:rPr>
              <a:t>. </a:t>
            </a:r>
            <a:endParaRPr lang="cs-CZ" altLang="cs-CZ" sz="2000" u="sng" dirty="0">
              <a:solidFill>
                <a:srgbClr val="FF3300"/>
              </a:solidFill>
              <a:latin typeface="Arial" panose="020B0604020202020204" pitchFamily="34" charset="0"/>
              <a:cs typeface="Arial" panose="020B0604020202020204" pitchFamily="34" charset="0"/>
            </a:endParaRPr>
          </a:p>
          <a:p>
            <a:pPr eaLnBrk="1" hangingPunct="1">
              <a:spcBef>
                <a:spcPct val="0"/>
              </a:spcBef>
              <a:buFontTx/>
              <a:buNone/>
            </a:pPr>
            <a:endParaRPr lang="en-US" altLang="cs-CZ" sz="2000" u="sng" dirty="0">
              <a:solidFill>
                <a:srgbClr val="FF3300"/>
              </a:solidFill>
              <a:latin typeface="Arial" panose="020B0604020202020204" pitchFamily="34" charset="0"/>
              <a:cs typeface="Arial" panose="020B0604020202020204" pitchFamily="34" charset="0"/>
            </a:endParaRPr>
          </a:p>
          <a:p>
            <a:pPr eaLnBrk="1" hangingPunct="1">
              <a:spcBef>
                <a:spcPct val="0"/>
              </a:spcBef>
              <a:buFontTx/>
              <a:buNone/>
            </a:pPr>
            <a:r>
              <a:rPr lang="en-US" altLang="cs-CZ" sz="2000" b="1" dirty="0">
                <a:solidFill>
                  <a:srgbClr val="FF3300"/>
                </a:solidFill>
                <a:latin typeface="Arial" panose="020B0604020202020204" pitchFamily="34" charset="0"/>
                <a:cs typeface="Arial" panose="020B0604020202020204" pitchFamily="34" charset="0"/>
              </a:rPr>
              <a:t>SU(3) is adopted as a higher symmetry for the strong interactions</a:t>
            </a:r>
            <a:r>
              <a:rPr lang="en-US" altLang="cs-CZ" sz="2000" dirty="0">
                <a:solidFill>
                  <a:srgbClr val="FF3300"/>
                </a:solidFill>
                <a:latin typeface="Arial" panose="020B0604020202020204" pitchFamily="34" charset="0"/>
                <a:cs typeface="Arial" panose="020B0604020202020204" pitchFamily="34" charset="0"/>
              </a:rPr>
              <a:t>.</a:t>
            </a:r>
            <a:endParaRPr lang="cs-CZ" altLang="cs-CZ" sz="2000" dirty="0">
              <a:solidFill>
                <a:srgbClr val="FF3300"/>
              </a:solidFill>
              <a:latin typeface="Arial" panose="020B0604020202020204" pitchFamily="34" charset="0"/>
              <a:cs typeface="Arial" panose="020B0604020202020204" pitchFamily="34" charset="0"/>
            </a:endParaRPr>
          </a:p>
          <a:p>
            <a:pPr eaLnBrk="1" hangingPunct="1">
              <a:spcBef>
                <a:spcPct val="0"/>
              </a:spcBef>
              <a:buFontTx/>
              <a:buNone/>
            </a:pPr>
            <a:endParaRPr lang="cs-CZ" altLang="cs-CZ" sz="1000" dirty="0">
              <a:solidFill>
                <a:srgbClr val="FF3300"/>
              </a:solidFill>
              <a:latin typeface="Arial" panose="020B0604020202020204" pitchFamily="34" charset="0"/>
              <a:cs typeface="Arial" panose="020B0604020202020204" pitchFamily="34" charset="0"/>
            </a:endParaRPr>
          </a:p>
          <a:p>
            <a:pPr eaLnBrk="1" hangingPunct="1">
              <a:spcBef>
                <a:spcPct val="0"/>
              </a:spcBef>
              <a:buFontTx/>
              <a:buNone/>
            </a:pPr>
            <a:r>
              <a:rPr lang="en-US" altLang="cs-CZ" sz="2000" dirty="0">
                <a:latin typeface="Arial" panose="020B0604020202020204" pitchFamily="34" charset="0"/>
                <a:cs typeface="Arial" panose="020B0604020202020204" pitchFamily="34" charset="0"/>
              </a:rPr>
              <a:t>Extensive space-time and group theoretic structure is then predicted for both mesons and baryons … </a:t>
            </a:r>
          </a:p>
          <a:p>
            <a:pPr eaLnBrk="1" hangingPunct="1">
              <a:spcBef>
                <a:spcPct val="0"/>
              </a:spcBef>
              <a:buFontTx/>
              <a:buNone/>
            </a:pPr>
            <a:endParaRPr lang="en-US" altLang="cs-CZ" sz="1000" dirty="0">
              <a:latin typeface="Arial" panose="020B0604020202020204" pitchFamily="34" charset="0"/>
              <a:cs typeface="Arial" panose="020B0604020202020204" pitchFamily="34" charset="0"/>
            </a:endParaRPr>
          </a:p>
          <a:p>
            <a:pPr eaLnBrk="1" hangingPunct="1">
              <a:spcBef>
                <a:spcPct val="0"/>
              </a:spcBef>
              <a:buFontTx/>
              <a:buNone/>
            </a:pPr>
            <a:r>
              <a:rPr lang="en-US" altLang="cs-CZ" sz="2000" dirty="0">
                <a:latin typeface="Arial" panose="020B0604020202020204" pitchFamily="34" charset="0"/>
                <a:cs typeface="Arial" panose="020B0604020202020204" pitchFamily="34" charset="0"/>
              </a:rPr>
              <a:t>An experimental search for the aces is suggested.</a:t>
            </a:r>
            <a:endParaRPr lang="cs-CZ" altLang="cs-CZ" sz="2000" dirty="0">
              <a:latin typeface="Arial" panose="020B0604020202020204" pitchFamily="34" charset="0"/>
              <a:cs typeface="Arial" panose="020B0604020202020204" pitchFamily="34" charset="0"/>
            </a:endParaRPr>
          </a:p>
        </p:txBody>
      </p:sp>
      <p:pic>
        <p:nvPicPr>
          <p:cNvPr id="4" name="Picture 9" descr="Zweig2">
            <a:extLst>
              <a:ext uri="{FF2B5EF4-FFF2-40B4-BE49-F238E27FC236}">
                <a16:creationId xmlns:a16="http://schemas.microsoft.com/office/drawing/2014/main" id="{C5A619CB-F751-BB0B-19EF-41152D6B01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9470" y="259396"/>
            <a:ext cx="1398753" cy="2087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a:extLst>
              <a:ext uri="{FF2B5EF4-FFF2-40B4-BE49-F238E27FC236}">
                <a16:creationId xmlns:a16="http://schemas.microsoft.com/office/drawing/2014/main" id="{B6F44054-D976-4F8C-930E-1293406792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15888"/>
            <a:ext cx="826770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3">
            <a:extLst>
              <a:ext uri="{FF2B5EF4-FFF2-40B4-BE49-F238E27FC236}">
                <a16:creationId xmlns:a16="http://schemas.microsoft.com/office/drawing/2014/main" id="{DC73E8C7-EC33-C77C-DEBE-7B2D77C22D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2636838"/>
            <a:ext cx="7345362"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Text Box 2">
            <a:extLst>
              <a:ext uri="{FF2B5EF4-FFF2-40B4-BE49-F238E27FC236}">
                <a16:creationId xmlns:a16="http://schemas.microsoft.com/office/drawing/2014/main" id="{E9CEE06B-7F46-321D-F473-C47266F777C7}"/>
              </a:ext>
            </a:extLst>
          </p:cNvPr>
          <p:cNvSpPr txBox="1">
            <a:spLocks noChangeArrowheads="1"/>
          </p:cNvSpPr>
          <p:nvPr/>
        </p:nvSpPr>
        <p:spPr bwMode="auto">
          <a:xfrm>
            <a:off x="1186815" y="544513"/>
            <a:ext cx="6681829" cy="584775"/>
          </a:xfrm>
          <a:prstGeom prst="rect">
            <a:avLst/>
          </a:prstGeom>
          <a:noFill/>
          <a:ln>
            <a:noFill/>
          </a:ln>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b="1" dirty="0" err="1">
                <a:solidFill>
                  <a:srgbClr val="0033CC"/>
                </a:solidFill>
              </a:rPr>
              <a:t>Quark</a:t>
            </a:r>
            <a:r>
              <a:rPr lang="en-US" altLang="cs-CZ" b="1" dirty="0">
                <a:solidFill>
                  <a:srgbClr val="0033CC"/>
                </a:solidFill>
              </a:rPr>
              <a:t> model </a:t>
            </a:r>
            <a:r>
              <a:rPr lang="cs-CZ" altLang="cs-CZ" b="1" dirty="0" err="1">
                <a:solidFill>
                  <a:srgbClr val="0033CC"/>
                </a:solidFill>
              </a:rPr>
              <a:t>according</a:t>
            </a:r>
            <a:r>
              <a:rPr lang="cs-CZ" altLang="cs-CZ" b="1" dirty="0">
                <a:solidFill>
                  <a:srgbClr val="0033CC"/>
                </a:solidFill>
              </a:rPr>
              <a:t> to </a:t>
            </a:r>
            <a:r>
              <a:rPr lang="en-US" altLang="cs-CZ" b="1" dirty="0">
                <a:solidFill>
                  <a:srgbClr val="0033CC"/>
                </a:solidFill>
              </a:rPr>
              <a:t>Gell-Mann</a:t>
            </a:r>
            <a:endParaRPr lang="cs-CZ" altLang="cs-CZ" b="1" dirty="0">
              <a:solidFill>
                <a:srgbClr val="0033CC"/>
              </a:solidFill>
            </a:endParaRPr>
          </a:p>
        </p:txBody>
      </p:sp>
      <p:sp>
        <p:nvSpPr>
          <p:cNvPr id="51205" name="TextovéPole 4">
            <a:extLst>
              <a:ext uri="{FF2B5EF4-FFF2-40B4-BE49-F238E27FC236}">
                <a16:creationId xmlns:a16="http://schemas.microsoft.com/office/drawing/2014/main" id="{14CB2F6F-58C0-3E6E-A079-F81F5FE1DA75}"/>
              </a:ext>
            </a:extLst>
          </p:cNvPr>
          <p:cNvSpPr txBox="1">
            <a:spLocks noChangeArrowheads="1"/>
          </p:cNvSpPr>
          <p:nvPr/>
        </p:nvSpPr>
        <p:spPr bwMode="auto">
          <a:xfrm>
            <a:off x="1908175" y="6092825"/>
            <a:ext cx="6853238"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1800">
                <a:latin typeface="Arial" panose="020B0604020202020204" pitchFamily="34" charset="0"/>
              </a:rPr>
              <a:t>                                                                                                        </a:t>
            </a:r>
          </a:p>
        </p:txBody>
      </p:sp>
      <p:sp>
        <p:nvSpPr>
          <p:cNvPr id="9" name="Zástupný symbol pro datum 8">
            <a:extLst>
              <a:ext uri="{FF2B5EF4-FFF2-40B4-BE49-F238E27FC236}">
                <a16:creationId xmlns:a16="http://schemas.microsoft.com/office/drawing/2014/main" id="{0FA54FF5-1836-CB66-BC5B-D4449DD61427}"/>
              </a:ext>
            </a:extLst>
          </p:cNvPr>
          <p:cNvSpPr>
            <a:spLocks noGrp="1"/>
          </p:cNvSpPr>
          <p:nvPr>
            <p:ph type="dt" sz="quarter" idx="10"/>
          </p:nvPr>
        </p:nvSpPr>
        <p:spPr/>
        <p:txBody>
          <a:bodyPr/>
          <a:lstStyle/>
          <a:p>
            <a:pPr>
              <a:defRPr/>
            </a:pPr>
            <a:r>
              <a:rPr lang="cs-CZ"/>
              <a:t>12.10.2023</a:t>
            </a:r>
          </a:p>
        </p:txBody>
      </p:sp>
      <p:sp>
        <p:nvSpPr>
          <p:cNvPr id="51207" name="Zástupný symbol pro číslo snímku 9">
            <a:extLst>
              <a:ext uri="{FF2B5EF4-FFF2-40B4-BE49-F238E27FC236}">
                <a16:creationId xmlns:a16="http://schemas.microsoft.com/office/drawing/2014/main" id="{986ECE46-E532-F4F8-4342-A760F5F9774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FDBAD93-5C5E-4892-8BF7-193B834D419B}" type="slidenum">
              <a:rPr lang="cs-CZ" altLang="cs-CZ" sz="1200">
                <a:solidFill>
                  <a:srgbClr val="898989"/>
                </a:solidFill>
              </a:rPr>
              <a:pPr>
                <a:spcBef>
                  <a:spcPct val="0"/>
                </a:spcBef>
                <a:buFontTx/>
                <a:buNone/>
              </a:pPr>
              <a:t>41</a:t>
            </a:fld>
            <a:endParaRPr lang="cs-CZ" altLang="cs-CZ" sz="1200">
              <a:solidFill>
                <a:srgbClr val="898989"/>
              </a:solidFill>
            </a:endParaRPr>
          </a:p>
        </p:txBody>
      </p:sp>
      <p:sp>
        <p:nvSpPr>
          <p:cNvPr id="11" name="Zástupný symbol pro zápatí 10">
            <a:extLst>
              <a:ext uri="{FF2B5EF4-FFF2-40B4-BE49-F238E27FC236}">
                <a16:creationId xmlns:a16="http://schemas.microsoft.com/office/drawing/2014/main" id="{680467C5-3B2C-81BA-DEEB-299FA09E656F}"/>
              </a:ext>
            </a:extLst>
          </p:cNvPr>
          <p:cNvSpPr>
            <a:spLocks noGrp="1"/>
          </p:cNvSpPr>
          <p:nvPr>
            <p:ph type="ftr" sz="quarter" idx="11"/>
          </p:nvPr>
        </p:nvSpPr>
        <p:spPr/>
        <p:txBody>
          <a:bodyPr/>
          <a:lstStyle/>
          <a:p>
            <a:pPr>
              <a:defRPr/>
            </a:pPr>
            <a:r>
              <a:rPr lang="cs-CZ"/>
              <a:t>Division Seminar</a:t>
            </a:r>
          </a:p>
        </p:txBody>
      </p:sp>
      <p:sp>
        <p:nvSpPr>
          <p:cNvPr id="2" name="TextovéPole 1">
            <a:extLst>
              <a:ext uri="{FF2B5EF4-FFF2-40B4-BE49-F238E27FC236}">
                <a16:creationId xmlns:a16="http://schemas.microsoft.com/office/drawing/2014/main" id="{E3D36C4C-441B-7992-7DEA-5EF842B3A68B}"/>
              </a:ext>
            </a:extLst>
          </p:cNvPr>
          <p:cNvSpPr txBox="1"/>
          <p:nvPr/>
        </p:nvSpPr>
        <p:spPr>
          <a:xfrm>
            <a:off x="479108" y="2304406"/>
            <a:ext cx="4877874" cy="461665"/>
          </a:xfrm>
          <a:prstGeom prst="rect">
            <a:avLst/>
          </a:prstGeom>
          <a:noFill/>
        </p:spPr>
        <p:txBody>
          <a:bodyPr wrap="none" rtlCol="0">
            <a:spAutoFit/>
          </a:bodyPr>
          <a:lstStyle/>
          <a:p>
            <a:r>
              <a:rPr lang="cs-CZ" sz="2400" b="1" dirty="0" err="1">
                <a:latin typeface="Arial" panose="020B0604020202020204" pitchFamily="34" charset="0"/>
                <a:cs typeface="Arial" panose="020B0604020202020204" pitchFamily="34" charset="0"/>
              </a:rPr>
              <a:t>Typical</a:t>
            </a:r>
            <a:r>
              <a:rPr lang="cs-CZ" sz="2400" b="1" dirty="0">
                <a:latin typeface="Arial" panose="020B0604020202020204" pitchFamily="34" charset="0"/>
                <a:cs typeface="Arial" panose="020B0604020202020204" pitchFamily="34" charset="0"/>
              </a:rPr>
              <a:t> MGM: It </a:t>
            </a:r>
            <a:r>
              <a:rPr lang="cs-CZ" sz="2400" b="1" dirty="0" err="1">
                <a:latin typeface="Arial" panose="020B0604020202020204" pitchFamily="34" charset="0"/>
                <a:cs typeface="Arial" panose="020B0604020202020204" pitchFamily="34" charset="0"/>
              </a:rPr>
              <a:t>may</a:t>
            </a:r>
            <a:r>
              <a:rPr lang="cs-CZ" sz="2400" b="1" dirty="0">
                <a:latin typeface="Arial" panose="020B0604020202020204" pitchFamily="34" charset="0"/>
                <a:cs typeface="Arial" panose="020B0604020202020204" pitchFamily="34" charset="0"/>
              </a:rPr>
              <a:t> by </a:t>
            </a:r>
            <a:r>
              <a:rPr lang="cs-CZ" sz="2400" b="1" dirty="0" err="1">
                <a:latin typeface="Arial" panose="020B0604020202020204" pitchFamily="34" charset="0"/>
                <a:cs typeface="Arial" panose="020B0604020202020204" pitchFamily="34" charset="0"/>
              </a:rPr>
              <a:t>this</a:t>
            </a:r>
            <a:r>
              <a:rPr lang="cs-CZ" sz="2400" b="1" dirty="0">
                <a:latin typeface="Arial" panose="020B0604020202020204" pitchFamily="34" charset="0"/>
                <a:cs typeface="Arial" panose="020B0604020202020204" pitchFamily="34" charset="0"/>
              </a:rPr>
              <a:t> </a:t>
            </a:r>
            <a:r>
              <a:rPr lang="cs-CZ" sz="2400" b="1" dirty="0" err="1">
                <a:latin typeface="Arial" panose="020B0604020202020204" pitchFamily="34" charset="0"/>
                <a:cs typeface="Arial" panose="020B0604020202020204" pitchFamily="34" charset="0"/>
              </a:rPr>
              <a:t>way</a:t>
            </a:r>
            <a:endParaRPr lang="cs-CZ" sz="24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04"/>
                                        </p:tgtEl>
                                        <p:attrNameLst>
                                          <p:attrName>style.visibility</p:attrName>
                                        </p:attrNameLst>
                                      </p:cBhvr>
                                      <p:to>
                                        <p:strVal val="visible"/>
                                      </p:to>
                                    </p:set>
                                    <p:animEffect transition="in" filter="fade">
                                      <p:cBhvr>
                                        <p:cTn id="7" dur="500"/>
                                        <p:tgtEl>
                                          <p:spTgt spid="51204"/>
                                        </p:tgtEl>
                                      </p:cBhvr>
                                    </p:animEffect>
                                  </p:childTnLst>
                                </p:cTn>
                              </p:par>
                              <p:par>
                                <p:cTn id="8" presetID="10" presetClass="entr" presetSubtype="0" fill="hold" nodeType="withEffect">
                                  <p:stCondLst>
                                    <p:cond delay="0"/>
                                  </p:stCondLst>
                                  <p:childTnLst>
                                    <p:set>
                                      <p:cBhvr>
                                        <p:cTn id="9" dur="1" fill="hold">
                                          <p:stCondLst>
                                            <p:cond delay="0"/>
                                          </p:stCondLst>
                                        </p:cTn>
                                        <p:tgtEl>
                                          <p:spTgt spid="51202"/>
                                        </p:tgtEl>
                                        <p:attrNameLst>
                                          <p:attrName>style.visibility</p:attrName>
                                        </p:attrNameLst>
                                      </p:cBhvr>
                                      <p:to>
                                        <p:strVal val="visible"/>
                                      </p:to>
                                    </p:set>
                                    <p:animEffect transition="in" filter="fade">
                                      <p:cBhvr>
                                        <p:cTn id="10" dur="500"/>
                                        <p:tgtEl>
                                          <p:spTgt spid="5120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nodeType="withEffect">
                                  <p:stCondLst>
                                    <p:cond delay="0"/>
                                  </p:stCondLst>
                                  <p:childTnLst>
                                    <p:set>
                                      <p:cBhvr>
                                        <p:cTn id="17" dur="1" fill="hold">
                                          <p:stCondLst>
                                            <p:cond delay="0"/>
                                          </p:stCondLst>
                                        </p:cTn>
                                        <p:tgtEl>
                                          <p:spTgt spid="51203"/>
                                        </p:tgtEl>
                                        <p:attrNameLst>
                                          <p:attrName>style.visibility</p:attrName>
                                        </p:attrNameLst>
                                      </p:cBhvr>
                                      <p:to>
                                        <p:strVal val="visible"/>
                                      </p:to>
                                    </p:set>
                                    <p:animEffect transition="in" filter="fade">
                                      <p:cBhvr>
                                        <p:cTn id="18" dur="500"/>
                                        <p:tgtEl>
                                          <p:spTgt spid="51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a:extLst>
              <a:ext uri="{FF2B5EF4-FFF2-40B4-BE49-F238E27FC236}">
                <a16:creationId xmlns:a16="http://schemas.microsoft.com/office/drawing/2014/main" id="{0E4C05B4-C4B6-831F-DE2C-F947B79AE5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115" y="99377"/>
            <a:ext cx="7935912"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ástupný symbol pro datum 9">
            <a:extLst>
              <a:ext uri="{FF2B5EF4-FFF2-40B4-BE49-F238E27FC236}">
                <a16:creationId xmlns:a16="http://schemas.microsoft.com/office/drawing/2014/main" id="{8FC4C6BF-643A-5756-D708-941701634308}"/>
              </a:ext>
            </a:extLst>
          </p:cNvPr>
          <p:cNvSpPr>
            <a:spLocks noGrp="1"/>
          </p:cNvSpPr>
          <p:nvPr>
            <p:ph type="dt" sz="quarter" idx="10"/>
          </p:nvPr>
        </p:nvSpPr>
        <p:spPr/>
        <p:txBody>
          <a:bodyPr/>
          <a:lstStyle/>
          <a:p>
            <a:pPr>
              <a:defRPr/>
            </a:pPr>
            <a:r>
              <a:rPr lang="cs-CZ"/>
              <a:t>12.10.2023</a:t>
            </a:r>
          </a:p>
        </p:txBody>
      </p:sp>
      <p:sp>
        <p:nvSpPr>
          <p:cNvPr id="52230" name="Zástupný symbol pro číslo snímku 10">
            <a:extLst>
              <a:ext uri="{FF2B5EF4-FFF2-40B4-BE49-F238E27FC236}">
                <a16:creationId xmlns:a16="http://schemas.microsoft.com/office/drawing/2014/main" id="{3AA7D82A-6FE6-EC99-CA86-447786EEA9A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067B53D-E1D8-4191-B72D-BABBF0DE2851}" type="slidenum">
              <a:rPr lang="cs-CZ" altLang="cs-CZ" sz="1200">
                <a:solidFill>
                  <a:srgbClr val="898989"/>
                </a:solidFill>
              </a:rPr>
              <a:pPr>
                <a:spcBef>
                  <a:spcPct val="0"/>
                </a:spcBef>
                <a:buFontTx/>
                <a:buNone/>
              </a:pPr>
              <a:t>42</a:t>
            </a:fld>
            <a:endParaRPr lang="cs-CZ" altLang="cs-CZ" sz="1200">
              <a:solidFill>
                <a:srgbClr val="898989"/>
              </a:solidFill>
            </a:endParaRPr>
          </a:p>
        </p:txBody>
      </p:sp>
      <p:sp>
        <p:nvSpPr>
          <p:cNvPr id="12" name="Zástupný symbol pro zápatí 11">
            <a:extLst>
              <a:ext uri="{FF2B5EF4-FFF2-40B4-BE49-F238E27FC236}">
                <a16:creationId xmlns:a16="http://schemas.microsoft.com/office/drawing/2014/main" id="{8737CD74-9C86-C691-7AEA-3CA941FC16C3}"/>
              </a:ext>
            </a:extLst>
          </p:cNvPr>
          <p:cNvSpPr>
            <a:spLocks noGrp="1"/>
          </p:cNvSpPr>
          <p:nvPr>
            <p:ph type="ftr" sz="quarter" idx="11"/>
          </p:nvPr>
        </p:nvSpPr>
        <p:spPr/>
        <p:txBody>
          <a:bodyPr/>
          <a:lstStyle/>
          <a:p>
            <a:pPr>
              <a:defRPr/>
            </a:pPr>
            <a:r>
              <a:rPr lang="cs-CZ"/>
              <a:t>Division Seminar</a:t>
            </a:r>
          </a:p>
        </p:txBody>
      </p:sp>
      <p:sp>
        <p:nvSpPr>
          <p:cNvPr id="2" name="TextovéPole 1">
            <a:extLst>
              <a:ext uri="{FF2B5EF4-FFF2-40B4-BE49-F238E27FC236}">
                <a16:creationId xmlns:a16="http://schemas.microsoft.com/office/drawing/2014/main" id="{8D3CFD03-B48A-1413-360A-E48B163C8A59}"/>
              </a:ext>
            </a:extLst>
          </p:cNvPr>
          <p:cNvSpPr txBox="1"/>
          <p:nvPr/>
        </p:nvSpPr>
        <p:spPr>
          <a:xfrm>
            <a:off x="-50745" y="0"/>
            <a:ext cx="1788105" cy="461665"/>
          </a:xfrm>
          <a:prstGeom prst="rect">
            <a:avLst/>
          </a:prstGeom>
          <a:noFill/>
        </p:spPr>
        <p:txBody>
          <a:bodyPr wrap="square" rtlCol="0">
            <a:spAutoFit/>
          </a:bodyPr>
          <a:lstStyle/>
          <a:p>
            <a:r>
              <a:rPr lang="cs-CZ" sz="2400" b="1" dirty="0" err="1">
                <a:latin typeface="Arial" panose="020B0604020202020204" pitchFamily="34" charset="0"/>
                <a:cs typeface="Arial" panose="020B0604020202020204" pitchFamily="34" charset="0"/>
              </a:rPr>
              <a:t>or</a:t>
            </a:r>
            <a:r>
              <a:rPr lang="cs-CZ" sz="2400" b="1" dirty="0">
                <a:latin typeface="Arial" panose="020B0604020202020204" pitchFamily="34" charset="0"/>
                <a:cs typeface="Arial" panose="020B0604020202020204" pitchFamily="34" charset="0"/>
              </a:rPr>
              <a:t> </a:t>
            </a:r>
            <a:r>
              <a:rPr lang="cs-CZ" sz="2400" b="1" dirty="0" err="1">
                <a:latin typeface="Arial" panose="020B0604020202020204" pitchFamily="34" charset="0"/>
                <a:cs typeface="Arial" panose="020B0604020202020204" pitchFamily="34" charset="0"/>
              </a:rPr>
              <a:t>this</a:t>
            </a:r>
            <a:r>
              <a:rPr lang="cs-CZ" sz="2400" b="1" dirty="0">
                <a:latin typeface="Arial" panose="020B0604020202020204" pitchFamily="34" charset="0"/>
                <a:cs typeface="Arial" panose="020B0604020202020204" pitchFamily="34" charset="0"/>
              </a:rPr>
              <a:t> </a:t>
            </a:r>
            <a:r>
              <a:rPr lang="cs-CZ" sz="2400" b="1" dirty="0" err="1">
                <a:latin typeface="Arial" panose="020B0604020202020204" pitchFamily="34" charset="0"/>
                <a:cs typeface="Arial" panose="020B0604020202020204" pitchFamily="34" charset="0"/>
              </a:rPr>
              <a:t>way</a:t>
            </a:r>
            <a:endParaRPr lang="cs-CZ" sz="2400" b="1" dirty="0">
              <a:latin typeface="Arial" panose="020B0604020202020204" pitchFamily="34" charset="0"/>
              <a:cs typeface="Arial" panose="020B0604020202020204" pitchFamily="34" charset="0"/>
            </a:endParaRPr>
          </a:p>
        </p:txBody>
      </p:sp>
      <p:pic>
        <p:nvPicPr>
          <p:cNvPr id="3" name="Picture 3">
            <a:extLst>
              <a:ext uri="{FF2B5EF4-FFF2-40B4-BE49-F238E27FC236}">
                <a16:creationId xmlns:a16="http://schemas.microsoft.com/office/drawing/2014/main" id="{FEE7FAF9-8EE8-D23C-652B-3949201CD5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240" y="5192077"/>
            <a:ext cx="7651750" cy="74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a:extLst>
              <a:ext uri="{FF2B5EF4-FFF2-40B4-BE49-F238E27FC236}">
                <a16:creationId xmlns:a16="http://schemas.microsoft.com/office/drawing/2014/main" id="{22BC8B4B-4AD4-5EF3-90E1-E81D91694D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9360" y="5937867"/>
            <a:ext cx="7796498" cy="756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additive="base">
                                        <p:cTn id="7" dur="500" fill="hold"/>
                                        <p:tgtEl>
                                          <p:spTgt spid="41986"/>
                                        </p:tgtEl>
                                        <p:attrNameLst>
                                          <p:attrName>ppt_x</p:attrName>
                                        </p:attrNameLst>
                                      </p:cBhvr>
                                      <p:tavLst>
                                        <p:tav tm="0">
                                          <p:val>
                                            <p:strVal val="#ppt_x"/>
                                          </p:val>
                                        </p:tav>
                                        <p:tav tm="100000">
                                          <p:val>
                                            <p:strVal val="#ppt_x"/>
                                          </p:val>
                                        </p:tav>
                                      </p:tavLst>
                                    </p:anim>
                                    <p:anim calcmode="lin" valueType="num">
                                      <p:cBhvr additive="base">
                                        <p:cTn id="8" dur="500" fill="hold"/>
                                        <p:tgtEl>
                                          <p:spTgt spid="4198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a:extLst>
              <a:ext uri="{FF2B5EF4-FFF2-40B4-BE49-F238E27FC236}">
                <a16:creationId xmlns:a16="http://schemas.microsoft.com/office/drawing/2014/main" id="{464E5199-A9B3-D34C-D103-AC567F8D3BC0}"/>
              </a:ext>
            </a:extLst>
          </p:cNvPr>
          <p:cNvSpPr>
            <a:spLocks noChangeArrowheads="1"/>
          </p:cNvSpPr>
          <p:nvPr/>
        </p:nvSpPr>
        <p:spPr bwMode="auto">
          <a:xfrm>
            <a:off x="1734963" y="751742"/>
            <a:ext cx="5420074" cy="523220"/>
          </a:xfrm>
          <a:prstGeom prst="rect">
            <a:avLst/>
          </a:prstGeom>
          <a:noFill/>
          <a:ln>
            <a:noFill/>
          </a:ln>
        </p:spPr>
        <p:txBody>
          <a:bodyPr wrap="none">
            <a:spAutoFit/>
          </a:bodyPr>
          <a:lstStyle>
            <a:lvl1pPr eaLnBrk="0" hangingPunct="0">
              <a:defRPr sz="2000">
                <a:solidFill>
                  <a:schemeClr val="tx1"/>
                </a:solidFill>
                <a:latin typeface="Microsoft Sans Serif" panose="020B0604020202020204" pitchFamily="34" charset="0"/>
              </a:defRPr>
            </a:lvl1pPr>
            <a:lvl2pPr marL="742950" indent="-285750" eaLnBrk="0" hangingPunct="0">
              <a:defRPr sz="2000">
                <a:solidFill>
                  <a:schemeClr val="tx1"/>
                </a:solidFill>
                <a:latin typeface="Microsoft Sans Serif" panose="020B0604020202020204" pitchFamily="34" charset="0"/>
              </a:defRPr>
            </a:lvl2pPr>
            <a:lvl3pPr marL="1143000" indent="-228600" eaLnBrk="0" hangingPunct="0">
              <a:defRPr sz="2000">
                <a:solidFill>
                  <a:schemeClr val="tx1"/>
                </a:solidFill>
                <a:latin typeface="Microsoft Sans Serif" panose="020B0604020202020204" pitchFamily="34" charset="0"/>
              </a:defRPr>
            </a:lvl3pPr>
            <a:lvl4pPr marL="1600200" indent="-228600" eaLnBrk="0" hangingPunct="0">
              <a:defRPr sz="2000">
                <a:solidFill>
                  <a:schemeClr val="tx1"/>
                </a:solidFill>
                <a:latin typeface="Microsoft Sans Serif" panose="020B0604020202020204" pitchFamily="34" charset="0"/>
              </a:defRPr>
            </a:lvl4pPr>
            <a:lvl5pPr marL="2057400" indent="-228600" eaLnBrk="0" hangingPunct="0">
              <a:defRPr sz="2000">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a:solidFill>
                  <a:schemeClr val="tx1"/>
                </a:solidFill>
                <a:latin typeface="Microsoft Sans Serif" panose="020B0604020202020204" pitchFamily="34" charset="0"/>
              </a:defRPr>
            </a:lvl9pPr>
          </a:lstStyle>
          <a:p>
            <a:pPr eaLnBrk="1" hangingPunct="1"/>
            <a:r>
              <a:rPr lang="en-US" altLang="cs-CZ" sz="2800" b="1" dirty="0">
                <a:solidFill>
                  <a:srgbClr val="3333FF"/>
                </a:solidFill>
                <a:latin typeface="Arial" panose="020B0604020202020204" pitchFamily="34" charset="0"/>
                <a:cs typeface="Arial" panose="020B0604020202020204" pitchFamily="34" charset="0"/>
              </a:rPr>
              <a:t>The concept of colored quarks</a:t>
            </a:r>
            <a:endParaRPr lang="cs-CZ" altLang="cs-CZ" sz="2800" b="1" dirty="0">
              <a:solidFill>
                <a:srgbClr val="3333FF"/>
              </a:solidFill>
              <a:latin typeface="Arial" panose="020B0604020202020204" pitchFamily="34" charset="0"/>
              <a:cs typeface="Arial" panose="020B0604020202020204" pitchFamily="34" charset="0"/>
            </a:endParaRPr>
          </a:p>
        </p:txBody>
      </p:sp>
      <p:sp>
        <p:nvSpPr>
          <p:cNvPr id="50179" name="Text Box 5">
            <a:extLst>
              <a:ext uri="{FF2B5EF4-FFF2-40B4-BE49-F238E27FC236}">
                <a16:creationId xmlns:a16="http://schemas.microsoft.com/office/drawing/2014/main" id="{3F052D64-CC6D-DA62-658D-B34C16DA0A30}"/>
              </a:ext>
            </a:extLst>
          </p:cNvPr>
          <p:cNvSpPr txBox="1">
            <a:spLocks noChangeArrowheads="1"/>
          </p:cNvSpPr>
          <p:nvPr/>
        </p:nvSpPr>
        <p:spPr bwMode="auto">
          <a:xfrm>
            <a:off x="666750" y="1536373"/>
            <a:ext cx="78486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Microsoft Sans Serif" panose="020B0604020202020204" pitchFamily="34" charset="0"/>
              </a:defRPr>
            </a:lvl1pPr>
            <a:lvl2pPr marL="742950" indent="-285750" eaLnBrk="0" hangingPunct="0">
              <a:defRPr sz="2000">
                <a:solidFill>
                  <a:schemeClr val="tx1"/>
                </a:solidFill>
                <a:latin typeface="Microsoft Sans Serif" panose="020B0604020202020204" pitchFamily="34" charset="0"/>
              </a:defRPr>
            </a:lvl2pPr>
            <a:lvl3pPr marL="1143000" indent="-228600" eaLnBrk="0" hangingPunct="0">
              <a:defRPr sz="2000">
                <a:solidFill>
                  <a:schemeClr val="tx1"/>
                </a:solidFill>
                <a:latin typeface="Microsoft Sans Serif" panose="020B0604020202020204" pitchFamily="34" charset="0"/>
              </a:defRPr>
            </a:lvl3pPr>
            <a:lvl4pPr marL="1600200" indent="-228600" eaLnBrk="0" hangingPunct="0">
              <a:defRPr sz="2000">
                <a:solidFill>
                  <a:schemeClr val="tx1"/>
                </a:solidFill>
                <a:latin typeface="Microsoft Sans Serif" panose="020B0604020202020204" pitchFamily="34" charset="0"/>
              </a:defRPr>
            </a:lvl4pPr>
            <a:lvl5pPr marL="2057400" indent="-228600" eaLnBrk="0" hangingPunct="0">
              <a:defRPr sz="2000">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a:solidFill>
                  <a:schemeClr val="tx1"/>
                </a:solidFill>
                <a:latin typeface="Microsoft Sans Serif" panose="020B0604020202020204" pitchFamily="34" charset="0"/>
              </a:defRPr>
            </a:lvl9pPr>
          </a:lstStyle>
          <a:p>
            <a:pPr eaLnBrk="1" hangingPunct="1"/>
            <a:r>
              <a:rPr lang="en-US" altLang="cs-CZ" dirty="0">
                <a:latin typeface="Arial" panose="020B0604020202020204" pitchFamily="34" charset="0"/>
                <a:cs typeface="Arial" panose="020B0604020202020204" pitchFamily="34" charset="0"/>
              </a:rPr>
              <a:t>has been introduced in late 1964 </a:t>
            </a:r>
            <a:r>
              <a:rPr lang="en-US" altLang="cs-CZ" b="1" dirty="0">
                <a:solidFill>
                  <a:srgbClr val="FF0000"/>
                </a:solidFill>
                <a:latin typeface="Arial" panose="020B0604020202020204" pitchFamily="34" charset="0"/>
                <a:cs typeface="Arial" panose="020B0604020202020204" pitchFamily="34" charset="0"/>
              </a:rPr>
              <a:t>primarily in order to explain the apparent problem of quark statistics </a:t>
            </a:r>
            <a:r>
              <a:rPr lang="en-US" altLang="cs-CZ" dirty="0">
                <a:latin typeface="Arial" panose="020B0604020202020204" pitchFamily="34" charset="0"/>
                <a:cs typeface="Arial" panose="020B0604020202020204" pitchFamily="34" charset="0"/>
              </a:rPr>
              <a:t>implied by the success of SU(6) symmetric quark model. To reconcile this model with Pauli principle </a:t>
            </a:r>
            <a:r>
              <a:rPr lang="en-US" altLang="cs-CZ" dirty="0">
                <a:solidFill>
                  <a:srgbClr val="3333FF"/>
                </a:solidFill>
                <a:latin typeface="Arial" panose="020B0604020202020204" pitchFamily="34" charset="0"/>
                <a:cs typeface="Arial" panose="020B0604020202020204" pitchFamily="34" charset="0"/>
              </a:rPr>
              <a:t>Greenberg</a:t>
            </a:r>
            <a:r>
              <a:rPr lang="en-US" altLang="cs-CZ" dirty="0">
                <a:latin typeface="Arial" panose="020B0604020202020204" pitchFamily="34" charset="0"/>
                <a:cs typeface="Arial" panose="020B0604020202020204" pitchFamily="34" charset="0"/>
              </a:rPr>
              <a:t> proposed to interpret  quarks as </a:t>
            </a:r>
            <a:r>
              <a:rPr lang="en-US" altLang="cs-CZ" dirty="0">
                <a:solidFill>
                  <a:srgbClr val="FF3300"/>
                </a:solidFill>
                <a:latin typeface="Arial" panose="020B0604020202020204" pitchFamily="34" charset="0"/>
                <a:cs typeface="Arial" panose="020B0604020202020204" pitchFamily="34" charset="0"/>
              </a:rPr>
              <a:t>parafermions of rank 3</a:t>
            </a:r>
            <a:r>
              <a:rPr lang="en-US" altLang="cs-CZ" dirty="0">
                <a:latin typeface="Arial" panose="020B0604020202020204" pitchFamily="34" charset="0"/>
                <a:cs typeface="Arial" panose="020B0604020202020204" pitchFamily="34" charset="0"/>
              </a:rPr>
              <a:t>.  </a:t>
            </a:r>
            <a:endParaRPr lang="cs-CZ" altLang="cs-CZ" dirty="0">
              <a:latin typeface="Arial" panose="020B0604020202020204" pitchFamily="34" charset="0"/>
              <a:cs typeface="Arial" panose="020B0604020202020204" pitchFamily="34" charset="0"/>
            </a:endParaRPr>
          </a:p>
        </p:txBody>
      </p:sp>
      <p:sp>
        <p:nvSpPr>
          <p:cNvPr id="50180" name="Text Box 9">
            <a:extLst>
              <a:ext uri="{FF2B5EF4-FFF2-40B4-BE49-F238E27FC236}">
                <a16:creationId xmlns:a16="http://schemas.microsoft.com/office/drawing/2014/main" id="{61FEE5FD-D0E7-2E6B-3061-ECEFD630842D}"/>
              </a:ext>
            </a:extLst>
          </p:cNvPr>
          <p:cNvSpPr txBox="1">
            <a:spLocks noChangeArrowheads="1"/>
          </p:cNvSpPr>
          <p:nvPr/>
        </p:nvSpPr>
        <p:spPr bwMode="auto">
          <a:xfrm>
            <a:off x="628650" y="3429000"/>
            <a:ext cx="7632700" cy="1384995"/>
          </a:xfrm>
          <a:prstGeom prst="rect">
            <a:avLst/>
          </a:prstGeom>
          <a:noFill/>
          <a:ln>
            <a:noFill/>
          </a:ln>
        </p:spPr>
        <p:txBody>
          <a:bodyPr>
            <a:spAutoFit/>
          </a:bodyPr>
          <a:lstStyle>
            <a:lvl1pPr eaLnBrk="0" hangingPunct="0">
              <a:defRPr sz="2000">
                <a:solidFill>
                  <a:schemeClr val="tx1"/>
                </a:solidFill>
                <a:latin typeface="Microsoft Sans Serif" panose="020B0604020202020204" pitchFamily="34" charset="0"/>
              </a:defRPr>
            </a:lvl1pPr>
            <a:lvl2pPr marL="742950" indent="-285750" eaLnBrk="0" hangingPunct="0">
              <a:defRPr sz="2000">
                <a:solidFill>
                  <a:schemeClr val="tx1"/>
                </a:solidFill>
                <a:latin typeface="Microsoft Sans Serif" panose="020B0604020202020204" pitchFamily="34" charset="0"/>
              </a:defRPr>
            </a:lvl2pPr>
            <a:lvl3pPr marL="1143000" indent="-228600" eaLnBrk="0" hangingPunct="0">
              <a:defRPr sz="2000">
                <a:solidFill>
                  <a:schemeClr val="tx1"/>
                </a:solidFill>
                <a:latin typeface="Microsoft Sans Serif" panose="020B0604020202020204" pitchFamily="34" charset="0"/>
              </a:defRPr>
            </a:lvl3pPr>
            <a:lvl4pPr marL="1600200" indent="-228600" eaLnBrk="0" hangingPunct="0">
              <a:defRPr sz="2000">
                <a:solidFill>
                  <a:schemeClr val="tx1"/>
                </a:solidFill>
                <a:latin typeface="Microsoft Sans Serif" panose="020B0604020202020204" pitchFamily="34" charset="0"/>
              </a:defRPr>
            </a:lvl4pPr>
            <a:lvl5pPr marL="2057400" indent="-228600" eaLnBrk="0" hangingPunct="0">
              <a:defRPr sz="2000">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a:solidFill>
                  <a:schemeClr val="tx1"/>
                </a:solidFill>
                <a:latin typeface="Microsoft Sans Serif" panose="020B0604020202020204" pitchFamily="34" charset="0"/>
              </a:defRPr>
            </a:lvl9pPr>
          </a:lstStyle>
          <a:p>
            <a:pPr eaLnBrk="1" hangingPunct="1"/>
            <a:r>
              <a:rPr lang="en-US" altLang="cs-CZ" dirty="0"/>
              <a:t>It soon became clear that this assumption is equivalent to assigning to each quark flavor </a:t>
            </a:r>
            <a:r>
              <a:rPr lang="en-US" altLang="cs-CZ" b="1" dirty="0">
                <a:solidFill>
                  <a:srgbClr val="FF3300"/>
                </a:solidFill>
              </a:rPr>
              <a:t>another internal quantum number</a:t>
            </a:r>
            <a:r>
              <a:rPr lang="en-US" altLang="cs-CZ" dirty="0"/>
              <a:t>, which could take three different values and which, </a:t>
            </a:r>
            <a:r>
              <a:rPr lang="en-US" altLang="cs-CZ" dirty="0">
                <a:solidFill>
                  <a:srgbClr val="0000FF"/>
                </a:solidFill>
              </a:rPr>
              <a:t>following Pais’ suggestion at 1965 </a:t>
            </a:r>
            <a:r>
              <a:rPr lang="en-US" altLang="cs-CZ" dirty="0" err="1">
                <a:solidFill>
                  <a:srgbClr val="0000FF"/>
                </a:solidFill>
              </a:rPr>
              <a:t>Erice</a:t>
            </a:r>
            <a:r>
              <a:rPr lang="en-US" altLang="cs-CZ" dirty="0">
                <a:solidFill>
                  <a:srgbClr val="0000FF"/>
                </a:solidFill>
              </a:rPr>
              <a:t> Summer School</a:t>
            </a:r>
            <a:r>
              <a:rPr lang="en-US" altLang="cs-CZ" dirty="0"/>
              <a:t>, </a:t>
            </a:r>
            <a:r>
              <a:rPr lang="en-US" altLang="cs-CZ" b="1" dirty="0">
                <a:solidFill>
                  <a:srgbClr val="FF0000"/>
                </a:solidFill>
              </a:rPr>
              <a:t>has been called color.</a:t>
            </a:r>
            <a:r>
              <a:rPr lang="en-US" altLang="cs-CZ" sz="2400" b="1" dirty="0">
                <a:solidFill>
                  <a:srgbClr val="FF0000"/>
                </a:solidFill>
              </a:rPr>
              <a:t> </a:t>
            </a:r>
            <a:endParaRPr lang="cs-CZ" altLang="cs-CZ" sz="2400" b="1" dirty="0">
              <a:solidFill>
                <a:srgbClr val="FF0000"/>
              </a:solidFill>
            </a:endParaRPr>
          </a:p>
        </p:txBody>
      </p:sp>
      <p:sp>
        <p:nvSpPr>
          <p:cNvPr id="50181" name="Text Box 10">
            <a:extLst>
              <a:ext uri="{FF2B5EF4-FFF2-40B4-BE49-F238E27FC236}">
                <a16:creationId xmlns:a16="http://schemas.microsoft.com/office/drawing/2014/main" id="{C3613415-FCFA-E222-FDE8-535B65561CE3}"/>
              </a:ext>
            </a:extLst>
          </p:cNvPr>
          <p:cNvSpPr txBox="1">
            <a:spLocks noChangeArrowheads="1"/>
          </p:cNvSpPr>
          <p:nvPr/>
        </p:nvSpPr>
        <p:spPr bwMode="auto">
          <a:xfrm>
            <a:off x="158750" y="548005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Microsoft Sans Serif" panose="020B0604020202020204" pitchFamily="34" charset="0"/>
              </a:defRPr>
            </a:lvl1pPr>
            <a:lvl2pPr marL="742950" indent="-285750" eaLnBrk="0" hangingPunct="0">
              <a:defRPr sz="2000">
                <a:solidFill>
                  <a:schemeClr val="tx1"/>
                </a:solidFill>
                <a:latin typeface="Microsoft Sans Serif" panose="020B0604020202020204" pitchFamily="34" charset="0"/>
              </a:defRPr>
            </a:lvl2pPr>
            <a:lvl3pPr marL="1143000" indent="-228600" eaLnBrk="0" hangingPunct="0">
              <a:defRPr sz="2000">
                <a:solidFill>
                  <a:schemeClr val="tx1"/>
                </a:solidFill>
                <a:latin typeface="Microsoft Sans Serif" panose="020B0604020202020204" pitchFamily="34" charset="0"/>
              </a:defRPr>
            </a:lvl3pPr>
            <a:lvl4pPr marL="1600200" indent="-228600" eaLnBrk="0" hangingPunct="0">
              <a:defRPr sz="2000">
                <a:solidFill>
                  <a:schemeClr val="tx1"/>
                </a:solidFill>
                <a:latin typeface="Microsoft Sans Serif" panose="020B0604020202020204" pitchFamily="34" charset="0"/>
              </a:defRPr>
            </a:lvl4pPr>
            <a:lvl5pPr marL="2057400" indent="-228600" eaLnBrk="0" hangingPunct="0">
              <a:defRPr sz="2000">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a:solidFill>
                  <a:schemeClr val="tx1"/>
                </a:solidFill>
                <a:latin typeface="Microsoft Sans Serif" panose="020B0604020202020204" pitchFamily="34" charset="0"/>
              </a:defRPr>
            </a:lvl9pPr>
          </a:lstStyle>
          <a:p>
            <a:pPr eaLnBrk="1" hangingPunct="1"/>
            <a:endParaRPr lang="cs-CZ" altLang="cs-CZ"/>
          </a:p>
        </p:txBody>
      </p:sp>
      <p:sp>
        <p:nvSpPr>
          <p:cNvPr id="2" name="Zástupný symbol pro datum 1">
            <a:extLst>
              <a:ext uri="{FF2B5EF4-FFF2-40B4-BE49-F238E27FC236}">
                <a16:creationId xmlns:a16="http://schemas.microsoft.com/office/drawing/2014/main" id="{BD6FA26B-F212-94C2-0244-2AB8876B95E0}"/>
              </a:ext>
            </a:extLst>
          </p:cNvPr>
          <p:cNvSpPr>
            <a:spLocks noGrp="1"/>
          </p:cNvSpPr>
          <p:nvPr>
            <p:ph type="dt" sz="half" idx="10"/>
          </p:nvPr>
        </p:nvSpPr>
        <p:spPr/>
        <p:txBody>
          <a:bodyPr/>
          <a:lstStyle/>
          <a:p>
            <a:r>
              <a:rPr lang="cs-CZ"/>
              <a:t>12.10.2023</a:t>
            </a:r>
          </a:p>
        </p:txBody>
      </p:sp>
      <p:sp>
        <p:nvSpPr>
          <p:cNvPr id="3" name="Zástupný symbol pro zápatí 2">
            <a:extLst>
              <a:ext uri="{FF2B5EF4-FFF2-40B4-BE49-F238E27FC236}">
                <a16:creationId xmlns:a16="http://schemas.microsoft.com/office/drawing/2014/main" id="{860EAD84-6462-610C-868E-B2641DAF7EB3}"/>
              </a:ext>
            </a:extLst>
          </p:cNvPr>
          <p:cNvSpPr>
            <a:spLocks noGrp="1"/>
          </p:cNvSpPr>
          <p:nvPr>
            <p:ph type="ftr" sz="quarter" idx="11"/>
          </p:nvPr>
        </p:nvSpPr>
        <p:spPr/>
        <p:txBody>
          <a:bodyPr/>
          <a:lstStyle/>
          <a:p>
            <a:r>
              <a:rPr lang="cs-CZ"/>
              <a:t>Division Seminar</a:t>
            </a:r>
          </a:p>
        </p:txBody>
      </p:sp>
      <p:sp>
        <p:nvSpPr>
          <p:cNvPr id="4" name="Zástupný symbol pro číslo snímku 3">
            <a:extLst>
              <a:ext uri="{FF2B5EF4-FFF2-40B4-BE49-F238E27FC236}">
                <a16:creationId xmlns:a16="http://schemas.microsoft.com/office/drawing/2014/main" id="{F6704C75-C849-C620-6391-AAB5586ACEB6}"/>
              </a:ext>
            </a:extLst>
          </p:cNvPr>
          <p:cNvSpPr>
            <a:spLocks noGrp="1"/>
          </p:cNvSpPr>
          <p:nvPr>
            <p:ph type="sldNum" sz="quarter" idx="12"/>
          </p:nvPr>
        </p:nvSpPr>
        <p:spPr/>
        <p:txBody>
          <a:bodyPr/>
          <a:lstStyle/>
          <a:p>
            <a:fld id="{ED62073D-E85B-40FA-9124-13BD24CF2971}" type="slidenum">
              <a:rPr lang="cs-CZ" smtClean="0"/>
              <a:t>43</a:t>
            </a:fld>
            <a:endParaRPr lang="cs-CZ"/>
          </a:p>
        </p:txBody>
      </p:sp>
    </p:spTree>
    <p:extLst>
      <p:ext uri="{BB962C8B-B14F-4D97-AF65-F5344CB8AC3E}">
        <p14:creationId xmlns:p14="http://schemas.microsoft.com/office/powerpoint/2010/main" val="203376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fade">
                                      <p:cBhvr>
                                        <p:cTn id="7" dur="500"/>
                                        <p:tgtEl>
                                          <p:spTgt spid="501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180">
                                            <p:txEl>
                                              <p:pRg st="0" end="0"/>
                                            </p:txEl>
                                          </p:spTgt>
                                        </p:tgtEl>
                                        <p:attrNameLst>
                                          <p:attrName>style.visibility</p:attrName>
                                        </p:attrNameLst>
                                      </p:cBhvr>
                                      <p:to>
                                        <p:strVal val="visible"/>
                                      </p:to>
                                    </p:set>
                                    <p:animEffect transition="in" filter="fade">
                                      <p:cBhvr>
                                        <p:cTn id="12" dur="500"/>
                                        <p:tgtEl>
                                          <p:spTgt spid="5018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4">
            <a:extLst>
              <a:ext uri="{FF2B5EF4-FFF2-40B4-BE49-F238E27FC236}">
                <a16:creationId xmlns:a16="http://schemas.microsoft.com/office/drawing/2014/main" id="{1CA17C10-2777-3FBF-266C-A28C2FDCC0D4}"/>
              </a:ext>
            </a:extLst>
          </p:cNvPr>
          <p:cNvSpPr txBox="1">
            <a:spLocks noChangeArrowheads="1"/>
          </p:cNvSpPr>
          <p:nvPr/>
        </p:nvSpPr>
        <p:spPr bwMode="auto">
          <a:xfrm>
            <a:off x="323849" y="1076245"/>
            <a:ext cx="85693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cs-CZ" sz="2000" b="1" dirty="0">
                <a:solidFill>
                  <a:srgbClr val="3333FF"/>
                </a:solidFill>
                <a:latin typeface="Arial" panose="020B0604020202020204" pitchFamily="34" charset="0"/>
              </a:rPr>
              <a:t>Nambu</a:t>
            </a:r>
            <a:r>
              <a:rPr lang="en-US" altLang="cs-CZ" sz="2000" b="1" dirty="0">
                <a:latin typeface="Arial" panose="020B0604020202020204" pitchFamily="34" charset="0"/>
              </a:rPr>
              <a:t> </a:t>
            </a:r>
            <a:r>
              <a:rPr lang="en-US" altLang="cs-CZ" sz="2000" dirty="0">
                <a:latin typeface="Arial" panose="020B0604020202020204" pitchFamily="34" charset="0"/>
              </a:rPr>
              <a:t>had used it since early 1965 as a </a:t>
            </a:r>
            <a:r>
              <a:rPr lang="en-US" altLang="cs-CZ" sz="2000" b="1" dirty="0">
                <a:solidFill>
                  <a:srgbClr val="FF3300"/>
                </a:solidFill>
                <a:latin typeface="Arial" panose="020B0604020202020204" pitchFamily="34" charset="0"/>
              </a:rPr>
              <a:t>dynamical variable</a:t>
            </a:r>
            <a:r>
              <a:rPr lang="en-US" altLang="cs-CZ" sz="2000" b="1" dirty="0">
                <a:latin typeface="Arial" panose="020B0604020202020204" pitchFamily="34" charset="0"/>
              </a:rPr>
              <a:t> </a:t>
            </a:r>
            <a:r>
              <a:rPr lang="en-US" altLang="cs-CZ" sz="2000" b="1" dirty="0">
                <a:solidFill>
                  <a:srgbClr val="FF0000"/>
                </a:solidFill>
                <a:latin typeface="Arial" panose="020B0604020202020204" pitchFamily="34" charset="0"/>
              </a:rPr>
              <a:t>generating the force between quarks</a:t>
            </a:r>
            <a:r>
              <a:rPr lang="en-US" altLang="cs-CZ" sz="2000" dirty="0">
                <a:latin typeface="Arial" panose="020B0604020202020204" pitchFamily="34" charset="0"/>
              </a:rPr>
              <a:t>, assuming furthermore that the force between colored quarks is due </a:t>
            </a:r>
            <a:r>
              <a:rPr lang="en-US" altLang="cs-CZ" sz="2000" b="1" dirty="0">
                <a:solidFill>
                  <a:srgbClr val="FF0000"/>
                </a:solidFill>
                <a:latin typeface="Arial" panose="020B0604020202020204" pitchFamily="34" charset="0"/>
              </a:rPr>
              <a:t>to the exchange of octet of colored gauge bosons, </a:t>
            </a:r>
            <a:r>
              <a:rPr lang="en-US" altLang="cs-CZ" sz="2000" dirty="0">
                <a:latin typeface="Arial" panose="020B0604020202020204" pitchFamily="34" charset="0"/>
              </a:rPr>
              <a:t>which induce the effective four quark coupling of the type  </a:t>
            </a:r>
          </a:p>
        </p:txBody>
      </p:sp>
      <p:sp>
        <p:nvSpPr>
          <p:cNvPr id="58371" name="Text Box 5">
            <a:extLst>
              <a:ext uri="{FF2B5EF4-FFF2-40B4-BE49-F238E27FC236}">
                <a16:creationId xmlns:a16="http://schemas.microsoft.com/office/drawing/2014/main" id="{6FE1B646-1D24-A22E-9FC3-8348DA3D226C}"/>
              </a:ext>
            </a:extLst>
          </p:cNvPr>
          <p:cNvSpPr txBox="1">
            <a:spLocks noChangeArrowheads="1"/>
          </p:cNvSpPr>
          <p:nvPr/>
        </p:nvSpPr>
        <p:spPr bwMode="auto">
          <a:xfrm>
            <a:off x="323850" y="333375"/>
            <a:ext cx="83518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cs-CZ" sz="2000" dirty="0">
                <a:latin typeface="Arial" panose="020B0604020202020204" pitchFamily="34" charset="0"/>
              </a:rPr>
              <a:t>While for most of theorists color was introduced </a:t>
            </a:r>
            <a:r>
              <a:rPr lang="en-US" altLang="cs-CZ" sz="2000" dirty="0">
                <a:solidFill>
                  <a:srgbClr val="FF3300"/>
                </a:solidFill>
                <a:latin typeface="Arial" panose="020B0604020202020204" pitchFamily="34" charset="0"/>
              </a:rPr>
              <a:t>to solve the quark statistics problem</a:t>
            </a:r>
            <a:endParaRPr lang="cs-CZ" altLang="cs-CZ" sz="2000" dirty="0">
              <a:solidFill>
                <a:srgbClr val="FF3300"/>
              </a:solidFill>
              <a:latin typeface="Arial" panose="020B0604020202020204" pitchFamily="34" charset="0"/>
            </a:endParaRPr>
          </a:p>
        </p:txBody>
      </p:sp>
      <p:sp>
        <p:nvSpPr>
          <p:cNvPr id="58372" name="Text Box 6">
            <a:extLst>
              <a:ext uri="{FF2B5EF4-FFF2-40B4-BE49-F238E27FC236}">
                <a16:creationId xmlns:a16="http://schemas.microsoft.com/office/drawing/2014/main" id="{4A5C6DD1-9042-52BD-BA1F-94AC8BEA2421}"/>
              </a:ext>
            </a:extLst>
          </p:cNvPr>
          <p:cNvSpPr txBox="1">
            <a:spLocks noChangeArrowheads="1"/>
          </p:cNvSpPr>
          <p:nvPr/>
        </p:nvSpPr>
        <p:spPr bwMode="auto">
          <a:xfrm>
            <a:off x="250825" y="5090906"/>
            <a:ext cx="84248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cs-CZ" sz="2000" dirty="0">
                <a:latin typeface="Arial" panose="020B0604020202020204" pitchFamily="34" charset="0"/>
              </a:rPr>
              <a:t>In this way his model contained all </a:t>
            </a:r>
            <a:r>
              <a:rPr lang="en-US" altLang="cs-CZ" sz="2000" b="1" dirty="0">
                <a:solidFill>
                  <a:srgbClr val="FF3300"/>
                </a:solidFill>
                <a:latin typeface="Arial" panose="020B0604020202020204" pitchFamily="34" charset="0"/>
              </a:rPr>
              <a:t>essential elements of </a:t>
            </a:r>
            <a:r>
              <a:rPr lang="cs-CZ" altLang="cs-CZ" sz="2000" b="1" dirty="0">
                <a:solidFill>
                  <a:srgbClr val="FF3300"/>
                </a:solidFill>
                <a:latin typeface="Arial" panose="020B0604020202020204" pitchFamily="34" charset="0"/>
              </a:rPr>
              <a:t> </a:t>
            </a:r>
            <a:r>
              <a:rPr lang="en-US" altLang="cs-CZ" sz="2000" b="1" dirty="0">
                <a:solidFill>
                  <a:srgbClr val="FF3300"/>
                </a:solidFill>
                <a:latin typeface="Arial" panose="020B0604020202020204" pitchFamily="34" charset="0"/>
              </a:rPr>
              <a:t>QCD, </a:t>
            </a:r>
            <a:r>
              <a:rPr lang="en-US" altLang="cs-CZ" sz="2000" dirty="0">
                <a:latin typeface="Arial" panose="020B0604020202020204" pitchFamily="34" charset="0"/>
              </a:rPr>
              <a:t>except that </a:t>
            </a:r>
            <a:r>
              <a:rPr lang="en-US" altLang="cs-CZ" sz="2000" b="1" dirty="0">
                <a:solidFill>
                  <a:srgbClr val="FF3300"/>
                </a:solidFill>
                <a:latin typeface="Arial" panose="020B0604020202020204" pitchFamily="34" charset="0"/>
              </a:rPr>
              <a:t>it was not Quantum Field Theory.</a:t>
            </a:r>
            <a:endParaRPr lang="cs-CZ" altLang="cs-CZ" sz="2000" dirty="0">
              <a:solidFill>
                <a:srgbClr val="FF3300"/>
              </a:solidFill>
              <a:latin typeface="Arial" panose="020B0604020202020204" pitchFamily="34" charset="0"/>
            </a:endParaRPr>
          </a:p>
        </p:txBody>
      </p:sp>
      <p:pic>
        <p:nvPicPr>
          <p:cNvPr id="58373" name="Picture 7">
            <a:extLst>
              <a:ext uri="{FF2B5EF4-FFF2-40B4-BE49-F238E27FC236}">
                <a16:creationId xmlns:a16="http://schemas.microsoft.com/office/drawing/2014/main" id="{CF1A739E-7988-B816-E956-3F3D2ABF79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2458" y="2634933"/>
            <a:ext cx="2303462" cy="1176338"/>
          </a:xfrm>
          <a:prstGeom prst="rect">
            <a:avLst/>
          </a:prstGeom>
          <a:noFill/>
          <a:ln w="47625">
            <a:solidFill>
              <a:srgbClr val="800080"/>
            </a:solidFill>
            <a:miter lim="800000"/>
            <a:headEnd/>
            <a:tailEnd/>
          </a:ln>
          <a:extLst>
            <a:ext uri="{909E8E84-426E-40DD-AFC4-6F175D3DCCD1}">
              <a14:hiddenFill xmlns:a14="http://schemas.microsoft.com/office/drawing/2010/main">
                <a:solidFill>
                  <a:srgbClr val="FFFFFF"/>
                </a:solidFill>
              </a14:hiddenFill>
            </a:ext>
          </a:extLst>
        </p:spPr>
      </p:pic>
      <p:sp>
        <p:nvSpPr>
          <p:cNvPr id="58374" name="Text Box 8">
            <a:extLst>
              <a:ext uri="{FF2B5EF4-FFF2-40B4-BE49-F238E27FC236}">
                <a16:creationId xmlns:a16="http://schemas.microsoft.com/office/drawing/2014/main" id="{48D01E53-D712-88F4-6FE7-08D326031181}"/>
              </a:ext>
            </a:extLst>
          </p:cNvPr>
          <p:cNvSpPr txBox="1">
            <a:spLocks noChangeArrowheads="1"/>
          </p:cNvSpPr>
          <p:nvPr/>
        </p:nvSpPr>
        <p:spPr bwMode="auto">
          <a:xfrm>
            <a:off x="287336" y="4104374"/>
            <a:ext cx="86423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cs-CZ" sz="2000" dirty="0">
                <a:latin typeface="Arial" panose="020B0604020202020204" pitchFamily="34" charset="0"/>
              </a:rPr>
              <a:t>and lead to (potentially infinite) </a:t>
            </a:r>
            <a:r>
              <a:rPr lang="en-US" altLang="cs-CZ" sz="2000" b="1" dirty="0">
                <a:solidFill>
                  <a:srgbClr val="0033CC"/>
                </a:solidFill>
                <a:latin typeface="Arial" panose="020B0604020202020204" pitchFamily="34" charset="0"/>
              </a:rPr>
              <a:t>gap between colorless</a:t>
            </a:r>
            <a:r>
              <a:rPr lang="cs-CZ" altLang="cs-CZ" sz="2000" b="1" dirty="0">
                <a:solidFill>
                  <a:srgbClr val="0033CC"/>
                </a:solidFill>
                <a:latin typeface="Arial" panose="020B0604020202020204" pitchFamily="34" charset="0"/>
              </a:rPr>
              <a:t> </a:t>
            </a:r>
            <a:r>
              <a:rPr lang="en-US" altLang="cs-CZ" sz="2000" b="1" dirty="0">
                <a:solidFill>
                  <a:srgbClr val="0033CC"/>
                </a:solidFill>
                <a:latin typeface="Arial" panose="020B0604020202020204" pitchFamily="34" charset="0"/>
              </a:rPr>
              <a:t>and colored states</a:t>
            </a:r>
            <a:r>
              <a:rPr lang="en-US" altLang="cs-CZ" sz="2000" dirty="0">
                <a:solidFill>
                  <a:srgbClr val="0033CC"/>
                </a:solidFill>
                <a:latin typeface="Arial" panose="020B0604020202020204" pitchFamily="34" charset="0"/>
              </a:rPr>
              <a:t>.</a:t>
            </a:r>
            <a:r>
              <a:rPr lang="en-US" altLang="cs-CZ" sz="2000" dirty="0">
                <a:latin typeface="Arial" panose="020B0604020202020204" pitchFamily="34" charset="0"/>
              </a:rPr>
              <a:t>  </a:t>
            </a:r>
            <a:endParaRPr lang="cs-CZ" altLang="cs-CZ" sz="2000" dirty="0">
              <a:latin typeface="Arial" panose="020B0604020202020204" pitchFamily="34" charset="0"/>
            </a:endParaRPr>
          </a:p>
        </p:txBody>
      </p:sp>
      <p:sp>
        <p:nvSpPr>
          <p:cNvPr id="11" name="Zástupný symbol pro datum 10">
            <a:extLst>
              <a:ext uri="{FF2B5EF4-FFF2-40B4-BE49-F238E27FC236}">
                <a16:creationId xmlns:a16="http://schemas.microsoft.com/office/drawing/2014/main" id="{4D72FC5F-D520-602C-0092-24DAFAF01BE6}"/>
              </a:ext>
            </a:extLst>
          </p:cNvPr>
          <p:cNvSpPr>
            <a:spLocks noGrp="1"/>
          </p:cNvSpPr>
          <p:nvPr>
            <p:ph type="dt" sz="quarter" idx="10"/>
          </p:nvPr>
        </p:nvSpPr>
        <p:spPr/>
        <p:txBody>
          <a:bodyPr/>
          <a:lstStyle/>
          <a:p>
            <a:pPr>
              <a:defRPr/>
            </a:pPr>
            <a:r>
              <a:rPr lang="cs-CZ"/>
              <a:t>12.10.2023</a:t>
            </a:r>
          </a:p>
        </p:txBody>
      </p:sp>
      <p:sp>
        <p:nvSpPr>
          <p:cNvPr id="58376" name="Zástupný symbol pro číslo snímku 11">
            <a:extLst>
              <a:ext uri="{FF2B5EF4-FFF2-40B4-BE49-F238E27FC236}">
                <a16:creationId xmlns:a16="http://schemas.microsoft.com/office/drawing/2014/main" id="{253ABB66-A728-5E0C-8D73-82B65396947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6A935AB-060F-4666-984A-9946AC29A84D}" type="slidenum">
              <a:rPr lang="cs-CZ" altLang="cs-CZ" sz="1200">
                <a:solidFill>
                  <a:srgbClr val="898989"/>
                </a:solidFill>
              </a:rPr>
              <a:pPr>
                <a:spcBef>
                  <a:spcPct val="0"/>
                </a:spcBef>
                <a:buFontTx/>
                <a:buNone/>
              </a:pPr>
              <a:t>44</a:t>
            </a:fld>
            <a:endParaRPr lang="cs-CZ" altLang="cs-CZ" sz="1200">
              <a:solidFill>
                <a:srgbClr val="898989"/>
              </a:solidFill>
            </a:endParaRPr>
          </a:p>
        </p:txBody>
      </p:sp>
      <p:sp>
        <p:nvSpPr>
          <p:cNvPr id="13" name="Zástupný symbol pro zápatí 12">
            <a:extLst>
              <a:ext uri="{FF2B5EF4-FFF2-40B4-BE49-F238E27FC236}">
                <a16:creationId xmlns:a16="http://schemas.microsoft.com/office/drawing/2014/main" id="{873BC313-C528-1AB4-8F7F-470019C92BD4}"/>
              </a:ext>
            </a:extLst>
          </p:cNvPr>
          <p:cNvSpPr>
            <a:spLocks noGrp="1"/>
          </p:cNvSpPr>
          <p:nvPr>
            <p:ph type="ftr" sz="quarter" idx="11"/>
          </p:nvPr>
        </p:nvSpPr>
        <p:spPr/>
        <p:txBody>
          <a:bodyPr/>
          <a:lstStyle/>
          <a:p>
            <a:pPr>
              <a:defRPr/>
            </a:pPr>
            <a:r>
              <a:rPr lang="cs-CZ"/>
              <a:t>Division Seminar</a:t>
            </a:r>
          </a:p>
        </p:txBody>
      </p:sp>
    </p:spTree>
    <p:extLst>
      <p:ext uri="{BB962C8B-B14F-4D97-AF65-F5344CB8AC3E}">
        <p14:creationId xmlns:p14="http://schemas.microsoft.com/office/powerpoint/2010/main" val="72803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8371"/>
                                        </p:tgtEl>
                                        <p:attrNameLst>
                                          <p:attrName>style.visibility</p:attrName>
                                        </p:attrNameLst>
                                      </p:cBhvr>
                                      <p:to>
                                        <p:strVal val="visible"/>
                                      </p:to>
                                    </p:set>
                                    <p:animEffect transition="in" filter="fade">
                                      <p:cBhvr>
                                        <p:cTn id="7" dur="500"/>
                                        <p:tgtEl>
                                          <p:spTgt spid="583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8370"/>
                                        </p:tgtEl>
                                        <p:attrNameLst>
                                          <p:attrName>style.visibility</p:attrName>
                                        </p:attrNameLst>
                                      </p:cBhvr>
                                      <p:to>
                                        <p:strVal val="visible"/>
                                      </p:to>
                                    </p:set>
                                    <p:animEffect transition="in" filter="fade">
                                      <p:cBhvr>
                                        <p:cTn id="12" dur="500"/>
                                        <p:tgtEl>
                                          <p:spTgt spid="5837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8373"/>
                                        </p:tgtEl>
                                        <p:attrNameLst>
                                          <p:attrName>style.visibility</p:attrName>
                                        </p:attrNameLst>
                                      </p:cBhvr>
                                      <p:to>
                                        <p:strVal val="visible"/>
                                      </p:to>
                                    </p:set>
                                    <p:animEffect transition="in" filter="fade">
                                      <p:cBhvr>
                                        <p:cTn id="17" dur="500"/>
                                        <p:tgtEl>
                                          <p:spTgt spid="5837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8374"/>
                                        </p:tgtEl>
                                        <p:attrNameLst>
                                          <p:attrName>style.visibility</p:attrName>
                                        </p:attrNameLst>
                                      </p:cBhvr>
                                      <p:to>
                                        <p:strVal val="visible"/>
                                      </p:to>
                                    </p:set>
                                    <p:animEffect transition="in" filter="fade">
                                      <p:cBhvr>
                                        <p:cTn id="22" dur="500"/>
                                        <p:tgtEl>
                                          <p:spTgt spid="5837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8372"/>
                                        </p:tgtEl>
                                        <p:attrNameLst>
                                          <p:attrName>style.visibility</p:attrName>
                                        </p:attrNameLst>
                                      </p:cBhvr>
                                      <p:to>
                                        <p:strVal val="visible"/>
                                      </p:to>
                                    </p:set>
                                    <p:animEffect transition="in" filter="fade">
                                      <p:cBhvr>
                                        <p:cTn id="27" dur="500"/>
                                        <p:tgtEl>
                                          <p:spTgt spid="58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p:bldP spid="58371" grpId="0"/>
      <p:bldP spid="58372" grpId="0"/>
      <p:bldP spid="5837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a:extLst>
              <a:ext uri="{FF2B5EF4-FFF2-40B4-BE49-F238E27FC236}">
                <a16:creationId xmlns:a16="http://schemas.microsoft.com/office/drawing/2014/main" id="{7CC4923A-EA3E-AF18-EBE6-3C65DF54AD1E}"/>
              </a:ext>
            </a:extLst>
          </p:cNvPr>
          <p:cNvSpPr txBox="1">
            <a:spLocks noChangeArrowheads="1"/>
          </p:cNvSpPr>
          <p:nvPr/>
        </p:nvSpPr>
        <p:spPr bwMode="auto">
          <a:xfrm>
            <a:off x="395288" y="3987393"/>
            <a:ext cx="84963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cs-CZ" sz="2000" i="1" dirty="0">
                <a:latin typeface="Arial" panose="020B0604020202020204" pitchFamily="34" charset="0"/>
              </a:rPr>
              <a:t>I</a:t>
            </a:r>
            <a:r>
              <a:rPr lang="cs-CZ" altLang="cs-CZ" sz="2000" i="1" dirty="0">
                <a:latin typeface="Arial" panose="020B0604020202020204" pitchFamily="34" charset="0"/>
              </a:rPr>
              <a:t>f </a:t>
            </a:r>
            <a:r>
              <a:rPr lang="cs-CZ" altLang="cs-CZ" sz="2000" i="1" dirty="0" err="1">
                <a:latin typeface="Arial" panose="020B0604020202020204" pitchFamily="34" charset="0"/>
              </a:rPr>
              <a:t>the</a:t>
            </a:r>
            <a:r>
              <a:rPr lang="cs-CZ" altLang="cs-CZ" sz="2000" i="1" dirty="0">
                <a:latin typeface="Arial" panose="020B0604020202020204" pitchFamily="34" charset="0"/>
              </a:rPr>
              <a:t> </a:t>
            </a:r>
            <a:r>
              <a:rPr lang="cs-CZ" altLang="cs-CZ" sz="2000" i="1" dirty="0" err="1">
                <a:latin typeface="Arial" panose="020B0604020202020204" pitchFamily="34" charset="0"/>
              </a:rPr>
              <a:t>mesons</a:t>
            </a:r>
            <a:r>
              <a:rPr lang="cs-CZ" altLang="cs-CZ" sz="2000" i="1" dirty="0">
                <a:latin typeface="Arial" panose="020B0604020202020204" pitchFamily="34" charset="0"/>
              </a:rPr>
              <a:t> and </a:t>
            </a:r>
            <a:r>
              <a:rPr lang="cs-CZ" altLang="cs-CZ" sz="2000" i="1" dirty="0" err="1">
                <a:latin typeface="Arial" panose="020B0604020202020204" pitchFamily="34" charset="0"/>
              </a:rPr>
              <a:t>baryons</a:t>
            </a:r>
            <a:r>
              <a:rPr lang="cs-CZ" altLang="cs-CZ" sz="2000" i="1" dirty="0">
                <a:latin typeface="Arial" panose="020B0604020202020204" pitchFamily="34" charset="0"/>
              </a:rPr>
              <a:t> are made </a:t>
            </a:r>
            <a:r>
              <a:rPr lang="cs-CZ" altLang="cs-CZ" sz="2000" i="1" dirty="0" err="1">
                <a:latin typeface="Arial" panose="020B0604020202020204" pitchFamily="34" charset="0"/>
              </a:rPr>
              <a:t>of</a:t>
            </a:r>
            <a:r>
              <a:rPr lang="cs-CZ" altLang="cs-CZ" sz="2000" i="1" dirty="0">
                <a:latin typeface="Arial" panose="020B0604020202020204" pitchFamily="34" charset="0"/>
              </a:rPr>
              <a:t> </a:t>
            </a:r>
            <a:r>
              <a:rPr lang="cs-CZ" altLang="cs-CZ" sz="2000" b="1" i="1" dirty="0" err="1">
                <a:solidFill>
                  <a:srgbClr val="0000FF"/>
                </a:solidFill>
                <a:latin typeface="Arial" panose="020B0604020202020204" pitchFamily="34" charset="0"/>
              </a:rPr>
              <a:t>mathematical</a:t>
            </a:r>
            <a:r>
              <a:rPr lang="cs-CZ" altLang="cs-CZ" sz="2000" b="1" i="1" dirty="0">
                <a:solidFill>
                  <a:srgbClr val="0000FF"/>
                </a:solidFill>
                <a:latin typeface="Arial" panose="020B0604020202020204" pitchFamily="34" charset="0"/>
              </a:rPr>
              <a:t> </a:t>
            </a:r>
            <a:r>
              <a:rPr lang="cs-CZ" altLang="cs-CZ" sz="2000" b="1" i="1" dirty="0" err="1">
                <a:solidFill>
                  <a:srgbClr val="0000FF"/>
                </a:solidFill>
                <a:latin typeface="Arial" panose="020B0604020202020204" pitchFamily="34" charset="0"/>
              </a:rPr>
              <a:t>quarks</a:t>
            </a:r>
            <a:r>
              <a:rPr lang="cs-CZ" altLang="cs-CZ" sz="2000" b="1" i="1" dirty="0">
                <a:latin typeface="Arial" panose="020B0604020202020204" pitchFamily="34" charset="0"/>
              </a:rPr>
              <a:t>, </a:t>
            </a:r>
            <a:r>
              <a:rPr lang="cs-CZ" altLang="cs-CZ" sz="2000" i="1" dirty="0" err="1">
                <a:latin typeface="Arial" panose="020B0604020202020204" pitchFamily="34" charset="0"/>
              </a:rPr>
              <a:t>then</a:t>
            </a:r>
            <a:r>
              <a:rPr lang="cs-CZ" altLang="cs-CZ" sz="2000" i="1" dirty="0">
                <a:latin typeface="Arial" panose="020B0604020202020204" pitchFamily="34" charset="0"/>
              </a:rPr>
              <a:t> </a:t>
            </a:r>
            <a:r>
              <a:rPr lang="cs-CZ" altLang="cs-CZ" sz="2000" i="1" dirty="0" err="1">
                <a:latin typeface="Arial" panose="020B0604020202020204" pitchFamily="34" charset="0"/>
              </a:rPr>
              <a:t>the</a:t>
            </a:r>
            <a:r>
              <a:rPr lang="cs-CZ" altLang="cs-CZ" sz="2000" i="1" dirty="0">
                <a:latin typeface="Arial" panose="020B0604020202020204" pitchFamily="34" charset="0"/>
              </a:rPr>
              <a:t> </a:t>
            </a:r>
            <a:r>
              <a:rPr lang="cs-CZ" altLang="cs-CZ" sz="2000" b="1" i="1" dirty="0" err="1">
                <a:solidFill>
                  <a:srgbClr val="FF3300"/>
                </a:solidFill>
                <a:latin typeface="Arial" panose="020B0604020202020204" pitchFamily="34" charset="0"/>
              </a:rPr>
              <a:t>quark</a:t>
            </a:r>
            <a:r>
              <a:rPr lang="cs-CZ" altLang="cs-CZ" sz="2000" b="1" i="1" dirty="0">
                <a:solidFill>
                  <a:srgbClr val="FF3300"/>
                </a:solidFill>
                <a:latin typeface="Arial" panose="020B0604020202020204" pitchFamily="34" charset="0"/>
              </a:rPr>
              <a:t> model </a:t>
            </a:r>
            <a:r>
              <a:rPr lang="cs-CZ" altLang="cs-CZ" sz="2000" b="1" i="1" dirty="0" err="1">
                <a:solidFill>
                  <a:srgbClr val="FF3300"/>
                </a:solidFill>
                <a:latin typeface="Arial" panose="020B0604020202020204" pitchFamily="34" charset="0"/>
              </a:rPr>
              <a:t>may</a:t>
            </a:r>
            <a:r>
              <a:rPr lang="en-US" altLang="cs-CZ" sz="2000" b="1" i="1" dirty="0">
                <a:solidFill>
                  <a:srgbClr val="FF3300"/>
                </a:solidFill>
                <a:latin typeface="Arial" panose="020B0604020202020204" pitchFamily="34" charset="0"/>
              </a:rPr>
              <a:t> </a:t>
            </a:r>
            <a:r>
              <a:rPr lang="cs-CZ" altLang="cs-CZ" sz="2000" b="1" i="1" dirty="0" err="1">
                <a:solidFill>
                  <a:srgbClr val="FF3300"/>
                </a:solidFill>
                <a:latin typeface="Arial" panose="020B0604020202020204" pitchFamily="34" charset="0"/>
              </a:rPr>
              <a:t>perfectly</a:t>
            </a:r>
            <a:r>
              <a:rPr lang="cs-CZ" altLang="cs-CZ" sz="2000" b="1" i="1" dirty="0">
                <a:solidFill>
                  <a:srgbClr val="FF3300"/>
                </a:solidFill>
                <a:latin typeface="Arial" panose="020B0604020202020204" pitchFamily="34" charset="0"/>
              </a:rPr>
              <a:t> </a:t>
            </a:r>
            <a:r>
              <a:rPr lang="cs-CZ" altLang="cs-CZ" sz="2000" b="1" i="1" dirty="0" err="1">
                <a:solidFill>
                  <a:srgbClr val="FF3300"/>
                </a:solidFill>
                <a:latin typeface="Arial" panose="020B0604020202020204" pitchFamily="34" charset="0"/>
              </a:rPr>
              <a:t>well</a:t>
            </a:r>
            <a:r>
              <a:rPr lang="cs-CZ" altLang="cs-CZ" sz="2000" b="1" i="1" dirty="0">
                <a:solidFill>
                  <a:srgbClr val="FF3300"/>
                </a:solidFill>
                <a:latin typeface="Arial" panose="020B0604020202020204" pitchFamily="34" charset="0"/>
              </a:rPr>
              <a:t> </a:t>
            </a:r>
            <a:r>
              <a:rPr lang="cs-CZ" altLang="cs-CZ" sz="2000" b="1" i="1" dirty="0" err="1">
                <a:solidFill>
                  <a:srgbClr val="FF3300"/>
                </a:solidFill>
                <a:latin typeface="Arial" panose="020B0604020202020204" pitchFamily="34" charset="0"/>
              </a:rPr>
              <a:t>be</a:t>
            </a:r>
            <a:r>
              <a:rPr lang="cs-CZ" altLang="cs-CZ" sz="2000" b="1" i="1" dirty="0">
                <a:solidFill>
                  <a:srgbClr val="FF3300"/>
                </a:solidFill>
                <a:latin typeface="Arial" panose="020B0604020202020204" pitchFamily="34" charset="0"/>
              </a:rPr>
              <a:t> </a:t>
            </a:r>
            <a:r>
              <a:rPr lang="cs-CZ" altLang="cs-CZ" sz="2000" b="1" i="1" dirty="0" err="1">
                <a:solidFill>
                  <a:srgbClr val="FF3300"/>
                </a:solidFill>
                <a:latin typeface="Arial" panose="020B0604020202020204" pitchFamily="34" charset="0"/>
              </a:rPr>
              <a:t>compatible</a:t>
            </a:r>
            <a:r>
              <a:rPr lang="cs-CZ" altLang="cs-CZ" sz="2000" b="1" i="1" dirty="0">
                <a:solidFill>
                  <a:srgbClr val="FF3300"/>
                </a:solidFill>
                <a:latin typeface="Arial" panose="020B0604020202020204" pitchFamily="34" charset="0"/>
              </a:rPr>
              <a:t> </a:t>
            </a:r>
            <a:r>
              <a:rPr lang="cs-CZ" altLang="cs-CZ" sz="2000" b="1" i="1" dirty="0" err="1">
                <a:solidFill>
                  <a:srgbClr val="FF3300"/>
                </a:solidFill>
                <a:latin typeface="Arial" panose="020B0604020202020204" pitchFamily="34" charset="0"/>
              </a:rPr>
              <a:t>with</a:t>
            </a:r>
            <a:r>
              <a:rPr lang="cs-CZ" altLang="cs-CZ" sz="2000" b="1" i="1" dirty="0">
                <a:solidFill>
                  <a:srgbClr val="FF3300"/>
                </a:solidFill>
                <a:latin typeface="Arial" panose="020B0604020202020204" pitchFamily="34" charset="0"/>
              </a:rPr>
              <a:t> </a:t>
            </a:r>
            <a:r>
              <a:rPr lang="en-US" altLang="cs-CZ" sz="2000" b="1" i="1" dirty="0">
                <a:solidFill>
                  <a:srgbClr val="FF3300"/>
                </a:solidFill>
                <a:latin typeface="Arial" panose="020B0604020202020204" pitchFamily="34" charset="0"/>
              </a:rPr>
              <a:t>boot</a:t>
            </a:r>
            <a:r>
              <a:rPr lang="cs-CZ" altLang="cs-CZ" sz="2000" b="1" i="1" dirty="0" err="1">
                <a:solidFill>
                  <a:srgbClr val="FF3300"/>
                </a:solidFill>
                <a:latin typeface="Arial" panose="020B0604020202020204" pitchFamily="34" charset="0"/>
              </a:rPr>
              <a:t>strap</a:t>
            </a:r>
            <a:r>
              <a:rPr lang="cs-CZ" altLang="cs-CZ" sz="2000" b="1" i="1" dirty="0">
                <a:solidFill>
                  <a:srgbClr val="FF3300"/>
                </a:solidFill>
                <a:latin typeface="Arial" panose="020B0604020202020204" pitchFamily="34" charset="0"/>
              </a:rPr>
              <a:t> </a:t>
            </a:r>
            <a:r>
              <a:rPr lang="cs-CZ" altLang="cs-CZ" sz="2000" b="1" i="1" dirty="0" err="1">
                <a:solidFill>
                  <a:srgbClr val="FF3300"/>
                </a:solidFill>
                <a:latin typeface="Arial" panose="020B0604020202020204" pitchFamily="34" charset="0"/>
              </a:rPr>
              <a:t>hypothesis</a:t>
            </a:r>
            <a:r>
              <a:rPr lang="cs-CZ" altLang="cs-CZ" sz="2000" b="1" i="1" dirty="0">
                <a:solidFill>
                  <a:srgbClr val="FF3300"/>
                </a:solidFill>
                <a:latin typeface="Arial" panose="020B0604020202020204" pitchFamily="34" charset="0"/>
              </a:rPr>
              <a:t>,</a:t>
            </a:r>
            <a:r>
              <a:rPr lang="cs-CZ" altLang="cs-CZ" sz="2000" i="1" dirty="0">
                <a:solidFill>
                  <a:srgbClr val="FF3300"/>
                </a:solidFill>
                <a:latin typeface="Arial" panose="020B0604020202020204" pitchFamily="34" charset="0"/>
              </a:rPr>
              <a:t> </a:t>
            </a:r>
            <a:r>
              <a:rPr lang="en-US" altLang="cs-CZ" sz="2000" i="1" dirty="0">
                <a:latin typeface="Arial" panose="020B0604020202020204" pitchFamily="34" charset="0"/>
              </a:rPr>
              <a:t>t</a:t>
            </a:r>
            <a:r>
              <a:rPr lang="cs-CZ" altLang="cs-CZ" sz="2000" i="1" dirty="0" err="1">
                <a:latin typeface="Arial" panose="020B0604020202020204" pitchFamily="34" charset="0"/>
              </a:rPr>
              <a:t>hat</a:t>
            </a:r>
            <a:r>
              <a:rPr lang="en-US" altLang="cs-CZ" sz="2000" i="1" dirty="0">
                <a:latin typeface="Arial" panose="020B0604020202020204" pitchFamily="34" charset="0"/>
              </a:rPr>
              <a:t> </a:t>
            </a:r>
            <a:r>
              <a:rPr lang="cs-CZ" altLang="cs-CZ" sz="2000" i="1" dirty="0" err="1">
                <a:latin typeface="Arial" panose="020B0604020202020204" pitchFamily="34" charset="0"/>
              </a:rPr>
              <a:t>hadrons</a:t>
            </a:r>
            <a:r>
              <a:rPr lang="cs-CZ" altLang="cs-CZ" sz="2000" i="1" dirty="0">
                <a:latin typeface="Arial" panose="020B0604020202020204" pitchFamily="34" charset="0"/>
              </a:rPr>
              <a:t> are made up out</a:t>
            </a:r>
            <a:r>
              <a:rPr lang="en-US" altLang="cs-CZ" sz="2000" i="1" dirty="0">
                <a:latin typeface="Arial" panose="020B0604020202020204" pitchFamily="34" charset="0"/>
              </a:rPr>
              <a:t> </a:t>
            </a:r>
            <a:r>
              <a:rPr lang="cs-CZ" altLang="cs-CZ" sz="2000" i="1" dirty="0" err="1">
                <a:latin typeface="Arial" panose="020B0604020202020204" pitchFamily="34" charset="0"/>
              </a:rPr>
              <a:t>of</a:t>
            </a:r>
            <a:r>
              <a:rPr lang="cs-CZ" altLang="cs-CZ" sz="2000" i="1" dirty="0">
                <a:latin typeface="Arial" panose="020B0604020202020204" pitchFamily="34" charset="0"/>
              </a:rPr>
              <a:t> </a:t>
            </a:r>
            <a:r>
              <a:rPr lang="cs-CZ" altLang="cs-CZ" sz="2000" i="1" dirty="0" err="1">
                <a:latin typeface="Arial" panose="020B0604020202020204" pitchFamily="34" charset="0"/>
              </a:rPr>
              <a:t>one</a:t>
            </a:r>
            <a:r>
              <a:rPr lang="cs-CZ" altLang="cs-CZ" sz="2000" i="1" dirty="0">
                <a:latin typeface="Arial" panose="020B0604020202020204" pitchFamily="34" charset="0"/>
              </a:rPr>
              <a:t> </a:t>
            </a:r>
            <a:r>
              <a:rPr lang="cs-CZ" altLang="cs-CZ" sz="2000" i="1" dirty="0" err="1">
                <a:latin typeface="Arial" panose="020B0604020202020204" pitchFamily="34" charset="0"/>
              </a:rPr>
              <a:t>another</a:t>
            </a:r>
            <a:r>
              <a:rPr lang="en-US" altLang="cs-CZ" sz="2000" i="1" dirty="0">
                <a:latin typeface="Arial" panose="020B0604020202020204" pitchFamily="34" charset="0"/>
              </a:rPr>
              <a:t>.</a:t>
            </a:r>
            <a:endParaRPr lang="cs-CZ" altLang="cs-CZ" sz="2000" i="1" dirty="0">
              <a:latin typeface="Arial" panose="020B0604020202020204" pitchFamily="34" charset="0"/>
            </a:endParaRPr>
          </a:p>
        </p:txBody>
      </p:sp>
      <p:sp>
        <p:nvSpPr>
          <p:cNvPr id="56323" name="Text Box 3">
            <a:extLst>
              <a:ext uri="{FF2B5EF4-FFF2-40B4-BE49-F238E27FC236}">
                <a16:creationId xmlns:a16="http://schemas.microsoft.com/office/drawing/2014/main" id="{3D861151-10CE-F370-C3B9-3BC1BE756A24}"/>
              </a:ext>
            </a:extLst>
          </p:cNvPr>
          <p:cNvSpPr txBox="1">
            <a:spLocks noChangeArrowheads="1"/>
          </p:cNvSpPr>
          <p:nvPr/>
        </p:nvSpPr>
        <p:spPr bwMode="auto">
          <a:xfrm>
            <a:off x="665163" y="542142"/>
            <a:ext cx="7956550" cy="461665"/>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dirty="0">
                <a:solidFill>
                  <a:srgbClr val="3333FF"/>
                </a:solidFill>
                <a:latin typeface="Arial" panose="020B0604020202020204" pitchFamily="34" charset="0"/>
                <a:cs typeface="Arial" panose="020B0604020202020204" pitchFamily="34" charset="0"/>
              </a:rPr>
              <a:t>Gell-Mann o</a:t>
            </a:r>
            <a:r>
              <a:rPr lang="cs-CZ" altLang="cs-CZ" sz="2400" b="1" dirty="0">
                <a:solidFill>
                  <a:srgbClr val="3333FF"/>
                </a:solidFill>
                <a:latin typeface="Arial" panose="020B0604020202020204" pitchFamily="34" charset="0"/>
                <a:cs typeface="Arial" panose="020B0604020202020204" pitchFamily="34" charset="0"/>
              </a:rPr>
              <a:t>n </a:t>
            </a:r>
            <a:r>
              <a:rPr lang="cs-CZ" altLang="cs-CZ" sz="2400" b="1" dirty="0" err="1">
                <a:solidFill>
                  <a:srgbClr val="3333FF"/>
                </a:solidFill>
                <a:latin typeface="Arial" panose="020B0604020202020204" pitchFamily="34" charset="0"/>
                <a:cs typeface="Arial" panose="020B0604020202020204" pitchFamily="34" charset="0"/>
              </a:rPr>
              <a:t>quarks</a:t>
            </a:r>
            <a:r>
              <a:rPr lang="cs-CZ" altLang="cs-CZ" sz="2400" b="1" dirty="0">
                <a:solidFill>
                  <a:srgbClr val="3333FF"/>
                </a:solidFill>
                <a:latin typeface="Arial" panose="020B0604020202020204" pitchFamily="34" charset="0"/>
                <a:cs typeface="Arial" panose="020B0604020202020204" pitchFamily="34" charset="0"/>
              </a:rPr>
              <a:t> in </a:t>
            </a:r>
            <a:r>
              <a:rPr lang="cs-CZ" altLang="cs-CZ" sz="2400" b="1" dirty="0" err="1">
                <a:solidFill>
                  <a:srgbClr val="3333FF"/>
                </a:solidFill>
                <a:latin typeface="Arial" panose="020B0604020202020204" pitchFamily="34" charset="0"/>
                <a:cs typeface="Arial" panose="020B0604020202020204" pitchFamily="34" charset="0"/>
              </a:rPr>
              <a:t>summer</a:t>
            </a:r>
            <a:r>
              <a:rPr lang="en-US" altLang="cs-CZ" sz="2400" b="1" dirty="0">
                <a:solidFill>
                  <a:srgbClr val="3333FF"/>
                </a:solidFill>
                <a:latin typeface="Arial" panose="020B0604020202020204" pitchFamily="34" charset="0"/>
                <a:cs typeface="Arial" panose="020B0604020202020204" pitchFamily="34" charset="0"/>
              </a:rPr>
              <a:t> 1967</a:t>
            </a:r>
            <a:r>
              <a:rPr lang="en-US" altLang="cs-CZ" sz="2400" dirty="0">
                <a:latin typeface="Arial" panose="020B0604020202020204" pitchFamily="34" charset="0"/>
                <a:cs typeface="Arial" panose="020B0604020202020204" pitchFamily="34" charset="0"/>
              </a:rPr>
              <a:t> </a:t>
            </a:r>
            <a:endParaRPr lang="cs-CZ" altLang="cs-CZ" sz="2400" dirty="0">
              <a:latin typeface="Arial" panose="020B0604020202020204" pitchFamily="34" charset="0"/>
              <a:cs typeface="Arial" panose="020B0604020202020204" pitchFamily="34" charset="0"/>
            </a:endParaRPr>
          </a:p>
        </p:txBody>
      </p:sp>
      <p:sp>
        <p:nvSpPr>
          <p:cNvPr id="56324" name="Text Box 6">
            <a:extLst>
              <a:ext uri="{FF2B5EF4-FFF2-40B4-BE49-F238E27FC236}">
                <a16:creationId xmlns:a16="http://schemas.microsoft.com/office/drawing/2014/main" id="{234895E1-2FFE-6AA0-F46F-070FD96436E9}"/>
              </a:ext>
            </a:extLst>
          </p:cNvPr>
          <p:cNvSpPr txBox="1">
            <a:spLocks noChangeArrowheads="1"/>
          </p:cNvSpPr>
          <p:nvPr/>
        </p:nvSpPr>
        <p:spPr bwMode="auto">
          <a:xfrm>
            <a:off x="395288" y="1341438"/>
            <a:ext cx="849788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cs-CZ" sz="2400" b="1" i="1" dirty="0">
                <a:solidFill>
                  <a:srgbClr val="FF0000"/>
                </a:solidFill>
                <a:latin typeface="Arial" panose="020B0604020202020204" pitchFamily="34" charset="0"/>
              </a:rPr>
              <a:t>T</a:t>
            </a:r>
            <a:r>
              <a:rPr lang="cs-CZ" altLang="cs-CZ" sz="2000" b="1" i="1" dirty="0">
                <a:solidFill>
                  <a:srgbClr val="FF0000"/>
                </a:solidFill>
                <a:latin typeface="Arial" panose="020B0604020202020204" pitchFamily="34" charset="0"/>
              </a:rPr>
              <a:t>he idea </a:t>
            </a:r>
            <a:r>
              <a:rPr lang="cs-CZ" altLang="cs-CZ" sz="2000" b="1" i="1" dirty="0" err="1">
                <a:solidFill>
                  <a:srgbClr val="FF0000"/>
                </a:solidFill>
                <a:latin typeface="Arial" panose="020B0604020202020204" pitchFamily="34" charset="0"/>
              </a:rPr>
              <a:t>that</a:t>
            </a:r>
            <a:r>
              <a:rPr lang="cs-CZ" altLang="cs-CZ" sz="2000" b="1" i="1" dirty="0">
                <a:solidFill>
                  <a:srgbClr val="FF0000"/>
                </a:solidFill>
                <a:latin typeface="Arial" panose="020B0604020202020204" pitchFamily="34" charset="0"/>
              </a:rPr>
              <a:t> </a:t>
            </a:r>
            <a:r>
              <a:rPr lang="cs-CZ" altLang="cs-CZ" sz="2000" b="1" i="1" dirty="0" err="1">
                <a:solidFill>
                  <a:srgbClr val="FF0000"/>
                </a:solidFill>
                <a:latin typeface="Arial" panose="020B0604020202020204" pitchFamily="34" charset="0"/>
              </a:rPr>
              <a:t>mesons</a:t>
            </a:r>
            <a:r>
              <a:rPr lang="cs-CZ" altLang="cs-CZ" sz="2000" b="1" i="1" dirty="0">
                <a:solidFill>
                  <a:srgbClr val="FF0000"/>
                </a:solidFill>
                <a:latin typeface="Arial" panose="020B0604020202020204" pitchFamily="34" charset="0"/>
              </a:rPr>
              <a:t> and </a:t>
            </a:r>
            <a:r>
              <a:rPr lang="cs-CZ" altLang="cs-CZ" sz="2000" b="1" i="1" dirty="0" err="1">
                <a:solidFill>
                  <a:srgbClr val="FF0000"/>
                </a:solidFill>
                <a:latin typeface="Arial" panose="020B0604020202020204" pitchFamily="34" charset="0"/>
              </a:rPr>
              <a:t>baryons</a:t>
            </a:r>
            <a:r>
              <a:rPr lang="cs-CZ" altLang="cs-CZ" sz="2000" b="1" i="1" dirty="0">
                <a:solidFill>
                  <a:srgbClr val="FF0000"/>
                </a:solidFill>
                <a:latin typeface="Arial" panose="020B0604020202020204" pitchFamily="34" charset="0"/>
              </a:rPr>
              <a:t> are made </a:t>
            </a:r>
            <a:r>
              <a:rPr lang="cs-CZ" altLang="cs-CZ" sz="2000" b="1" i="1" dirty="0" err="1">
                <a:solidFill>
                  <a:srgbClr val="FF0000"/>
                </a:solidFill>
                <a:latin typeface="Arial" panose="020B0604020202020204" pitchFamily="34" charset="0"/>
              </a:rPr>
              <a:t>primarily</a:t>
            </a:r>
            <a:r>
              <a:rPr lang="cs-CZ" altLang="cs-CZ" sz="2000" b="1" i="1" dirty="0">
                <a:solidFill>
                  <a:srgbClr val="FF0000"/>
                </a:solidFill>
                <a:latin typeface="Arial" panose="020B0604020202020204" pitchFamily="34" charset="0"/>
              </a:rPr>
              <a:t> </a:t>
            </a:r>
            <a:r>
              <a:rPr lang="cs-CZ" altLang="cs-CZ" sz="2000" b="1" i="1" dirty="0" err="1">
                <a:solidFill>
                  <a:srgbClr val="FF0000"/>
                </a:solidFill>
                <a:latin typeface="Arial" panose="020B0604020202020204" pitchFamily="34" charset="0"/>
              </a:rPr>
              <a:t>of</a:t>
            </a:r>
            <a:r>
              <a:rPr lang="cs-CZ" altLang="cs-CZ" sz="2000" b="1" i="1" dirty="0">
                <a:solidFill>
                  <a:srgbClr val="FF0000"/>
                </a:solidFill>
                <a:latin typeface="Arial" panose="020B0604020202020204" pitchFamily="34" charset="0"/>
              </a:rPr>
              <a:t> </a:t>
            </a:r>
            <a:r>
              <a:rPr lang="cs-CZ" altLang="cs-CZ" sz="2000" b="1" i="1" dirty="0" err="1">
                <a:solidFill>
                  <a:srgbClr val="FF0000"/>
                </a:solidFill>
                <a:latin typeface="Arial" panose="020B0604020202020204" pitchFamily="34" charset="0"/>
              </a:rPr>
              <a:t>quarks</a:t>
            </a:r>
            <a:r>
              <a:rPr lang="cs-CZ" altLang="cs-CZ" sz="2000" b="1" i="1" dirty="0">
                <a:solidFill>
                  <a:srgbClr val="FF0000"/>
                </a:solidFill>
                <a:latin typeface="Arial" panose="020B0604020202020204" pitchFamily="34" charset="0"/>
              </a:rPr>
              <a:t> </a:t>
            </a:r>
            <a:r>
              <a:rPr lang="cs-CZ" altLang="cs-CZ" sz="2000" b="1" i="1" dirty="0" err="1">
                <a:solidFill>
                  <a:srgbClr val="FF0000"/>
                </a:solidFill>
                <a:latin typeface="Arial" panose="020B0604020202020204" pitchFamily="34" charset="0"/>
              </a:rPr>
              <a:t>is</a:t>
            </a:r>
            <a:r>
              <a:rPr lang="cs-CZ" altLang="cs-CZ" sz="2000" b="1" i="1" dirty="0">
                <a:solidFill>
                  <a:srgbClr val="FF0000"/>
                </a:solidFill>
                <a:latin typeface="Arial" panose="020B0604020202020204" pitchFamily="34" charset="0"/>
              </a:rPr>
              <a:t> d</a:t>
            </a:r>
            <a:r>
              <a:rPr lang="en-US" altLang="cs-CZ" sz="2000" b="1" i="1" dirty="0" err="1">
                <a:solidFill>
                  <a:srgbClr val="FF0000"/>
                </a:solidFill>
                <a:latin typeface="Arial" panose="020B0604020202020204" pitchFamily="34" charset="0"/>
              </a:rPr>
              <a:t>iffi</a:t>
            </a:r>
            <a:r>
              <a:rPr lang="cs-CZ" altLang="cs-CZ" sz="2000" b="1" i="1" dirty="0" err="1">
                <a:solidFill>
                  <a:srgbClr val="FF0000"/>
                </a:solidFill>
                <a:latin typeface="Arial" panose="020B0604020202020204" pitchFamily="34" charset="0"/>
              </a:rPr>
              <a:t>cult</a:t>
            </a:r>
            <a:r>
              <a:rPr lang="cs-CZ" altLang="cs-CZ" sz="2000" b="1" i="1" dirty="0">
                <a:solidFill>
                  <a:srgbClr val="FF0000"/>
                </a:solidFill>
                <a:latin typeface="Arial" panose="020B0604020202020204" pitchFamily="34" charset="0"/>
              </a:rPr>
              <a:t> to</a:t>
            </a:r>
            <a:r>
              <a:rPr lang="en-US" altLang="cs-CZ" sz="2000" b="1" i="1" dirty="0">
                <a:solidFill>
                  <a:srgbClr val="FF0000"/>
                </a:solidFill>
                <a:latin typeface="Arial" panose="020B0604020202020204" pitchFamily="34" charset="0"/>
              </a:rPr>
              <a:t> </a:t>
            </a:r>
            <a:r>
              <a:rPr lang="cs-CZ" altLang="cs-CZ" sz="2000" b="1" i="1" dirty="0" err="1">
                <a:solidFill>
                  <a:srgbClr val="FF0000"/>
                </a:solidFill>
                <a:latin typeface="Arial" panose="020B0604020202020204" pitchFamily="34" charset="0"/>
              </a:rPr>
              <a:t>believe</a:t>
            </a:r>
            <a:r>
              <a:rPr lang="cs-CZ" altLang="cs-CZ" sz="2000" i="1" dirty="0">
                <a:latin typeface="Arial" panose="020B0604020202020204" pitchFamily="34" charset="0"/>
              </a:rPr>
              <a:t>, </a:t>
            </a:r>
            <a:r>
              <a:rPr lang="cs-CZ" altLang="cs-CZ" sz="2000" i="1" dirty="0" err="1">
                <a:latin typeface="Arial" panose="020B0604020202020204" pitchFamily="34" charset="0"/>
              </a:rPr>
              <a:t>since</a:t>
            </a:r>
            <a:r>
              <a:rPr lang="cs-CZ" altLang="cs-CZ" sz="2000" i="1" dirty="0">
                <a:latin typeface="Arial" panose="020B0604020202020204" pitchFamily="34" charset="0"/>
              </a:rPr>
              <a:t> </a:t>
            </a:r>
            <a:r>
              <a:rPr lang="cs-CZ" altLang="cs-CZ" sz="2000" i="1" dirty="0" err="1">
                <a:latin typeface="Arial" panose="020B0604020202020204" pitchFamily="34" charset="0"/>
              </a:rPr>
              <a:t>we</a:t>
            </a:r>
            <a:r>
              <a:rPr lang="cs-CZ" altLang="cs-CZ" sz="2000" i="1" dirty="0">
                <a:latin typeface="Arial" panose="020B0604020202020204" pitchFamily="34" charset="0"/>
              </a:rPr>
              <a:t> </a:t>
            </a:r>
            <a:r>
              <a:rPr lang="cs-CZ" altLang="cs-CZ" sz="2000" i="1" dirty="0" err="1">
                <a:latin typeface="Arial" panose="020B0604020202020204" pitchFamily="34" charset="0"/>
              </a:rPr>
              <a:t>know</a:t>
            </a:r>
            <a:r>
              <a:rPr lang="cs-CZ" altLang="cs-CZ" sz="2000" i="1" dirty="0">
                <a:latin typeface="Arial" panose="020B0604020202020204" pitchFamily="34" charset="0"/>
              </a:rPr>
              <a:t> </a:t>
            </a:r>
            <a:r>
              <a:rPr lang="cs-CZ" altLang="cs-CZ" sz="2000" i="1" dirty="0" err="1">
                <a:latin typeface="Arial" panose="020B0604020202020204" pitchFamily="34" charset="0"/>
              </a:rPr>
              <a:t>that</a:t>
            </a:r>
            <a:r>
              <a:rPr lang="cs-CZ" altLang="cs-CZ" sz="2000" i="1" dirty="0">
                <a:latin typeface="Arial" panose="020B0604020202020204" pitchFamily="34" charset="0"/>
              </a:rPr>
              <a:t>, in </a:t>
            </a:r>
            <a:r>
              <a:rPr lang="cs-CZ" altLang="cs-CZ" sz="2000" i="1" dirty="0" err="1">
                <a:latin typeface="Arial" panose="020B0604020202020204" pitchFamily="34" charset="0"/>
              </a:rPr>
              <a:t>the</a:t>
            </a:r>
            <a:r>
              <a:rPr lang="cs-CZ" altLang="cs-CZ" sz="2000" i="1" dirty="0">
                <a:latin typeface="Arial" panose="020B0604020202020204" pitchFamily="34" charset="0"/>
              </a:rPr>
              <a:t> </a:t>
            </a:r>
            <a:r>
              <a:rPr lang="cs-CZ" altLang="cs-CZ" sz="2000" i="1" dirty="0" err="1">
                <a:latin typeface="Arial" panose="020B0604020202020204" pitchFamily="34" charset="0"/>
              </a:rPr>
              <a:t>sense</a:t>
            </a:r>
            <a:r>
              <a:rPr lang="cs-CZ" altLang="cs-CZ" sz="2000" i="1" dirty="0">
                <a:latin typeface="Arial" panose="020B0604020202020204" pitchFamily="34" charset="0"/>
              </a:rPr>
              <a:t> </a:t>
            </a:r>
            <a:r>
              <a:rPr lang="cs-CZ" altLang="cs-CZ" sz="2000" i="1" dirty="0" err="1">
                <a:latin typeface="Arial" panose="020B0604020202020204" pitchFamily="34" charset="0"/>
              </a:rPr>
              <a:t>of</a:t>
            </a:r>
            <a:r>
              <a:rPr lang="cs-CZ" altLang="cs-CZ" sz="2000" i="1" dirty="0">
                <a:latin typeface="Arial" panose="020B0604020202020204" pitchFamily="34" charset="0"/>
              </a:rPr>
              <a:t> </a:t>
            </a:r>
            <a:r>
              <a:rPr lang="en-US" altLang="cs-CZ" sz="2000" i="1" dirty="0">
                <a:latin typeface="Arial" panose="020B0604020202020204" pitchFamily="34" charset="0"/>
              </a:rPr>
              <a:t> </a:t>
            </a:r>
            <a:r>
              <a:rPr lang="en-US" altLang="cs-CZ" sz="2000" i="1" dirty="0" err="1">
                <a:latin typeface="Arial" panose="020B0604020202020204" pitchFamily="34" charset="0"/>
              </a:rPr>
              <a:t>disper</a:t>
            </a:r>
            <a:r>
              <a:rPr lang="cs-CZ" altLang="cs-CZ" sz="2000" i="1" dirty="0" err="1">
                <a:latin typeface="Arial" panose="020B0604020202020204" pitchFamily="34" charset="0"/>
              </a:rPr>
              <a:t>sion</a:t>
            </a:r>
            <a:r>
              <a:rPr lang="cs-CZ" altLang="cs-CZ" sz="2000" i="1" dirty="0">
                <a:latin typeface="Arial" panose="020B0604020202020204" pitchFamily="34" charset="0"/>
              </a:rPr>
              <a:t> </a:t>
            </a:r>
            <a:r>
              <a:rPr lang="cs-CZ" altLang="cs-CZ" sz="2000" i="1" dirty="0" err="1">
                <a:latin typeface="Arial" panose="020B0604020202020204" pitchFamily="34" charset="0"/>
              </a:rPr>
              <a:t>theory</a:t>
            </a:r>
            <a:r>
              <a:rPr lang="cs-CZ" altLang="cs-CZ" sz="2000" i="1" dirty="0">
                <a:latin typeface="Arial" panose="020B0604020202020204" pitchFamily="34" charset="0"/>
              </a:rPr>
              <a:t>, </a:t>
            </a:r>
            <a:r>
              <a:rPr lang="cs-CZ" altLang="cs-CZ" sz="2000" b="1" i="1" dirty="0" err="1">
                <a:solidFill>
                  <a:srgbClr val="FF0000"/>
                </a:solidFill>
                <a:latin typeface="Arial" panose="020B0604020202020204" pitchFamily="34" charset="0"/>
              </a:rPr>
              <a:t>they</a:t>
            </a:r>
            <a:r>
              <a:rPr lang="cs-CZ" altLang="cs-CZ" sz="2000" b="1" i="1" dirty="0">
                <a:solidFill>
                  <a:srgbClr val="FF0000"/>
                </a:solidFill>
                <a:latin typeface="Arial" panose="020B0604020202020204" pitchFamily="34" charset="0"/>
              </a:rPr>
              <a:t> are </a:t>
            </a:r>
            <a:r>
              <a:rPr lang="cs-CZ" altLang="cs-CZ" sz="2000" b="1" i="1" dirty="0" err="1">
                <a:solidFill>
                  <a:srgbClr val="FF0000"/>
                </a:solidFill>
                <a:latin typeface="Arial" panose="020B0604020202020204" pitchFamily="34" charset="0"/>
              </a:rPr>
              <a:t>mostly</a:t>
            </a:r>
            <a:r>
              <a:rPr lang="cs-CZ" altLang="cs-CZ" sz="2000" b="1" i="1" dirty="0">
                <a:solidFill>
                  <a:srgbClr val="FF0000"/>
                </a:solidFill>
                <a:latin typeface="Arial" panose="020B0604020202020204" pitchFamily="34" charset="0"/>
              </a:rPr>
              <a:t>, </a:t>
            </a:r>
            <a:r>
              <a:rPr lang="cs-CZ" altLang="cs-CZ" sz="2000" b="1" i="1" dirty="0" err="1">
                <a:solidFill>
                  <a:srgbClr val="FF0000"/>
                </a:solidFill>
                <a:latin typeface="Arial" panose="020B0604020202020204" pitchFamily="34" charset="0"/>
              </a:rPr>
              <a:t>if</a:t>
            </a:r>
            <a:r>
              <a:rPr lang="cs-CZ" altLang="cs-CZ" sz="2000" b="1" i="1" dirty="0">
                <a:solidFill>
                  <a:srgbClr val="FF0000"/>
                </a:solidFill>
                <a:latin typeface="Arial" panose="020B0604020202020204" pitchFamily="34" charset="0"/>
              </a:rPr>
              <a:t> not </a:t>
            </a:r>
            <a:r>
              <a:rPr lang="cs-CZ" altLang="cs-CZ" sz="2000" b="1" i="1" dirty="0" err="1">
                <a:solidFill>
                  <a:srgbClr val="FF0000"/>
                </a:solidFill>
                <a:latin typeface="Arial" panose="020B0604020202020204" pitchFamily="34" charset="0"/>
              </a:rPr>
              <a:t>entirely</a:t>
            </a:r>
            <a:r>
              <a:rPr lang="cs-CZ" altLang="cs-CZ" sz="2000" b="1" i="1" dirty="0">
                <a:solidFill>
                  <a:srgbClr val="FF0000"/>
                </a:solidFill>
                <a:latin typeface="Arial" panose="020B0604020202020204" pitchFamily="34" charset="0"/>
              </a:rPr>
              <a:t>,</a:t>
            </a:r>
            <a:r>
              <a:rPr lang="en-US" altLang="cs-CZ" sz="2000" b="1" i="1" dirty="0">
                <a:solidFill>
                  <a:srgbClr val="FF0000"/>
                </a:solidFill>
                <a:latin typeface="Arial" panose="020B0604020202020204" pitchFamily="34" charset="0"/>
              </a:rPr>
              <a:t> </a:t>
            </a:r>
            <a:r>
              <a:rPr lang="cs-CZ" altLang="cs-CZ" sz="2000" b="1" i="1" dirty="0">
                <a:solidFill>
                  <a:srgbClr val="FF0000"/>
                </a:solidFill>
                <a:latin typeface="Arial" panose="020B0604020202020204" pitchFamily="34" charset="0"/>
              </a:rPr>
              <a:t>made up out </a:t>
            </a:r>
            <a:r>
              <a:rPr lang="cs-CZ" altLang="cs-CZ" sz="2000" b="1" i="1" dirty="0" err="1">
                <a:solidFill>
                  <a:srgbClr val="FF0000"/>
                </a:solidFill>
                <a:latin typeface="Arial" panose="020B0604020202020204" pitchFamily="34" charset="0"/>
              </a:rPr>
              <a:t>of</a:t>
            </a:r>
            <a:r>
              <a:rPr lang="cs-CZ" altLang="cs-CZ" sz="2000" b="1" i="1" dirty="0">
                <a:solidFill>
                  <a:srgbClr val="FF0000"/>
                </a:solidFill>
                <a:latin typeface="Arial" panose="020B0604020202020204" pitchFamily="34" charset="0"/>
              </a:rPr>
              <a:t> </a:t>
            </a:r>
            <a:r>
              <a:rPr lang="cs-CZ" altLang="cs-CZ" sz="2000" b="1" i="1" dirty="0" err="1">
                <a:solidFill>
                  <a:srgbClr val="FF0000"/>
                </a:solidFill>
                <a:latin typeface="Arial" panose="020B0604020202020204" pitchFamily="34" charset="0"/>
              </a:rPr>
              <a:t>one</a:t>
            </a:r>
            <a:r>
              <a:rPr lang="cs-CZ" altLang="cs-CZ" sz="2000" b="1" i="1" dirty="0">
                <a:solidFill>
                  <a:srgbClr val="FF0000"/>
                </a:solidFill>
                <a:latin typeface="Arial" panose="020B0604020202020204" pitchFamily="34" charset="0"/>
              </a:rPr>
              <a:t> </a:t>
            </a:r>
            <a:r>
              <a:rPr lang="cs-CZ" altLang="cs-CZ" sz="2000" b="1" i="1" dirty="0" err="1">
                <a:solidFill>
                  <a:srgbClr val="FF0000"/>
                </a:solidFill>
                <a:latin typeface="Arial" panose="020B0604020202020204" pitchFamily="34" charset="0"/>
              </a:rPr>
              <a:t>another</a:t>
            </a:r>
            <a:r>
              <a:rPr lang="cs-CZ" altLang="cs-CZ" sz="2000" i="1" dirty="0">
                <a:latin typeface="Arial" panose="020B0604020202020204" pitchFamily="34" charset="0"/>
              </a:rPr>
              <a:t>. </a:t>
            </a:r>
            <a:r>
              <a:rPr lang="cs-CZ" altLang="cs-CZ" sz="2000" i="1" dirty="0" err="1">
                <a:latin typeface="Arial" panose="020B0604020202020204" pitchFamily="34" charset="0"/>
              </a:rPr>
              <a:t>The</a:t>
            </a:r>
            <a:r>
              <a:rPr lang="cs-CZ" altLang="cs-CZ" sz="2000" i="1" dirty="0">
                <a:latin typeface="Arial" panose="020B0604020202020204" pitchFamily="34" charset="0"/>
              </a:rPr>
              <a:t> probability </a:t>
            </a:r>
            <a:r>
              <a:rPr lang="cs-CZ" altLang="cs-CZ" sz="2000" i="1" dirty="0" err="1">
                <a:latin typeface="Arial" panose="020B0604020202020204" pitchFamily="34" charset="0"/>
              </a:rPr>
              <a:t>that</a:t>
            </a:r>
            <a:r>
              <a:rPr lang="cs-CZ" altLang="cs-CZ" sz="2000" i="1" dirty="0">
                <a:latin typeface="Arial" panose="020B0604020202020204" pitchFamily="34" charset="0"/>
              </a:rPr>
              <a:t> a </a:t>
            </a:r>
            <a:r>
              <a:rPr lang="cs-CZ" altLang="cs-CZ" sz="2000" i="1" dirty="0" err="1">
                <a:latin typeface="Arial" panose="020B0604020202020204" pitchFamily="34" charset="0"/>
              </a:rPr>
              <a:t>meson</a:t>
            </a:r>
            <a:r>
              <a:rPr lang="cs-CZ" altLang="cs-CZ" sz="2000" i="1" dirty="0">
                <a:latin typeface="Arial" panose="020B0604020202020204" pitchFamily="34" charset="0"/>
              </a:rPr>
              <a:t> </a:t>
            </a:r>
            <a:r>
              <a:rPr lang="cs-CZ" altLang="cs-CZ" sz="2000" i="1" dirty="0" err="1">
                <a:latin typeface="Arial" panose="020B0604020202020204" pitchFamily="34" charset="0"/>
              </a:rPr>
              <a:t>consists</a:t>
            </a:r>
            <a:r>
              <a:rPr lang="cs-CZ" altLang="cs-CZ" sz="2000" i="1" dirty="0">
                <a:latin typeface="Arial" panose="020B0604020202020204" pitchFamily="34" charset="0"/>
              </a:rPr>
              <a:t> </a:t>
            </a:r>
            <a:r>
              <a:rPr lang="cs-CZ" altLang="cs-CZ" sz="2000" i="1" dirty="0" err="1">
                <a:latin typeface="Arial" panose="020B0604020202020204" pitchFamily="34" charset="0"/>
              </a:rPr>
              <a:t>of</a:t>
            </a:r>
            <a:r>
              <a:rPr lang="cs-CZ" altLang="cs-CZ" sz="2000" i="1" dirty="0">
                <a:latin typeface="Arial" panose="020B0604020202020204" pitchFamily="34" charset="0"/>
              </a:rPr>
              <a:t> a </a:t>
            </a:r>
            <a:r>
              <a:rPr lang="cs-CZ" altLang="cs-CZ" sz="2000" i="1" dirty="0" err="1">
                <a:latin typeface="Arial" panose="020B0604020202020204" pitchFamily="34" charset="0"/>
              </a:rPr>
              <a:t>real</a:t>
            </a:r>
            <a:r>
              <a:rPr lang="cs-CZ" altLang="cs-CZ" sz="2000" i="1" dirty="0">
                <a:latin typeface="Arial" panose="020B0604020202020204" pitchFamily="34" charset="0"/>
              </a:rPr>
              <a:t> </a:t>
            </a:r>
            <a:r>
              <a:rPr lang="cs-CZ" altLang="cs-CZ" sz="2000" i="1" dirty="0" err="1">
                <a:latin typeface="Arial" panose="020B0604020202020204" pitchFamily="34" charset="0"/>
              </a:rPr>
              <a:t>quark</a:t>
            </a:r>
            <a:r>
              <a:rPr lang="en-US" altLang="cs-CZ" sz="2000" i="1" dirty="0">
                <a:latin typeface="Arial" panose="020B0604020202020204" pitchFamily="34" charset="0"/>
              </a:rPr>
              <a:t> </a:t>
            </a:r>
            <a:r>
              <a:rPr lang="cs-CZ" altLang="cs-CZ" sz="2000" i="1" dirty="0">
                <a:latin typeface="Arial" panose="020B0604020202020204" pitchFamily="34" charset="0"/>
              </a:rPr>
              <a:t>pair </a:t>
            </a:r>
            <a:r>
              <a:rPr lang="cs-CZ" altLang="cs-CZ" sz="2000" i="1" dirty="0" err="1">
                <a:latin typeface="Arial" panose="020B0604020202020204" pitchFamily="34" charset="0"/>
              </a:rPr>
              <a:t>rather</a:t>
            </a:r>
            <a:r>
              <a:rPr lang="cs-CZ" altLang="cs-CZ" sz="2000" i="1" dirty="0">
                <a:latin typeface="Arial" panose="020B0604020202020204" pitchFamily="34" charset="0"/>
              </a:rPr>
              <a:t> </a:t>
            </a:r>
            <a:r>
              <a:rPr lang="cs-CZ" altLang="cs-CZ" sz="2000" i="1" dirty="0" err="1">
                <a:latin typeface="Arial" panose="020B0604020202020204" pitchFamily="34" charset="0"/>
              </a:rPr>
              <a:t>than</a:t>
            </a:r>
            <a:r>
              <a:rPr lang="cs-CZ" altLang="cs-CZ" sz="2000" i="1" dirty="0">
                <a:latin typeface="Arial" panose="020B0604020202020204" pitchFamily="34" charset="0"/>
              </a:rPr>
              <a:t> </a:t>
            </a:r>
            <a:r>
              <a:rPr lang="cs-CZ" altLang="cs-CZ" sz="2000" i="1" dirty="0" err="1">
                <a:latin typeface="Arial" panose="020B0604020202020204" pitchFamily="34" charset="0"/>
              </a:rPr>
              <a:t>two</a:t>
            </a:r>
            <a:r>
              <a:rPr lang="cs-CZ" altLang="cs-CZ" sz="2000" i="1" dirty="0">
                <a:latin typeface="Arial" panose="020B0604020202020204" pitchFamily="34" charset="0"/>
              </a:rPr>
              <a:t> </a:t>
            </a:r>
            <a:r>
              <a:rPr lang="cs-CZ" altLang="cs-CZ" sz="2000" i="1" dirty="0" err="1">
                <a:latin typeface="Arial" panose="020B0604020202020204" pitchFamily="34" charset="0"/>
              </a:rPr>
              <a:t>mesons</a:t>
            </a:r>
            <a:r>
              <a:rPr lang="cs-CZ" altLang="cs-CZ" sz="2000" i="1" dirty="0">
                <a:latin typeface="Arial" panose="020B0604020202020204" pitchFamily="34" charset="0"/>
              </a:rPr>
              <a:t> </a:t>
            </a:r>
            <a:r>
              <a:rPr lang="cs-CZ" altLang="cs-CZ" sz="2000" i="1" dirty="0" err="1">
                <a:latin typeface="Arial" panose="020B0604020202020204" pitchFamily="34" charset="0"/>
              </a:rPr>
              <a:t>or</a:t>
            </a:r>
            <a:r>
              <a:rPr lang="cs-CZ" altLang="cs-CZ" sz="2000" i="1" dirty="0">
                <a:latin typeface="Arial" panose="020B0604020202020204" pitchFamily="34" charset="0"/>
              </a:rPr>
              <a:t> a baryon and </a:t>
            </a:r>
            <a:r>
              <a:rPr lang="cs-CZ" altLang="cs-CZ" sz="2000" i="1" dirty="0" err="1">
                <a:latin typeface="Arial" panose="020B0604020202020204" pitchFamily="34" charset="0"/>
              </a:rPr>
              <a:t>antibaryon</a:t>
            </a:r>
            <a:r>
              <a:rPr lang="cs-CZ" altLang="cs-CZ" sz="2000" i="1" dirty="0">
                <a:latin typeface="Arial" panose="020B0604020202020204" pitchFamily="34" charset="0"/>
              </a:rPr>
              <a:t> </a:t>
            </a:r>
            <a:r>
              <a:rPr lang="cs-CZ" altLang="cs-CZ" sz="2000" i="1" dirty="0" err="1">
                <a:latin typeface="Arial" panose="020B0604020202020204" pitchFamily="34" charset="0"/>
              </a:rPr>
              <a:t>must</a:t>
            </a:r>
            <a:r>
              <a:rPr lang="cs-CZ" altLang="cs-CZ" sz="2000" i="1" dirty="0">
                <a:latin typeface="Arial" panose="020B0604020202020204" pitchFamily="34" charset="0"/>
              </a:rPr>
              <a:t> </a:t>
            </a:r>
            <a:r>
              <a:rPr lang="cs-CZ" altLang="cs-CZ" sz="2000" i="1" dirty="0" err="1">
                <a:latin typeface="Arial" panose="020B0604020202020204" pitchFamily="34" charset="0"/>
              </a:rPr>
              <a:t>be</a:t>
            </a:r>
            <a:r>
              <a:rPr lang="cs-CZ" altLang="cs-CZ" sz="2000" i="1" dirty="0">
                <a:latin typeface="Arial" panose="020B0604020202020204" pitchFamily="34" charset="0"/>
              </a:rPr>
              <a:t> </a:t>
            </a:r>
            <a:r>
              <a:rPr lang="cs-CZ" altLang="cs-CZ" sz="2000" i="1" dirty="0" err="1">
                <a:latin typeface="Arial" panose="020B0604020202020204" pitchFamily="34" charset="0"/>
              </a:rPr>
              <a:t>quite</a:t>
            </a:r>
            <a:r>
              <a:rPr lang="cs-CZ" altLang="cs-CZ" sz="2000" i="1" dirty="0">
                <a:latin typeface="Arial" panose="020B0604020202020204" pitchFamily="34" charset="0"/>
              </a:rPr>
              <a:t> </a:t>
            </a:r>
            <a:r>
              <a:rPr lang="cs-CZ" altLang="cs-CZ" sz="2000" i="1" dirty="0" err="1">
                <a:latin typeface="Arial" panose="020B0604020202020204" pitchFamily="34" charset="0"/>
              </a:rPr>
              <a:t>small</a:t>
            </a:r>
            <a:r>
              <a:rPr lang="cs-CZ" altLang="cs-CZ" sz="2000" i="1" dirty="0">
                <a:latin typeface="Arial" panose="020B0604020202020204" pitchFamily="34" charset="0"/>
              </a:rPr>
              <a:t>. </a:t>
            </a:r>
            <a:r>
              <a:rPr lang="cs-CZ" altLang="cs-CZ" sz="2000" i="1" dirty="0" err="1">
                <a:latin typeface="Arial" panose="020B0604020202020204" pitchFamily="34" charset="0"/>
              </a:rPr>
              <a:t>Thus</a:t>
            </a:r>
            <a:r>
              <a:rPr lang="en-US" altLang="cs-CZ" sz="2000" i="1" dirty="0">
                <a:latin typeface="Arial" panose="020B0604020202020204" pitchFamily="34" charset="0"/>
              </a:rPr>
              <a:t> </a:t>
            </a:r>
            <a:r>
              <a:rPr lang="cs-CZ" altLang="cs-CZ" sz="2000" i="1" dirty="0" err="1">
                <a:latin typeface="Arial" panose="020B0604020202020204" pitchFamily="34" charset="0"/>
              </a:rPr>
              <a:t>it</a:t>
            </a:r>
            <a:r>
              <a:rPr lang="cs-CZ" altLang="cs-CZ" sz="2000" i="1" dirty="0">
                <a:latin typeface="Arial" panose="020B0604020202020204" pitchFamily="34" charset="0"/>
              </a:rPr>
              <a:t> </a:t>
            </a:r>
            <a:r>
              <a:rPr lang="cs-CZ" altLang="cs-CZ" sz="2000" i="1" dirty="0" err="1">
                <a:latin typeface="Arial" panose="020B0604020202020204" pitchFamily="34" charset="0"/>
              </a:rPr>
              <a:t>seems</a:t>
            </a:r>
            <a:r>
              <a:rPr lang="cs-CZ" altLang="cs-CZ" sz="2000" i="1" dirty="0">
                <a:latin typeface="Arial" panose="020B0604020202020204" pitchFamily="34" charset="0"/>
              </a:rPr>
              <a:t> to </a:t>
            </a:r>
            <a:r>
              <a:rPr lang="cs-CZ" altLang="cs-CZ" sz="2000" i="1" dirty="0" err="1">
                <a:latin typeface="Arial" panose="020B0604020202020204" pitchFamily="34" charset="0"/>
              </a:rPr>
              <a:t>me</a:t>
            </a:r>
            <a:r>
              <a:rPr lang="cs-CZ" altLang="cs-CZ" sz="2000" i="1" dirty="0">
                <a:latin typeface="Arial" panose="020B0604020202020204" pitchFamily="34" charset="0"/>
              </a:rPr>
              <a:t> </a:t>
            </a:r>
            <a:r>
              <a:rPr lang="cs-CZ" altLang="cs-CZ" sz="2000" i="1" dirty="0" err="1">
                <a:latin typeface="Arial" panose="020B0604020202020204" pitchFamily="34" charset="0"/>
              </a:rPr>
              <a:t>that</a:t>
            </a:r>
            <a:r>
              <a:rPr lang="cs-CZ" altLang="cs-CZ" sz="2000" i="1" dirty="0">
                <a:latin typeface="Arial" panose="020B0604020202020204" pitchFamily="34" charset="0"/>
              </a:rPr>
              <a:t> </a:t>
            </a:r>
            <a:r>
              <a:rPr lang="cs-CZ" altLang="cs-CZ" sz="2000" i="1" dirty="0" err="1">
                <a:latin typeface="Arial" panose="020B0604020202020204" pitchFamily="34" charset="0"/>
              </a:rPr>
              <a:t>whether</a:t>
            </a:r>
            <a:r>
              <a:rPr lang="cs-CZ" altLang="cs-CZ" sz="2000" i="1" dirty="0">
                <a:latin typeface="Arial" panose="020B0604020202020204" pitchFamily="34" charset="0"/>
              </a:rPr>
              <a:t> </a:t>
            </a:r>
            <a:r>
              <a:rPr lang="cs-CZ" altLang="cs-CZ" sz="2000" i="1" dirty="0" err="1">
                <a:latin typeface="Arial" panose="020B0604020202020204" pitchFamily="34" charset="0"/>
              </a:rPr>
              <a:t>or</a:t>
            </a:r>
            <a:r>
              <a:rPr lang="cs-CZ" altLang="cs-CZ" sz="2000" i="1" dirty="0">
                <a:latin typeface="Arial" panose="020B0604020202020204" pitchFamily="34" charset="0"/>
              </a:rPr>
              <a:t> not </a:t>
            </a:r>
            <a:r>
              <a:rPr lang="cs-CZ" altLang="cs-CZ" sz="2000" i="1" dirty="0" err="1">
                <a:latin typeface="Arial" panose="020B0604020202020204" pitchFamily="34" charset="0"/>
              </a:rPr>
              <a:t>real</a:t>
            </a:r>
            <a:r>
              <a:rPr lang="cs-CZ" altLang="cs-CZ" sz="2000" i="1" dirty="0">
                <a:latin typeface="Arial" panose="020B0604020202020204" pitchFamily="34" charset="0"/>
              </a:rPr>
              <a:t> </a:t>
            </a:r>
            <a:r>
              <a:rPr lang="cs-CZ" altLang="cs-CZ" sz="2000" i="1" dirty="0" err="1">
                <a:latin typeface="Arial" panose="020B0604020202020204" pitchFamily="34" charset="0"/>
              </a:rPr>
              <a:t>quarks</a:t>
            </a:r>
            <a:r>
              <a:rPr lang="cs-CZ" altLang="cs-CZ" sz="2000" i="1" dirty="0">
                <a:latin typeface="Arial" panose="020B0604020202020204" pitchFamily="34" charset="0"/>
              </a:rPr>
              <a:t> </a:t>
            </a:r>
            <a:r>
              <a:rPr lang="cs-CZ" altLang="cs-CZ" sz="2000" i="1" dirty="0" err="1">
                <a:latin typeface="Arial" panose="020B0604020202020204" pitchFamily="34" charset="0"/>
              </a:rPr>
              <a:t>exist</a:t>
            </a:r>
            <a:r>
              <a:rPr lang="cs-CZ" altLang="cs-CZ" sz="2000" i="1" dirty="0">
                <a:latin typeface="Arial" panose="020B0604020202020204" pitchFamily="34" charset="0"/>
              </a:rPr>
              <a:t>, </a:t>
            </a:r>
            <a:r>
              <a:rPr lang="cs-CZ" altLang="cs-CZ" sz="2000" i="1" dirty="0" err="1">
                <a:latin typeface="Arial" panose="020B0604020202020204" pitchFamily="34" charset="0"/>
              </a:rPr>
              <a:t>the</a:t>
            </a:r>
            <a:r>
              <a:rPr lang="cs-CZ" altLang="cs-CZ" sz="2000" i="1" dirty="0">
                <a:latin typeface="Arial" panose="020B0604020202020204" pitchFamily="34" charset="0"/>
              </a:rPr>
              <a:t> q </a:t>
            </a:r>
            <a:r>
              <a:rPr lang="cs-CZ" altLang="cs-CZ" sz="2000" i="1" dirty="0" err="1">
                <a:latin typeface="Arial" panose="020B0604020202020204" pitchFamily="34" charset="0"/>
              </a:rPr>
              <a:t>or</a:t>
            </a:r>
            <a:r>
              <a:rPr lang="cs-CZ" altLang="cs-CZ" sz="2000" i="1" dirty="0">
                <a:latin typeface="Arial" panose="020B0604020202020204" pitchFamily="34" charset="0"/>
              </a:rPr>
              <a:t> q </a:t>
            </a:r>
            <a:r>
              <a:rPr lang="cs-CZ" altLang="cs-CZ" sz="2000" i="1" dirty="0" err="1">
                <a:latin typeface="Arial" panose="020B0604020202020204" pitchFamily="34" charset="0"/>
              </a:rPr>
              <a:t>we</a:t>
            </a:r>
            <a:r>
              <a:rPr lang="en-US" altLang="cs-CZ" sz="2000" i="1" dirty="0">
                <a:latin typeface="Arial" panose="020B0604020202020204" pitchFamily="34" charset="0"/>
              </a:rPr>
              <a:t> </a:t>
            </a:r>
            <a:r>
              <a:rPr lang="cs-CZ" altLang="cs-CZ" sz="2000" i="1" dirty="0" err="1">
                <a:latin typeface="Arial" panose="020B0604020202020204" pitchFamily="34" charset="0"/>
              </a:rPr>
              <a:t>have</a:t>
            </a:r>
            <a:r>
              <a:rPr lang="cs-CZ" altLang="cs-CZ" sz="2000" i="1" dirty="0">
                <a:latin typeface="Arial" panose="020B0604020202020204" pitchFamily="34" charset="0"/>
              </a:rPr>
              <a:t> </a:t>
            </a:r>
            <a:r>
              <a:rPr lang="cs-CZ" altLang="cs-CZ" sz="2000" i="1" dirty="0" err="1">
                <a:latin typeface="Arial" panose="020B0604020202020204" pitchFamily="34" charset="0"/>
              </a:rPr>
              <a:t>been</a:t>
            </a:r>
            <a:r>
              <a:rPr lang="cs-CZ" altLang="cs-CZ" sz="2000" i="1" dirty="0">
                <a:latin typeface="Arial" panose="020B0604020202020204" pitchFamily="34" charset="0"/>
              </a:rPr>
              <a:t> </a:t>
            </a:r>
            <a:r>
              <a:rPr lang="cs-CZ" altLang="cs-CZ" sz="2000" i="1" dirty="0" err="1">
                <a:latin typeface="Arial" panose="020B0604020202020204" pitchFamily="34" charset="0"/>
              </a:rPr>
              <a:t>talking</a:t>
            </a:r>
            <a:r>
              <a:rPr lang="cs-CZ" altLang="cs-CZ" sz="2000" i="1" dirty="0">
                <a:latin typeface="Arial" panose="020B0604020202020204" pitchFamily="34" charset="0"/>
              </a:rPr>
              <a:t> </a:t>
            </a:r>
            <a:r>
              <a:rPr lang="cs-CZ" altLang="cs-CZ" sz="2000" i="1" dirty="0" err="1">
                <a:latin typeface="Arial" panose="020B0604020202020204" pitchFamily="34" charset="0"/>
              </a:rPr>
              <a:t>about</a:t>
            </a:r>
            <a:r>
              <a:rPr lang="en-US" altLang="cs-CZ" sz="2000" i="1" dirty="0">
                <a:latin typeface="Arial" panose="020B0604020202020204" pitchFamily="34" charset="0"/>
              </a:rPr>
              <a:t> </a:t>
            </a:r>
            <a:r>
              <a:rPr lang="cs-CZ" altLang="cs-CZ" sz="2000" b="1" i="1" dirty="0">
                <a:solidFill>
                  <a:srgbClr val="FF0000"/>
                </a:solidFill>
                <a:latin typeface="Arial" panose="020B0604020202020204" pitchFamily="34" charset="0"/>
              </a:rPr>
              <a:t>are </a:t>
            </a:r>
            <a:r>
              <a:rPr lang="cs-CZ" altLang="cs-CZ" sz="2000" b="1" i="1" dirty="0" err="1">
                <a:solidFill>
                  <a:srgbClr val="FF0000"/>
                </a:solidFill>
                <a:latin typeface="Arial" panose="020B0604020202020204" pitchFamily="34" charset="0"/>
              </a:rPr>
              <a:t>mathematical</a:t>
            </a:r>
            <a:r>
              <a:rPr lang="cs-CZ" altLang="cs-CZ" sz="2000" b="1" i="1" dirty="0">
                <a:solidFill>
                  <a:srgbClr val="FF0000"/>
                </a:solidFill>
                <a:latin typeface="Arial" panose="020B0604020202020204" pitchFamily="34" charset="0"/>
              </a:rPr>
              <a:t> </a:t>
            </a:r>
            <a:r>
              <a:rPr lang="cs-CZ" altLang="cs-CZ" sz="2000" b="1" i="1" dirty="0" err="1">
                <a:solidFill>
                  <a:srgbClr val="FF0000"/>
                </a:solidFill>
                <a:latin typeface="Arial" panose="020B0604020202020204" pitchFamily="34" charset="0"/>
              </a:rPr>
              <a:t>entities</a:t>
            </a:r>
            <a:r>
              <a:rPr lang="en-US" altLang="cs-CZ" sz="2000" b="1" i="1" dirty="0">
                <a:solidFill>
                  <a:srgbClr val="FF0000"/>
                </a:solidFill>
                <a:latin typeface="Arial" panose="020B0604020202020204" pitchFamily="34" charset="0"/>
              </a:rPr>
              <a:t> </a:t>
            </a:r>
            <a:r>
              <a:rPr lang="en-US" altLang="cs-CZ" sz="2000" b="1" i="1" dirty="0">
                <a:latin typeface="Arial" panose="020B0604020202020204" pitchFamily="34" charset="0"/>
              </a:rPr>
              <a:t>......</a:t>
            </a:r>
            <a:endParaRPr lang="cs-CZ" altLang="cs-CZ" sz="2000" b="1" i="1" dirty="0">
              <a:latin typeface="Arial" panose="020B0604020202020204" pitchFamily="34" charset="0"/>
            </a:endParaRPr>
          </a:p>
        </p:txBody>
      </p:sp>
      <p:sp>
        <p:nvSpPr>
          <p:cNvPr id="9" name="Zástupný symbol pro datum 8">
            <a:extLst>
              <a:ext uri="{FF2B5EF4-FFF2-40B4-BE49-F238E27FC236}">
                <a16:creationId xmlns:a16="http://schemas.microsoft.com/office/drawing/2014/main" id="{42002B99-1541-D296-025A-28EA9FECF1AF}"/>
              </a:ext>
            </a:extLst>
          </p:cNvPr>
          <p:cNvSpPr>
            <a:spLocks noGrp="1"/>
          </p:cNvSpPr>
          <p:nvPr>
            <p:ph type="dt" sz="quarter" idx="10"/>
          </p:nvPr>
        </p:nvSpPr>
        <p:spPr/>
        <p:txBody>
          <a:bodyPr/>
          <a:lstStyle/>
          <a:p>
            <a:pPr>
              <a:defRPr/>
            </a:pPr>
            <a:r>
              <a:rPr lang="cs-CZ"/>
              <a:t>12.10.2023</a:t>
            </a:r>
          </a:p>
        </p:txBody>
      </p:sp>
      <p:sp>
        <p:nvSpPr>
          <p:cNvPr id="56326" name="Zástupný symbol pro číslo snímku 9">
            <a:extLst>
              <a:ext uri="{FF2B5EF4-FFF2-40B4-BE49-F238E27FC236}">
                <a16:creationId xmlns:a16="http://schemas.microsoft.com/office/drawing/2014/main" id="{DBBE14A7-001B-F52D-6B5C-3495EC33433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7EA87A3-BA2D-4E03-A62D-D0BE1B565602}" type="slidenum">
              <a:rPr lang="cs-CZ" altLang="cs-CZ" sz="1200">
                <a:solidFill>
                  <a:srgbClr val="898989"/>
                </a:solidFill>
              </a:rPr>
              <a:pPr>
                <a:spcBef>
                  <a:spcPct val="0"/>
                </a:spcBef>
                <a:buFontTx/>
                <a:buNone/>
              </a:pPr>
              <a:t>45</a:t>
            </a:fld>
            <a:endParaRPr lang="cs-CZ" altLang="cs-CZ" sz="1200">
              <a:solidFill>
                <a:srgbClr val="898989"/>
              </a:solidFill>
            </a:endParaRPr>
          </a:p>
        </p:txBody>
      </p:sp>
      <p:sp>
        <p:nvSpPr>
          <p:cNvPr id="11" name="Zástupný symbol pro zápatí 10">
            <a:extLst>
              <a:ext uri="{FF2B5EF4-FFF2-40B4-BE49-F238E27FC236}">
                <a16:creationId xmlns:a16="http://schemas.microsoft.com/office/drawing/2014/main" id="{6F9114CC-C7D0-B9CF-35B1-E35BC6331BD6}"/>
              </a:ext>
            </a:extLst>
          </p:cNvPr>
          <p:cNvSpPr>
            <a:spLocks noGrp="1"/>
          </p:cNvSpPr>
          <p:nvPr>
            <p:ph type="ftr" sz="quarter" idx="11"/>
          </p:nvPr>
        </p:nvSpPr>
        <p:spPr/>
        <p:txBody>
          <a:bodyPr/>
          <a:lstStyle/>
          <a:p>
            <a:pPr>
              <a:defRPr/>
            </a:pPr>
            <a:r>
              <a:rPr lang="cs-CZ"/>
              <a:t>Division Seminar</a:t>
            </a:r>
          </a:p>
        </p:txBody>
      </p:sp>
      <p:sp>
        <p:nvSpPr>
          <p:cNvPr id="2" name="TextovéPole 1">
            <a:extLst>
              <a:ext uri="{FF2B5EF4-FFF2-40B4-BE49-F238E27FC236}">
                <a16:creationId xmlns:a16="http://schemas.microsoft.com/office/drawing/2014/main" id="{A8CC3F35-6FB0-4CF0-0A6F-972A74DF09D7}"/>
              </a:ext>
            </a:extLst>
          </p:cNvPr>
          <p:cNvSpPr txBox="1"/>
          <p:nvPr/>
        </p:nvSpPr>
        <p:spPr>
          <a:xfrm>
            <a:off x="467360" y="5310371"/>
            <a:ext cx="7401385" cy="400110"/>
          </a:xfrm>
          <a:prstGeom prst="rect">
            <a:avLst/>
          </a:prstGeom>
          <a:noFill/>
        </p:spPr>
        <p:txBody>
          <a:bodyPr wrap="none" rtlCol="0">
            <a:spAutoFit/>
          </a:bodyPr>
          <a:lstStyle/>
          <a:p>
            <a:r>
              <a:rPr lang="cs-CZ" sz="2000" b="1" dirty="0" err="1">
                <a:latin typeface="Arial" panose="020B0604020202020204" pitchFamily="34" charset="0"/>
                <a:cs typeface="Arial" panose="020B0604020202020204" pitchFamily="34" charset="0"/>
              </a:rPr>
              <a:t>This</a:t>
            </a:r>
            <a:r>
              <a:rPr lang="cs-CZ" sz="2000" b="1" dirty="0">
                <a:latin typeface="Arial" panose="020B0604020202020204" pitchFamily="34" charset="0"/>
                <a:cs typeface="Arial" panose="020B0604020202020204" pitchFamily="34" charset="0"/>
              </a:rPr>
              <a:t> </a:t>
            </a:r>
            <a:r>
              <a:rPr lang="cs-CZ" sz="2000" b="1" dirty="0" err="1">
                <a:latin typeface="Arial" panose="020B0604020202020204" pitchFamily="34" charset="0"/>
                <a:cs typeface="Arial" panose="020B0604020202020204" pitchFamily="34" charset="0"/>
              </a:rPr>
              <a:t>documents</a:t>
            </a:r>
            <a:r>
              <a:rPr lang="cs-CZ" sz="2000" b="1" dirty="0">
                <a:latin typeface="Arial" panose="020B0604020202020204" pitchFamily="34" charset="0"/>
                <a:cs typeface="Arial" panose="020B0604020202020204" pitchFamily="34" charset="0"/>
              </a:rPr>
              <a:t> </a:t>
            </a:r>
            <a:r>
              <a:rPr lang="cs-CZ" sz="2000" b="1" dirty="0" err="1">
                <a:latin typeface="Arial" panose="020B0604020202020204" pitchFamily="34" charset="0"/>
                <a:cs typeface="Arial" panose="020B0604020202020204" pitchFamily="34" charset="0"/>
              </a:rPr>
              <a:t>that</a:t>
            </a:r>
            <a:r>
              <a:rPr lang="cs-CZ" sz="2000" b="1" dirty="0">
                <a:latin typeface="Arial" panose="020B0604020202020204" pitchFamily="34" charset="0"/>
                <a:cs typeface="Arial" panose="020B0604020202020204" pitchFamily="34" charset="0"/>
              </a:rPr>
              <a:t> </a:t>
            </a:r>
            <a:r>
              <a:rPr lang="cs-CZ" sz="2000" b="1" dirty="0" err="1">
                <a:latin typeface="Arial" panose="020B0604020202020204" pitchFamily="34" charset="0"/>
                <a:cs typeface="Arial" panose="020B0604020202020204" pitchFamily="34" charset="0"/>
              </a:rPr>
              <a:t>Chew</a:t>
            </a:r>
            <a:r>
              <a:rPr lang="cs-CZ" sz="2000" b="1" dirty="0">
                <a:latin typeface="Arial" panose="020B0604020202020204" pitchFamily="34" charset="0"/>
                <a:cs typeface="Arial" panose="020B0604020202020204" pitchFamily="34" charset="0"/>
              </a:rPr>
              <a:t> had </a:t>
            </a:r>
            <a:r>
              <a:rPr lang="cs-CZ" sz="2000" b="1" dirty="0" err="1">
                <a:latin typeface="Arial" panose="020B0604020202020204" pitchFamily="34" charset="0"/>
                <a:cs typeface="Arial" panose="020B0604020202020204" pitchFamily="34" charset="0"/>
              </a:rPr>
              <a:t>great</a:t>
            </a:r>
            <a:r>
              <a:rPr lang="cs-CZ" sz="2000" b="1" dirty="0">
                <a:latin typeface="Arial" panose="020B0604020202020204" pitchFamily="34" charset="0"/>
                <a:cs typeface="Arial" panose="020B0604020202020204" pitchFamily="34" charset="0"/>
              </a:rPr>
              <a:t> influence </a:t>
            </a:r>
            <a:r>
              <a:rPr lang="cs-CZ" sz="2000" b="1" dirty="0" err="1">
                <a:latin typeface="Arial" panose="020B0604020202020204" pitchFamily="34" charset="0"/>
                <a:cs typeface="Arial" panose="020B0604020202020204" pitchFamily="34" charset="0"/>
              </a:rPr>
              <a:t>of</a:t>
            </a:r>
            <a:r>
              <a:rPr lang="cs-CZ" sz="2000" b="1" dirty="0">
                <a:latin typeface="Arial" panose="020B0604020202020204" pitchFamily="34" charset="0"/>
                <a:cs typeface="Arial" panose="020B0604020202020204" pitchFamily="34" charset="0"/>
              </a:rPr>
              <a:t> </a:t>
            </a:r>
            <a:r>
              <a:rPr lang="cs-CZ" sz="2000" b="1" dirty="0" err="1">
                <a:latin typeface="Arial" panose="020B0604020202020204" pitchFamily="34" charset="0"/>
                <a:cs typeface="Arial" panose="020B0604020202020204" pitchFamily="34" charset="0"/>
              </a:rPr>
              <a:t>Gell</a:t>
            </a:r>
            <a:r>
              <a:rPr lang="cs-CZ" sz="2000" b="1" dirty="0">
                <a:latin typeface="Arial" panose="020B0604020202020204" pitchFamily="34" charset="0"/>
                <a:cs typeface="Arial" panose="020B0604020202020204" pitchFamily="34" charset="0"/>
              </a:rPr>
              <a:t>-Man.</a:t>
            </a:r>
          </a:p>
        </p:txBody>
      </p:sp>
    </p:spTree>
    <p:extLst>
      <p:ext uri="{BB962C8B-B14F-4D97-AF65-F5344CB8AC3E}">
        <p14:creationId xmlns:p14="http://schemas.microsoft.com/office/powerpoint/2010/main" val="1511384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6323"/>
                                        </p:tgtEl>
                                        <p:attrNameLst>
                                          <p:attrName>style.visibility</p:attrName>
                                        </p:attrNameLst>
                                      </p:cBhvr>
                                      <p:to>
                                        <p:strVal val="visible"/>
                                      </p:to>
                                    </p:set>
                                    <p:animEffect transition="in" filter="fade">
                                      <p:cBhvr>
                                        <p:cTn id="7" dur="500"/>
                                        <p:tgtEl>
                                          <p:spTgt spid="563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6324"/>
                                        </p:tgtEl>
                                        <p:attrNameLst>
                                          <p:attrName>style.visibility</p:attrName>
                                        </p:attrNameLst>
                                      </p:cBhvr>
                                      <p:to>
                                        <p:strVal val="visible"/>
                                      </p:to>
                                    </p:set>
                                    <p:animEffect transition="in" filter="fade">
                                      <p:cBhvr>
                                        <p:cTn id="10" dur="500"/>
                                        <p:tgtEl>
                                          <p:spTgt spid="563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6322"/>
                                        </p:tgtEl>
                                        <p:attrNameLst>
                                          <p:attrName>style.visibility</p:attrName>
                                        </p:attrNameLst>
                                      </p:cBhvr>
                                      <p:to>
                                        <p:strVal val="visible"/>
                                      </p:to>
                                    </p:set>
                                    <p:animEffect transition="in" filter="fade">
                                      <p:cBhvr>
                                        <p:cTn id="15" dur="500"/>
                                        <p:tgtEl>
                                          <p:spTgt spid="563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fade">
                                      <p:cBhvr>
                                        <p:cTn id="20"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P spid="56323" grpId="0"/>
      <p:bldP spid="5632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a:extLst>
              <a:ext uri="{FF2B5EF4-FFF2-40B4-BE49-F238E27FC236}">
                <a16:creationId xmlns:a16="http://schemas.microsoft.com/office/drawing/2014/main" id="{6766D4CC-CFF1-EB56-48DF-3650BF7A293A}"/>
              </a:ext>
            </a:extLst>
          </p:cNvPr>
          <p:cNvSpPr>
            <a:spLocks noChangeArrowheads="1"/>
          </p:cNvSpPr>
          <p:nvPr/>
        </p:nvSpPr>
        <p:spPr bwMode="auto">
          <a:xfrm>
            <a:off x="323850" y="44768"/>
            <a:ext cx="8424863" cy="46166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b="1" dirty="0" err="1">
                <a:solidFill>
                  <a:srgbClr val="3333FF"/>
                </a:solidFill>
                <a:cs typeface="Arial" panose="020B0604020202020204" pitchFamily="34" charset="0"/>
              </a:rPr>
              <a:t>Even</a:t>
            </a:r>
            <a:r>
              <a:rPr lang="cs-CZ" altLang="cs-CZ" sz="2400" b="1" dirty="0">
                <a:solidFill>
                  <a:srgbClr val="3333FF"/>
                </a:solidFill>
                <a:cs typeface="Arial" panose="020B0604020202020204" pitchFamily="34" charset="0"/>
              </a:rPr>
              <a:t> i</a:t>
            </a:r>
            <a:r>
              <a:rPr lang="en-US" altLang="cs-CZ" sz="2400" b="1" dirty="0">
                <a:solidFill>
                  <a:srgbClr val="3333FF"/>
                </a:solidFill>
                <a:cs typeface="Arial" panose="020B0604020202020204" pitchFamily="34" charset="0"/>
              </a:rPr>
              <a:t>n 1972 quarks were still not taken seriously</a:t>
            </a:r>
            <a:endParaRPr lang="cs-CZ" altLang="cs-CZ" sz="2400" b="1" dirty="0">
              <a:solidFill>
                <a:srgbClr val="6666FF"/>
              </a:solidFill>
              <a:cs typeface="Arial" panose="020B0604020202020204" pitchFamily="34" charset="0"/>
            </a:endParaRPr>
          </a:p>
        </p:txBody>
      </p:sp>
      <p:sp>
        <p:nvSpPr>
          <p:cNvPr id="43011" name="Rectangle 6">
            <a:extLst>
              <a:ext uri="{FF2B5EF4-FFF2-40B4-BE49-F238E27FC236}">
                <a16:creationId xmlns:a16="http://schemas.microsoft.com/office/drawing/2014/main" id="{96DB8390-05D6-44EA-8AF2-E69044BF060E}"/>
              </a:ext>
            </a:extLst>
          </p:cNvPr>
          <p:cNvSpPr>
            <a:spLocks noChangeArrowheads="1"/>
          </p:cNvSpPr>
          <p:nvPr/>
        </p:nvSpPr>
        <p:spPr bwMode="auto">
          <a:xfrm>
            <a:off x="1304289" y="1754259"/>
            <a:ext cx="6896100" cy="461665"/>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b="1" dirty="0" err="1">
                <a:solidFill>
                  <a:srgbClr val="0066FF"/>
                </a:solidFill>
                <a:cs typeface="Arial" panose="020B0604020202020204" pitchFamily="34" charset="0"/>
              </a:rPr>
              <a:t>Current</a:t>
            </a:r>
            <a:r>
              <a:rPr lang="cs-CZ" altLang="cs-CZ" sz="2400" b="1" dirty="0">
                <a:solidFill>
                  <a:srgbClr val="0066FF"/>
                </a:solidFill>
                <a:cs typeface="Arial" panose="020B0604020202020204" pitchFamily="34" charset="0"/>
              </a:rPr>
              <a:t> Algebra: </a:t>
            </a:r>
            <a:r>
              <a:rPr lang="cs-CZ" altLang="cs-CZ" sz="2400" b="1" dirty="0" err="1">
                <a:solidFill>
                  <a:srgbClr val="0066FF"/>
                </a:solidFill>
                <a:cs typeface="Arial" panose="020B0604020202020204" pitchFamily="34" charset="0"/>
              </a:rPr>
              <a:t>Quarks</a:t>
            </a:r>
            <a:r>
              <a:rPr lang="cs-CZ" altLang="cs-CZ" sz="2400" b="1" dirty="0">
                <a:solidFill>
                  <a:srgbClr val="0066FF"/>
                </a:solidFill>
                <a:cs typeface="Arial" panose="020B0604020202020204" pitchFamily="34" charset="0"/>
              </a:rPr>
              <a:t> and </a:t>
            </a:r>
            <a:r>
              <a:rPr lang="cs-CZ" altLang="cs-CZ" sz="2400" b="1" dirty="0" err="1">
                <a:solidFill>
                  <a:srgbClr val="0066FF"/>
                </a:solidFill>
                <a:cs typeface="Arial" panose="020B0604020202020204" pitchFamily="34" charset="0"/>
              </a:rPr>
              <a:t>What</a:t>
            </a:r>
            <a:r>
              <a:rPr lang="en-US" altLang="cs-CZ" sz="2400" b="1" dirty="0">
                <a:solidFill>
                  <a:srgbClr val="0066FF"/>
                </a:solidFill>
                <a:cs typeface="Arial" panose="020B0604020202020204" pitchFamily="34" charset="0"/>
              </a:rPr>
              <a:t> </a:t>
            </a:r>
            <a:r>
              <a:rPr lang="cs-CZ" altLang="cs-CZ" sz="2400" b="1" dirty="0">
                <a:solidFill>
                  <a:srgbClr val="0066FF"/>
                </a:solidFill>
                <a:cs typeface="Arial" panose="020B0604020202020204" pitchFamily="34" charset="0"/>
              </a:rPr>
              <a:t>Else?</a:t>
            </a:r>
            <a:r>
              <a:rPr lang="en-US" altLang="cs-CZ" sz="2400" b="1" dirty="0">
                <a:solidFill>
                  <a:srgbClr val="660066"/>
                </a:solidFill>
                <a:cs typeface="Arial" panose="020B0604020202020204" pitchFamily="34" charset="0"/>
              </a:rPr>
              <a:t> </a:t>
            </a:r>
            <a:endParaRPr lang="cs-CZ" altLang="cs-CZ" sz="2400" dirty="0">
              <a:cs typeface="Arial" panose="020B0604020202020204" pitchFamily="34" charset="0"/>
            </a:endParaRPr>
          </a:p>
        </p:txBody>
      </p:sp>
      <p:sp>
        <p:nvSpPr>
          <p:cNvPr id="43012" name="Rectangle 7">
            <a:extLst>
              <a:ext uri="{FF2B5EF4-FFF2-40B4-BE49-F238E27FC236}">
                <a16:creationId xmlns:a16="http://schemas.microsoft.com/office/drawing/2014/main" id="{B6CB3A17-A826-0647-068B-C0584C594310}"/>
              </a:ext>
            </a:extLst>
          </p:cNvPr>
          <p:cNvSpPr>
            <a:spLocks noChangeArrowheads="1"/>
          </p:cNvSpPr>
          <p:nvPr/>
        </p:nvSpPr>
        <p:spPr bwMode="auto">
          <a:xfrm>
            <a:off x="399414" y="2496188"/>
            <a:ext cx="8705849"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i="1" dirty="0" err="1">
                <a:cs typeface="Arial" panose="020B0604020202020204" pitchFamily="34" charset="0"/>
              </a:rPr>
              <a:t>We</a:t>
            </a:r>
            <a:r>
              <a:rPr lang="cs-CZ" altLang="cs-CZ" sz="2000" i="1" dirty="0">
                <a:cs typeface="Arial" panose="020B0604020202020204" pitchFamily="34" charset="0"/>
              </a:rPr>
              <a:t> </a:t>
            </a:r>
            <a:r>
              <a:rPr lang="cs-CZ" altLang="cs-CZ" sz="2000" i="1" dirty="0" err="1">
                <a:cs typeface="Arial" panose="020B0604020202020204" pitchFamily="34" charset="0"/>
              </a:rPr>
              <a:t>assume</a:t>
            </a:r>
            <a:r>
              <a:rPr lang="cs-CZ" altLang="cs-CZ" sz="2000" i="1" dirty="0">
                <a:cs typeface="Arial" panose="020B0604020202020204" pitchFamily="34" charset="0"/>
              </a:rPr>
              <a:t> </a:t>
            </a:r>
            <a:r>
              <a:rPr lang="cs-CZ" altLang="cs-CZ" sz="2000" i="1" dirty="0" err="1">
                <a:cs typeface="Arial" panose="020B0604020202020204" pitchFamily="34" charset="0"/>
              </a:rPr>
              <a:t>here</a:t>
            </a:r>
            <a:r>
              <a:rPr lang="cs-CZ" altLang="cs-CZ" sz="2000" i="1" dirty="0">
                <a:cs typeface="Arial" panose="020B0604020202020204" pitchFamily="34" charset="0"/>
              </a:rPr>
              <a:t> </a:t>
            </a:r>
            <a:r>
              <a:rPr lang="cs-CZ" altLang="cs-CZ" sz="2000" i="1" dirty="0" err="1">
                <a:cs typeface="Arial" panose="020B0604020202020204" pitchFamily="34" charset="0"/>
              </a:rPr>
              <a:t>that</a:t>
            </a:r>
            <a:r>
              <a:rPr lang="cs-CZ" altLang="cs-CZ" sz="2000" i="1" dirty="0">
                <a:cs typeface="Arial" panose="020B0604020202020204" pitchFamily="34" charset="0"/>
              </a:rPr>
              <a:t> </a:t>
            </a:r>
            <a:r>
              <a:rPr lang="cs-CZ" altLang="cs-CZ" sz="2000" b="1" i="1" dirty="0" err="1">
                <a:solidFill>
                  <a:srgbClr val="FF0000"/>
                </a:solidFill>
                <a:cs typeface="Arial" panose="020B0604020202020204" pitchFamily="34" charset="0"/>
              </a:rPr>
              <a:t>quarks</a:t>
            </a:r>
            <a:r>
              <a:rPr lang="cs-CZ" altLang="cs-CZ" sz="2000" b="1" i="1" dirty="0">
                <a:solidFill>
                  <a:srgbClr val="FF0000"/>
                </a:solidFill>
                <a:cs typeface="Arial" panose="020B0604020202020204" pitchFamily="34" charset="0"/>
              </a:rPr>
              <a:t> do not </a:t>
            </a:r>
            <a:r>
              <a:rPr lang="cs-CZ" altLang="cs-CZ" sz="2000" b="1" i="1" dirty="0" err="1">
                <a:solidFill>
                  <a:srgbClr val="FF0000"/>
                </a:solidFill>
                <a:cs typeface="Arial" panose="020B0604020202020204" pitchFamily="34" charset="0"/>
              </a:rPr>
              <a:t>have</a:t>
            </a:r>
            <a:r>
              <a:rPr lang="cs-CZ" altLang="cs-CZ" sz="2000" b="1" i="1" dirty="0">
                <a:solidFill>
                  <a:srgbClr val="FF0000"/>
                </a:solidFill>
                <a:cs typeface="Arial" panose="020B0604020202020204" pitchFamily="34" charset="0"/>
              </a:rPr>
              <a:t> </a:t>
            </a:r>
            <a:r>
              <a:rPr lang="cs-CZ" altLang="cs-CZ" sz="2000" b="1" i="1" dirty="0" err="1">
                <a:solidFill>
                  <a:srgbClr val="FF0000"/>
                </a:solidFill>
                <a:cs typeface="Arial" panose="020B0604020202020204" pitchFamily="34" charset="0"/>
              </a:rPr>
              <a:t>real</a:t>
            </a:r>
            <a:r>
              <a:rPr lang="cs-CZ" altLang="cs-CZ" sz="2000" b="1" i="1" dirty="0">
                <a:solidFill>
                  <a:srgbClr val="FF0000"/>
                </a:solidFill>
                <a:cs typeface="Arial" panose="020B0604020202020204" pitchFamily="34" charset="0"/>
              </a:rPr>
              <a:t> </a:t>
            </a:r>
            <a:r>
              <a:rPr lang="cs-CZ" altLang="cs-CZ" sz="2000" b="1" i="1" dirty="0" err="1">
                <a:solidFill>
                  <a:srgbClr val="FF0000"/>
                </a:solidFill>
                <a:cs typeface="Arial" panose="020B0604020202020204" pitchFamily="34" charset="0"/>
              </a:rPr>
              <a:t>counterparts</a:t>
            </a:r>
            <a:r>
              <a:rPr lang="cs-CZ" altLang="cs-CZ" sz="2000" b="1" i="1" dirty="0">
                <a:solidFill>
                  <a:srgbClr val="FF0000"/>
                </a:solidFill>
                <a:cs typeface="Arial" panose="020B0604020202020204" pitchFamily="34" charset="0"/>
              </a:rPr>
              <a:t> </a:t>
            </a:r>
            <a:r>
              <a:rPr lang="cs-CZ" altLang="cs-CZ" sz="2000" b="1" i="1" dirty="0" err="1">
                <a:solidFill>
                  <a:srgbClr val="FF0000"/>
                </a:solidFill>
                <a:cs typeface="Arial" panose="020B0604020202020204" pitchFamily="34" charset="0"/>
              </a:rPr>
              <a:t>that</a:t>
            </a:r>
            <a:r>
              <a:rPr lang="cs-CZ" altLang="cs-CZ" sz="2000" b="1" i="1" dirty="0">
                <a:solidFill>
                  <a:srgbClr val="FF0000"/>
                </a:solidFill>
                <a:cs typeface="Arial" panose="020B0604020202020204" pitchFamily="34" charset="0"/>
              </a:rPr>
              <a:t> are </a:t>
            </a:r>
            <a:r>
              <a:rPr lang="cs-CZ" altLang="cs-CZ" sz="2000" b="1" i="1" dirty="0" err="1">
                <a:solidFill>
                  <a:srgbClr val="FF0000"/>
                </a:solidFill>
                <a:cs typeface="Arial" panose="020B0604020202020204" pitchFamily="34" charset="0"/>
              </a:rPr>
              <a:t>detectable</a:t>
            </a:r>
            <a:r>
              <a:rPr lang="cs-CZ" altLang="cs-CZ" sz="2000" b="1" i="1" dirty="0">
                <a:solidFill>
                  <a:srgbClr val="FF0000"/>
                </a:solidFill>
                <a:cs typeface="Arial" panose="020B0604020202020204" pitchFamily="34" charset="0"/>
              </a:rPr>
              <a:t> in </a:t>
            </a:r>
            <a:r>
              <a:rPr lang="cs-CZ" altLang="cs-CZ" sz="2000" b="1" i="1" dirty="0" err="1">
                <a:solidFill>
                  <a:srgbClr val="FF0000"/>
                </a:solidFill>
                <a:cs typeface="Arial" panose="020B0604020202020204" pitchFamily="34" charset="0"/>
              </a:rPr>
              <a:t>isolation</a:t>
            </a:r>
            <a:r>
              <a:rPr lang="en-US" altLang="cs-CZ" sz="2000" b="1" i="1" dirty="0">
                <a:solidFill>
                  <a:srgbClr val="FF0000"/>
                </a:solidFill>
                <a:cs typeface="Arial" panose="020B0604020202020204" pitchFamily="34" charset="0"/>
              </a:rPr>
              <a:t> </a:t>
            </a:r>
            <a:r>
              <a:rPr lang="cs-CZ" altLang="cs-CZ" sz="2000" b="1" i="1" dirty="0">
                <a:solidFill>
                  <a:srgbClr val="FF0000"/>
                </a:solidFill>
                <a:cs typeface="Arial" panose="020B0604020202020204" pitchFamily="34" charset="0"/>
              </a:rPr>
              <a:t>in </a:t>
            </a:r>
            <a:r>
              <a:rPr lang="cs-CZ" altLang="cs-CZ" sz="2000" b="1" i="1" dirty="0" err="1">
                <a:solidFill>
                  <a:srgbClr val="FF0000"/>
                </a:solidFill>
                <a:cs typeface="Arial" panose="020B0604020202020204" pitchFamily="34" charset="0"/>
              </a:rPr>
              <a:t>the</a:t>
            </a:r>
            <a:r>
              <a:rPr lang="cs-CZ" altLang="cs-CZ" sz="2000" b="1" i="1" dirty="0">
                <a:solidFill>
                  <a:srgbClr val="FF0000"/>
                </a:solidFill>
                <a:cs typeface="Arial" panose="020B0604020202020204" pitchFamily="34" charset="0"/>
              </a:rPr>
              <a:t> </a:t>
            </a:r>
            <a:r>
              <a:rPr lang="cs-CZ" altLang="cs-CZ" sz="2000" b="1" i="1" dirty="0" err="1">
                <a:solidFill>
                  <a:srgbClr val="FF0000"/>
                </a:solidFill>
                <a:cs typeface="Arial" panose="020B0604020202020204" pitchFamily="34" charset="0"/>
              </a:rPr>
              <a:t>laboratory</a:t>
            </a:r>
            <a:r>
              <a:rPr lang="cs-CZ" altLang="cs-CZ" sz="2000" b="1" i="1" dirty="0">
                <a:cs typeface="Arial" panose="020B0604020202020204" pitchFamily="34" charset="0"/>
              </a:rPr>
              <a:t> </a:t>
            </a:r>
            <a:r>
              <a:rPr lang="cs-CZ" altLang="cs-CZ" sz="2000" i="1" dirty="0">
                <a:cs typeface="Arial" panose="020B0604020202020204" pitchFamily="34" charset="0"/>
              </a:rPr>
              <a:t>– </a:t>
            </a:r>
            <a:r>
              <a:rPr lang="cs-CZ" altLang="cs-CZ" sz="2000" i="1" dirty="0" err="1">
                <a:cs typeface="Arial" panose="020B0604020202020204" pitchFamily="34" charset="0"/>
              </a:rPr>
              <a:t>they</a:t>
            </a:r>
            <a:r>
              <a:rPr lang="cs-CZ" altLang="cs-CZ" sz="2000" i="1" dirty="0">
                <a:cs typeface="Arial" panose="020B0604020202020204" pitchFamily="34" charset="0"/>
              </a:rPr>
              <a:t> are </a:t>
            </a:r>
            <a:r>
              <a:rPr lang="cs-CZ" altLang="cs-CZ" sz="2000" i="1" dirty="0" err="1">
                <a:cs typeface="Arial" panose="020B0604020202020204" pitchFamily="34" charset="0"/>
              </a:rPr>
              <a:t>supposed</a:t>
            </a:r>
            <a:r>
              <a:rPr lang="cs-CZ" altLang="cs-CZ" sz="2000" i="1" dirty="0">
                <a:cs typeface="Arial" panose="020B0604020202020204" pitchFamily="34" charset="0"/>
              </a:rPr>
              <a:t> to </a:t>
            </a:r>
            <a:r>
              <a:rPr lang="cs-CZ" altLang="cs-CZ" sz="2000" i="1" dirty="0" err="1">
                <a:cs typeface="Arial" panose="020B0604020202020204" pitchFamily="34" charset="0"/>
              </a:rPr>
              <a:t>be</a:t>
            </a:r>
            <a:r>
              <a:rPr lang="en-US" altLang="cs-CZ" sz="2000" i="1" dirty="0">
                <a:cs typeface="Arial" panose="020B0604020202020204" pitchFamily="34" charset="0"/>
              </a:rPr>
              <a:t> </a:t>
            </a:r>
            <a:r>
              <a:rPr lang="cs-CZ" altLang="cs-CZ" sz="2000" i="1" dirty="0" err="1">
                <a:cs typeface="Arial" panose="020B0604020202020204" pitchFamily="34" charset="0"/>
              </a:rPr>
              <a:t>permanently</a:t>
            </a:r>
            <a:r>
              <a:rPr lang="cs-CZ" altLang="cs-CZ" sz="2000" i="1" dirty="0">
                <a:cs typeface="Arial" panose="020B0604020202020204" pitchFamily="34" charset="0"/>
              </a:rPr>
              <a:t> </a:t>
            </a:r>
            <a:r>
              <a:rPr lang="cs-CZ" altLang="cs-CZ" sz="2000" i="1" dirty="0" err="1">
                <a:cs typeface="Arial" panose="020B0604020202020204" pitchFamily="34" charset="0"/>
              </a:rPr>
              <a:t>bound</a:t>
            </a:r>
            <a:r>
              <a:rPr lang="cs-CZ" altLang="cs-CZ" sz="2000" i="1" dirty="0">
                <a:cs typeface="Arial" panose="020B0604020202020204" pitchFamily="34" charset="0"/>
              </a:rPr>
              <a:t> </a:t>
            </a:r>
            <a:r>
              <a:rPr lang="cs-CZ" altLang="cs-CZ" sz="2000" i="1" dirty="0" err="1">
                <a:cs typeface="Arial" panose="020B0604020202020204" pitchFamily="34" charset="0"/>
              </a:rPr>
              <a:t>inside</a:t>
            </a:r>
            <a:r>
              <a:rPr lang="cs-CZ" altLang="cs-CZ" sz="2000" i="1" dirty="0">
                <a:cs typeface="Arial" panose="020B0604020202020204" pitchFamily="34" charset="0"/>
              </a:rPr>
              <a:t> </a:t>
            </a:r>
            <a:r>
              <a:rPr lang="cs-CZ" altLang="cs-CZ" sz="2000" i="1" dirty="0" err="1">
                <a:cs typeface="Arial" panose="020B0604020202020204" pitchFamily="34" charset="0"/>
              </a:rPr>
              <a:t>mesons</a:t>
            </a:r>
            <a:r>
              <a:rPr lang="en-US" altLang="cs-CZ" sz="2000" i="1" dirty="0">
                <a:cs typeface="Arial" panose="020B0604020202020204" pitchFamily="34" charset="0"/>
              </a:rPr>
              <a:t> </a:t>
            </a:r>
            <a:r>
              <a:rPr lang="cs-CZ" altLang="cs-CZ" sz="2000" i="1" dirty="0">
                <a:cs typeface="Arial" panose="020B0604020202020204" pitchFamily="34" charset="0"/>
              </a:rPr>
              <a:t>and </a:t>
            </a:r>
            <a:r>
              <a:rPr lang="cs-CZ" altLang="cs-CZ" sz="2000" i="1" dirty="0" err="1">
                <a:cs typeface="Arial" panose="020B0604020202020204" pitchFamily="34" charset="0"/>
              </a:rPr>
              <a:t>baryons</a:t>
            </a:r>
            <a:r>
              <a:rPr lang="en-US" altLang="cs-CZ" sz="2000" dirty="0">
                <a:cs typeface="Arial" panose="020B0604020202020204" pitchFamily="34" charset="0"/>
              </a:rPr>
              <a:t> </a:t>
            </a:r>
            <a:r>
              <a:rPr lang="en-US" altLang="cs-CZ" sz="2000" i="1" dirty="0">
                <a:cs typeface="Arial" panose="020B0604020202020204" pitchFamily="34" charset="0"/>
              </a:rPr>
              <a:t>...</a:t>
            </a:r>
            <a:endParaRPr lang="cs-CZ" altLang="cs-CZ" sz="2000" i="1" dirty="0">
              <a:cs typeface="Arial" panose="020B0604020202020204" pitchFamily="34" charset="0"/>
            </a:endParaRPr>
          </a:p>
          <a:p>
            <a:pPr eaLnBrk="1" hangingPunct="1">
              <a:spcBef>
                <a:spcPct val="0"/>
              </a:spcBef>
              <a:buFontTx/>
              <a:buNone/>
            </a:pPr>
            <a:endParaRPr lang="cs-CZ" altLang="cs-CZ" sz="1000" i="1" dirty="0">
              <a:cs typeface="Arial" panose="020B0604020202020204" pitchFamily="34" charset="0"/>
            </a:endParaRPr>
          </a:p>
          <a:p>
            <a:pPr eaLnBrk="1" hangingPunct="1">
              <a:spcBef>
                <a:spcPct val="0"/>
              </a:spcBef>
              <a:buFontTx/>
              <a:buNone/>
            </a:pPr>
            <a:r>
              <a:rPr lang="en-US" altLang="cs-CZ" sz="2000" i="1" dirty="0">
                <a:cs typeface="Arial" panose="020B0604020202020204" pitchFamily="34" charset="0"/>
              </a:rPr>
              <a:t>I</a:t>
            </a:r>
            <a:r>
              <a:rPr lang="cs-CZ" altLang="cs-CZ" sz="2000" i="1" dirty="0">
                <a:cs typeface="Arial" panose="020B0604020202020204" pitchFamily="34" charset="0"/>
              </a:rPr>
              <a:t>t </a:t>
            </a:r>
            <a:r>
              <a:rPr lang="cs-CZ" altLang="cs-CZ" sz="2000" i="1" dirty="0" err="1">
                <a:cs typeface="Arial" panose="020B0604020202020204" pitchFamily="34" charset="0"/>
              </a:rPr>
              <a:t>might</a:t>
            </a:r>
            <a:r>
              <a:rPr lang="cs-CZ" altLang="cs-CZ" sz="2000" i="1" dirty="0">
                <a:cs typeface="Arial" panose="020B0604020202020204" pitchFamily="34" charset="0"/>
              </a:rPr>
              <a:t> </a:t>
            </a:r>
            <a:r>
              <a:rPr lang="cs-CZ" altLang="cs-CZ" sz="2000" i="1" dirty="0" err="1">
                <a:cs typeface="Arial" panose="020B0604020202020204" pitchFamily="34" charset="0"/>
              </a:rPr>
              <a:t>be</a:t>
            </a:r>
            <a:r>
              <a:rPr lang="cs-CZ" altLang="cs-CZ" sz="2000" i="1" dirty="0">
                <a:cs typeface="Arial" panose="020B0604020202020204" pitchFamily="34" charset="0"/>
              </a:rPr>
              <a:t> a </a:t>
            </a:r>
            <a:r>
              <a:rPr lang="cs-CZ" altLang="cs-CZ" sz="2000" i="1" dirty="0" err="1">
                <a:cs typeface="Arial" panose="020B0604020202020204" pitchFamily="34" charset="0"/>
              </a:rPr>
              <a:t>convenience</a:t>
            </a:r>
            <a:r>
              <a:rPr lang="cs-CZ" altLang="cs-CZ" sz="2000" i="1" dirty="0">
                <a:cs typeface="Arial" panose="020B0604020202020204" pitchFamily="34" charset="0"/>
              </a:rPr>
              <a:t> </a:t>
            </a:r>
            <a:r>
              <a:rPr lang="cs-CZ" altLang="cs-CZ" sz="2000" b="1" i="1" dirty="0">
                <a:solidFill>
                  <a:srgbClr val="FF0000"/>
                </a:solidFill>
                <a:cs typeface="Arial" panose="020B0604020202020204" pitchFamily="34" charset="0"/>
              </a:rPr>
              <a:t>to </a:t>
            </a:r>
            <a:r>
              <a:rPr lang="cs-CZ" altLang="cs-CZ" sz="2000" b="1" i="1" dirty="0" err="1">
                <a:solidFill>
                  <a:srgbClr val="FF0000"/>
                </a:solidFill>
                <a:cs typeface="Arial" panose="020B0604020202020204" pitchFamily="34" charset="0"/>
              </a:rPr>
              <a:t>abstract</a:t>
            </a:r>
            <a:r>
              <a:rPr lang="cs-CZ" altLang="cs-CZ" sz="2000" b="1" i="1" dirty="0">
                <a:solidFill>
                  <a:srgbClr val="FF0000"/>
                </a:solidFill>
                <a:cs typeface="Arial" panose="020B0604020202020204" pitchFamily="34" charset="0"/>
              </a:rPr>
              <a:t> </a:t>
            </a:r>
            <a:r>
              <a:rPr lang="cs-CZ" altLang="cs-CZ" sz="2000" b="1" i="1" dirty="0" err="1">
                <a:solidFill>
                  <a:srgbClr val="FF0000"/>
                </a:solidFill>
                <a:cs typeface="Arial" panose="020B0604020202020204" pitchFamily="34" charset="0"/>
              </a:rPr>
              <a:t>quark</a:t>
            </a:r>
            <a:r>
              <a:rPr lang="cs-CZ" altLang="cs-CZ" sz="2000" b="1" i="1" dirty="0">
                <a:solidFill>
                  <a:srgbClr val="FF0000"/>
                </a:solidFill>
                <a:cs typeface="Arial" panose="020B0604020202020204" pitchFamily="34" charset="0"/>
              </a:rPr>
              <a:t> </a:t>
            </a:r>
            <a:r>
              <a:rPr lang="cs-CZ" altLang="cs-CZ" sz="2000" b="1" i="1" dirty="0" err="1">
                <a:solidFill>
                  <a:srgbClr val="FF0000"/>
                </a:solidFill>
                <a:cs typeface="Arial" panose="020B0604020202020204" pitchFamily="34" charset="0"/>
              </a:rPr>
              <a:t>operators</a:t>
            </a:r>
            <a:r>
              <a:rPr lang="cs-CZ" altLang="cs-CZ" sz="2000" b="1" i="1" dirty="0">
                <a:solidFill>
                  <a:srgbClr val="FF0000"/>
                </a:solidFill>
                <a:cs typeface="Arial" panose="020B0604020202020204" pitchFamily="34" charset="0"/>
              </a:rPr>
              <a:t> </a:t>
            </a:r>
            <a:r>
              <a:rPr lang="cs-CZ" altLang="cs-CZ" sz="2000" b="1" i="1" dirty="0" err="1">
                <a:solidFill>
                  <a:srgbClr val="FF0000"/>
                </a:solidFill>
                <a:cs typeface="Arial" panose="020B0604020202020204" pitchFamily="34" charset="0"/>
              </a:rPr>
              <a:t>themselves</a:t>
            </a:r>
            <a:r>
              <a:rPr lang="en-US" altLang="cs-CZ" sz="2000" i="1" dirty="0">
                <a:cs typeface="Arial" panose="020B0604020202020204" pitchFamily="34" charset="0"/>
              </a:rPr>
              <a:t>,</a:t>
            </a:r>
            <a:r>
              <a:rPr lang="cs-CZ" altLang="cs-CZ" sz="2000" i="1" dirty="0">
                <a:cs typeface="Arial" panose="020B0604020202020204" pitchFamily="34" charset="0"/>
              </a:rPr>
              <a:t> </a:t>
            </a:r>
            <a:r>
              <a:rPr lang="cs-CZ" altLang="cs-CZ" sz="2000" i="1" dirty="0" err="1">
                <a:cs typeface="Arial" panose="020B0604020202020204" pitchFamily="34" charset="0"/>
              </a:rPr>
              <a:t>or</a:t>
            </a:r>
            <a:r>
              <a:rPr lang="cs-CZ" altLang="cs-CZ" sz="2000" i="1" dirty="0">
                <a:cs typeface="Arial" panose="020B0604020202020204" pitchFamily="34" charset="0"/>
              </a:rPr>
              <a:t> </a:t>
            </a:r>
            <a:r>
              <a:rPr lang="cs-CZ" altLang="cs-CZ" sz="2000" i="1" dirty="0" err="1">
                <a:cs typeface="Arial" panose="020B0604020202020204" pitchFamily="34" charset="0"/>
              </a:rPr>
              <a:t>other</a:t>
            </a:r>
            <a:r>
              <a:rPr lang="cs-CZ" altLang="cs-CZ" sz="2000" i="1" dirty="0">
                <a:cs typeface="Arial" panose="020B0604020202020204" pitchFamily="34" charset="0"/>
              </a:rPr>
              <a:t> non–</a:t>
            </a:r>
            <a:r>
              <a:rPr lang="cs-CZ" altLang="cs-CZ" sz="2000" i="1" dirty="0" err="1">
                <a:cs typeface="Arial" panose="020B0604020202020204" pitchFamily="34" charset="0"/>
              </a:rPr>
              <a:t>singlets</a:t>
            </a:r>
            <a:r>
              <a:rPr lang="en-US" altLang="cs-CZ" sz="2000" i="1" dirty="0">
                <a:cs typeface="Arial" panose="020B0604020202020204" pitchFamily="34" charset="0"/>
              </a:rPr>
              <a:t> </a:t>
            </a:r>
            <a:r>
              <a:rPr lang="cs-CZ" altLang="cs-CZ" sz="2000" i="1" dirty="0" err="1">
                <a:cs typeface="Arial" panose="020B0604020202020204" pitchFamily="34" charset="0"/>
              </a:rPr>
              <a:t>with</a:t>
            </a:r>
            <a:r>
              <a:rPr lang="cs-CZ" altLang="cs-CZ" sz="2000" i="1" dirty="0">
                <a:cs typeface="Arial" panose="020B0604020202020204" pitchFamily="34" charset="0"/>
              </a:rPr>
              <a:t> </a:t>
            </a:r>
            <a:r>
              <a:rPr lang="cs-CZ" altLang="cs-CZ" sz="2000" i="1" dirty="0" err="1">
                <a:cs typeface="Arial" panose="020B0604020202020204" pitchFamily="34" charset="0"/>
              </a:rPr>
              <a:t>respect</a:t>
            </a:r>
            <a:r>
              <a:rPr lang="cs-CZ" altLang="cs-CZ" sz="2000" i="1" dirty="0">
                <a:cs typeface="Arial" panose="020B0604020202020204" pitchFamily="34" charset="0"/>
              </a:rPr>
              <a:t> to </a:t>
            </a:r>
            <a:r>
              <a:rPr lang="cs-CZ" altLang="cs-CZ" sz="2000" i="1" dirty="0" err="1">
                <a:cs typeface="Arial" panose="020B0604020202020204" pitchFamily="34" charset="0"/>
              </a:rPr>
              <a:t>color</a:t>
            </a:r>
            <a:r>
              <a:rPr lang="cs-CZ" altLang="cs-CZ" sz="2000" i="1" dirty="0">
                <a:cs typeface="Arial" panose="020B0604020202020204" pitchFamily="34" charset="0"/>
              </a:rPr>
              <a:t>,</a:t>
            </a:r>
            <a:r>
              <a:rPr lang="en-US" altLang="cs-CZ" sz="2000" i="1" dirty="0">
                <a:cs typeface="Arial" panose="020B0604020202020204" pitchFamily="34" charset="0"/>
              </a:rPr>
              <a:t> …</a:t>
            </a:r>
            <a:r>
              <a:rPr lang="cs-CZ" altLang="cs-CZ" sz="2000" i="1" dirty="0">
                <a:cs typeface="Arial" panose="020B0604020202020204" pitchFamily="34" charset="0"/>
              </a:rPr>
              <a:t>,</a:t>
            </a:r>
            <a:r>
              <a:rPr lang="en-US" altLang="cs-CZ" sz="2000" i="1" dirty="0">
                <a:cs typeface="Arial" panose="020B0604020202020204" pitchFamily="34" charset="0"/>
              </a:rPr>
              <a:t>  </a:t>
            </a:r>
            <a:r>
              <a:rPr lang="cs-CZ" altLang="cs-CZ" sz="2000" b="1" i="1" dirty="0">
                <a:solidFill>
                  <a:srgbClr val="FF0000"/>
                </a:solidFill>
                <a:cs typeface="Arial" panose="020B0604020202020204" pitchFamily="34" charset="0"/>
              </a:rPr>
              <a:t>but </a:t>
            </a:r>
            <a:r>
              <a:rPr lang="en-US" altLang="cs-CZ" sz="2000" b="1" i="1" dirty="0" err="1">
                <a:solidFill>
                  <a:srgbClr val="FF0000"/>
                </a:solidFill>
                <a:cs typeface="Arial" panose="020B0604020202020204" pitchFamily="34" charset="0"/>
              </a:rPr>
              <a:t>i</a:t>
            </a:r>
            <a:r>
              <a:rPr lang="cs-CZ" altLang="cs-CZ" sz="2000" b="1" i="1" dirty="0">
                <a:solidFill>
                  <a:srgbClr val="FF0000"/>
                </a:solidFill>
                <a:cs typeface="Arial" panose="020B0604020202020204" pitchFamily="34" charset="0"/>
              </a:rPr>
              <a:t>t </a:t>
            </a:r>
            <a:r>
              <a:rPr lang="cs-CZ" altLang="cs-CZ" sz="2000" b="1" i="1" dirty="0" err="1">
                <a:solidFill>
                  <a:srgbClr val="FF0000"/>
                </a:solidFill>
                <a:cs typeface="Arial" panose="020B0604020202020204" pitchFamily="34" charset="0"/>
              </a:rPr>
              <a:t>is</a:t>
            </a:r>
            <a:r>
              <a:rPr lang="cs-CZ" altLang="cs-CZ" sz="2000" b="1" i="1" dirty="0">
                <a:solidFill>
                  <a:srgbClr val="FF0000"/>
                </a:solidFill>
                <a:cs typeface="Arial" panose="020B0604020202020204" pitchFamily="34" charset="0"/>
              </a:rPr>
              <a:t> not a </a:t>
            </a:r>
            <a:r>
              <a:rPr lang="en-US" altLang="cs-CZ" sz="2000" b="1" i="1" dirty="0" err="1">
                <a:solidFill>
                  <a:srgbClr val="FF0000"/>
                </a:solidFill>
                <a:cs typeface="Arial" panose="020B0604020202020204" pitchFamily="34" charset="0"/>
              </a:rPr>
              <a:t>neces</a:t>
            </a:r>
            <a:r>
              <a:rPr lang="cs-CZ" altLang="cs-CZ" sz="2000" b="1" i="1" dirty="0" err="1">
                <a:solidFill>
                  <a:srgbClr val="FF0000"/>
                </a:solidFill>
                <a:cs typeface="Arial" panose="020B0604020202020204" pitchFamily="34" charset="0"/>
              </a:rPr>
              <a:t>sity</a:t>
            </a:r>
            <a:r>
              <a:rPr lang="cs-CZ" altLang="cs-CZ" sz="2000" i="1" dirty="0">
                <a:cs typeface="Arial" panose="020B0604020202020204" pitchFamily="34" charset="0"/>
              </a:rPr>
              <a:t>. </a:t>
            </a:r>
          </a:p>
          <a:p>
            <a:pPr eaLnBrk="1" hangingPunct="1">
              <a:spcBef>
                <a:spcPct val="0"/>
              </a:spcBef>
              <a:buFontTx/>
              <a:buNone/>
            </a:pPr>
            <a:endParaRPr lang="cs-CZ" altLang="cs-CZ" sz="1000" i="1" dirty="0">
              <a:cs typeface="Arial" panose="020B0604020202020204" pitchFamily="34" charset="0"/>
            </a:endParaRPr>
          </a:p>
          <a:p>
            <a:pPr eaLnBrk="1" hangingPunct="1">
              <a:spcBef>
                <a:spcPct val="0"/>
              </a:spcBef>
              <a:buFontTx/>
              <a:buNone/>
            </a:pPr>
            <a:r>
              <a:rPr lang="cs-CZ" altLang="cs-CZ" sz="2000" i="1" dirty="0">
                <a:cs typeface="Arial" panose="020B0604020202020204" pitchFamily="34" charset="0"/>
              </a:rPr>
              <a:t>It </a:t>
            </a:r>
            <a:r>
              <a:rPr lang="cs-CZ" altLang="cs-CZ" sz="2000" i="1" dirty="0" err="1">
                <a:cs typeface="Arial" panose="020B0604020202020204" pitchFamily="34" charset="0"/>
              </a:rPr>
              <a:t>may</a:t>
            </a:r>
            <a:r>
              <a:rPr lang="cs-CZ" altLang="cs-CZ" sz="2000" i="1" dirty="0">
                <a:cs typeface="Arial" panose="020B0604020202020204" pitchFamily="34" charset="0"/>
              </a:rPr>
              <a:t> not  </a:t>
            </a:r>
            <a:r>
              <a:rPr lang="cs-CZ" altLang="cs-CZ" sz="2000" i="1" dirty="0" err="1">
                <a:cs typeface="Arial" panose="020B0604020202020204" pitchFamily="34" charset="0"/>
              </a:rPr>
              <a:t>even</a:t>
            </a:r>
            <a:r>
              <a:rPr lang="cs-CZ" altLang="cs-CZ" sz="2000" i="1" dirty="0">
                <a:cs typeface="Arial" panose="020B0604020202020204" pitchFamily="34" charset="0"/>
              </a:rPr>
              <a:t> </a:t>
            </a:r>
            <a:r>
              <a:rPr lang="cs-CZ" altLang="cs-CZ" sz="2000" i="1" dirty="0" err="1">
                <a:cs typeface="Arial" panose="020B0604020202020204" pitchFamily="34" charset="0"/>
              </a:rPr>
              <a:t>be</a:t>
            </a:r>
            <a:r>
              <a:rPr lang="cs-CZ" altLang="cs-CZ" sz="2000" i="1" dirty="0">
                <a:cs typeface="Arial" panose="020B0604020202020204" pitchFamily="34" charset="0"/>
              </a:rPr>
              <a:t> much </a:t>
            </a:r>
            <a:r>
              <a:rPr lang="cs-CZ" altLang="cs-CZ" sz="2000" i="1" dirty="0" err="1">
                <a:cs typeface="Arial" panose="020B0604020202020204" pitchFamily="34" charset="0"/>
              </a:rPr>
              <a:t>of</a:t>
            </a:r>
            <a:r>
              <a:rPr lang="cs-CZ" altLang="cs-CZ" sz="2000" i="1" dirty="0">
                <a:cs typeface="Arial" panose="020B0604020202020204" pitchFamily="34" charset="0"/>
              </a:rPr>
              <a:t> a</a:t>
            </a:r>
            <a:r>
              <a:rPr lang="en-US" altLang="cs-CZ" sz="2000" i="1" dirty="0">
                <a:cs typeface="Arial" panose="020B0604020202020204" pitchFamily="34" charset="0"/>
              </a:rPr>
              <a:t> </a:t>
            </a:r>
            <a:r>
              <a:rPr lang="cs-CZ" altLang="cs-CZ" sz="2000" i="1" dirty="0" err="1">
                <a:cs typeface="Arial" panose="020B0604020202020204" pitchFamily="34" charset="0"/>
              </a:rPr>
              <a:t>convenience</a:t>
            </a:r>
            <a:r>
              <a:rPr lang="cs-CZ" altLang="cs-CZ" sz="2000" i="1" dirty="0">
                <a:cs typeface="Arial" panose="020B0604020202020204" pitchFamily="34" charset="0"/>
              </a:rPr>
              <a:t> </a:t>
            </a:r>
            <a:r>
              <a:rPr lang="cs-CZ" altLang="cs-CZ" sz="2000" i="1" dirty="0" err="1">
                <a:cs typeface="Arial" panose="020B0604020202020204" pitchFamily="34" charset="0"/>
              </a:rPr>
              <a:t>s</a:t>
            </a:r>
            <a:r>
              <a:rPr lang="cs-CZ" altLang="cs-CZ" sz="2000" i="1" dirty="0" err="1">
                <a:latin typeface="Microsoft Sans Serif" panose="020B0604020202020204" pitchFamily="34" charset="0"/>
              </a:rPr>
              <a:t>ince</a:t>
            </a:r>
            <a:r>
              <a:rPr lang="cs-CZ" altLang="cs-CZ" sz="2000" i="1" dirty="0">
                <a:latin typeface="Microsoft Sans Serif" panose="020B0604020202020204" pitchFamily="34" charset="0"/>
              </a:rPr>
              <a:t> </a:t>
            </a:r>
            <a:r>
              <a:rPr lang="cs-CZ" altLang="cs-CZ" sz="2000" i="1" dirty="0" err="1">
                <a:latin typeface="Microsoft Sans Serif" panose="020B0604020202020204" pitchFamily="34" charset="0"/>
              </a:rPr>
              <a:t>we</a:t>
            </a:r>
            <a:r>
              <a:rPr lang="cs-CZ" altLang="cs-CZ" sz="2000" i="1" dirty="0">
                <a:latin typeface="Microsoft Sans Serif" panose="020B0604020202020204" pitchFamily="34" charset="0"/>
              </a:rPr>
              <a:t> </a:t>
            </a:r>
            <a:r>
              <a:rPr lang="cs-CZ" altLang="cs-CZ" sz="2000" i="1" dirty="0" err="1">
                <a:latin typeface="Microsoft Sans Serif" panose="020B0604020202020204" pitchFamily="34" charset="0"/>
              </a:rPr>
              <a:t>would</a:t>
            </a:r>
            <a:r>
              <a:rPr lang="cs-CZ" altLang="cs-CZ" sz="2000" i="1" dirty="0">
                <a:latin typeface="Microsoft Sans Serif" panose="020B0604020202020204" pitchFamily="34" charset="0"/>
              </a:rPr>
              <a:t> </a:t>
            </a:r>
            <a:r>
              <a:rPr lang="en-US" altLang="cs-CZ" sz="2000" i="1" dirty="0">
                <a:latin typeface="Microsoft Sans Serif" panose="020B0604020202020204" pitchFamily="34" charset="0"/>
              </a:rPr>
              <a:t>.... </a:t>
            </a:r>
            <a:r>
              <a:rPr lang="cs-CZ" altLang="cs-CZ" sz="2000" i="1" dirty="0" err="1">
                <a:latin typeface="Microsoft Sans Serif" panose="020B0604020202020204" pitchFamily="34" charset="0"/>
              </a:rPr>
              <a:t>be</a:t>
            </a:r>
            <a:r>
              <a:rPr lang="cs-CZ" altLang="cs-CZ" sz="2000" i="1" dirty="0">
                <a:latin typeface="Microsoft Sans Serif" panose="020B0604020202020204" pitchFamily="34" charset="0"/>
              </a:rPr>
              <a:t> </a:t>
            </a:r>
            <a:r>
              <a:rPr lang="cs-CZ" altLang="cs-CZ" sz="2000" i="1" dirty="0" err="1">
                <a:latin typeface="Microsoft Sans Serif" panose="020B0604020202020204" pitchFamily="34" charset="0"/>
              </a:rPr>
              <a:t>discussing</a:t>
            </a:r>
            <a:r>
              <a:rPr lang="cs-CZ" altLang="cs-CZ" sz="2000" i="1" dirty="0">
                <a:latin typeface="Microsoft Sans Serif" panose="020B0604020202020204" pitchFamily="34" charset="0"/>
              </a:rPr>
              <a:t> a </a:t>
            </a:r>
            <a:r>
              <a:rPr lang="cs-CZ" altLang="cs-CZ" sz="2000" i="1" dirty="0" err="1">
                <a:latin typeface="Microsoft Sans Serif" panose="020B0604020202020204" pitchFamily="34" charset="0"/>
              </a:rPr>
              <a:t>fictitious</a:t>
            </a:r>
            <a:r>
              <a:rPr lang="en-US" altLang="cs-CZ" sz="2000" i="1" dirty="0">
                <a:latin typeface="Microsoft Sans Serif" panose="020B0604020202020204" pitchFamily="34" charset="0"/>
              </a:rPr>
              <a:t> </a:t>
            </a:r>
            <a:r>
              <a:rPr lang="cs-CZ" altLang="cs-CZ" sz="2000" i="1" dirty="0" err="1">
                <a:latin typeface="Microsoft Sans Serif" panose="020B0604020202020204" pitchFamily="34" charset="0"/>
              </a:rPr>
              <a:t>spectrum</a:t>
            </a:r>
            <a:r>
              <a:rPr lang="cs-CZ" altLang="cs-CZ" sz="2000" i="1" dirty="0">
                <a:latin typeface="Microsoft Sans Serif" panose="020B0604020202020204" pitchFamily="34" charset="0"/>
              </a:rPr>
              <a:t> </a:t>
            </a:r>
            <a:r>
              <a:rPr lang="cs-CZ" altLang="cs-CZ" sz="2000" i="1" dirty="0" err="1">
                <a:latin typeface="Microsoft Sans Serif" panose="020B0604020202020204" pitchFamily="34" charset="0"/>
              </a:rPr>
              <a:t>for</a:t>
            </a:r>
            <a:r>
              <a:rPr lang="cs-CZ" altLang="cs-CZ" sz="2000" i="1" dirty="0">
                <a:latin typeface="Microsoft Sans Serif" panose="020B0604020202020204" pitchFamily="34" charset="0"/>
              </a:rPr>
              <a:t> </a:t>
            </a:r>
            <a:r>
              <a:rPr lang="cs-CZ" altLang="cs-CZ" sz="2000" i="1" dirty="0" err="1">
                <a:latin typeface="Microsoft Sans Serif" panose="020B0604020202020204" pitchFamily="34" charset="0"/>
              </a:rPr>
              <a:t>each</a:t>
            </a:r>
            <a:r>
              <a:rPr lang="cs-CZ" altLang="cs-CZ" sz="2000" i="1" dirty="0">
                <a:latin typeface="Microsoft Sans Serif" panose="020B0604020202020204" pitchFamily="34" charset="0"/>
              </a:rPr>
              <a:t> </a:t>
            </a:r>
            <a:r>
              <a:rPr lang="cs-CZ" altLang="cs-CZ" sz="2000" i="1" dirty="0" err="1">
                <a:latin typeface="Microsoft Sans Serif" panose="020B0604020202020204" pitchFamily="34" charset="0"/>
              </a:rPr>
              <a:t>fictitious</a:t>
            </a:r>
            <a:r>
              <a:rPr lang="cs-CZ" altLang="cs-CZ" sz="2000" i="1" dirty="0">
                <a:latin typeface="Microsoft Sans Serif" panose="020B0604020202020204" pitchFamily="34" charset="0"/>
              </a:rPr>
              <a:t> </a:t>
            </a:r>
            <a:r>
              <a:rPr lang="cs-CZ" altLang="cs-CZ" sz="2000" i="1" dirty="0" err="1">
                <a:latin typeface="Microsoft Sans Serif" panose="020B0604020202020204" pitchFamily="34" charset="0"/>
              </a:rPr>
              <a:t>sector</a:t>
            </a:r>
            <a:r>
              <a:rPr lang="cs-CZ" altLang="cs-CZ" sz="2000" i="1" dirty="0">
                <a:latin typeface="Microsoft Sans Serif" panose="020B0604020202020204" pitchFamily="34" charset="0"/>
              </a:rPr>
              <a:t> </a:t>
            </a:r>
            <a:r>
              <a:rPr lang="cs-CZ" altLang="cs-CZ" sz="2000" i="1" dirty="0" err="1">
                <a:latin typeface="Microsoft Sans Serif" panose="020B0604020202020204" pitchFamily="34" charset="0"/>
              </a:rPr>
              <a:t>of</a:t>
            </a:r>
            <a:r>
              <a:rPr lang="cs-CZ" altLang="cs-CZ" sz="2000" i="1" dirty="0">
                <a:latin typeface="Microsoft Sans Serif" panose="020B0604020202020204" pitchFamily="34" charset="0"/>
              </a:rPr>
              <a:t> </a:t>
            </a:r>
            <a:r>
              <a:rPr lang="cs-CZ" altLang="cs-CZ" sz="2000" i="1" dirty="0" err="1">
                <a:latin typeface="Microsoft Sans Serif" panose="020B0604020202020204" pitchFamily="34" charset="0"/>
              </a:rPr>
              <a:t>Hilbert</a:t>
            </a:r>
            <a:r>
              <a:rPr lang="cs-CZ" altLang="cs-CZ" sz="2000" i="1" dirty="0">
                <a:latin typeface="Microsoft Sans Serif" panose="020B0604020202020204" pitchFamily="34" charset="0"/>
              </a:rPr>
              <a:t> </a:t>
            </a:r>
            <a:r>
              <a:rPr lang="cs-CZ" altLang="cs-CZ" sz="2000" i="1" dirty="0" err="1">
                <a:latin typeface="Microsoft Sans Serif" panose="020B0604020202020204" pitchFamily="34" charset="0"/>
              </a:rPr>
              <a:t>space</a:t>
            </a:r>
            <a:r>
              <a:rPr lang="cs-CZ" altLang="cs-CZ" sz="2000" i="1" dirty="0">
                <a:latin typeface="Microsoft Sans Serif" panose="020B0604020202020204" pitchFamily="34" charset="0"/>
              </a:rPr>
              <a:t>, and </a:t>
            </a:r>
            <a:r>
              <a:rPr lang="cs-CZ" altLang="cs-CZ" sz="2000" b="1" i="1" dirty="0" err="1">
                <a:solidFill>
                  <a:srgbClr val="FF0000"/>
                </a:solidFill>
                <a:latin typeface="Microsoft Sans Serif" panose="020B0604020202020204" pitchFamily="34" charset="0"/>
              </a:rPr>
              <a:t>we</a:t>
            </a:r>
            <a:r>
              <a:rPr lang="cs-CZ" altLang="cs-CZ" sz="2000" b="1" i="1" dirty="0">
                <a:solidFill>
                  <a:srgbClr val="FF0000"/>
                </a:solidFill>
                <a:latin typeface="Microsoft Sans Serif" panose="020B0604020202020204" pitchFamily="34" charset="0"/>
              </a:rPr>
              <a:t> </a:t>
            </a:r>
            <a:r>
              <a:rPr lang="cs-CZ" altLang="cs-CZ" sz="2000" b="1" i="1" dirty="0" err="1">
                <a:solidFill>
                  <a:srgbClr val="FF0000"/>
                </a:solidFill>
                <a:latin typeface="Microsoft Sans Serif" panose="020B0604020202020204" pitchFamily="34" charset="0"/>
              </a:rPr>
              <a:t>probably</a:t>
            </a:r>
            <a:r>
              <a:rPr lang="cs-CZ" altLang="cs-CZ" sz="2000" b="1" i="1" dirty="0">
                <a:solidFill>
                  <a:srgbClr val="FF0000"/>
                </a:solidFill>
                <a:latin typeface="Microsoft Sans Serif" panose="020B0604020202020204" pitchFamily="34" charset="0"/>
              </a:rPr>
              <a:t> </a:t>
            </a:r>
            <a:r>
              <a:rPr lang="cs-CZ" altLang="cs-CZ" sz="2000" b="1" i="1" dirty="0" err="1">
                <a:solidFill>
                  <a:srgbClr val="FF0000"/>
                </a:solidFill>
                <a:latin typeface="Microsoft Sans Serif" panose="020B0604020202020204" pitchFamily="34" charset="0"/>
              </a:rPr>
              <a:t>don’t</a:t>
            </a:r>
            <a:r>
              <a:rPr lang="cs-CZ" altLang="cs-CZ" sz="2000" b="1" i="1" dirty="0">
                <a:solidFill>
                  <a:srgbClr val="FF0000"/>
                </a:solidFill>
                <a:latin typeface="Microsoft Sans Serif" panose="020B0604020202020204" pitchFamily="34" charset="0"/>
              </a:rPr>
              <a:t> </a:t>
            </a:r>
            <a:r>
              <a:rPr lang="cs-CZ" altLang="cs-CZ" sz="2000" b="1" i="1" dirty="0" err="1">
                <a:solidFill>
                  <a:srgbClr val="FF0000"/>
                </a:solidFill>
                <a:latin typeface="Microsoft Sans Serif" panose="020B0604020202020204" pitchFamily="34" charset="0"/>
              </a:rPr>
              <a:t>want</a:t>
            </a:r>
            <a:r>
              <a:rPr lang="cs-CZ" altLang="cs-CZ" sz="2000" b="1" i="1" dirty="0">
                <a:solidFill>
                  <a:srgbClr val="FF0000"/>
                </a:solidFill>
                <a:latin typeface="Microsoft Sans Serif" panose="020B0604020202020204" pitchFamily="34" charset="0"/>
              </a:rPr>
              <a:t> to </a:t>
            </a:r>
            <a:r>
              <a:rPr lang="cs-CZ" altLang="cs-CZ" sz="2000" b="1" i="1" dirty="0" err="1">
                <a:solidFill>
                  <a:srgbClr val="FF0000"/>
                </a:solidFill>
                <a:latin typeface="Microsoft Sans Serif" panose="020B0604020202020204" pitchFamily="34" charset="0"/>
              </a:rPr>
              <a:t>load</a:t>
            </a:r>
            <a:r>
              <a:rPr lang="en-US" altLang="cs-CZ" sz="2000" b="1" i="1" dirty="0">
                <a:solidFill>
                  <a:srgbClr val="FF0000"/>
                </a:solidFill>
                <a:latin typeface="Microsoft Sans Serif" panose="020B0604020202020204" pitchFamily="34" charset="0"/>
              </a:rPr>
              <a:t> </a:t>
            </a:r>
            <a:r>
              <a:rPr lang="cs-CZ" altLang="cs-CZ" sz="2000" b="1" i="1" dirty="0" err="1">
                <a:solidFill>
                  <a:srgbClr val="FF0000"/>
                </a:solidFill>
                <a:latin typeface="Microsoft Sans Serif" panose="020B0604020202020204" pitchFamily="34" charset="0"/>
              </a:rPr>
              <a:t>ourselves</a:t>
            </a:r>
            <a:r>
              <a:rPr lang="cs-CZ" altLang="cs-CZ" sz="2000" b="1" i="1" dirty="0">
                <a:solidFill>
                  <a:srgbClr val="FF0000"/>
                </a:solidFill>
                <a:latin typeface="Microsoft Sans Serif" panose="020B0604020202020204" pitchFamily="34" charset="0"/>
              </a:rPr>
              <a:t> </a:t>
            </a:r>
            <a:r>
              <a:rPr lang="cs-CZ" altLang="cs-CZ" sz="2000" b="1" i="1" dirty="0" err="1">
                <a:solidFill>
                  <a:srgbClr val="FF0000"/>
                </a:solidFill>
                <a:latin typeface="Microsoft Sans Serif" panose="020B0604020202020204" pitchFamily="34" charset="0"/>
              </a:rPr>
              <a:t>with</a:t>
            </a:r>
            <a:r>
              <a:rPr lang="cs-CZ" altLang="cs-CZ" sz="2000" b="1" i="1" dirty="0">
                <a:solidFill>
                  <a:srgbClr val="FF0000"/>
                </a:solidFill>
                <a:latin typeface="Microsoft Sans Serif" panose="020B0604020202020204" pitchFamily="34" charset="0"/>
              </a:rPr>
              <a:t> so much  </a:t>
            </a:r>
            <a:r>
              <a:rPr lang="cs-CZ" altLang="cs-CZ" sz="2000" b="1" i="1" dirty="0" err="1">
                <a:solidFill>
                  <a:srgbClr val="FF0000"/>
                </a:solidFill>
                <a:latin typeface="Microsoft Sans Serif" panose="020B0604020202020204" pitchFamily="34" charset="0"/>
              </a:rPr>
              <a:t>spurious</a:t>
            </a:r>
            <a:r>
              <a:rPr lang="cs-CZ" altLang="cs-CZ" sz="2000" b="1" i="1" dirty="0">
                <a:solidFill>
                  <a:srgbClr val="FF0000"/>
                </a:solidFill>
                <a:latin typeface="Microsoft Sans Serif" panose="020B0604020202020204" pitchFamily="34" charset="0"/>
              </a:rPr>
              <a:t> </a:t>
            </a:r>
            <a:r>
              <a:rPr lang="cs-CZ" altLang="cs-CZ" sz="2000" b="1" i="1" dirty="0" err="1">
                <a:solidFill>
                  <a:srgbClr val="FF0000"/>
                </a:solidFill>
                <a:latin typeface="Microsoft Sans Serif" panose="020B0604020202020204" pitchFamily="34" charset="0"/>
              </a:rPr>
              <a:t>information</a:t>
            </a:r>
            <a:r>
              <a:rPr lang="cs-CZ" altLang="cs-CZ" sz="2000" b="1" i="1" dirty="0">
                <a:solidFill>
                  <a:srgbClr val="FF0000"/>
                </a:solidFill>
                <a:latin typeface="Microsoft Sans Serif" panose="020B0604020202020204" pitchFamily="34" charset="0"/>
              </a:rPr>
              <a:t>.</a:t>
            </a:r>
            <a:endParaRPr lang="cs-CZ" altLang="cs-CZ" sz="2000" dirty="0">
              <a:solidFill>
                <a:srgbClr val="FF0000"/>
              </a:solidFill>
              <a:latin typeface="Microsoft Sans Serif" panose="020B0604020202020204" pitchFamily="34" charset="0"/>
            </a:endParaRPr>
          </a:p>
        </p:txBody>
      </p:sp>
      <p:sp>
        <p:nvSpPr>
          <p:cNvPr id="43013" name="Text Box 10">
            <a:extLst>
              <a:ext uri="{FF2B5EF4-FFF2-40B4-BE49-F238E27FC236}">
                <a16:creationId xmlns:a16="http://schemas.microsoft.com/office/drawing/2014/main" id="{E19A48AB-F0B9-DEA6-21C9-DC8773A83ED9}"/>
              </a:ext>
            </a:extLst>
          </p:cNvPr>
          <p:cNvSpPr txBox="1">
            <a:spLocks noChangeArrowheads="1"/>
          </p:cNvSpPr>
          <p:nvPr/>
        </p:nvSpPr>
        <p:spPr bwMode="auto">
          <a:xfrm>
            <a:off x="628650" y="766109"/>
            <a:ext cx="737253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000" dirty="0">
                <a:cs typeface="Arial" panose="020B0604020202020204" pitchFamily="34" charset="0"/>
              </a:rPr>
              <a:t>In Summer 1972 </a:t>
            </a:r>
            <a:r>
              <a:rPr lang="en-US" altLang="cs-CZ" sz="2000" b="1" dirty="0">
                <a:solidFill>
                  <a:srgbClr val="3333FF"/>
                </a:solidFill>
                <a:cs typeface="Arial" panose="020B0604020202020204" pitchFamily="34" charset="0"/>
              </a:rPr>
              <a:t>Gell-Mann </a:t>
            </a:r>
            <a:r>
              <a:rPr lang="en-US" altLang="cs-CZ" sz="2000" dirty="0">
                <a:cs typeface="Arial" panose="020B0604020202020204" pitchFamily="34" charset="0"/>
              </a:rPr>
              <a:t>and</a:t>
            </a:r>
            <a:r>
              <a:rPr lang="en-US" altLang="cs-CZ" sz="2000" b="1" dirty="0">
                <a:solidFill>
                  <a:srgbClr val="3333FF"/>
                </a:solidFill>
                <a:cs typeface="Arial" panose="020B0604020202020204" pitchFamily="34" charset="0"/>
              </a:rPr>
              <a:t> </a:t>
            </a:r>
            <a:r>
              <a:rPr lang="en-US" altLang="cs-CZ" sz="2000" b="1" dirty="0" err="1">
                <a:solidFill>
                  <a:srgbClr val="3333FF"/>
                </a:solidFill>
                <a:cs typeface="Arial" panose="020B0604020202020204" pitchFamily="34" charset="0"/>
              </a:rPr>
              <a:t>Fritzsch</a:t>
            </a:r>
            <a:r>
              <a:rPr lang="en-US" altLang="cs-CZ" sz="2000" dirty="0">
                <a:cs typeface="Arial" panose="020B0604020202020204" pitchFamily="34" charset="0"/>
              </a:rPr>
              <a:t> presented their view </a:t>
            </a:r>
          </a:p>
          <a:p>
            <a:pPr eaLnBrk="1" hangingPunct="1">
              <a:spcBef>
                <a:spcPct val="0"/>
              </a:spcBef>
              <a:buFontTx/>
              <a:buNone/>
            </a:pPr>
            <a:r>
              <a:rPr lang="en-US" altLang="cs-CZ" sz="2000" dirty="0">
                <a:cs typeface="Arial" panose="020B0604020202020204" pitchFamily="34" charset="0"/>
              </a:rPr>
              <a:t>at </a:t>
            </a:r>
            <a:r>
              <a:rPr lang="cs-CZ" altLang="cs-CZ" sz="2000" b="1" dirty="0">
                <a:cs typeface="Arial" panose="020B0604020202020204" pitchFamily="34" charset="0"/>
              </a:rPr>
              <a:t>XVI I</a:t>
            </a:r>
            <a:r>
              <a:rPr lang="en-US" altLang="cs-CZ" sz="2000" b="1" dirty="0">
                <a:cs typeface="Arial" panose="020B0604020202020204" pitchFamily="34" charset="0"/>
              </a:rPr>
              <a:t>CHEP</a:t>
            </a:r>
            <a:r>
              <a:rPr lang="en-US" altLang="cs-CZ" sz="2000" dirty="0">
                <a:cs typeface="Arial" panose="020B0604020202020204" pitchFamily="34" charset="0"/>
              </a:rPr>
              <a:t> in </a:t>
            </a:r>
            <a:r>
              <a:rPr lang="cs-CZ" altLang="cs-CZ" sz="2000" dirty="0">
                <a:cs typeface="Arial" panose="020B0604020202020204" pitchFamily="34" charset="0"/>
              </a:rPr>
              <a:t>Chicago</a:t>
            </a:r>
            <a:r>
              <a:rPr lang="en-US" altLang="cs-CZ" sz="2000" dirty="0">
                <a:cs typeface="Arial" panose="020B0604020202020204" pitchFamily="34" charset="0"/>
              </a:rPr>
              <a:t> in a contribution called</a:t>
            </a:r>
            <a:endParaRPr lang="cs-CZ" altLang="cs-CZ" sz="2000" dirty="0">
              <a:cs typeface="Arial" panose="020B0604020202020204" pitchFamily="34" charset="0"/>
            </a:endParaRPr>
          </a:p>
        </p:txBody>
      </p:sp>
      <p:sp>
        <p:nvSpPr>
          <p:cNvPr id="2" name="Zástupný symbol pro datum 1">
            <a:extLst>
              <a:ext uri="{FF2B5EF4-FFF2-40B4-BE49-F238E27FC236}">
                <a16:creationId xmlns:a16="http://schemas.microsoft.com/office/drawing/2014/main" id="{067C927B-BA8C-3E35-7D28-E5550319BBE4}"/>
              </a:ext>
            </a:extLst>
          </p:cNvPr>
          <p:cNvSpPr>
            <a:spLocks noGrp="1"/>
          </p:cNvSpPr>
          <p:nvPr>
            <p:ph type="dt" sz="half" idx="10"/>
          </p:nvPr>
        </p:nvSpPr>
        <p:spPr/>
        <p:txBody>
          <a:bodyPr/>
          <a:lstStyle/>
          <a:p>
            <a:r>
              <a:rPr lang="cs-CZ"/>
              <a:t>12.10.2023</a:t>
            </a:r>
          </a:p>
        </p:txBody>
      </p:sp>
      <p:sp>
        <p:nvSpPr>
          <p:cNvPr id="3" name="Zástupný symbol pro zápatí 2">
            <a:extLst>
              <a:ext uri="{FF2B5EF4-FFF2-40B4-BE49-F238E27FC236}">
                <a16:creationId xmlns:a16="http://schemas.microsoft.com/office/drawing/2014/main" id="{7BE0DC98-7CA7-C3E1-D034-F9B3F95CDA07}"/>
              </a:ext>
            </a:extLst>
          </p:cNvPr>
          <p:cNvSpPr>
            <a:spLocks noGrp="1"/>
          </p:cNvSpPr>
          <p:nvPr>
            <p:ph type="ftr" sz="quarter" idx="11"/>
          </p:nvPr>
        </p:nvSpPr>
        <p:spPr/>
        <p:txBody>
          <a:bodyPr/>
          <a:lstStyle/>
          <a:p>
            <a:r>
              <a:rPr lang="cs-CZ"/>
              <a:t>Division Seminar</a:t>
            </a:r>
          </a:p>
        </p:txBody>
      </p:sp>
      <p:sp>
        <p:nvSpPr>
          <p:cNvPr id="4" name="Zástupný symbol pro číslo snímku 3">
            <a:extLst>
              <a:ext uri="{FF2B5EF4-FFF2-40B4-BE49-F238E27FC236}">
                <a16:creationId xmlns:a16="http://schemas.microsoft.com/office/drawing/2014/main" id="{BFB8DF2A-65CB-11BB-AAA1-3489D6BB8DFA}"/>
              </a:ext>
            </a:extLst>
          </p:cNvPr>
          <p:cNvSpPr>
            <a:spLocks noGrp="1"/>
          </p:cNvSpPr>
          <p:nvPr>
            <p:ph type="sldNum" sz="quarter" idx="12"/>
          </p:nvPr>
        </p:nvSpPr>
        <p:spPr/>
        <p:txBody>
          <a:bodyPr/>
          <a:lstStyle/>
          <a:p>
            <a:fld id="{ED62073D-E85B-40FA-9124-13BD24CF2971}" type="slidenum">
              <a:rPr lang="cs-CZ" smtClean="0"/>
              <a:t>46</a:t>
            </a:fld>
            <a:endParaRPr lang="cs-CZ"/>
          </a:p>
        </p:txBody>
      </p:sp>
    </p:spTree>
    <p:extLst>
      <p:ext uri="{BB962C8B-B14F-4D97-AF65-F5344CB8AC3E}">
        <p14:creationId xmlns:p14="http://schemas.microsoft.com/office/powerpoint/2010/main" val="299920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fade">
                                      <p:cBhvr>
                                        <p:cTn id="7" dur="500"/>
                                        <p:tgtEl>
                                          <p:spTgt spid="430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013"/>
                                        </p:tgtEl>
                                        <p:attrNameLst>
                                          <p:attrName>style.visibility</p:attrName>
                                        </p:attrNameLst>
                                      </p:cBhvr>
                                      <p:to>
                                        <p:strVal val="visible"/>
                                      </p:to>
                                    </p:set>
                                    <p:animEffect transition="in" filter="fade">
                                      <p:cBhvr>
                                        <p:cTn id="10" dur="500"/>
                                        <p:tgtEl>
                                          <p:spTgt spid="430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3011"/>
                                        </p:tgtEl>
                                        <p:attrNameLst>
                                          <p:attrName>style.visibility</p:attrName>
                                        </p:attrNameLst>
                                      </p:cBhvr>
                                      <p:to>
                                        <p:strVal val="visible"/>
                                      </p:to>
                                    </p:set>
                                    <p:animEffect transition="in" filter="fade">
                                      <p:cBhvr>
                                        <p:cTn id="13" dur="500"/>
                                        <p:tgtEl>
                                          <p:spTgt spid="430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3012">
                                            <p:txEl>
                                              <p:pRg st="0" end="0"/>
                                            </p:txEl>
                                          </p:spTgt>
                                        </p:tgtEl>
                                        <p:attrNameLst>
                                          <p:attrName>style.visibility</p:attrName>
                                        </p:attrNameLst>
                                      </p:cBhvr>
                                      <p:to>
                                        <p:strVal val="visible"/>
                                      </p:to>
                                    </p:set>
                                    <p:animEffect transition="in" filter="fade">
                                      <p:cBhvr>
                                        <p:cTn id="18" dur="500"/>
                                        <p:tgtEl>
                                          <p:spTgt spid="4301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3012">
                                            <p:txEl>
                                              <p:pRg st="2" end="2"/>
                                            </p:txEl>
                                          </p:spTgt>
                                        </p:tgtEl>
                                        <p:attrNameLst>
                                          <p:attrName>style.visibility</p:attrName>
                                        </p:attrNameLst>
                                      </p:cBhvr>
                                      <p:to>
                                        <p:strVal val="visible"/>
                                      </p:to>
                                    </p:set>
                                    <p:animEffect transition="in" filter="fade">
                                      <p:cBhvr>
                                        <p:cTn id="23" dur="500"/>
                                        <p:tgtEl>
                                          <p:spTgt spid="4301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3012">
                                            <p:txEl>
                                              <p:pRg st="4" end="4"/>
                                            </p:txEl>
                                          </p:spTgt>
                                        </p:tgtEl>
                                        <p:attrNameLst>
                                          <p:attrName>style.visibility</p:attrName>
                                        </p:attrNameLst>
                                      </p:cBhvr>
                                      <p:to>
                                        <p:strVal val="visible"/>
                                      </p:to>
                                    </p:set>
                                    <p:animEffect transition="in" filter="fade">
                                      <p:cBhvr>
                                        <p:cTn id="28" dur="500"/>
                                        <p:tgtEl>
                                          <p:spTgt spid="430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43011" grpId="0"/>
      <p:bldP spid="4301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4">
            <a:extLst>
              <a:ext uri="{FF2B5EF4-FFF2-40B4-BE49-F238E27FC236}">
                <a16:creationId xmlns:a16="http://schemas.microsoft.com/office/drawing/2014/main" id="{861180A0-4A26-8DE3-6F92-B1320C8DA46C}"/>
              </a:ext>
            </a:extLst>
          </p:cNvPr>
          <p:cNvSpPr txBox="1">
            <a:spLocks noChangeArrowheads="1"/>
          </p:cNvSpPr>
          <p:nvPr/>
        </p:nvSpPr>
        <p:spPr bwMode="auto">
          <a:xfrm>
            <a:off x="468313" y="212695"/>
            <a:ext cx="1978427" cy="400110"/>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000" dirty="0">
                <a:cs typeface="Arial" panose="020B0604020202020204" pitchFamily="34" charset="0"/>
              </a:rPr>
              <a:t>Their hope that </a:t>
            </a:r>
            <a:endParaRPr lang="cs-CZ" altLang="cs-CZ" sz="2000" dirty="0">
              <a:cs typeface="Arial" panose="020B0604020202020204" pitchFamily="34" charset="0"/>
            </a:endParaRPr>
          </a:p>
        </p:txBody>
      </p:sp>
      <p:sp>
        <p:nvSpPr>
          <p:cNvPr id="44035" name="Rectangle 5">
            <a:extLst>
              <a:ext uri="{FF2B5EF4-FFF2-40B4-BE49-F238E27FC236}">
                <a16:creationId xmlns:a16="http://schemas.microsoft.com/office/drawing/2014/main" id="{6D97F471-3EFC-7F6E-3991-2DA5DD7E17EA}"/>
              </a:ext>
            </a:extLst>
          </p:cNvPr>
          <p:cNvSpPr>
            <a:spLocks noChangeArrowheads="1"/>
          </p:cNvSpPr>
          <p:nvPr/>
        </p:nvSpPr>
        <p:spPr bwMode="auto">
          <a:xfrm>
            <a:off x="468313" y="652463"/>
            <a:ext cx="8360727" cy="1015663"/>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i="1" dirty="0" err="1">
                <a:cs typeface="Arial" panose="020B0604020202020204" pitchFamily="34" charset="0"/>
              </a:rPr>
              <a:t>We</a:t>
            </a:r>
            <a:r>
              <a:rPr lang="cs-CZ" altLang="cs-CZ" sz="2000" i="1" dirty="0">
                <a:cs typeface="Arial" panose="020B0604020202020204" pitchFamily="34" charset="0"/>
              </a:rPr>
              <a:t> </a:t>
            </a:r>
            <a:r>
              <a:rPr lang="cs-CZ" altLang="cs-CZ" sz="2000" i="1" dirty="0" err="1">
                <a:cs typeface="Arial" panose="020B0604020202020204" pitchFamily="34" charset="0"/>
              </a:rPr>
              <a:t>might</a:t>
            </a:r>
            <a:r>
              <a:rPr lang="cs-CZ" altLang="cs-CZ" sz="2000" i="1" dirty="0">
                <a:cs typeface="Arial" panose="020B0604020202020204" pitchFamily="34" charset="0"/>
              </a:rPr>
              <a:t> </a:t>
            </a:r>
            <a:r>
              <a:rPr lang="cs-CZ" altLang="cs-CZ" sz="2000" i="1" dirty="0" err="1">
                <a:cs typeface="Arial" panose="020B0604020202020204" pitchFamily="34" charset="0"/>
              </a:rPr>
              <a:t>eventually</a:t>
            </a:r>
            <a:r>
              <a:rPr lang="cs-CZ" altLang="cs-CZ" sz="2000" i="1" dirty="0">
                <a:cs typeface="Arial" panose="020B0604020202020204" pitchFamily="34" charset="0"/>
              </a:rPr>
              <a:t> </a:t>
            </a:r>
            <a:r>
              <a:rPr lang="cs-CZ" altLang="cs-CZ" sz="2000" i="1" dirty="0" err="1">
                <a:cs typeface="Arial" panose="020B0604020202020204" pitchFamily="34" charset="0"/>
              </a:rPr>
              <a:t>abstract</a:t>
            </a:r>
            <a:r>
              <a:rPr lang="cs-CZ" altLang="cs-CZ" sz="2000" i="1" dirty="0">
                <a:cs typeface="Arial" panose="020B0604020202020204" pitchFamily="34" charset="0"/>
              </a:rPr>
              <a:t> </a:t>
            </a:r>
            <a:r>
              <a:rPr lang="cs-CZ" altLang="cs-CZ" sz="2000" i="1" dirty="0" err="1">
                <a:cs typeface="Arial" panose="020B0604020202020204" pitchFamily="34" charset="0"/>
              </a:rPr>
              <a:t>from</a:t>
            </a:r>
            <a:r>
              <a:rPr lang="cs-CZ" altLang="cs-CZ" sz="2000" i="1" dirty="0">
                <a:cs typeface="Arial" panose="020B0604020202020204" pitchFamily="34" charset="0"/>
              </a:rPr>
              <a:t> </a:t>
            </a:r>
            <a:r>
              <a:rPr lang="cs-CZ" altLang="cs-CZ" sz="2000" i="1" dirty="0" err="1">
                <a:cs typeface="Arial" panose="020B0604020202020204" pitchFamily="34" charset="0"/>
              </a:rPr>
              <a:t>the</a:t>
            </a:r>
            <a:r>
              <a:rPr lang="cs-CZ" altLang="cs-CZ" sz="2000" i="1" dirty="0">
                <a:cs typeface="Arial" panose="020B0604020202020204" pitchFamily="34" charset="0"/>
              </a:rPr>
              <a:t> </a:t>
            </a:r>
            <a:r>
              <a:rPr lang="cs-CZ" altLang="cs-CZ" sz="2000" i="1" dirty="0" err="1">
                <a:cs typeface="Arial" panose="020B0604020202020204" pitchFamily="34" charset="0"/>
              </a:rPr>
              <a:t>quark</a:t>
            </a:r>
            <a:r>
              <a:rPr lang="en-US" altLang="cs-CZ" sz="2000" i="1" dirty="0">
                <a:cs typeface="Arial" panose="020B0604020202020204" pitchFamily="34" charset="0"/>
              </a:rPr>
              <a:t> </a:t>
            </a:r>
            <a:r>
              <a:rPr lang="cs-CZ" altLang="cs-CZ" sz="2000" i="1" dirty="0" err="1">
                <a:cs typeface="Arial" panose="020B0604020202020204" pitchFamily="34" charset="0"/>
              </a:rPr>
              <a:t>vector</a:t>
            </a:r>
            <a:r>
              <a:rPr lang="cs-CZ" altLang="cs-CZ" sz="2000" i="1" dirty="0">
                <a:cs typeface="Arial" panose="020B0604020202020204" pitchFamily="34" charset="0"/>
              </a:rPr>
              <a:t>–gluon </a:t>
            </a:r>
            <a:r>
              <a:rPr lang="cs-CZ" altLang="cs-CZ" sz="2000" i="1" dirty="0" err="1">
                <a:cs typeface="Arial" panose="020B0604020202020204" pitchFamily="34" charset="0"/>
              </a:rPr>
              <a:t>field</a:t>
            </a:r>
            <a:r>
              <a:rPr lang="cs-CZ" altLang="cs-CZ" sz="2000" i="1" dirty="0">
                <a:cs typeface="Arial" panose="020B0604020202020204" pitchFamily="34" charset="0"/>
              </a:rPr>
              <a:t> </a:t>
            </a:r>
            <a:r>
              <a:rPr lang="cs-CZ" altLang="cs-CZ" sz="2000" i="1" dirty="0" err="1">
                <a:cs typeface="Arial" panose="020B0604020202020204" pitchFamily="34" charset="0"/>
              </a:rPr>
              <a:t>theory</a:t>
            </a:r>
            <a:r>
              <a:rPr lang="cs-CZ" altLang="cs-CZ" sz="2000" i="1" dirty="0">
                <a:cs typeface="Arial" panose="020B0604020202020204" pitchFamily="34" charset="0"/>
              </a:rPr>
              <a:t> model </a:t>
            </a:r>
            <a:r>
              <a:rPr lang="cs-CZ" altLang="cs-CZ" sz="2000" i="1" dirty="0" err="1">
                <a:cs typeface="Arial" panose="020B0604020202020204" pitchFamily="34" charset="0"/>
              </a:rPr>
              <a:t>enough</a:t>
            </a:r>
            <a:r>
              <a:rPr lang="en-US" altLang="cs-CZ" sz="2000" i="1" dirty="0">
                <a:cs typeface="Arial" panose="020B0604020202020204" pitchFamily="34" charset="0"/>
              </a:rPr>
              <a:t> </a:t>
            </a:r>
            <a:r>
              <a:rPr lang="cs-CZ" altLang="cs-CZ" sz="2000" i="1" dirty="0" err="1">
                <a:cs typeface="Arial" panose="020B0604020202020204" pitchFamily="34" charset="0"/>
              </a:rPr>
              <a:t>algebraic</a:t>
            </a:r>
            <a:r>
              <a:rPr lang="cs-CZ" altLang="cs-CZ" sz="2000" i="1" dirty="0">
                <a:cs typeface="Arial" panose="020B0604020202020204" pitchFamily="34" charset="0"/>
              </a:rPr>
              <a:t> </a:t>
            </a:r>
            <a:r>
              <a:rPr lang="cs-CZ" altLang="cs-CZ" sz="2000" i="1" dirty="0" err="1">
                <a:cs typeface="Arial" panose="020B0604020202020204" pitchFamily="34" charset="0"/>
              </a:rPr>
              <a:t>information</a:t>
            </a:r>
            <a:r>
              <a:rPr lang="cs-CZ" altLang="cs-CZ" sz="2000" i="1" dirty="0">
                <a:cs typeface="Arial" panose="020B0604020202020204" pitchFamily="34" charset="0"/>
              </a:rPr>
              <a:t> </a:t>
            </a:r>
            <a:r>
              <a:rPr lang="cs-CZ" altLang="cs-CZ" sz="2000" b="1" i="1" dirty="0" err="1">
                <a:cs typeface="Arial" panose="020B0604020202020204" pitchFamily="34" charset="0"/>
              </a:rPr>
              <a:t>about</a:t>
            </a:r>
            <a:r>
              <a:rPr lang="cs-CZ" altLang="cs-CZ" sz="2000" b="1" i="1" dirty="0">
                <a:cs typeface="Arial" panose="020B0604020202020204" pitchFamily="34" charset="0"/>
              </a:rPr>
              <a:t> </a:t>
            </a:r>
            <a:r>
              <a:rPr lang="cs-CZ" altLang="cs-CZ" sz="2000" b="1" i="1" dirty="0" err="1">
                <a:solidFill>
                  <a:srgbClr val="FF3300"/>
                </a:solidFill>
                <a:cs typeface="Arial" panose="020B0604020202020204" pitchFamily="34" charset="0"/>
              </a:rPr>
              <a:t>the</a:t>
            </a:r>
            <a:r>
              <a:rPr lang="cs-CZ" altLang="cs-CZ" sz="2000" b="1" i="1" dirty="0">
                <a:solidFill>
                  <a:srgbClr val="FF3300"/>
                </a:solidFill>
                <a:cs typeface="Arial" panose="020B0604020202020204" pitchFamily="34" charset="0"/>
              </a:rPr>
              <a:t> </a:t>
            </a:r>
            <a:r>
              <a:rPr lang="cs-CZ" altLang="cs-CZ" sz="2000" b="1" i="1" dirty="0" err="1">
                <a:solidFill>
                  <a:srgbClr val="FF3300"/>
                </a:solidFill>
                <a:cs typeface="Arial" panose="020B0604020202020204" pitchFamily="34" charset="0"/>
              </a:rPr>
              <a:t>color</a:t>
            </a:r>
            <a:r>
              <a:rPr lang="cs-CZ" altLang="cs-CZ" sz="2000" b="1" i="1" dirty="0">
                <a:solidFill>
                  <a:srgbClr val="FF3300"/>
                </a:solidFill>
                <a:cs typeface="Arial" panose="020B0604020202020204" pitchFamily="34" charset="0"/>
              </a:rPr>
              <a:t> singlet </a:t>
            </a:r>
            <a:r>
              <a:rPr lang="cs-CZ" altLang="cs-CZ" sz="2000" b="1" i="1" dirty="0" err="1">
                <a:solidFill>
                  <a:srgbClr val="FF3300"/>
                </a:solidFill>
                <a:cs typeface="Arial" panose="020B0604020202020204" pitchFamily="34" charset="0"/>
              </a:rPr>
              <a:t>operators</a:t>
            </a:r>
            <a:r>
              <a:rPr lang="cs-CZ" altLang="cs-CZ" sz="2000" b="1" i="1" dirty="0">
                <a:cs typeface="Arial" panose="020B0604020202020204" pitchFamily="34" charset="0"/>
              </a:rPr>
              <a:t> </a:t>
            </a:r>
            <a:r>
              <a:rPr lang="cs-CZ" altLang="cs-CZ" sz="2000" i="1" dirty="0">
                <a:cs typeface="Arial" panose="020B0604020202020204" pitchFamily="34" charset="0"/>
              </a:rPr>
              <a:t>in </a:t>
            </a:r>
            <a:r>
              <a:rPr lang="cs-CZ" altLang="cs-CZ" sz="2000" i="1" dirty="0" err="1">
                <a:cs typeface="Arial" panose="020B0604020202020204" pitchFamily="34" charset="0"/>
              </a:rPr>
              <a:t>the</a:t>
            </a:r>
            <a:r>
              <a:rPr lang="cs-CZ" altLang="cs-CZ" sz="2000" i="1" dirty="0">
                <a:cs typeface="Arial" panose="020B0604020202020204" pitchFamily="34" charset="0"/>
              </a:rPr>
              <a:t> model to </a:t>
            </a:r>
            <a:r>
              <a:rPr lang="cs-CZ" altLang="cs-CZ" sz="2000" i="1" dirty="0" err="1">
                <a:cs typeface="Arial" panose="020B0604020202020204" pitchFamily="34" charset="0"/>
              </a:rPr>
              <a:t>describe</a:t>
            </a:r>
            <a:r>
              <a:rPr lang="cs-CZ" altLang="cs-CZ" sz="2000" i="1" dirty="0">
                <a:cs typeface="Arial" panose="020B0604020202020204" pitchFamily="34" charset="0"/>
              </a:rPr>
              <a:t> </a:t>
            </a:r>
            <a:r>
              <a:rPr lang="cs-CZ" altLang="cs-CZ" sz="2000" i="1" dirty="0" err="1">
                <a:cs typeface="Arial" panose="020B0604020202020204" pitchFamily="34" charset="0"/>
              </a:rPr>
              <a:t>all</a:t>
            </a:r>
            <a:r>
              <a:rPr lang="cs-CZ" altLang="cs-CZ" sz="2000" i="1" dirty="0">
                <a:cs typeface="Arial" panose="020B0604020202020204" pitchFamily="34" charset="0"/>
              </a:rPr>
              <a:t> </a:t>
            </a:r>
            <a:r>
              <a:rPr lang="cs-CZ" altLang="cs-CZ" sz="2000" i="1" dirty="0" err="1">
                <a:cs typeface="Arial" panose="020B0604020202020204" pitchFamily="34" charset="0"/>
              </a:rPr>
              <a:t>the</a:t>
            </a:r>
            <a:r>
              <a:rPr lang="en-US" altLang="cs-CZ" sz="2000" i="1" dirty="0">
                <a:cs typeface="Arial" panose="020B0604020202020204" pitchFamily="34" charset="0"/>
              </a:rPr>
              <a:t> </a:t>
            </a:r>
            <a:r>
              <a:rPr lang="cs-CZ" altLang="cs-CZ" sz="2000" i="1" dirty="0" err="1">
                <a:cs typeface="Arial" panose="020B0604020202020204" pitchFamily="34" charset="0"/>
              </a:rPr>
              <a:t>degrees</a:t>
            </a:r>
            <a:r>
              <a:rPr lang="cs-CZ" altLang="cs-CZ" sz="2000" i="1" dirty="0">
                <a:cs typeface="Arial" panose="020B0604020202020204" pitchFamily="34" charset="0"/>
              </a:rPr>
              <a:t> </a:t>
            </a:r>
            <a:r>
              <a:rPr lang="cs-CZ" altLang="cs-CZ" sz="2000" i="1" dirty="0" err="1">
                <a:cs typeface="Arial" panose="020B0604020202020204" pitchFamily="34" charset="0"/>
              </a:rPr>
              <a:t>of</a:t>
            </a:r>
            <a:r>
              <a:rPr lang="cs-CZ" altLang="cs-CZ" sz="2000" i="1" dirty="0">
                <a:cs typeface="Arial" panose="020B0604020202020204" pitchFamily="34" charset="0"/>
              </a:rPr>
              <a:t> </a:t>
            </a:r>
            <a:r>
              <a:rPr lang="cs-CZ" altLang="cs-CZ" sz="2000" i="1" dirty="0" err="1">
                <a:cs typeface="Arial" panose="020B0604020202020204" pitchFamily="34" charset="0"/>
              </a:rPr>
              <a:t>freedom</a:t>
            </a:r>
            <a:r>
              <a:rPr lang="cs-CZ" altLang="cs-CZ" sz="2000" i="1" dirty="0">
                <a:cs typeface="Arial" panose="020B0604020202020204" pitchFamily="34" charset="0"/>
              </a:rPr>
              <a:t> </a:t>
            </a:r>
            <a:r>
              <a:rPr lang="cs-CZ" altLang="cs-CZ" sz="2000" i="1" dirty="0" err="1">
                <a:cs typeface="Arial" panose="020B0604020202020204" pitchFamily="34" charset="0"/>
              </a:rPr>
              <a:t>that</a:t>
            </a:r>
            <a:r>
              <a:rPr lang="cs-CZ" altLang="cs-CZ" sz="2000" i="1" dirty="0">
                <a:cs typeface="Arial" panose="020B0604020202020204" pitchFamily="34" charset="0"/>
              </a:rPr>
              <a:t> are </a:t>
            </a:r>
            <a:r>
              <a:rPr lang="cs-CZ" altLang="cs-CZ" sz="2000" i="1" dirty="0" err="1">
                <a:cs typeface="Arial" panose="020B0604020202020204" pitchFamily="34" charset="0"/>
              </a:rPr>
              <a:t>present</a:t>
            </a:r>
            <a:r>
              <a:rPr lang="cs-CZ" altLang="cs-CZ" sz="2000" i="1" dirty="0">
                <a:cs typeface="Arial" panose="020B0604020202020204" pitchFamily="34" charset="0"/>
              </a:rPr>
              <a:t>.</a:t>
            </a:r>
          </a:p>
        </p:txBody>
      </p:sp>
      <p:sp>
        <p:nvSpPr>
          <p:cNvPr id="44036" name="Rectangle 6">
            <a:extLst>
              <a:ext uri="{FF2B5EF4-FFF2-40B4-BE49-F238E27FC236}">
                <a16:creationId xmlns:a16="http://schemas.microsoft.com/office/drawing/2014/main" id="{1E4FC4BD-824F-EBA8-69E7-19B1D1C59B2D}"/>
              </a:ext>
            </a:extLst>
          </p:cNvPr>
          <p:cNvSpPr>
            <a:spLocks noChangeArrowheads="1"/>
          </p:cNvSpPr>
          <p:nvPr/>
        </p:nvSpPr>
        <p:spPr bwMode="auto">
          <a:xfrm>
            <a:off x="468313" y="2384822"/>
            <a:ext cx="7956550" cy="1015663"/>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i="1" dirty="0" err="1">
                <a:cs typeface="Arial" panose="020B0604020202020204" pitchFamily="34" charset="0"/>
              </a:rPr>
              <a:t>We</a:t>
            </a:r>
            <a:r>
              <a:rPr lang="cs-CZ" altLang="cs-CZ" sz="2000" i="1" dirty="0">
                <a:cs typeface="Arial" panose="020B0604020202020204" pitchFamily="34" charset="0"/>
              </a:rPr>
              <a:t> </a:t>
            </a:r>
            <a:r>
              <a:rPr lang="cs-CZ" altLang="cs-CZ" sz="2000" i="1" dirty="0" err="1">
                <a:cs typeface="Arial" panose="020B0604020202020204" pitchFamily="34" charset="0"/>
              </a:rPr>
              <a:t>would</a:t>
            </a:r>
            <a:r>
              <a:rPr lang="cs-CZ" altLang="cs-CZ" sz="2000" i="1" dirty="0">
                <a:cs typeface="Arial" panose="020B0604020202020204" pitchFamily="34" charset="0"/>
              </a:rPr>
              <a:t> </a:t>
            </a:r>
            <a:r>
              <a:rPr lang="cs-CZ" altLang="cs-CZ" sz="2000" i="1" dirty="0" err="1">
                <a:cs typeface="Arial" panose="020B0604020202020204" pitchFamily="34" charset="0"/>
              </a:rPr>
              <a:t>have</a:t>
            </a:r>
            <a:r>
              <a:rPr lang="en-US" altLang="cs-CZ" sz="2000" i="1" dirty="0">
                <a:cs typeface="Arial" panose="020B0604020202020204" pitchFamily="34" charset="0"/>
              </a:rPr>
              <a:t> </a:t>
            </a:r>
            <a:r>
              <a:rPr lang="cs-CZ" altLang="cs-CZ" sz="2000" i="1" dirty="0">
                <a:cs typeface="Arial" panose="020B0604020202020204" pitchFamily="34" charset="0"/>
              </a:rPr>
              <a:t>a </a:t>
            </a:r>
            <a:r>
              <a:rPr lang="cs-CZ" altLang="cs-CZ" sz="2000" i="1" dirty="0" err="1">
                <a:cs typeface="Arial" panose="020B0604020202020204" pitchFamily="34" charset="0"/>
              </a:rPr>
              <a:t>complete</a:t>
            </a:r>
            <a:r>
              <a:rPr lang="cs-CZ" altLang="cs-CZ" sz="2000" i="1" dirty="0">
                <a:cs typeface="Arial" panose="020B0604020202020204" pitchFamily="34" charset="0"/>
              </a:rPr>
              <a:t> </a:t>
            </a:r>
            <a:r>
              <a:rPr lang="cs-CZ" altLang="cs-CZ" sz="2000" i="1" dirty="0" err="1">
                <a:cs typeface="Arial" panose="020B0604020202020204" pitchFamily="34" charset="0"/>
              </a:rPr>
              <a:t>theory</a:t>
            </a:r>
            <a:r>
              <a:rPr lang="cs-CZ" altLang="cs-CZ" sz="2000" i="1" dirty="0">
                <a:cs typeface="Arial" panose="020B0604020202020204" pitchFamily="34" charset="0"/>
              </a:rPr>
              <a:t> </a:t>
            </a:r>
            <a:r>
              <a:rPr lang="cs-CZ" altLang="cs-CZ" sz="2000" i="1" dirty="0" err="1">
                <a:cs typeface="Arial" panose="020B0604020202020204" pitchFamily="34" charset="0"/>
              </a:rPr>
              <a:t>of</a:t>
            </a:r>
            <a:r>
              <a:rPr lang="cs-CZ" altLang="cs-CZ" sz="2000" i="1" dirty="0">
                <a:cs typeface="Arial" panose="020B0604020202020204" pitchFamily="34" charset="0"/>
              </a:rPr>
              <a:t> </a:t>
            </a:r>
            <a:r>
              <a:rPr lang="cs-CZ" altLang="cs-CZ" sz="2000" i="1" dirty="0" err="1">
                <a:cs typeface="Arial" panose="020B0604020202020204" pitchFamily="34" charset="0"/>
              </a:rPr>
              <a:t>the</a:t>
            </a:r>
            <a:r>
              <a:rPr lang="cs-CZ" altLang="cs-CZ" sz="2000" i="1" dirty="0">
                <a:cs typeface="Arial" panose="020B0604020202020204" pitchFamily="34" charset="0"/>
              </a:rPr>
              <a:t> </a:t>
            </a:r>
            <a:r>
              <a:rPr lang="cs-CZ" altLang="cs-CZ" sz="2000" i="1" dirty="0" err="1">
                <a:cs typeface="Arial" panose="020B0604020202020204" pitchFamily="34" charset="0"/>
              </a:rPr>
              <a:t>hadrons</a:t>
            </a:r>
            <a:r>
              <a:rPr lang="cs-CZ" altLang="cs-CZ" sz="2000" i="1" dirty="0">
                <a:cs typeface="Arial" panose="020B0604020202020204" pitchFamily="34" charset="0"/>
              </a:rPr>
              <a:t> and </a:t>
            </a:r>
            <a:r>
              <a:rPr lang="cs-CZ" altLang="cs-CZ" sz="2000" i="1" dirty="0" err="1">
                <a:cs typeface="Arial" panose="020B0604020202020204" pitchFamily="34" charset="0"/>
              </a:rPr>
              <a:t>their</a:t>
            </a:r>
            <a:r>
              <a:rPr lang="cs-CZ" altLang="cs-CZ" sz="2000" i="1" dirty="0">
                <a:cs typeface="Arial" panose="020B0604020202020204" pitchFamily="34" charset="0"/>
              </a:rPr>
              <a:t> </a:t>
            </a:r>
            <a:r>
              <a:rPr lang="cs-CZ" altLang="cs-CZ" sz="2000" i="1" dirty="0" err="1">
                <a:cs typeface="Arial" panose="020B0604020202020204" pitchFamily="34" charset="0"/>
              </a:rPr>
              <a:t>currents</a:t>
            </a:r>
            <a:r>
              <a:rPr lang="cs-CZ" altLang="cs-CZ" sz="2000" i="1" dirty="0">
                <a:cs typeface="Arial" panose="020B0604020202020204" pitchFamily="34" charset="0"/>
              </a:rPr>
              <a:t>, and </a:t>
            </a:r>
            <a:r>
              <a:rPr lang="cs-CZ" altLang="cs-CZ" sz="2000" b="1" i="1" dirty="0" err="1">
                <a:solidFill>
                  <a:srgbClr val="FF3300"/>
                </a:solidFill>
                <a:cs typeface="Arial" panose="020B0604020202020204" pitchFamily="34" charset="0"/>
              </a:rPr>
              <a:t>we</a:t>
            </a:r>
            <a:r>
              <a:rPr lang="cs-CZ" altLang="cs-CZ" sz="2000" b="1" i="1" dirty="0">
                <a:solidFill>
                  <a:srgbClr val="FF3300"/>
                </a:solidFill>
                <a:cs typeface="Arial" panose="020B0604020202020204" pitchFamily="34" charset="0"/>
              </a:rPr>
              <a:t> </a:t>
            </a:r>
            <a:r>
              <a:rPr lang="cs-CZ" altLang="cs-CZ" sz="2000" b="1" i="1" dirty="0" err="1">
                <a:solidFill>
                  <a:srgbClr val="FF3300"/>
                </a:solidFill>
                <a:cs typeface="Arial" panose="020B0604020202020204" pitchFamily="34" charset="0"/>
              </a:rPr>
              <a:t>need</a:t>
            </a:r>
            <a:r>
              <a:rPr lang="cs-CZ" altLang="cs-CZ" sz="2000" b="1" i="1" dirty="0">
                <a:solidFill>
                  <a:srgbClr val="FF3300"/>
                </a:solidFill>
                <a:cs typeface="Arial" panose="020B0604020202020204" pitchFamily="34" charset="0"/>
              </a:rPr>
              <a:t> </a:t>
            </a:r>
            <a:r>
              <a:rPr lang="cs-CZ" altLang="cs-CZ" sz="2000" b="1" i="1" dirty="0" err="1">
                <a:solidFill>
                  <a:srgbClr val="FF3300"/>
                </a:solidFill>
                <a:cs typeface="Arial" panose="020B0604020202020204" pitchFamily="34" charset="0"/>
              </a:rPr>
              <a:t>never</a:t>
            </a:r>
            <a:r>
              <a:rPr lang="cs-CZ" altLang="cs-CZ" sz="2000" b="1" i="1" dirty="0">
                <a:solidFill>
                  <a:srgbClr val="FF3300"/>
                </a:solidFill>
                <a:cs typeface="Arial" panose="020B0604020202020204" pitchFamily="34" charset="0"/>
              </a:rPr>
              <a:t> </a:t>
            </a:r>
            <a:r>
              <a:rPr lang="cs-CZ" altLang="cs-CZ" sz="2000" b="1" i="1" dirty="0" err="1">
                <a:solidFill>
                  <a:srgbClr val="FF3300"/>
                </a:solidFill>
                <a:cs typeface="Arial" panose="020B0604020202020204" pitchFamily="34" charset="0"/>
              </a:rPr>
              <a:t>mention</a:t>
            </a:r>
            <a:r>
              <a:rPr lang="cs-CZ" altLang="cs-CZ" sz="2000" b="1" i="1" dirty="0">
                <a:solidFill>
                  <a:srgbClr val="FF3300"/>
                </a:solidFill>
                <a:cs typeface="Arial" panose="020B0604020202020204" pitchFamily="34" charset="0"/>
              </a:rPr>
              <a:t> any</a:t>
            </a:r>
            <a:r>
              <a:rPr lang="en-US" altLang="cs-CZ" sz="2000" b="1" i="1" dirty="0">
                <a:solidFill>
                  <a:srgbClr val="FF3300"/>
                </a:solidFill>
                <a:cs typeface="Arial" panose="020B0604020202020204" pitchFamily="34" charset="0"/>
              </a:rPr>
              <a:t> </a:t>
            </a:r>
            <a:r>
              <a:rPr lang="cs-CZ" altLang="cs-CZ" sz="2000" b="1" i="1" dirty="0" err="1">
                <a:solidFill>
                  <a:srgbClr val="FF3300"/>
                </a:solidFill>
                <a:cs typeface="Arial" panose="020B0604020202020204" pitchFamily="34" charset="0"/>
              </a:rPr>
              <a:t>operators</a:t>
            </a:r>
            <a:r>
              <a:rPr lang="cs-CZ" altLang="cs-CZ" sz="2000" b="1" i="1" dirty="0">
                <a:solidFill>
                  <a:srgbClr val="FF3300"/>
                </a:solidFill>
                <a:cs typeface="Arial" panose="020B0604020202020204" pitchFamily="34" charset="0"/>
              </a:rPr>
              <a:t> </a:t>
            </a:r>
            <a:r>
              <a:rPr lang="cs-CZ" altLang="cs-CZ" sz="2000" b="1" i="1" dirty="0" err="1">
                <a:solidFill>
                  <a:srgbClr val="FF3300"/>
                </a:solidFill>
                <a:cs typeface="Arial" panose="020B0604020202020204" pitchFamily="34" charset="0"/>
              </a:rPr>
              <a:t>other</a:t>
            </a:r>
            <a:r>
              <a:rPr lang="cs-CZ" altLang="cs-CZ" sz="2000" b="1" i="1" dirty="0">
                <a:solidFill>
                  <a:srgbClr val="FF3300"/>
                </a:solidFill>
                <a:cs typeface="Arial" panose="020B0604020202020204" pitchFamily="34" charset="0"/>
              </a:rPr>
              <a:t> </a:t>
            </a:r>
            <a:r>
              <a:rPr lang="cs-CZ" altLang="cs-CZ" sz="2000" b="1" i="1" dirty="0" err="1">
                <a:solidFill>
                  <a:srgbClr val="FF3300"/>
                </a:solidFill>
                <a:cs typeface="Arial" panose="020B0604020202020204" pitchFamily="34" charset="0"/>
              </a:rPr>
              <a:t>than</a:t>
            </a:r>
            <a:r>
              <a:rPr lang="cs-CZ" altLang="cs-CZ" sz="2000" b="1" i="1" dirty="0">
                <a:solidFill>
                  <a:srgbClr val="FF3300"/>
                </a:solidFill>
                <a:cs typeface="Arial" panose="020B0604020202020204" pitchFamily="34" charset="0"/>
              </a:rPr>
              <a:t> </a:t>
            </a:r>
            <a:r>
              <a:rPr lang="cs-CZ" altLang="cs-CZ" sz="2000" b="1" i="1" dirty="0" err="1">
                <a:solidFill>
                  <a:srgbClr val="FF3300"/>
                </a:solidFill>
                <a:cs typeface="Arial" panose="020B0604020202020204" pitchFamily="34" charset="0"/>
              </a:rPr>
              <a:t>color</a:t>
            </a:r>
            <a:r>
              <a:rPr lang="cs-CZ" altLang="cs-CZ" sz="2000" b="1" i="1" dirty="0">
                <a:solidFill>
                  <a:srgbClr val="FF3300"/>
                </a:solidFill>
                <a:cs typeface="Arial" panose="020B0604020202020204" pitchFamily="34" charset="0"/>
              </a:rPr>
              <a:t> </a:t>
            </a:r>
            <a:r>
              <a:rPr lang="cs-CZ" altLang="cs-CZ" sz="2000" b="1" i="1" dirty="0" err="1">
                <a:solidFill>
                  <a:srgbClr val="FF3300"/>
                </a:solidFill>
                <a:cs typeface="Arial" panose="020B0604020202020204" pitchFamily="34" charset="0"/>
              </a:rPr>
              <a:t>singlets</a:t>
            </a:r>
            <a:r>
              <a:rPr lang="cs-CZ" altLang="cs-CZ" sz="2000" i="1" dirty="0">
                <a:solidFill>
                  <a:srgbClr val="FF3300"/>
                </a:solidFill>
                <a:cs typeface="Arial" panose="020B0604020202020204" pitchFamily="34" charset="0"/>
              </a:rPr>
              <a:t>.</a:t>
            </a:r>
          </a:p>
        </p:txBody>
      </p:sp>
      <p:sp>
        <p:nvSpPr>
          <p:cNvPr id="44037" name="Text Box 7">
            <a:extLst>
              <a:ext uri="{FF2B5EF4-FFF2-40B4-BE49-F238E27FC236}">
                <a16:creationId xmlns:a16="http://schemas.microsoft.com/office/drawing/2014/main" id="{0CB6A651-45BA-4EBF-03AE-2DAD463469FE}"/>
              </a:ext>
            </a:extLst>
          </p:cNvPr>
          <p:cNvSpPr txBox="1">
            <a:spLocks noChangeArrowheads="1"/>
          </p:cNvSpPr>
          <p:nvPr/>
        </p:nvSpPr>
        <p:spPr bwMode="auto">
          <a:xfrm>
            <a:off x="498382" y="1845717"/>
            <a:ext cx="1237839" cy="400110"/>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000" dirty="0">
                <a:cs typeface="Arial" panose="020B0604020202020204" pitchFamily="34" charset="0"/>
              </a:rPr>
              <a:t>and thus </a:t>
            </a:r>
            <a:endParaRPr lang="cs-CZ" altLang="cs-CZ" sz="2000" dirty="0">
              <a:cs typeface="Arial" panose="020B0604020202020204" pitchFamily="34" charset="0"/>
            </a:endParaRPr>
          </a:p>
        </p:txBody>
      </p:sp>
      <p:sp>
        <p:nvSpPr>
          <p:cNvPr id="44038" name="Text Box 8">
            <a:extLst>
              <a:ext uri="{FF2B5EF4-FFF2-40B4-BE49-F238E27FC236}">
                <a16:creationId xmlns:a16="http://schemas.microsoft.com/office/drawing/2014/main" id="{C5F39CCB-1581-2BD9-ADF5-24A9ED7B7964}"/>
              </a:ext>
            </a:extLst>
          </p:cNvPr>
          <p:cNvSpPr txBox="1">
            <a:spLocks noChangeArrowheads="1"/>
          </p:cNvSpPr>
          <p:nvPr/>
        </p:nvSpPr>
        <p:spPr bwMode="auto">
          <a:xfrm>
            <a:off x="498382" y="3506619"/>
            <a:ext cx="817245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000" b="1" dirty="0">
                <a:solidFill>
                  <a:srgbClr val="FF3300"/>
                </a:solidFill>
                <a:cs typeface="Arial" panose="020B0604020202020204" pitchFamily="34" charset="0"/>
              </a:rPr>
              <a:t>has not been born out</a:t>
            </a:r>
            <a:r>
              <a:rPr lang="en-US" altLang="cs-CZ" sz="2000" dirty="0">
                <a:cs typeface="Arial" panose="020B0604020202020204" pitchFamily="34" charset="0"/>
              </a:rPr>
              <a:t> by further theoretical developments and experimental results, in particular those on</a:t>
            </a:r>
          </a:p>
          <a:p>
            <a:pPr eaLnBrk="1" hangingPunct="1">
              <a:spcBef>
                <a:spcPct val="0"/>
              </a:spcBef>
              <a:buFontTx/>
              <a:buNone/>
            </a:pPr>
            <a:endParaRPr lang="en-US" altLang="cs-CZ" sz="1000" dirty="0">
              <a:cs typeface="Arial" panose="020B0604020202020204" pitchFamily="34" charset="0"/>
            </a:endParaRPr>
          </a:p>
          <a:p>
            <a:pPr eaLnBrk="1" hangingPunct="1">
              <a:spcBef>
                <a:spcPct val="0"/>
              </a:spcBef>
            </a:pPr>
            <a:r>
              <a:rPr lang="en-US" altLang="cs-CZ" sz="2000" dirty="0">
                <a:solidFill>
                  <a:srgbClr val="3333FF"/>
                </a:solidFill>
                <a:cs typeface="Arial" panose="020B0604020202020204" pitchFamily="34" charset="0"/>
              </a:rPr>
              <a:t> </a:t>
            </a:r>
            <a:r>
              <a:rPr lang="en-US" altLang="cs-CZ" sz="2000" b="1" dirty="0">
                <a:solidFill>
                  <a:srgbClr val="3333FF"/>
                </a:solidFill>
                <a:cs typeface="Arial" panose="020B0604020202020204" pitchFamily="34" charset="0"/>
              </a:rPr>
              <a:t>heavy </a:t>
            </a:r>
            <a:r>
              <a:rPr lang="en-US" altLang="cs-CZ" sz="2000" b="1" dirty="0" err="1">
                <a:solidFill>
                  <a:srgbClr val="3333FF"/>
                </a:solidFill>
                <a:cs typeface="Arial" panose="020B0604020202020204" pitchFamily="34" charset="0"/>
              </a:rPr>
              <a:t>quarkonia</a:t>
            </a:r>
            <a:r>
              <a:rPr lang="en-US" altLang="cs-CZ" sz="2000" b="1" dirty="0">
                <a:solidFill>
                  <a:srgbClr val="3333FF"/>
                </a:solidFill>
                <a:cs typeface="Arial" panose="020B0604020202020204" pitchFamily="34" charset="0"/>
              </a:rPr>
              <a:t> spectra and</a:t>
            </a:r>
          </a:p>
          <a:p>
            <a:pPr eaLnBrk="1" hangingPunct="1">
              <a:spcBef>
                <a:spcPct val="0"/>
              </a:spcBef>
            </a:pPr>
            <a:r>
              <a:rPr lang="en-US" altLang="cs-CZ" sz="2000" b="1" dirty="0">
                <a:solidFill>
                  <a:srgbClr val="3333FF"/>
                </a:solidFill>
                <a:cs typeface="Arial" panose="020B0604020202020204" pitchFamily="34" charset="0"/>
              </a:rPr>
              <a:t> jet phenomena</a:t>
            </a:r>
            <a:endParaRPr lang="cs-CZ" altLang="cs-CZ" sz="2000" b="1" dirty="0">
              <a:solidFill>
                <a:srgbClr val="3333FF"/>
              </a:solidFill>
              <a:cs typeface="Arial" panose="020B0604020202020204" pitchFamily="34" charset="0"/>
            </a:endParaRPr>
          </a:p>
        </p:txBody>
      </p:sp>
      <p:sp>
        <p:nvSpPr>
          <p:cNvPr id="44039" name="Text Box 9">
            <a:extLst>
              <a:ext uri="{FF2B5EF4-FFF2-40B4-BE49-F238E27FC236}">
                <a16:creationId xmlns:a16="http://schemas.microsoft.com/office/drawing/2014/main" id="{F404F3F1-03C4-4983-6FA5-A1A837293149}"/>
              </a:ext>
            </a:extLst>
          </p:cNvPr>
          <p:cNvSpPr txBox="1">
            <a:spLocks noChangeArrowheads="1"/>
          </p:cNvSpPr>
          <p:nvPr/>
        </p:nvSpPr>
        <p:spPr bwMode="auto">
          <a:xfrm>
            <a:off x="468313" y="4983947"/>
            <a:ext cx="81010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000" dirty="0">
                <a:cs typeface="Arial" panose="020B0604020202020204" pitchFamily="34" charset="0"/>
              </a:rPr>
              <a:t>which require that </a:t>
            </a:r>
            <a:r>
              <a:rPr lang="en-US" altLang="cs-CZ" sz="2000" b="1" u="sng" dirty="0">
                <a:solidFill>
                  <a:srgbClr val="FF3300"/>
                </a:solidFill>
                <a:cs typeface="Arial" panose="020B0604020202020204" pitchFamily="34" charset="0"/>
              </a:rPr>
              <a:t>we treat quarks and gluons in the same way as leptons</a:t>
            </a:r>
            <a:r>
              <a:rPr lang="en-US" altLang="cs-CZ" sz="2000" dirty="0">
                <a:cs typeface="Arial" panose="020B0604020202020204" pitchFamily="34" charset="0"/>
              </a:rPr>
              <a:t> and basically </a:t>
            </a:r>
            <a:r>
              <a:rPr lang="en-US" altLang="cs-CZ" sz="2000" b="1" dirty="0">
                <a:solidFill>
                  <a:srgbClr val="FF3300"/>
                </a:solidFill>
                <a:cs typeface="Arial" panose="020B0604020202020204" pitchFamily="34" charset="0"/>
              </a:rPr>
              <a:t>forget about confinement</a:t>
            </a:r>
            <a:r>
              <a:rPr lang="en-US" altLang="cs-CZ" sz="2000" dirty="0">
                <a:latin typeface="Microsoft Sans Serif" panose="020B0604020202020204" pitchFamily="34" charset="0"/>
              </a:rPr>
              <a:t>. </a:t>
            </a:r>
            <a:endParaRPr lang="cs-CZ" altLang="cs-CZ" sz="2000" dirty="0">
              <a:latin typeface="Microsoft Sans Serif" panose="020B0604020202020204" pitchFamily="34" charset="0"/>
            </a:endParaRPr>
          </a:p>
        </p:txBody>
      </p:sp>
      <p:sp>
        <p:nvSpPr>
          <p:cNvPr id="2" name="Zástupný symbol pro datum 1">
            <a:extLst>
              <a:ext uri="{FF2B5EF4-FFF2-40B4-BE49-F238E27FC236}">
                <a16:creationId xmlns:a16="http://schemas.microsoft.com/office/drawing/2014/main" id="{1365F69C-FBF6-2F3C-8955-51737CEA6655}"/>
              </a:ext>
            </a:extLst>
          </p:cNvPr>
          <p:cNvSpPr>
            <a:spLocks noGrp="1"/>
          </p:cNvSpPr>
          <p:nvPr>
            <p:ph type="dt" sz="half" idx="10"/>
          </p:nvPr>
        </p:nvSpPr>
        <p:spPr/>
        <p:txBody>
          <a:bodyPr/>
          <a:lstStyle/>
          <a:p>
            <a:r>
              <a:rPr lang="cs-CZ"/>
              <a:t>12.10.2023</a:t>
            </a:r>
          </a:p>
        </p:txBody>
      </p:sp>
      <p:sp>
        <p:nvSpPr>
          <p:cNvPr id="3" name="Zástupný symbol pro zápatí 2">
            <a:extLst>
              <a:ext uri="{FF2B5EF4-FFF2-40B4-BE49-F238E27FC236}">
                <a16:creationId xmlns:a16="http://schemas.microsoft.com/office/drawing/2014/main" id="{540B5EE6-DF91-4909-F89E-4FAE3BAD4A0E}"/>
              </a:ext>
            </a:extLst>
          </p:cNvPr>
          <p:cNvSpPr>
            <a:spLocks noGrp="1"/>
          </p:cNvSpPr>
          <p:nvPr>
            <p:ph type="ftr" sz="quarter" idx="11"/>
          </p:nvPr>
        </p:nvSpPr>
        <p:spPr/>
        <p:txBody>
          <a:bodyPr/>
          <a:lstStyle/>
          <a:p>
            <a:r>
              <a:rPr lang="cs-CZ"/>
              <a:t>Division Seminar</a:t>
            </a:r>
          </a:p>
        </p:txBody>
      </p:sp>
      <p:sp>
        <p:nvSpPr>
          <p:cNvPr id="4" name="Zástupný symbol pro číslo snímku 3">
            <a:extLst>
              <a:ext uri="{FF2B5EF4-FFF2-40B4-BE49-F238E27FC236}">
                <a16:creationId xmlns:a16="http://schemas.microsoft.com/office/drawing/2014/main" id="{8AB4FB1C-4587-D7B1-AA27-CEFD42623B9A}"/>
              </a:ext>
            </a:extLst>
          </p:cNvPr>
          <p:cNvSpPr>
            <a:spLocks noGrp="1"/>
          </p:cNvSpPr>
          <p:nvPr>
            <p:ph type="sldNum" sz="quarter" idx="12"/>
          </p:nvPr>
        </p:nvSpPr>
        <p:spPr/>
        <p:txBody>
          <a:bodyPr/>
          <a:lstStyle/>
          <a:p>
            <a:fld id="{ED62073D-E85B-40FA-9124-13BD24CF2971}" type="slidenum">
              <a:rPr lang="cs-CZ" smtClean="0"/>
              <a:t>47</a:t>
            </a:fld>
            <a:endParaRPr lang="cs-CZ"/>
          </a:p>
        </p:txBody>
      </p:sp>
    </p:spTree>
    <p:extLst>
      <p:ext uri="{BB962C8B-B14F-4D97-AF65-F5344CB8AC3E}">
        <p14:creationId xmlns:p14="http://schemas.microsoft.com/office/powerpoint/2010/main" val="596204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fade">
                                      <p:cBhvr>
                                        <p:cTn id="7" dur="500"/>
                                        <p:tgtEl>
                                          <p:spTgt spid="440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035"/>
                                        </p:tgtEl>
                                        <p:attrNameLst>
                                          <p:attrName>style.visibility</p:attrName>
                                        </p:attrNameLst>
                                      </p:cBhvr>
                                      <p:to>
                                        <p:strVal val="visible"/>
                                      </p:to>
                                    </p:set>
                                    <p:animEffect transition="in" filter="fade">
                                      <p:cBhvr>
                                        <p:cTn id="10" dur="500"/>
                                        <p:tgtEl>
                                          <p:spTgt spid="440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037"/>
                                        </p:tgtEl>
                                        <p:attrNameLst>
                                          <p:attrName>style.visibility</p:attrName>
                                        </p:attrNameLst>
                                      </p:cBhvr>
                                      <p:to>
                                        <p:strVal val="visible"/>
                                      </p:to>
                                    </p:set>
                                    <p:animEffect transition="in" filter="fade">
                                      <p:cBhvr>
                                        <p:cTn id="13" dur="500"/>
                                        <p:tgtEl>
                                          <p:spTgt spid="4403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4036"/>
                                        </p:tgtEl>
                                        <p:attrNameLst>
                                          <p:attrName>style.visibility</p:attrName>
                                        </p:attrNameLst>
                                      </p:cBhvr>
                                      <p:to>
                                        <p:strVal val="visible"/>
                                      </p:to>
                                    </p:set>
                                    <p:animEffect transition="in" filter="fade">
                                      <p:cBhvr>
                                        <p:cTn id="16" dur="500"/>
                                        <p:tgtEl>
                                          <p:spTgt spid="4403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4038"/>
                                        </p:tgtEl>
                                        <p:attrNameLst>
                                          <p:attrName>style.visibility</p:attrName>
                                        </p:attrNameLst>
                                      </p:cBhvr>
                                      <p:to>
                                        <p:strVal val="visible"/>
                                      </p:to>
                                    </p:set>
                                    <p:animEffect transition="in" filter="fade">
                                      <p:cBhvr>
                                        <p:cTn id="21" dur="500"/>
                                        <p:tgtEl>
                                          <p:spTgt spid="4403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4039"/>
                                        </p:tgtEl>
                                        <p:attrNameLst>
                                          <p:attrName>style.visibility</p:attrName>
                                        </p:attrNameLst>
                                      </p:cBhvr>
                                      <p:to>
                                        <p:strVal val="visible"/>
                                      </p:to>
                                    </p:set>
                                    <p:animEffect transition="in" filter="fade">
                                      <p:cBhvr>
                                        <p:cTn id="26" dur="500"/>
                                        <p:tgtEl>
                                          <p:spTgt spid="44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44035" grpId="0"/>
      <p:bldP spid="44036" grpId="0"/>
      <p:bldP spid="44037" grpId="0"/>
      <p:bldP spid="44038" grpId="0"/>
      <p:bldP spid="4403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Zástupný symbol pro datum 1">
            <a:extLst>
              <a:ext uri="{FF2B5EF4-FFF2-40B4-BE49-F238E27FC236}">
                <a16:creationId xmlns:a16="http://schemas.microsoft.com/office/drawing/2014/main" id="{BE2C2B18-E326-D778-FFED-E61E979791CF}"/>
              </a:ext>
            </a:extLst>
          </p:cNvPr>
          <p:cNvSpPr>
            <a:spLocks noGrp="1"/>
          </p:cNvSpPr>
          <p:nvPr>
            <p:ph type="dt" sz="quarter" idx="10"/>
          </p:nvPr>
        </p:nvSpPr>
        <p:spPr/>
        <p:txBody>
          <a:bodyPr/>
          <a:lstStyle/>
          <a:p>
            <a:pPr>
              <a:defRPr/>
            </a:pPr>
            <a:r>
              <a:rPr lang="cs-CZ">
                <a:latin typeface="Arial" pitchFamily="34" charset="0"/>
              </a:rPr>
              <a:t>12.10.2023</a:t>
            </a:r>
          </a:p>
        </p:txBody>
      </p:sp>
      <p:sp>
        <p:nvSpPr>
          <p:cNvPr id="135171" name="Zástupný symbol pro zápatí 2">
            <a:extLst>
              <a:ext uri="{FF2B5EF4-FFF2-40B4-BE49-F238E27FC236}">
                <a16:creationId xmlns:a16="http://schemas.microsoft.com/office/drawing/2014/main" id="{91822459-0918-D0AE-E767-390633C357C4}"/>
              </a:ext>
            </a:extLst>
          </p:cNvPr>
          <p:cNvSpPr>
            <a:spLocks noGrp="1"/>
          </p:cNvSpPr>
          <p:nvPr>
            <p:ph type="ftr" sz="quarter" idx="11"/>
          </p:nvPr>
        </p:nvSpPr>
        <p:spPr/>
        <p:txBody>
          <a:bodyPr/>
          <a:lstStyle/>
          <a:p>
            <a:pPr>
              <a:defRPr/>
            </a:pPr>
            <a:r>
              <a:rPr lang="cs-CZ">
                <a:latin typeface="Arial" pitchFamily="34" charset="0"/>
              </a:rPr>
              <a:t>Division Seminar</a:t>
            </a:r>
          </a:p>
        </p:txBody>
      </p:sp>
      <p:sp>
        <p:nvSpPr>
          <p:cNvPr id="71684" name="Zástupný symbol pro číslo snímku 3">
            <a:extLst>
              <a:ext uri="{FF2B5EF4-FFF2-40B4-BE49-F238E27FC236}">
                <a16:creationId xmlns:a16="http://schemas.microsoft.com/office/drawing/2014/main" id="{6FB1A54E-45C3-D60B-2708-47152AB4B75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8458847-1C55-45C3-B76A-7AEC1FDD1EDE}" type="slidenum">
              <a:rPr lang="cs-CZ" altLang="cs-CZ" sz="1200">
                <a:solidFill>
                  <a:srgbClr val="898989"/>
                </a:solidFill>
                <a:latin typeface="Arial" panose="020B0604020202020204" pitchFamily="34" charset="0"/>
              </a:rPr>
              <a:pPr>
                <a:spcBef>
                  <a:spcPct val="0"/>
                </a:spcBef>
                <a:buFontTx/>
                <a:buNone/>
              </a:pPr>
              <a:t>48</a:t>
            </a:fld>
            <a:endParaRPr lang="cs-CZ" altLang="cs-CZ" sz="1200">
              <a:solidFill>
                <a:srgbClr val="898989"/>
              </a:solidFill>
              <a:latin typeface="Arial" panose="020B0604020202020204" pitchFamily="34" charset="0"/>
            </a:endParaRPr>
          </a:p>
        </p:txBody>
      </p:sp>
      <p:sp>
        <p:nvSpPr>
          <p:cNvPr id="260098" name="Text Box 2">
            <a:extLst>
              <a:ext uri="{FF2B5EF4-FFF2-40B4-BE49-F238E27FC236}">
                <a16:creationId xmlns:a16="http://schemas.microsoft.com/office/drawing/2014/main" id="{EDF2C3B2-D46D-0C75-CE7A-65FF19EA0658}"/>
              </a:ext>
            </a:extLst>
          </p:cNvPr>
          <p:cNvSpPr txBox="1">
            <a:spLocks noChangeArrowheads="1"/>
          </p:cNvSpPr>
          <p:nvPr/>
        </p:nvSpPr>
        <p:spPr bwMode="auto">
          <a:xfrm>
            <a:off x="250825" y="1825112"/>
            <a:ext cx="432117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2000" dirty="0" err="1">
                <a:latin typeface="Arial" panose="020B0604020202020204" pitchFamily="34" charset="0"/>
                <a:cs typeface="Arial" panose="020B0604020202020204" pitchFamily="34" charset="0"/>
              </a:rPr>
              <a:t>Since</a:t>
            </a:r>
            <a:r>
              <a:rPr lang="cs-CZ" altLang="cs-CZ" sz="2000" dirty="0">
                <a:latin typeface="Arial" panose="020B0604020202020204" pitchFamily="34" charset="0"/>
                <a:cs typeface="Arial" panose="020B0604020202020204" pitchFamily="34" charset="0"/>
              </a:rPr>
              <a:t> 1968 </a:t>
            </a:r>
            <a:r>
              <a:rPr lang="cs-CZ" altLang="cs-CZ" sz="2000" dirty="0" err="1">
                <a:latin typeface="Arial" panose="020B0604020202020204" pitchFamily="34" charset="0"/>
                <a:cs typeface="Arial" panose="020B0604020202020204" pitchFamily="34" charset="0"/>
              </a:rPr>
              <a:t>experiments</a:t>
            </a:r>
            <a:r>
              <a:rPr lang="cs-CZ" altLang="cs-CZ" sz="2000" dirty="0">
                <a:latin typeface="Arial" panose="020B0604020202020204" pitchFamily="34" charset="0"/>
                <a:cs typeface="Arial" panose="020B0604020202020204" pitchFamily="34" charset="0"/>
              </a:rPr>
              <a:t> </a:t>
            </a:r>
            <a:r>
              <a:rPr lang="cs-CZ" altLang="cs-CZ" sz="2000" dirty="0" err="1">
                <a:latin typeface="Arial" panose="020B0604020202020204" pitchFamily="34" charset="0"/>
                <a:cs typeface="Arial" panose="020B0604020202020204" pitchFamily="34" charset="0"/>
              </a:rPr>
              <a:t>using</a:t>
            </a:r>
            <a:r>
              <a:rPr lang="cs-CZ" altLang="cs-CZ" sz="2000" dirty="0">
                <a:latin typeface="Arial" panose="020B0604020202020204" pitchFamily="34" charset="0"/>
                <a:cs typeface="Arial" panose="020B0604020202020204" pitchFamily="34" charset="0"/>
              </a:rPr>
              <a:t> </a:t>
            </a:r>
            <a:r>
              <a:rPr lang="cs-CZ" altLang="cs-CZ" sz="2000" b="1" dirty="0" err="1">
                <a:solidFill>
                  <a:srgbClr val="2613B3"/>
                </a:solidFill>
                <a:latin typeface="Arial" panose="020B0604020202020204" pitchFamily="34" charset="0"/>
                <a:cs typeface="Arial" panose="020B0604020202020204" pitchFamily="34" charset="0"/>
              </a:rPr>
              <a:t>linear</a:t>
            </a:r>
            <a:r>
              <a:rPr lang="cs-CZ" altLang="cs-CZ" sz="2000" b="1" dirty="0">
                <a:solidFill>
                  <a:srgbClr val="2613B3"/>
                </a:solidFill>
                <a:latin typeface="Arial" panose="020B0604020202020204" pitchFamily="34" charset="0"/>
                <a:cs typeface="Arial" panose="020B0604020202020204" pitchFamily="34" charset="0"/>
              </a:rPr>
              <a:t> </a:t>
            </a:r>
            <a:r>
              <a:rPr lang="cs-CZ" altLang="cs-CZ" sz="2000" b="1" dirty="0" err="1">
                <a:solidFill>
                  <a:srgbClr val="2613B3"/>
                </a:solidFill>
                <a:latin typeface="Arial" panose="020B0604020202020204" pitchFamily="34" charset="0"/>
                <a:cs typeface="Arial" panose="020B0604020202020204" pitchFamily="34" charset="0"/>
              </a:rPr>
              <a:t>accelerator</a:t>
            </a:r>
            <a:r>
              <a:rPr lang="cs-CZ" altLang="cs-CZ" sz="2000" b="1" dirty="0">
                <a:solidFill>
                  <a:srgbClr val="2613B3"/>
                </a:solidFill>
                <a:latin typeface="Arial" panose="020B0604020202020204" pitchFamily="34" charset="0"/>
                <a:cs typeface="Arial" panose="020B0604020202020204" pitchFamily="34" charset="0"/>
              </a:rPr>
              <a:t> </a:t>
            </a:r>
            <a:r>
              <a:rPr lang="cs-CZ" altLang="cs-CZ" sz="2000" b="1" dirty="0" err="1">
                <a:solidFill>
                  <a:srgbClr val="2613B3"/>
                </a:solidFill>
                <a:latin typeface="Arial" panose="020B0604020202020204" pitchFamily="34" charset="0"/>
                <a:cs typeface="Arial" panose="020B0604020202020204" pitchFamily="34" charset="0"/>
              </a:rPr>
              <a:t>at</a:t>
            </a:r>
            <a:r>
              <a:rPr lang="cs-CZ" altLang="cs-CZ" sz="2000" b="1" dirty="0">
                <a:solidFill>
                  <a:srgbClr val="2613B3"/>
                </a:solidFill>
                <a:latin typeface="Arial" panose="020B0604020202020204" pitchFamily="34" charset="0"/>
                <a:cs typeface="Arial" panose="020B0604020202020204" pitchFamily="34" charset="0"/>
              </a:rPr>
              <a:t> SLAC </a:t>
            </a:r>
            <a:r>
              <a:rPr lang="cs-CZ" altLang="cs-CZ" sz="2000" dirty="0" err="1">
                <a:latin typeface="Arial" panose="020B0604020202020204" pitchFamily="34" charset="0"/>
                <a:cs typeface="Arial" panose="020B0604020202020204" pitchFamily="34" charset="0"/>
              </a:rPr>
              <a:t>investigated</a:t>
            </a:r>
            <a:r>
              <a:rPr lang="cs-CZ" altLang="cs-CZ" sz="2000" dirty="0">
                <a:latin typeface="Arial" panose="020B0604020202020204" pitchFamily="34" charset="0"/>
                <a:cs typeface="Arial" panose="020B0604020202020204" pitchFamily="34" charset="0"/>
              </a:rPr>
              <a:t> </a:t>
            </a:r>
            <a:r>
              <a:rPr lang="cs-CZ" altLang="cs-CZ" sz="2000" dirty="0" err="1">
                <a:latin typeface="Arial" panose="020B0604020202020204" pitchFamily="34" charset="0"/>
                <a:cs typeface="Arial" panose="020B0604020202020204" pitchFamily="34" charset="0"/>
              </a:rPr>
              <a:t>inelastic</a:t>
            </a:r>
            <a:r>
              <a:rPr lang="cs-CZ" altLang="cs-CZ" sz="2000" dirty="0">
                <a:latin typeface="Arial" panose="020B0604020202020204" pitchFamily="34" charset="0"/>
                <a:cs typeface="Arial" panose="020B0604020202020204" pitchFamily="34" charset="0"/>
              </a:rPr>
              <a:t> </a:t>
            </a:r>
            <a:r>
              <a:rPr lang="cs-CZ" altLang="cs-CZ" sz="2000" dirty="0" err="1">
                <a:latin typeface="Arial" panose="020B0604020202020204" pitchFamily="34" charset="0"/>
                <a:cs typeface="Arial" panose="020B0604020202020204" pitchFamily="34" charset="0"/>
              </a:rPr>
              <a:t>collisions</a:t>
            </a:r>
            <a:r>
              <a:rPr lang="cs-CZ" altLang="cs-CZ" sz="2000" dirty="0">
                <a:latin typeface="Arial" panose="020B0604020202020204" pitchFamily="34" charset="0"/>
                <a:cs typeface="Arial" panose="020B0604020202020204" pitchFamily="34" charset="0"/>
              </a:rPr>
              <a:t> </a:t>
            </a:r>
            <a:r>
              <a:rPr lang="cs-CZ" altLang="cs-CZ" sz="2000" dirty="0" err="1">
                <a:latin typeface="Arial" panose="020B0604020202020204" pitchFamily="34" charset="0"/>
                <a:cs typeface="Arial" panose="020B0604020202020204" pitchFamily="34" charset="0"/>
              </a:rPr>
              <a:t>of</a:t>
            </a:r>
            <a:r>
              <a:rPr lang="cs-CZ" altLang="cs-CZ" sz="2000" dirty="0">
                <a:latin typeface="Arial" panose="020B0604020202020204" pitchFamily="34" charset="0"/>
                <a:cs typeface="Arial" panose="020B0604020202020204" pitchFamily="34" charset="0"/>
              </a:rPr>
              <a:t> </a:t>
            </a:r>
            <a:r>
              <a:rPr lang="cs-CZ" altLang="cs-CZ" sz="2000" dirty="0" err="1">
                <a:latin typeface="Arial" panose="020B0604020202020204" pitchFamily="34" charset="0"/>
                <a:cs typeface="Arial" panose="020B0604020202020204" pitchFamily="34" charset="0"/>
              </a:rPr>
              <a:t>electrons</a:t>
            </a:r>
            <a:r>
              <a:rPr lang="cs-CZ" altLang="cs-CZ" sz="2000" dirty="0">
                <a:latin typeface="Arial" panose="020B0604020202020204" pitchFamily="34" charset="0"/>
                <a:cs typeface="Arial" panose="020B0604020202020204" pitchFamily="34" charset="0"/>
              </a:rPr>
              <a:t> </a:t>
            </a:r>
            <a:r>
              <a:rPr lang="cs-CZ" altLang="cs-CZ" sz="2000" dirty="0" err="1">
                <a:latin typeface="Arial" panose="020B0604020202020204" pitchFamily="34" charset="0"/>
                <a:cs typeface="Arial" panose="020B0604020202020204" pitchFamily="34" charset="0"/>
              </a:rPr>
              <a:t>with</a:t>
            </a:r>
            <a:r>
              <a:rPr lang="cs-CZ" altLang="cs-CZ" sz="2000" dirty="0">
                <a:latin typeface="Arial" panose="020B0604020202020204" pitchFamily="34" charset="0"/>
                <a:cs typeface="Arial" panose="020B0604020202020204" pitchFamily="34" charset="0"/>
              </a:rPr>
              <a:t> </a:t>
            </a:r>
            <a:r>
              <a:rPr lang="cs-CZ" altLang="cs-CZ" sz="2000" dirty="0" err="1">
                <a:latin typeface="Arial" panose="020B0604020202020204" pitchFamily="34" charset="0"/>
                <a:cs typeface="Arial" panose="020B0604020202020204" pitchFamily="34" charset="0"/>
              </a:rPr>
              <a:t>protons</a:t>
            </a:r>
            <a:r>
              <a:rPr lang="cs-CZ" altLang="cs-CZ" sz="2000" dirty="0">
                <a:latin typeface="Arial" panose="020B0604020202020204" pitchFamily="34" charset="0"/>
                <a:cs typeface="Arial" panose="020B0604020202020204" pitchFamily="34" charset="0"/>
              </a:rPr>
              <a:t> </a:t>
            </a:r>
            <a:r>
              <a:rPr lang="cs-CZ" altLang="cs-CZ" sz="2000" dirty="0" err="1">
                <a:latin typeface="Arial" panose="020B0604020202020204" pitchFamily="34" charset="0"/>
                <a:cs typeface="Arial" panose="020B0604020202020204" pitchFamily="34" charset="0"/>
              </a:rPr>
              <a:t>which</a:t>
            </a:r>
            <a:r>
              <a:rPr lang="cs-CZ" altLang="cs-CZ" sz="2000" dirty="0">
                <a:latin typeface="Arial" panose="020B0604020202020204" pitchFamily="34" charset="0"/>
                <a:cs typeface="Arial" panose="020B0604020202020204" pitchFamily="34" charset="0"/>
              </a:rPr>
              <a:t> </a:t>
            </a:r>
            <a:r>
              <a:rPr lang="cs-CZ" altLang="cs-CZ" sz="2000" dirty="0" err="1">
                <a:latin typeface="Arial" panose="020B0604020202020204" pitchFamily="34" charset="0"/>
                <a:cs typeface="Arial" panose="020B0604020202020204" pitchFamily="34" charset="0"/>
              </a:rPr>
              <a:t>were</a:t>
            </a:r>
            <a:r>
              <a:rPr lang="cs-CZ" altLang="cs-CZ" sz="2000" dirty="0">
                <a:latin typeface="Arial" panose="020B0604020202020204" pitchFamily="34" charset="0"/>
                <a:cs typeface="Arial" panose="020B0604020202020204" pitchFamily="34" charset="0"/>
              </a:rPr>
              <a:t> </a:t>
            </a:r>
            <a:r>
              <a:rPr lang="cs-CZ" altLang="cs-CZ" sz="2000" dirty="0" err="1">
                <a:latin typeface="Arial" panose="020B0604020202020204" pitchFamily="34" charset="0"/>
                <a:cs typeface="Arial" panose="020B0604020202020204" pitchFamily="34" charset="0"/>
              </a:rPr>
              <a:t>expected</a:t>
            </a:r>
            <a:r>
              <a:rPr lang="cs-CZ" altLang="cs-CZ" sz="2000" dirty="0">
                <a:latin typeface="Arial" panose="020B0604020202020204" pitchFamily="34" charset="0"/>
                <a:cs typeface="Arial" panose="020B0604020202020204" pitchFamily="34" charset="0"/>
              </a:rPr>
              <a:t> to </a:t>
            </a:r>
            <a:r>
              <a:rPr lang="cs-CZ" altLang="cs-CZ" sz="2000" dirty="0" err="1">
                <a:latin typeface="Arial" panose="020B0604020202020204" pitchFamily="34" charset="0"/>
                <a:cs typeface="Arial" panose="020B0604020202020204" pitchFamily="34" charset="0"/>
              </a:rPr>
              <a:t>have</a:t>
            </a:r>
            <a:r>
              <a:rPr lang="cs-CZ" altLang="cs-CZ" sz="2000" dirty="0">
                <a:latin typeface="Arial" panose="020B0604020202020204" pitchFamily="34" charset="0"/>
                <a:cs typeface="Arial" panose="020B0604020202020204" pitchFamily="34" charset="0"/>
              </a:rPr>
              <a:t> </a:t>
            </a:r>
            <a:r>
              <a:rPr lang="cs-CZ" altLang="cs-CZ" sz="2000" dirty="0" err="1">
                <a:latin typeface="Arial" panose="020B0604020202020204" pitchFamily="34" charset="0"/>
                <a:cs typeface="Arial" panose="020B0604020202020204" pitchFamily="34" charset="0"/>
              </a:rPr>
              <a:t>similar</a:t>
            </a:r>
            <a:r>
              <a:rPr lang="cs-CZ" altLang="cs-CZ" sz="2000" dirty="0">
                <a:latin typeface="Arial" panose="020B0604020202020204" pitchFamily="34" charset="0"/>
                <a:cs typeface="Arial" panose="020B0604020202020204" pitchFamily="34" charset="0"/>
              </a:rPr>
              <a:t> </a:t>
            </a:r>
            <a:r>
              <a:rPr lang="cs-CZ" altLang="cs-CZ" sz="2000" dirty="0" err="1">
                <a:latin typeface="Arial" panose="020B0604020202020204" pitchFamily="34" charset="0"/>
                <a:cs typeface="Arial" panose="020B0604020202020204" pitchFamily="34" charset="0"/>
              </a:rPr>
              <a:t>features</a:t>
            </a:r>
            <a:r>
              <a:rPr lang="cs-CZ" altLang="cs-CZ" sz="2000" dirty="0">
                <a:latin typeface="Arial" panose="020B0604020202020204" pitchFamily="34" charset="0"/>
                <a:cs typeface="Arial" panose="020B0604020202020204" pitchFamily="34" charset="0"/>
              </a:rPr>
              <a:t> as </a:t>
            </a:r>
            <a:r>
              <a:rPr lang="cs-CZ" altLang="cs-CZ" sz="2000" dirty="0" err="1">
                <a:latin typeface="Arial" panose="020B0604020202020204" pitchFamily="34" charset="0"/>
                <a:cs typeface="Arial" panose="020B0604020202020204" pitchFamily="34" charset="0"/>
              </a:rPr>
              <a:t>elastic</a:t>
            </a:r>
            <a:r>
              <a:rPr lang="cs-CZ" altLang="cs-CZ" sz="2000" dirty="0">
                <a:latin typeface="Arial" panose="020B0604020202020204" pitchFamily="34" charset="0"/>
                <a:cs typeface="Arial" panose="020B0604020202020204" pitchFamily="34" charset="0"/>
              </a:rPr>
              <a:t> </a:t>
            </a:r>
            <a:r>
              <a:rPr lang="cs-CZ" altLang="cs-CZ" sz="2000" dirty="0" err="1">
                <a:latin typeface="Arial" panose="020B0604020202020204" pitchFamily="34" charset="0"/>
                <a:cs typeface="Arial" panose="020B0604020202020204" pitchFamily="34" charset="0"/>
              </a:rPr>
              <a:t>ones</a:t>
            </a:r>
            <a:r>
              <a:rPr lang="cs-CZ" altLang="cs-CZ" sz="2000" dirty="0">
                <a:latin typeface="Arial" panose="020B0604020202020204" pitchFamily="34" charset="0"/>
                <a:cs typeface="Arial" panose="020B0604020202020204" pitchFamily="34" charset="0"/>
              </a:rPr>
              <a:t> </a:t>
            </a:r>
            <a:r>
              <a:rPr lang="cs-CZ" altLang="cs-CZ" sz="2000" dirty="0" err="1">
                <a:latin typeface="Arial" panose="020B0604020202020204" pitchFamily="34" charset="0"/>
                <a:cs typeface="Arial" panose="020B0604020202020204" pitchFamily="34" charset="0"/>
              </a:rPr>
              <a:t>measured</a:t>
            </a:r>
            <a:r>
              <a:rPr lang="cs-CZ" altLang="cs-CZ" sz="2000" dirty="0">
                <a:latin typeface="Arial" panose="020B0604020202020204" pitchFamily="34" charset="0"/>
                <a:cs typeface="Arial" panose="020B0604020202020204" pitchFamily="34" charset="0"/>
              </a:rPr>
              <a:t> </a:t>
            </a:r>
            <a:r>
              <a:rPr lang="cs-CZ" altLang="cs-CZ" sz="2000" dirty="0" err="1">
                <a:latin typeface="Arial" panose="020B0604020202020204" pitchFamily="34" charset="0"/>
                <a:cs typeface="Arial" panose="020B0604020202020204" pitchFamily="34" charset="0"/>
              </a:rPr>
              <a:t>at</a:t>
            </a:r>
            <a:r>
              <a:rPr lang="cs-CZ" altLang="cs-CZ" sz="2000" dirty="0">
                <a:latin typeface="Arial" panose="020B0604020202020204" pitchFamily="34" charset="0"/>
                <a:cs typeface="Arial" panose="020B0604020202020204" pitchFamily="34" charset="0"/>
              </a:rPr>
              <a:t> </a:t>
            </a:r>
            <a:r>
              <a:rPr lang="cs-CZ" altLang="cs-CZ" sz="2000" dirty="0" err="1">
                <a:latin typeface="Arial" panose="020B0604020202020204" pitchFamily="34" charset="0"/>
                <a:cs typeface="Arial" panose="020B0604020202020204" pitchFamily="34" charset="0"/>
              </a:rPr>
              <a:t>smaller</a:t>
            </a:r>
            <a:r>
              <a:rPr lang="cs-CZ" altLang="cs-CZ" sz="2000" dirty="0">
                <a:latin typeface="Arial" panose="020B0604020202020204" pitchFamily="34" charset="0"/>
                <a:cs typeface="Arial" panose="020B0604020202020204" pitchFamily="34" charset="0"/>
              </a:rPr>
              <a:t> </a:t>
            </a:r>
            <a:r>
              <a:rPr lang="cs-CZ" altLang="cs-CZ" sz="2000" dirty="0" err="1">
                <a:latin typeface="Arial" panose="020B0604020202020204" pitchFamily="34" charset="0"/>
                <a:cs typeface="Arial" panose="020B0604020202020204" pitchFamily="34" charset="0"/>
              </a:rPr>
              <a:t>accelarator</a:t>
            </a:r>
            <a:r>
              <a:rPr lang="cs-CZ" altLang="cs-CZ" sz="2000" dirty="0">
                <a:latin typeface="Arial" panose="020B0604020202020204" pitchFamily="34" charset="0"/>
                <a:cs typeface="Arial" panose="020B0604020202020204" pitchFamily="34" charset="0"/>
              </a:rPr>
              <a:t> </a:t>
            </a:r>
            <a:r>
              <a:rPr lang="cs-CZ" altLang="cs-CZ" sz="2000" dirty="0" err="1">
                <a:latin typeface="Arial" panose="020B0604020202020204" pitchFamily="34" charset="0"/>
                <a:cs typeface="Arial" panose="020B0604020202020204" pitchFamily="34" charset="0"/>
              </a:rPr>
              <a:t>earlied</a:t>
            </a:r>
            <a:r>
              <a:rPr lang="cs-CZ" altLang="cs-CZ" sz="2000" dirty="0">
                <a:latin typeface="Arial" panose="020B0604020202020204" pitchFamily="34" charset="0"/>
                <a:cs typeface="Arial" panose="020B0604020202020204" pitchFamily="34" charset="0"/>
              </a:rPr>
              <a:t>, but </a:t>
            </a:r>
            <a:r>
              <a:rPr lang="cs-CZ" altLang="cs-CZ" sz="2000" b="1" dirty="0" err="1">
                <a:solidFill>
                  <a:srgbClr val="FF0000"/>
                </a:solidFill>
                <a:latin typeface="Arial" panose="020B0604020202020204" pitchFamily="34" charset="0"/>
                <a:cs typeface="Arial" panose="020B0604020202020204" pitchFamily="34" charset="0"/>
              </a:rPr>
              <a:t>which</a:t>
            </a:r>
            <a:r>
              <a:rPr lang="cs-CZ" altLang="cs-CZ" sz="2000" b="1" dirty="0">
                <a:solidFill>
                  <a:srgbClr val="FF0000"/>
                </a:solidFill>
                <a:latin typeface="Arial" panose="020B0604020202020204" pitchFamily="34" charset="0"/>
                <a:cs typeface="Arial" panose="020B0604020202020204" pitchFamily="34" charset="0"/>
              </a:rPr>
              <a:t> led to </a:t>
            </a:r>
            <a:r>
              <a:rPr lang="cs-CZ" altLang="cs-CZ" sz="2000" b="1" dirty="0" err="1">
                <a:solidFill>
                  <a:srgbClr val="FF0000"/>
                </a:solidFill>
                <a:latin typeface="Arial" panose="020B0604020202020204" pitchFamily="34" charset="0"/>
                <a:cs typeface="Arial" panose="020B0604020202020204" pitchFamily="34" charset="0"/>
              </a:rPr>
              <a:t>quite</a:t>
            </a:r>
            <a:r>
              <a:rPr lang="cs-CZ" altLang="cs-CZ" sz="2000" b="1" dirty="0">
                <a:solidFill>
                  <a:srgbClr val="FF0000"/>
                </a:solidFill>
                <a:latin typeface="Arial" panose="020B0604020202020204" pitchFamily="34" charset="0"/>
                <a:cs typeface="Arial" panose="020B0604020202020204" pitchFamily="34" charset="0"/>
              </a:rPr>
              <a:t> </a:t>
            </a:r>
            <a:r>
              <a:rPr lang="cs-CZ" altLang="cs-CZ" sz="2000" b="1" dirty="0" err="1">
                <a:solidFill>
                  <a:srgbClr val="FF0000"/>
                </a:solidFill>
                <a:latin typeface="Arial" panose="020B0604020202020204" pitchFamily="34" charset="0"/>
                <a:cs typeface="Arial" panose="020B0604020202020204" pitchFamily="34" charset="0"/>
              </a:rPr>
              <a:t>unexpected</a:t>
            </a:r>
            <a:r>
              <a:rPr lang="cs-CZ" altLang="cs-CZ" sz="2000" b="1" dirty="0">
                <a:solidFill>
                  <a:srgbClr val="FF0000"/>
                </a:solidFill>
                <a:latin typeface="Arial" panose="020B0604020202020204" pitchFamily="34" charset="0"/>
                <a:cs typeface="Arial" panose="020B0604020202020204" pitchFamily="34" charset="0"/>
              </a:rPr>
              <a:t> </a:t>
            </a:r>
            <a:r>
              <a:rPr lang="cs-CZ" altLang="cs-CZ" sz="2000" b="1" dirty="0" err="1">
                <a:solidFill>
                  <a:srgbClr val="FF0000"/>
                </a:solidFill>
                <a:latin typeface="Arial" panose="020B0604020202020204" pitchFamily="34" charset="0"/>
                <a:cs typeface="Arial" panose="020B0604020202020204" pitchFamily="34" charset="0"/>
              </a:rPr>
              <a:t>results</a:t>
            </a:r>
            <a:r>
              <a:rPr lang="cs-CZ" altLang="cs-CZ" sz="2000" b="1" dirty="0">
                <a:solidFill>
                  <a:srgbClr val="FF0000"/>
                </a:solidFill>
                <a:latin typeface="Arial" panose="020B0604020202020204" pitchFamily="34" charset="0"/>
                <a:cs typeface="Arial" panose="020B0604020202020204" pitchFamily="34" charset="0"/>
              </a:rPr>
              <a:t>.</a:t>
            </a:r>
          </a:p>
        </p:txBody>
      </p:sp>
      <p:grpSp>
        <p:nvGrpSpPr>
          <p:cNvPr id="2" name="Group 3">
            <a:extLst>
              <a:ext uri="{FF2B5EF4-FFF2-40B4-BE49-F238E27FC236}">
                <a16:creationId xmlns:a16="http://schemas.microsoft.com/office/drawing/2014/main" id="{78E76AFD-E88C-6622-DE32-B97731A1C807}"/>
              </a:ext>
            </a:extLst>
          </p:cNvPr>
          <p:cNvGrpSpPr>
            <a:grpSpLocks/>
          </p:cNvGrpSpPr>
          <p:nvPr/>
        </p:nvGrpSpPr>
        <p:grpSpPr bwMode="auto">
          <a:xfrm>
            <a:off x="4643120" y="-182563"/>
            <a:ext cx="4250055" cy="6721476"/>
            <a:chOff x="3128" y="96"/>
            <a:chExt cx="2456" cy="3697"/>
          </a:xfrm>
        </p:grpSpPr>
        <p:pic>
          <p:nvPicPr>
            <p:cNvPr id="71689" name="Picture 4" descr="SLAC2">
              <a:extLst>
                <a:ext uri="{FF2B5EF4-FFF2-40B4-BE49-F238E27FC236}">
                  <a16:creationId xmlns:a16="http://schemas.microsoft.com/office/drawing/2014/main" id="{171BB8B4-707F-C946-D8E1-C8AB6740CF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8" y="96"/>
              <a:ext cx="2456" cy="3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90" name="Line 5">
              <a:extLst>
                <a:ext uri="{FF2B5EF4-FFF2-40B4-BE49-F238E27FC236}">
                  <a16:creationId xmlns:a16="http://schemas.microsoft.com/office/drawing/2014/main" id="{27AB3170-D87C-BFB8-5C10-C2791B14615B}"/>
                </a:ext>
              </a:extLst>
            </p:cNvPr>
            <p:cNvSpPr>
              <a:spLocks noChangeShapeType="1"/>
            </p:cNvSpPr>
            <p:nvPr/>
          </p:nvSpPr>
          <p:spPr bwMode="auto">
            <a:xfrm flipH="1">
              <a:off x="3515" y="1162"/>
              <a:ext cx="1134" cy="1633"/>
            </a:xfrm>
            <a:prstGeom prst="line">
              <a:avLst/>
            </a:prstGeom>
            <a:noFill/>
            <a:ln w="69850">
              <a:solidFill>
                <a:schemeClr val="bg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cs-CZ"/>
            </a:p>
          </p:txBody>
        </p:sp>
      </p:grpSp>
      <p:sp>
        <p:nvSpPr>
          <p:cNvPr id="71687" name="Text Box 6">
            <a:extLst>
              <a:ext uri="{FF2B5EF4-FFF2-40B4-BE49-F238E27FC236}">
                <a16:creationId xmlns:a16="http://schemas.microsoft.com/office/drawing/2014/main" id="{57DABF6A-3410-FC06-F7C8-15374E72B4C4}"/>
              </a:ext>
            </a:extLst>
          </p:cNvPr>
          <p:cNvSpPr txBox="1">
            <a:spLocks noChangeArrowheads="1"/>
          </p:cNvSpPr>
          <p:nvPr/>
        </p:nvSpPr>
        <p:spPr bwMode="auto">
          <a:xfrm rot="-3442482">
            <a:off x="5717381" y="2643982"/>
            <a:ext cx="903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2400" b="1">
                <a:solidFill>
                  <a:schemeClr val="bg1"/>
                </a:solidFill>
                <a:latin typeface="Comic Sans MS" panose="030F0702030302020204" pitchFamily="66" charset="0"/>
              </a:rPr>
              <a:t>5 km</a:t>
            </a:r>
          </a:p>
        </p:txBody>
      </p:sp>
      <p:sp>
        <p:nvSpPr>
          <p:cNvPr id="10" name="TextovéPole 9">
            <a:extLst>
              <a:ext uri="{FF2B5EF4-FFF2-40B4-BE49-F238E27FC236}">
                <a16:creationId xmlns:a16="http://schemas.microsoft.com/office/drawing/2014/main" id="{7757EEEA-C81A-BCD2-1F91-47061F9D32F3}"/>
              </a:ext>
            </a:extLst>
          </p:cNvPr>
          <p:cNvSpPr txBox="1">
            <a:spLocks noChangeArrowheads="1"/>
          </p:cNvSpPr>
          <p:nvPr/>
        </p:nvSpPr>
        <p:spPr bwMode="auto">
          <a:xfrm>
            <a:off x="871567" y="562163"/>
            <a:ext cx="307968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800" b="1" dirty="0">
                <a:latin typeface="Arial" panose="020B0604020202020204" pitchFamily="34" charset="0"/>
              </a:rPr>
              <a:t>(UN)</a:t>
            </a:r>
            <a:r>
              <a:rPr lang="cs-CZ" altLang="cs-CZ" sz="2800" b="1" dirty="0" err="1">
                <a:latin typeface="Arial" panose="020B0604020202020204" pitchFamily="34" charset="0"/>
              </a:rPr>
              <a:t>pleasant</a:t>
            </a:r>
            <a:r>
              <a:rPr lang="cs-CZ" altLang="cs-CZ" sz="2800" b="1" dirty="0">
                <a:latin typeface="Arial" panose="020B0604020202020204" pitchFamily="34" charset="0"/>
              </a:rPr>
              <a:t>  </a:t>
            </a:r>
          </a:p>
          <a:p>
            <a:pPr algn="ctr" eaLnBrk="1" hangingPunct="1">
              <a:spcBef>
                <a:spcPct val="0"/>
              </a:spcBef>
              <a:buFontTx/>
              <a:buNone/>
            </a:pPr>
            <a:r>
              <a:rPr lang="cs-CZ" altLang="cs-CZ" sz="2800" b="1" dirty="0" err="1">
                <a:latin typeface="Arial" panose="020B0604020202020204" pitchFamily="34" charset="0"/>
              </a:rPr>
              <a:t>surprize</a:t>
            </a:r>
            <a:r>
              <a:rPr lang="cs-CZ" altLang="cs-CZ" sz="2800" b="1" dirty="0">
                <a:latin typeface="Arial" panose="020B0604020202020204" pitchFamily="34" charset="0"/>
              </a:rPr>
              <a:t> </a:t>
            </a:r>
            <a:r>
              <a:rPr lang="cs-CZ" altLang="cs-CZ" sz="2800" b="1" dirty="0" err="1">
                <a:latin typeface="Arial" panose="020B0604020202020204" pitchFamily="34" charset="0"/>
              </a:rPr>
              <a:t>at</a:t>
            </a:r>
            <a:r>
              <a:rPr lang="cs-CZ" altLang="cs-CZ" sz="2800" b="1" dirty="0">
                <a:latin typeface="Arial" panose="020B0604020202020204" pitchFamily="34" charset="0"/>
              </a:rPr>
              <a:t> SLAC</a:t>
            </a:r>
            <a:endParaRPr lang="en-US" altLang="cs-CZ" sz="2800" b="1" dirty="0">
              <a:latin typeface="Arial" panose="020B0604020202020204" pitchFamily="34" charset="0"/>
            </a:endParaRPr>
          </a:p>
        </p:txBody>
      </p:sp>
    </p:spTree>
    <p:extLst>
      <p:ext uri="{BB962C8B-B14F-4D97-AF65-F5344CB8AC3E}">
        <p14:creationId xmlns:p14="http://schemas.microsoft.com/office/powerpoint/2010/main" val="4233408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260098">
                                            <p:txEl>
                                              <p:pRg st="0" end="0"/>
                                            </p:txEl>
                                          </p:spTgt>
                                        </p:tgtEl>
                                        <p:attrNameLst>
                                          <p:attrName>style.visibility</p:attrName>
                                        </p:attrNameLst>
                                      </p:cBhvr>
                                      <p:to>
                                        <p:strVal val="visible"/>
                                      </p:to>
                                    </p:set>
                                    <p:animEffect transition="in" filter="checkerboard(across)">
                                      <p:cBhvr>
                                        <p:cTn id="13" dur="500"/>
                                        <p:tgtEl>
                                          <p:spTgt spid="260098">
                                            <p:txEl>
                                              <p:pRg st="0" end="0"/>
                                            </p:txEl>
                                          </p:spTgt>
                                        </p:tgtEl>
                                      </p:cBhvr>
                                    </p:animEffect>
                                  </p:childTnLst>
                                </p:cTn>
                              </p:par>
                              <p:par>
                                <p:cTn id="14" presetID="2" presetClass="entr" presetSubtype="2"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Zástupný symbol pro datum 1">
            <a:extLst>
              <a:ext uri="{FF2B5EF4-FFF2-40B4-BE49-F238E27FC236}">
                <a16:creationId xmlns:a16="http://schemas.microsoft.com/office/drawing/2014/main" id="{481EDC74-CA5B-5F52-C595-FE012C78DE07}"/>
              </a:ext>
            </a:extLst>
          </p:cNvPr>
          <p:cNvSpPr>
            <a:spLocks noGrp="1"/>
          </p:cNvSpPr>
          <p:nvPr>
            <p:ph type="dt" sz="quarter" idx="10"/>
          </p:nvPr>
        </p:nvSpPr>
        <p:spPr/>
        <p:txBody>
          <a:bodyPr/>
          <a:lstStyle/>
          <a:p>
            <a:pPr>
              <a:defRPr/>
            </a:pPr>
            <a:r>
              <a:rPr lang="cs-CZ">
                <a:latin typeface="Arial" pitchFamily="34" charset="0"/>
              </a:rPr>
              <a:t>12.10.2023</a:t>
            </a:r>
          </a:p>
        </p:txBody>
      </p:sp>
      <p:sp>
        <p:nvSpPr>
          <p:cNvPr id="136195" name="Zástupný symbol pro zápatí 2">
            <a:extLst>
              <a:ext uri="{FF2B5EF4-FFF2-40B4-BE49-F238E27FC236}">
                <a16:creationId xmlns:a16="http://schemas.microsoft.com/office/drawing/2014/main" id="{C7F9E42D-7C83-D005-B09A-F7FFC9B19289}"/>
              </a:ext>
            </a:extLst>
          </p:cNvPr>
          <p:cNvSpPr>
            <a:spLocks noGrp="1"/>
          </p:cNvSpPr>
          <p:nvPr>
            <p:ph type="ftr" sz="quarter" idx="11"/>
          </p:nvPr>
        </p:nvSpPr>
        <p:spPr/>
        <p:txBody>
          <a:bodyPr/>
          <a:lstStyle/>
          <a:p>
            <a:pPr>
              <a:defRPr/>
            </a:pPr>
            <a:r>
              <a:rPr lang="cs-CZ">
                <a:latin typeface="Arial" pitchFamily="34" charset="0"/>
              </a:rPr>
              <a:t>Division Seminar</a:t>
            </a:r>
          </a:p>
        </p:txBody>
      </p:sp>
      <p:sp>
        <p:nvSpPr>
          <p:cNvPr id="72708" name="Zástupný symbol pro číslo snímku 3">
            <a:extLst>
              <a:ext uri="{FF2B5EF4-FFF2-40B4-BE49-F238E27FC236}">
                <a16:creationId xmlns:a16="http://schemas.microsoft.com/office/drawing/2014/main" id="{EBBD1882-EBA5-BC65-472A-C1E40E29E2F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830557E-E6C1-4A52-8495-6200D8B9D44E}" type="slidenum">
              <a:rPr lang="cs-CZ" altLang="cs-CZ" sz="1200">
                <a:solidFill>
                  <a:srgbClr val="898989"/>
                </a:solidFill>
                <a:latin typeface="Arial" panose="020B0604020202020204" pitchFamily="34" charset="0"/>
              </a:rPr>
              <a:pPr>
                <a:spcBef>
                  <a:spcPct val="0"/>
                </a:spcBef>
                <a:buFontTx/>
                <a:buNone/>
              </a:pPr>
              <a:t>49</a:t>
            </a:fld>
            <a:endParaRPr lang="cs-CZ" altLang="cs-CZ" sz="1200">
              <a:solidFill>
                <a:srgbClr val="898989"/>
              </a:solidFill>
              <a:latin typeface="Arial" panose="020B0604020202020204" pitchFamily="34" charset="0"/>
            </a:endParaRPr>
          </a:p>
        </p:txBody>
      </p:sp>
      <p:pic>
        <p:nvPicPr>
          <p:cNvPr id="72709" name="Picture 2" descr="slaccolor">
            <a:extLst>
              <a:ext uri="{FF2B5EF4-FFF2-40B4-BE49-F238E27FC236}">
                <a16:creationId xmlns:a16="http://schemas.microsoft.com/office/drawing/2014/main" id="{5C923179-841E-5321-CDEE-5BD988CAED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19" y="781050"/>
            <a:ext cx="8208962" cy="555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0" name="Text Box 3">
            <a:extLst>
              <a:ext uri="{FF2B5EF4-FFF2-40B4-BE49-F238E27FC236}">
                <a16:creationId xmlns:a16="http://schemas.microsoft.com/office/drawing/2014/main" id="{ED3921C7-0A9A-D166-3FF0-45883CF0133E}"/>
              </a:ext>
            </a:extLst>
          </p:cNvPr>
          <p:cNvSpPr txBox="1">
            <a:spLocks noChangeArrowheads="1"/>
          </p:cNvSpPr>
          <p:nvPr/>
        </p:nvSpPr>
        <p:spPr bwMode="auto">
          <a:xfrm>
            <a:off x="2231462" y="167282"/>
            <a:ext cx="5002908" cy="461665"/>
          </a:xfrm>
          <a:prstGeom prst="rect">
            <a:avLst/>
          </a:prstGeom>
          <a:noFill/>
          <a:ln>
            <a:noFill/>
          </a:ln>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2400" b="1" dirty="0" err="1">
                <a:latin typeface="Arial" panose="020B0604020202020204" pitchFamily="34" charset="0"/>
                <a:cs typeface="Arial" panose="020B0604020202020204" pitchFamily="34" charset="0"/>
              </a:rPr>
              <a:t>Two</a:t>
            </a:r>
            <a:r>
              <a:rPr lang="cs-CZ" altLang="cs-CZ" sz="2400" b="1" dirty="0">
                <a:latin typeface="Arial" panose="020B0604020202020204" pitchFamily="34" charset="0"/>
                <a:cs typeface="Arial" panose="020B0604020202020204" pitchFamily="34" charset="0"/>
              </a:rPr>
              <a:t> </a:t>
            </a:r>
            <a:r>
              <a:rPr lang="cs-CZ" altLang="cs-CZ" sz="2400" b="1" dirty="0" err="1">
                <a:latin typeface="Arial" panose="020B0604020202020204" pitchFamily="34" charset="0"/>
                <a:cs typeface="Arial" panose="020B0604020202020204" pitchFamily="34" charset="0"/>
              </a:rPr>
              <a:t>arms</a:t>
            </a:r>
            <a:r>
              <a:rPr lang="cs-CZ" altLang="cs-CZ" sz="2400" b="1" dirty="0">
                <a:latin typeface="Arial" panose="020B0604020202020204" pitchFamily="34" charset="0"/>
                <a:cs typeface="Arial" panose="020B0604020202020204" pitchFamily="34" charset="0"/>
              </a:rPr>
              <a:t> </a:t>
            </a:r>
            <a:r>
              <a:rPr lang="cs-CZ" altLang="cs-CZ" sz="2400" b="1" dirty="0" err="1">
                <a:latin typeface="Arial" panose="020B0604020202020204" pitchFamily="34" charset="0"/>
                <a:cs typeface="Arial" panose="020B0604020202020204" pitchFamily="34" charset="0"/>
              </a:rPr>
              <a:t>spectrometer</a:t>
            </a:r>
            <a:r>
              <a:rPr lang="cs-CZ" altLang="cs-CZ" sz="2400" b="1" dirty="0">
                <a:latin typeface="Arial" panose="020B0604020202020204" pitchFamily="34" charset="0"/>
                <a:cs typeface="Arial" panose="020B0604020202020204" pitchFamily="34" charset="0"/>
              </a:rPr>
              <a:t> </a:t>
            </a:r>
            <a:r>
              <a:rPr lang="cs-CZ" altLang="cs-CZ" sz="2400" b="1" dirty="0" err="1">
                <a:latin typeface="Arial" panose="020B0604020202020204" pitchFamily="34" charset="0"/>
                <a:cs typeface="Arial" panose="020B0604020202020204" pitchFamily="34" charset="0"/>
              </a:rPr>
              <a:t>at</a:t>
            </a:r>
            <a:r>
              <a:rPr lang="cs-CZ" altLang="cs-CZ" sz="2400" b="1" dirty="0">
                <a:latin typeface="Arial" panose="020B0604020202020204" pitchFamily="34" charset="0"/>
                <a:cs typeface="Arial" panose="020B0604020202020204" pitchFamily="34" charset="0"/>
              </a:rPr>
              <a:t> SLAC </a:t>
            </a:r>
          </a:p>
        </p:txBody>
      </p:sp>
      <p:sp>
        <p:nvSpPr>
          <p:cNvPr id="72711" name="Text Box 4">
            <a:extLst>
              <a:ext uri="{FF2B5EF4-FFF2-40B4-BE49-F238E27FC236}">
                <a16:creationId xmlns:a16="http://schemas.microsoft.com/office/drawing/2014/main" id="{004DB3B7-75BA-3FFF-E50B-6457A539AA20}"/>
              </a:ext>
            </a:extLst>
          </p:cNvPr>
          <p:cNvSpPr txBox="1">
            <a:spLocks noChangeArrowheads="1"/>
          </p:cNvSpPr>
          <p:nvPr/>
        </p:nvSpPr>
        <p:spPr bwMode="auto">
          <a:xfrm>
            <a:off x="467519" y="5767388"/>
            <a:ext cx="4961615" cy="461665"/>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2400" dirty="0" err="1">
                <a:solidFill>
                  <a:schemeClr val="bg1"/>
                </a:solidFill>
                <a:latin typeface="Comic Sans MS" panose="030F0702030302020204" pitchFamily="66" charset="0"/>
              </a:rPr>
              <a:t>Enlarged</a:t>
            </a:r>
            <a:r>
              <a:rPr lang="cs-CZ" altLang="cs-CZ" sz="2400" dirty="0">
                <a:solidFill>
                  <a:schemeClr val="bg1"/>
                </a:solidFill>
                <a:latin typeface="Comic Sans MS" panose="030F0702030302020204" pitchFamily="66" charset="0"/>
              </a:rPr>
              <a:t> </a:t>
            </a:r>
            <a:r>
              <a:rPr lang="cs-CZ" altLang="cs-CZ" sz="2400" dirty="0" err="1">
                <a:solidFill>
                  <a:schemeClr val="bg1"/>
                </a:solidFill>
                <a:latin typeface="Comic Sans MS" panose="030F0702030302020204" pitchFamily="66" charset="0"/>
              </a:rPr>
              <a:t>Rutherford</a:t>
            </a:r>
            <a:r>
              <a:rPr lang="cs-CZ" altLang="cs-CZ" sz="2400" dirty="0">
                <a:solidFill>
                  <a:schemeClr val="bg1"/>
                </a:solidFill>
                <a:latin typeface="Comic Sans MS" panose="030F0702030302020204" pitchFamily="66" charset="0"/>
              </a:rPr>
              <a:t> experiment </a:t>
            </a:r>
          </a:p>
        </p:txBody>
      </p:sp>
    </p:spTree>
    <p:extLst>
      <p:ext uri="{BB962C8B-B14F-4D97-AF65-F5344CB8AC3E}">
        <p14:creationId xmlns:p14="http://schemas.microsoft.com/office/powerpoint/2010/main" val="1140237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F73D7B7-0F83-5033-32EF-F84E5AF538FC}"/>
              </a:ext>
            </a:extLst>
          </p:cNvPr>
          <p:cNvSpPr txBox="1"/>
          <p:nvPr/>
        </p:nvSpPr>
        <p:spPr>
          <a:xfrm>
            <a:off x="2220234" y="2587079"/>
            <a:ext cx="4703532" cy="1446550"/>
          </a:xfrm>
          <a:prstGeom prst="rect">
            <a:avLst/>
          </a:prstGeom>
          <a:noFill/>
        </p:spPr>
        <p:txBody>
          <a:bodyPr wrap="none" rtlCol="0">
            <a:spAutoFit/>
          </a:bodyPr>
          <a:lstStyle/>
          <a:p>
            <a:pPr algn="ctr"/>
            <a:r>
              <a:rPr lang="cs-CZ" sz="4400" b="1" dirty="0" err="1">
                <a:solidFill>
                  <a:srgbClr val="2613B3"/>
                </a:solidFill>
                <a:latin typeface="Arial" panose="020B0604020202020204" pitchFamily="34" charset="0"/>
                <a:cs typeface="Arial" panose="020B0604020202020204" pitchFamily="34" charset="0"/>
              </a:rPr>
              <a:t>Quantum</a:t>
            </a:r>
            <a:r>
              <a:rPr lang="cs-CZ" sz="4400" b="1" dirty="0">
                <a:solidFill>
                  <a:srgbClr val="2613B3"/>
                </a:solidFill>
                <a:latin typeface="Arial" panose="020B0604020202020204" pitchFamily="34" charset="0"/>
                <a:cs typeface="Arial" panose="020B0604020202020204" pitchFamily="34" charset="0"/>
              </a:rPr>
              <a:t> </a:t>
            </a:r>
          </a:p>
          <a:p>
            <a:pPr algn="ctr"/>
            <a:r>
              <a:rPr lang="cs-CZ" sz="4400" b="1" dirty="0" err="1">
                <a:solidFill>
                  <a:srgbClr val="2613B3"/>
                </a:solidFill>
                <a:latin typeface="Arial" panose="020B0604020202020204" pitchFamily="34" charset="0"/>
                <a:cs typeface="Arial" panose="020B0604020202020204" pitchFamily="34" charset="0"/>
              </a:rPr>
              <a:t>Electrodynamics</a:t>
            </a:r>
            <a:endParaRPr lang="cs-CZ" sz="4400" b="1" dirty="0">
              <a:solidFill>
                <a:srgbClr val="2613B3"/>
              </a:solidFill>
              <a:latin typeface="Arial" panose="020B0604020202020204" pitchFamily="34" charset="0"/>
              <a:cs typeface="Arial" panose="020B0604020202020204" pitchFamily="34" charset="0"/>
            </a:endParaRPr>
          </a:p>
        </p:txBody>
      </p:sp>
      <p:sp>
        <p:nvSpPr>
          <p:cNvPr id="3" name="Zástupný symbol pro datum 2">
            <a:extLst>
              <a:ext uri="{FF2B5EF4-FFF2-40B4-BE49-F238E27FC236}">
                <a16:creationId xmlns:a16="http://schemas.microsoft.com/office/drawing/2014/main" id="{26413C4B-6770-0392-B0C1-DC6CB979BCCA}"/>
              </a:ext>
            </a:extLst>
          </p:cNvPr>
          <p:cNvSpPr>
            <a:spLocks noGrp="1"/>
          </p:cNvSpPr>
          <p:nvPr>
            <p:ph type="dt" sz="half" idx="10"/>
          </p:nvPr>
        </p:nvSpPr>
        <p:spPr/>
        <p:txBody>
          <a:bodyPr/>
          <a:lstStyle/>
          <a:p>
            <a:r>
              <a:rPr lang="cs-CZ"/>
              <a:t>12.10.2023</a:t>
            </a:r>
          </a:p>
        </p:txBody>
      </p:sp>
      <p:sp>
        <p:nvSpPr>
          <p:cNvPr id="4" name="Zástupný symbol pro zápatí 3">
            <a:extLst>
              <a:ext uri="{FF2B5EF4-FFF2-40B4-BE49-F238E27FC236}">
                <a16:creationId xmlns:a16="http://schemas.microsoft.com/office/drawing/2014/main" id="{1E4B0F63-F302-EDD8-5EC8-C40F1E9CBACF}"/>
              </a:ext>
            </a:extLst>
          </p:cNvPr>
          <p:cNvSpPr>
            <a:spLocks noGrp="1"/>
          </p:cNvSpPr>
          <p:nvPr>
            <p:ph type="ftr" sz="quarter" idx="11"/>
          </p:nvPr>
        </p:nvSpPr>
        <p:spPr/>
        <p:txBody>
          <a:bodyPr/>
          <a:lstStyle/>
          <a:p>
            <a:r>
              <a:rPr lang="cs-CZ"/>
              <a:t>Division Seminar</a:t>
            </a:r>
          </a:p>
        </p:txBody>
      </p:sp>
      <p:sp>
        <p:nvSpPr>
          <p:cNvPr id="5" name="Zástupný symbol pro číslo snímku 4">
            <a:extLst>
              <a:ext uri="{FF2B5EF4-FFF2-40B4-BE49-F238E27FC236}">
                <a16:creationId xmlns:a16="http://schemas.microsoft.com/office/drawing/2014/main" id="{EF63D36D-3635-66DA-1232-5E243D6C6B7D}"/>
              </a:ext>
            </a:extLst>
          </p:cNvPr>
          <p:cNvSpPr>
            <a:spLocks noGrp="1"/>
          </p:cNvSpPr>
          <p:nvPr>
            <p:ph type="sldNum" sz="quarter" idx="12"/>
          </p:nvPr>
        </p:nvSpPr>
        <p:spPr/>
        <p:txBody>
          <a:bodyPr/>
          <a:lstStyle/>
          <a:p>
            <a:fld id="{ED62073D-E85B-40FA-9124-13BD24CF2971}" type="slidenum">
              <a:rPr lang="cs-CZ" smtClean="0"/>
              <a:t>5</a:t>
            </a:fld>
            <a:endParaRPr lang="cs-CZ"/>
          </a:p>
        </p:txBody>
      </p:sp>
    </p:spTree>
    <p:extLst>
      <p:ext uri="{BB962C8B-B14F-4D97-AF65-F5344CB8AC3E}">
        <p14:creationId xmlns:p14="http://schemas.microsoft.com/office/powerpoint/2010/main" val="10970504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D126ED11-DE7D-A570-5AF1-A9D9F18828DF}"/>
              </a:ext>
            </a:extLst>
          </p:cNvPr>
          <p:cNvSpPr>
            <a:spLocks noGrp="1"/>
          </p:cNvSpPr>
          <p:nvPr>
            <p:ph type="dt" sz="quarter" idx="10"/>
          </p:nvPr>
        </p:nvSpPr>
        <p:spPr/>
        <p:txBody>
          <a:bodyPr/>
          <a:lstStyle/>
          <a:p>
            <a:pPr>
              <a:defRPr/>
            </a:pPr>
            <a:r>
              <a:rPr lang="cs-CZ"/>
              <a:t>12.10.2023</a:t>
            </a:r>
          </a:p>
        </p:txBody>
      </p:sp>
      <p:sp>
        <p:nvSpPr>
          <p:cNvPr id="3" name="Zástupný symbol pro zápatí 2">
            <a:extLst>
              <a:ext uri="{FF2B5EF4-FFF2-40B4-BE49-F238E27FC236}">
                <a16:creationId xmlns:a16="http://schemas.microsoft.com/office/drawing/2014/main" id="{97117260-B662-F23F-8EEA-00842D9CE480}"/>
              </a:ext>
            </a:extLst>
          </p:cNvPr>
          <p:cNvSpPr>
            <a:spLocks noGrp="1"/>
          </p:cNvSpPr>
          <p:nvPr>
            <p:ph type="ftr" sz="quarter" idx="11"/>
          </p:nvPr>
        </p:nvSpPr>
        <p:spPr/>
        <p:txBody>
          <a:bodyPr/>
          <a:lstStyle/>
          <a:p>
            <a:pPr>
              <a:defRPr/>
            </a:pPr>
            <a:r>
              <a:rPr lang="cs-CZ"/>
              <a:t>Division Seminar</a:t>
            </a:r>
          </a:p>
        </p:txBody>
      </p:sp>
      <p:sp>
        <p:nvSpPr>
          <p:cNvPr id="74756" name="Zástupný symbol pro číslo snímku 3">
            <a:extLst>
              <a:ext uri="{FF2B5EF4-FFF2-40B4-BE49-F238E27FC236}">
                <a16:creationId xmlns:a16="http://schemas.microsoft.com/office/drawing/2014/main" id="{C7C9ABB6-B6CA-73CA-77A6-7DAECA7B1ED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F91AA82-26D9-482A-9972-E5AA163D3231}" type="slidenum">
              <a:rPr lang="cs-CZ" altLang="cs-CZ" sz="1200">
                <a:solidFill>
                  <a:srgbClr val="898989"/>
                </a:solidFill>
              </a:rPr>
              <a:pPr>
                <a:spcBef>
                  <a:spcPct val="0"/>
                </a:spcBef>
                <a:buFontTx/>
                <a:buNone/>
              </a:pPr>
              <a:t>50</a:t>
            </a:fld>
            <a:endParaRPr lang="cs-CZ" altLang="cs-CZ" sz="1200">
              <a:solidFill>
                <a:srgbClr val="898989"/>
              </a:solidFill>
            </a:endParaRPr>
          </a:p>
        </p:txBody>
      </p:sp>
      <p:pic>
        <p:nvPicPr>
          <p:cNvPr id="74757" name="Picture 2">
            <a:extLst>
              <a:ext uri="{FF2B5EF4-FFF2-40B4-BE49-F238E27FC236}">
                <a16:creationId xmlns:a16="http://schemas.microsoft.com/office/drawing/2014/main" id="{D2777A8C-44A1-513F-985C-BF1F9D2426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0300" y="-26988"/>
            <a:ext cx="5654675" cy="640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8" name="Picture 5">
            <a:extLst>
              <a:ext uri="{FF2B5EF4-FFF2-40B4-BE49-F238E27FC236}">
                <a16:creationId xmlns:a16="http://schemas.microsoft.com/office/drawing/2014/main" id="{61A485D7-1E5B-B5C1-7BF1-655E066E18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4925" y="6381750"/>
            <a:ext cx="5191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9" name="Picture 7">
            <a:extLst>
              <a:ext uri="{FF2B5EF4-FFF2-40B4-BE49-F238E27FC236}">
                <a16:creationId xmlns:a16="http://schemas.microsoft.com/office/drawing/2014/main" id="{B30E9E3C-A9C4-3A6E-B618-9F5F0BD3E7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765175"/>
            <a:ext cx="3648075"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0" name="Picture 10">
            <a:extLst>
              <a:ext uri="{FF2B5EF4-FFF2-40B4-BE49-F238E27FC236}">
                <a16:creationId xmlns:a16="http://schemas.microsoft.com/office/drawing/2014/main" id="{3C193D35-9DD9-0E7D-2743-0DA918DACB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50" y="4005263"/>
            <a:ext cx="4410075"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1" name="Picture 11">
            <a:extLst>
              <a:ext uri="{FF2B5EF4-FFF2-40B4-BE49-F238E27FC236}">
                <a16:creationId xmlns:a16="http://schemas.microsoft.com/office/drawing/2014/main" id="{11F490B3-BD56-28C0-AD89-E235DC82DC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113" y="4729163"/>
            <a:ext cx="2951162"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2" name="TextovéPole 15">
            <a:extLst>
              <a:ext uri="{FF2B5EF4-FFF2-40B4-BE49-F238E27FC236}">
                <a16:creationId xmlns:a16="http://schemas.microsoft.com/office/drawing/2014/main" id="{DE0C360C-B5FB-8E48-E8A0-4E8F0DAC5984}"/>
              </a:ext>
            </a:extLst>
          </p:cNvPr>
          <p:cNvSpPr txBox="1">
            <a:spLocks noChangeArrowheads="1"/>
          </p:cNvSpPr>
          <p:nvPr/>
        </p:nvSpPr>
        <p:spPr bwMode="auto">
          <a:xfrm>
            <a:off x="395288" y="333375"/>
            <a:ext cx="259077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2000" dirty="0" err="1">
                <a:latin typeface="Arial" panose="020B0604020202020204" pitchFamily="34" charset="0"/>
              </a:rPr>
              <a:t>What</a:t>
            </a:r>
            <a:r>
              <a:rPr lang="cs-CZ" altLang="cs-CZ" sz="2000" dirty="0">
                <a:latin typeface="Arial" panose="020B0604020202020204" pitchFamily="34" charset="0"/>
              </a:rPr>
              <a:t> </a:t>
            </a:r>
            <a:r>
              <a:rPr lang="cs-CZ" altLang="cs-CZ" sz="2000" dirty="0" err="1">
                <a:latin typeface="Arial" panose="020B0604020202020204" pitchFamily="34" charset="0"/>
              </a:rPr>
              <a:t>was</a:t>
            </a:r>
            <a:r>
              <a:rPr lang="cs-CZ" altLang="cs-CZ" sz="2000" dirty="0">
                <a:latin typeface="Arial" panose="020B0604020202020204" pitchFamily="34" charset="0"/>
              </a:rPr>
              <a:t> </a:t>
            </a:r>
            <a:r>
              <a:rPr lang="cs-CZ" altLang="cs-CZ" sz="2000" dirty="0" err="1">
                <a:latin typeface="Arial" panose="020B0604020202020204" pitchFamily="34" charset="0"/>
              </a:rPr>
              <a:t>measured</a:t>
            </a:r>
            <a:r>
              <a:rPr lang="cs-CZ" altLang="cs-CZ" sz="2000" dirty="0">
                <a:latin typeface="Arial" panose="020B0604020202020204" pitchFamily="34" charset="0"/>
              </a:rPr>
              <a:t> </a:t>
            </a:r>
          </a:p>
          <a:p>
            <a:pPr eaLnBrk="1" hangingPunct="1">
              <a:spcBef>
                <a:spcPct val="0"/>
              </a:spcBef>
              <a:buFontTx/>
              <a:buNone/>
            </a:pPr>
            <a:r>
              <a:rPr lang="cs-CZ" altLang="cs-CZ" sz="2000" dirty="0" err="1">
                <a:latin typeface="Arial" panose="020B0604020202020204" pitchFamily="34" charset="0"/>
              </a:rPr>
              <a:t>at</a:t>
            </a:r>
            <a:r>
              <a:rPr lang="cs-CZ" altLang="cs-CZ" sz="2000" dirty="0">
                <a:latin typeface="Arial" panose="020B0604020202020204" pitchFamily="34" charset="0"/>
              </a:rPr>
              <a:t> SLAC?</a:t>
            </a:r>
            <a:endParaRPr lang="en-US" altLang="cs-CZ" sz="2000" dirty="0">
              <a:latin typeface="Arial" panose="020B0604020202020204" pitchFamily="34" charset="0"/>
            </a:endParaRPr>
          </a:p>
        </p:txBody>
      </p:sp>
    </p:spTree>
    <p:extLst>
      <p:ext uri="{BB962C8B-B14F-4D97-AF65-F5344CB8AC3E}">
        <p14:creationId xmlns:p14="http://schemas.microsoft.com/office/powerpoint/2010/main" val="16230288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Zástupný symbol pro číslo snímku 2">
            <a:extLst>
              <a:ext uri="{FF2B5EF4-FFF2-40B4-BE49-F238E27FC236}">
                <a16:creationId xmlns:a16="http://schemas.microsoft.com/office/drawing/2014/main" id="{3E24FB6C-5207-F0B7-5C96-1969024AD71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730DBC3-F52A-4D39-A759-9670E8384225}" type="slidenum">
              <a:rPr lang="cs-CZ" altLang="cs-CZ" sz="1200">
                <a:solidFill>
                  <a:srgbClr val="898989"/>
                </a:solidFill>
              </a:rPr>
              <a:pPr>
                <a:spcBef>
                  <a:spcPct val="0"/>
                </a:spcBef>
                <a:buFontTx/>
                <a:buNone/>
              </a:pPr>
              <a:t>51</a:t>
            </a:fld>
            <a:endParaRPr lang="cs-CZ" altLang="cs-CZ" sz="1200">
              <a:solidFill>
                <a:srgbClr val="898989"/>
              </a:solidFill>
            </a:endParaRPr>
          </a:p>
        </p:txBody>
      </p:sp>
      <p:sp>
        <p:nvSpPr>
          <p:cNvPr id="73731" name="TextovéPole 4">
            <a:extLst>
              <a:ext uri="{FF2B5EF4-FFF2-40B4-BE49-F238E27FC236}">
                <a16:creationId xmlns:a16="http://schemas.microsoft.com/office/drawing/2014/main" id="{713C66C5-59D4-CCC2-1666-CACE477A7949}"/>
              </a:ext>
            </a:extLst>
          </p:cNvPr>
          <p:cNvSpPr txBox="1">
            <a:spLocks noChangeArrowheads="1"/>
          </p:cNvSpPr>
          <p:nvPr/>
        </p:nvSpPr>
        <p:spPr bwMode="auto">
          <a:xfrm>
            <a:off x="152401" y="145302"/>
            <a:ext cx="905255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2000" dirty="0">
                <a:latin typeface="Arial" panose="020B0604020202020204" pitchFamily="34" charset="0"/>
                <a:cs typeface="Arial" panose="020B0604020202020204" pitchFamily="34" charset="0"/>
              </a:rPr>
              <a:t>Experimenty </a:t>
            </a:r>
            <a:r>
              <a:rPr lang="cs-CZ" altLang="cs-CZ" sz="2000" dirty="0" err="1">
                <a:latin typeface="Arial" panose="020B0604020202020204" pitchFamily="34" charset="0"/>
                <a:cs typeface="Arial" panose="020B0604020202020204" pitchFamily="34" charset="0"/>
              </a:rPr>
              <a:t>at</a:t>
            </a:r>
            <a:r>
              <a:rPr lang="cs-CZ" altLang="cs-CZ" sz="2000" dirty="0">
                <a:latin typeface="Arial" panose="020B0604020202020204" pitchFamily="34" charset="0"/>
                <a:cs typeface="Arial" panose="020B0604020202020204" pitchFamily="34" charset="0"/>
              </a:rPr>
              <a:t> SLAC </a:t>
            </a:r>
            <a:r>
              <a:rPr lang="cs-CZ" altLang="cs-CZ" sz="2000" dirty="0" err="1">
                <a:latin typeface="Arial" panose="020B0604020202020204" pitchFamily="34" charset="0"/>
                <a:cs typeface="Arial" panose="020B0604020202020204" pitchFamily="34" charset="0"/>
              </a:rPr>
              <a:t>showed</a:t>
            </a:r>
            <a:r>
              <a:rPr lang="cs-CZ" altLang="cs-CZ" sz="2000" dirty="0">
                <a:latin typeface="Arial" panose="020B0604020202020204" pitchFamily="34" charset="0"/>
                <a:cs typeface="Arial" panose="020B0604020202020204" pitchFamily="34" charset="0"/>
              </a:rPr>
              <a:t> </a:t>
            </a:r>
            <a:r>
              <a:rPr lang="cs-CZ" altLang="cs-CZ" sz="2000" dirty="0" err="1">
                <a:latin typeface="Arial" panose="020B0604020202020204" pitchFamily="34" charset="0"/>
                <a:cs typeface="Arial" panose="020B0604020202020204" pitchFamily="34" charset="0"/>
              </a:rPr>
              <a:t>that</a:t>
            </a:r>
            <a:r>
              <a:rPr lang="cs-CZ" altLang="cs-CZ" sz="2000" dirty="0">
                <a:latin typeface="Arial" panose="020B0604020202020204" pitchFamily="34" charset="0"/>
                <a:cs typeface="Arial" panose="020B0604020202020204" pitchFamily="34" charset="0"/>
              </a:rPr>
              <a:t> in </a:t>
            </a:r>
            <a:r>
              <a:rPr lang="cs-CZ" altLang="cs-CZ" sz="2000" dirty="0" err="1">
                <a:latin typeface="Arial" panose="020B0604020202020204" pitchFamily="34" charset="0"/>
                <a:cs typeface="Arial" panose="020B0604020202020204" pitchFamily="34" charset="0"/>
              </a:rPr>
              <a:t>deep</a:t>
            </a:r>
            <a:r>
              <a:rPr lang="cs-CZ" altLang="cs-CZ" sz="2000" dirty="0">
                <a:latin typeface="Arial" panose="020B0604020202020204" pitchFamily="34" charset="0"/>
                <a:cs typeface="Arial" panose="020B0604020202020204" pitchFamily="34" charset="0"/>
              </a:rPr>
              <a:t> </a:t>
            </a:r>
            <a:r>
              <a:rPr lang="cs-CZ" altLang="cs-CZ" sz="2000" dirty="0" err="1">
                <a:latin typeface="Arial" panose="020B0604020202020204" pitchFamily="34" charset="0"/>
                <a:cs typeface="Arial" panose="020B0604020202020204" pitchFamily="34" charset="0"/>
              </a:rPr>
              <a:t>inelastic</a:t>
            </a:r>
            <a:r>
              <a:rPr lang="cs-CZ" altLang="cs-CZ" sz="2000" dirty="0">
                <a:latin typeface="Arial" panose="020B0604020202020204" pitchFamily="34" charset="0"/>
                <a:cs typeface="Arial" panose="020B0604020202020204" pitchFamily="34" charset="0"/>
              </a:rPr>
              <a:t> </a:t>
            </a:r>
            <a:r>
              <a:rPr lang="cs-CZ" altLang="cs-CZ" sz="2000" dirty="0" err="1">
                <a:latin typeface="Arial" panose="020B0604020202020204" pitchFamily="34" charset="0"/>
                <a:cs typeface="Arial" panose="020B0604020202020204" pitchFamily="34" charset="0"/>
              </a:rPr>
              <a:t>collisions</a:t>
            </a:r>
            <a:r>
              <a:rPr lang="cs-CZ" altLang="cs-CZ" sz="2000" dirty="0">
                <a:latin typeface="Arial" panose="020B0604020202020204" pitchFamily="34" charset="0"/>
                <a:cs typeface="Arial" panose="020B0604020202020204" pitchFamily="34" charset="0"/>
              </a:rPr>
              <a:t> proton </a:t>
            </a:r>
            <a:r>
              <a:rPr lang="cs-CZ" altLang="cs-CZ" sz="2000" dirty="0" err="1">
                <a:latin typeface="Arial" panose="020B0604020202020204" pitchFamily="34" charset="0"/>
                <a:cs typeface="Arial" panose="020B0604020202020204" pitchFamily="34" charset="0"/>
              </a:rPr>
              <a:t>behaves</a:t>
            </a:r>
            <a:r>
              <a:rPr lang="cs-CZ" altLang="cs-CZ" sz="2000" dirty="0">
                <a:latin typeface="Arial" panose="020B0604020202020204" pitchFamily="34" charset="0"/>
                <a:cs typeface="Arial" panose="020B0604020202020204" pitchFamily="34" charset="0"/>
              </a:rPr>
              <a:t> as a </a:t>
            </a:r>
            <a:r>
              <a:rPr lang="cs-CZ" altLang="cs-CZ" sz="2000" dirty="0" err="1">
                <a:latin typeface="Arial" panose="020B0604020202020204" pitchFamily="34" charset="0"/>
                <a:cs typeface="Arial" panose="020B0604020202020204" pitchFamily="34" charset="0"/>
              </a:rPr>
              <a:t>beam</a:t>
            </a:r>
            <a:r>
              <a:rPr lang="cs-CZ" altLang="cs-CZ" sz="2000" dirty="0">
                <a:latin typeface="Arial" panose="020B0604020202020204" pitchFamily="34" charset="0"/>
                <a:cs typeface="Arial" panose="020B0604020202020204" pitchFamily="34" charset="0"/>
              </a:rPr>
              <a:t> </a:t>
            </a:r>
            <a:r>
              <a:rPr lang="cs-CZ" altLang="cs-CZ" sz="2000" dirty="0" err="1">
                <a:latin typeface="Arial" panose="020B0604020202020204" pitchFamily="34" charset="0"/>
                <a:cs typeface="Arial" panose="020B0604020202020204" pitchFamily="34" charset="0"/>
              </a:rPr>
              <a:t>of</a:t>
            </a:r>
            <a:r>
              <a:rPr lang="cs-CZ" altLang="cs-CZ" sz="2000" dirty="0">
                <a:latin typeface="Arial" panose="020B0604020202020204" pitchFamily="34" charset="0"/>
                <a:cs typeface="Arial" panose="020B0604020202020204" pitchFamily="34" charset="0"/>
              </a:rPr>
              <a:t> </a:t>
            </a:r>
            <a:r>
              <a:rPr lang="cs-CZ" altLang="cs-CZ" sz="2000" b="1" dirty="0" err="1">
                <a:solidFill>
                  <a:srgbClr val="FF0000"/>
                </a:solidFill>
                <a:latin typeface="Arial" panose="020B0604020202020204" pitchFamily="34" charset="0"/>
                <a:cs typeface="Arial" panose="020B0604020202020204" pitchFamily="34" charset="0"/>
              </a:rPr>
              <a:t>almost</a:t>
            </a:r>
            <a:r>
              <a:rPr lang="cs-CZ" altLang="cs-CZ" sz="2000" b="1" dirty="0">
                <a:solidFill>
                  <a:srgbClr val="FF0000"/>
                </a:solidFill>
                <a:latin typeface="Arial" panose="020B0604020202020204" pitchFamily="34" charset="0"/>
                <a:cs typeface="Arial" panose="020B0604020202020204" pitchFamily="34" charset="0"/>
              </a:rPr>
              <a:t> </a:t>
            </a:r>
            <a:r>
              <a:rPr lang="cs-CZ" altLang="cs-CZ" sz="2000" b="1" dirty="0" err="1">
                <a:solidFill>
                  <a:srgbClr val="FF0000"/>
                </a:solidFill>
                <a:latin typeface="Arial" panose="020B0604020202020204" pitchFamily="34" charset="0"/>
                <a:cs typeface="Arial" panose="020B0604020202020204" pitchFamily="34" charset="0"/>
              </a:rPr>
              <a:t>noninteracting</a:t>
            </a:r>
            <a:r>
              <a:rPr lang="cs-CZ" altLang="cs-CZ" sz="2000" b="1" dirty="0">
                <a:solidFill>
                  <a:srgbClr val="FF0000"/>
                </a:solidFill>
                <a:latin typeface="Arial" panose="020B0604020202020204" pitchFamily="34" charset="0"/>
                <a:cs typeface="Arial" panose="020B0604020202020204" pitchFamily="34" charset="0"/>
              </a:rPr>
              <a:t> point-</a:t>
            </a:r>
            <a:r>
              <a:rPr lang="cs-CZ" altLang="cs-CZ" sz="2000" b="1" dirty="0" err="1">
                <a:solidFill>
                  <a:srgbClr val="FF0000"/>
                </a:solidFill>
                <a:latin typeface="Arial" panose="020B0604020202020204" pitchFamily="34" charset="0"/>
                <a:cs typeface="Arial" panose="020B0604020202020204" pitchFamily="34" charset="0"/>
              </a:rPr>
              <a:t>like</a:t>
            </a:r>
            <a:r>
              <a:rPr lang="cs-CZ" altLang="cs-CZ" sz="2000" b="1" dirty="0">
                <a:solidFill>
                  <a:srgbClr val="FF0000"/>
                </a:solidFill>
                <a:latin typeface="Arial" panose="020B0604020202020204" pitchFamily="34" charset="0"/>
                <a:cs typeface="Arial" panose="020B0604020202020204" pitchFamily="34" charset="0"/>
              </a:rPr>
              <a:t> </a:t>
            </a:r>
            <a:r>
              <a:rPr lang="cs-CZ" altLang="cs-CZ" sz="2000" b="1" dirty="0" err="1">
                <a:solidFill>
                  <a:srgbClr val="FF0000"/>
                </a:solidFill>
                <a:latin typeface="Arial" panose="020B0604020202020204" pitchFamily="34" charset="0"/>
                <a:cs typeface="Arial" panose="020B0604020202020204" pitchFamily="34" charset="0"/>
              </a:rPr>
              <a:t>particles</a:t>
            </a:r>
            <a:r>
              <a:rPr lang="cs-CZ" altLang="cs-CZ" sz="2000" b="1" dirty="0">
                <a:solidFill>
                  <a:srgbClr val="FF0000"/>
                </a:solidFill>
                <a:latin typeface="Arial" panose="020B0604020202020204" pitchFamily="34" charset="0"/>
                <a:cs typeface="Arial" panose="020B0604020202020204" pitchFamily="34" charset="0"/>
              </a:rPr>
              <a:t> </a:t>
            </a:r>
            <a:r>
              <a:rPr lang="cs-CZ" altLang="cs-CZ" sz="2000" b="1" dirty="0" err="1">
                <a:solidFill>
                  <a:srgbClr val="FF0000"/>
                </a:solidFill>
                <a:latin typeface="Arial" panose="020B0604020202020204" pitchFamily="34" charset="0"/>
                <a:cs typeface="Arial" panose="020B0604020202020204" pitchFamily="34" charset="0"/>
              </a:rPr>
              <a:t>with</a:t>
            </a:r>
            <a:r>
              <a:rPr lang="cs-CZ" altLang="cs-CZ" sz="2000" b="1" dirty="0">
                <a:solidFill>
                  <a:srgbClr val="FF0000"/>
                </a:solidFill>
                <a:latin typeface="Arial" panose="020B0604020202020204" pitchFamily="34" charset="0"/>
                <a:cs typeface="Arial" panose="020B0604020202020204" pitchFamily="34" charset="0"/>
              </a:rPr>
              <a:t> spin ½.</a:t>
            </a:r>
            <a:endParaRPr lang="cs-CZ" altLang="cs-CZ" sz="2000" b="1" dirty="0">
              <a:solidFill>
                <a:srgbClr val="2613B3"/>
              </a:solidFill>
              <a:latin typeface="Arial" panose="020B0604020202020204" pitchFamily="34" charset="0"/>
              <a:cs typeface="Arial" panose="020B0604020202020204" pitchFamily="34" charset="0"/>
            </a:endParaRPr>
          </a:p>
        </p:txBody>
      </p:sp>
      <p:sp>
        <p:nvSpPr>
          <p:cNvPr id="73732" name="Rectangle 6">
            <a:extLst>
              <a:ext uri="{FF2B5EF4-FFF2-40B4-BE49-F238E27FC236}">
                <a16:creationId xmlns:a16="http://schemas.microsoft.com/office/drawing/2014/main" id="{99718039-5580-4BA2-87A1-219E1FC6FC37}"/>
              </a:ext>
            </a:extLst>
          </p:cNvPr>
          <p:cNvSpPr>
            <a:spLocks noChangeArrowheads="1"/>
          </p:cNvSpPr>
          <p:nvPr/>
        </p:nvSpPr>
        <p:spPr bwMode="auto">
          <a:xfrm>
            <a:off x="106680" y="853188"/>
            <a:ext cx="893064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cs-CZ" altLang="cs-CZ" sz="2000" dirty="0" err="1">
                <a:latin typeface="Microsoft Sans Serif" panose="020B0604020202020204" pitchFamily="34" charset="0"/>
                <a:ea typeface="Times New Roman" panose="02020603050405020304" pitchFamily="18" charset="0"/>
                <a:cs typeface="Microsoft Sans Serif" panose="020B0604020202020204" pitchFamily="34" charset="0"/>
              </a:rPr>
              <a:t>For</a:t>
            </a:r>
            <a:r>
              <a:rPr lang="cs-CZ" altLang="cs-CZ" sz="2000" dirty="0">
                <a:latin typeface="Microsoft Sans Serif" panose="020B0604020202020204" pitchFamily="34" charset="0"/>
                <a:ea typeface="Times New Roman" panose="02020603050405020304" pitchFamily="18" charset="0"/>
                <a:cs typeface="Microsoft Sans Serif" panose="020B0604020202020204" pitchFamily="34" charset="0"/>
              </a:rPr>
              <a:t> </a:t>
            </a:r>
            <a:r>
              <a:rPr lang="cs-CZ" altLang="cs-CZ" sz="2000" dirty="0" err="1">
                <a:latin typeface="Microsoft Sans Serif" panose="020B0604020202020204" pitchFamily="34" charset="0"/>
                <a:ea typeface="Times New Roman" panose="02020603050405020304" pitchFamily="18" charset="0"/>
                <a:cs typeface="Microsoft Sans Serif" panose="020B0604020202020204" pitchFamily="34" charset="0"/>
              </a:rPr>
              <a:t>explanation</a:t>
            </a:r>
            <a:r>
              <a:rPr lang="cs-CZ" altLang="cs-CZ" sz="2000" dirty="0">
                <a:latin typeface="Microsoft Sans Serif" panose="020B0604020202020204" pitchFamily="34" charset="0"/>
                <a:ea typeface="Times New Roman" panose="02020603050405020304" pitchFamily="18" charset="0"/>
                <a:cs typeface="Microsoft Sans Serif" panose="020B0604020202020204" pitchFamily="34" charset="0"/>
              </a:rPr>
              <a:t> </a:t>
            </a:r>
            <a:r>
              <a:rPr lang="cs-CZ" altLang="cs-CZ" sz="2000" dirty="0" err="1">
                <a:latin typeface="Microsoft Sans Serif" panose="020B0604020202020204" pitchFamily="34" charset="0"/>
                <a:ea typeface="Times New Roman" panose="02020603050405020304" pitchFamily="18" charset="0"/>
                <a:cs typeface="Microsoft Sans Serif" panose="020B0604020202020204" pitchFamily="34" charset="0"/>
              </a:rPr>
              <a:t>of</a:t>
            </a:r>
            <a:r>
              <a:rPr lang="cs-CZ" altLang="cs-CZ" sz="2000" dirty="0">
                <a:latin typeface="Microsoft Sans Serif" panose="020B0604020202020204" pitchFamily="34" charset="0"/>
                <a:ea typeface="Times New Roman" panose="02020603050405020304" pitchFamily="18" charset="0"/>
                <a:cs typeface="Microsoft Sans Serif" panose="020B0604020202020204" pitchFamily="34" charset="0"/>
              </a:rPr>
              <a:t> </a:t>
            </a:r>
            <a:r>
              <a:rPr lang="cs-CZ" altLang="cs-CZ" sz="2000" dirty="0" err="1">
                <a:latin typeface="Microsoft Sans Serif" panose="020B0604020202020204" pitchFamily="34" charset="0"/>
                <a:ea typeface="Times New Roman" panose="02020603050405020304" pitchFamily="18" charset="0"/>
                <a:cs typeface="Microsoft Sans Serif" panose="020B0604020202020204" pitchFamily="34" charset="0"/>
              </a:rPr>
              <a:t>this</a:t>
            </a:r>
            <a:r>
              <a:rPr lang="cs-CZ" altLang="cs-CZ" sz="2000" dirty="0">
                <a:latin typeface="Microsoft Sans Serif" panose="020B0604020202020204" pitchFamily="34" charset="0"/>
                <a:ea typeface="Times New Roman" panose="02020603050405020304" pitchFamily="18" charset="0"/>
                <a:cs typeface="Microsoft Sans Serif" panose="020B0604020202020204" pitchFamily="34" charset="0"/>
              </a:rPr>
              <a:t> </a:t>
            </a:r>
            <a:r>
              <a:rPr lang="cs-CZ" altLang="cs-CZ" sz="2000" dirty="0" err="1">
                <a:latin typeface="Microsoft Sans Serif" panose="020B0604020202020204" pitchFamily="34" charset="0"/>
                <a:ea typeface="Times New Roman" panose="02020603050405020304" pitchFamily="18" charset="0"/>
                <a:cs typeface="Microsoft Sans Serif" panose="020B0604020202020204" pitchFamily="34" charset="0"/>
              </a:rPr>
              <a:t>behaviour</a:t>
            </a:r>
            <a:r>
              <a:rPr lang="cs-CZ" altLang="cs-CZ" sz="2000" dirty="0">
                <a:latin typeface="Microsoft Sans Serif" panose="020B0604020202020204" pitchFamily="34" charset="0"/>
                <a:ea typeface="Times New Roman" panose="02020603050405020304" pitchFamily="18" charset="0"/>
                <a:cs typeface="Microsoft Sans Serif" panose="020B0604020202020204" pitchFamily="34" charset="0"/>
              </a:rPr>
              <a:t> </a:t>
            </a:r>
            <a:r>
              <a:rPr lang="cs-CZ" altLang="cs-CZ" sz="2000" dirty="0" err="1">
                <a:latin typeface="Microsoft Sans Serif" panose="020B0604020202020204" pitchFamily="34" charset="0"/>
                <a:ea typeface="Times New Roman" panose="02020603050405020304" pitchFamily="18" charset="0"/>
                <a:cs typeface="Microsoft Sans Serif" panose="020B0604020202020204" pitchFamily="34" charset="0"/>
              </a:rPr>
              <a:t>Feynman</a:t>
            </a:r>
            <a:r>
              <a:rPr lang="cs-CZ" altLang="cs-CZ" sz="2000" dirty="0">
                <a:latin typeface="Microsoft Sans Serif" panose="020B0604020202020204" pitchFamily="34" charset="0"/>
                <a:ea typeface="Times New Roman" panose="02020603050405020304" pitchFamily="18" charset="0"/>
                <a:cs typeface="Microsoft Sans Serif" panose="020B0604020202020204" pitchFamily="34" charset="0"/>
              </a:rPr>
              <a:t> </a:t>
            </a:r>
            <a:r>
              <a:rPr lang="cs-CZ" altLang="cs-CZ" sz="2000" dirty="0" err="1">
                <a:latin typeface="Microsoft Sans Serif" panose="020B0604020202020204" pitchFamily="34" charset="0"/>
                <a:ea typeface="Times New Roman" panose="02020603050405020304" pitchFamily="18" charset="0"/>
                <a:cs typeface="Microsoft Sans Serif" panose="020B0604020202020204" pitchFamily="34" charset="0"/>
              </a:rPr>
              <a:t>formulated</a:t>
            </a:r>
            <a:r>
              <a:rPr lang="cs-CZ" altLang="cs-CZ" sz="2000" dirty="0">
                <a:latin typeface="Microsoft Sans Serif" panose="020B0604020202020204" pitchFamily="34" charset="0"/>
                <a:ea typeface="Times New Roman" panose="02020603050405020304" pitchFamily="18" charset="0"/>
                <a:cs typeface="Microsoft Sans Serif" panose="020B0604020202020204" pitchFamily="34" charset="0"/>
              </a:rPr>
              <a:t> </a:t>
            </a:r>
            <a:r>
              <a:rPr lang="cs-CZ" altLang="cs-CZ" sz="2000" b="1" dirty="0">
                <a:solidFill>
                  <a:srgbClr val="2613B3"/>
                </a:solidFill>
                <a:latin typeface="Microsoft Sans Serif" panose="020B0604020202020204" pitchFamily="34" charset="0"/>
                <a:ea typeface="Times New Roman" panose="02020603050405020304" pitchFamily="18" charset="0"/>
                <a:cs typeface="Microsoft Sans Serif" panose="020B0604020202020204" pitchFamily="34" charset="0"/>
              </a:rPr>
              <a:t>parton model</a:t>
            </a:r>
            <a:r>
              <a:rPr lang="cs-CZ" altLang="cs-CZ" sz="2000" dirty="0">
                <a:latin typeface="Microsoft Sans Serif" panose="020B0604020202020204" pitchFamily="34" charset="0"/>
                <a:ea typeface="Times New Roman" panose="02020603050405020304" pitchFamily="18" charset="0"/>
                <a:cs typeface="Microsoft Sans Serif" panose="020B0604020202020204" pitchFamily="34" charset="0"/>
              </a:rPr>
              <a:t>, in </a:t>
            </a:r>
            <a:r>
              <a:rPr lang="cs-CZ" altLang="cs-CZ" sz="2000" dirty="0" err="1">
                <a:latin typeface="Microsoft Sans Serif" panose="020B0604020202020204" pitchFamily="34" charset="0"/>
                <a:ea typeface="Times New Roman" panose="02020603050405020304" pitchFamily="18" charset="0"/>
                <a:cs typeface="Microsoft Sans Serif" panose="020B0604020202020204" pitchFamily="34" charset="0"/>
              </a:rPr>
              <a:t>which</a:t>
            </a:r>
            <a:r>
              <a:rPr lang="cs-CZ" altLang="cs-CZ" sz="2000" dirty="0">
                <a:latin typeface="Microsoft Sans Serif" panose="020B0604020202020204" pitchFamily="34" charset="0"/>
                <a:ea typeface="Times New Roman" panose="02020603050405020304" pitchFamily="18" charset="0"/>
                <a:cs typeface="Microsoft Sans Serif" panose="020B0604020202020204" pitchFamily="34" charset="0"/>
              </a:rPr>
              <a:t> </a:t>
            </a:r>
            <a:r>
              <a:rPr lang="cs-CZ" altLang="cs-CZ" sz="2000" b="1" dirty="0" err="1">
                <a:solidFill>
                  <a:srgbClr val="FF0000"/>
                </a:solidFill>
                <a:latin typeface="Microsoft Sans Serif" panose="020B0604020202020204" pitchFamily="34" charset="0"/>
                <a:ea typeface="Times New Roman" panose="02020603050405020304" pitchFamily="18" charset="0"/>
                <a:cs typeface="Microsoft Sans Serif" panose="020B0604020202020204" pitchFamily="34" charset="0"/>
              </a:rPr>
              <a:t>partons</a:t>
            </a:r>
            <a:r>
              <a:rPr lang="cs-CZ" altLang="cs-CZ" sz="2000" b="1" dirty="0">
                <a:solidFill>
                  <a:srgbClr val="FF0000"/>
                </a:solidFill>
                <a:latin typeface="Microsoft Sans Serif" panose="020B0604020202020204" pitchFamily="34" charset="0"/>
                <a:ea typeface="Times New Roman" panose="02020603050405020304" pitchFamily="18" charset="0"/>
                <a:cs typeface="Microsoft Sans Serif" panose="020B0604020202020204" pitchFamily="34" charset="0"/>
              </a:rPr>
              <a:t> </a:t>
            </a:r>
            <a:r>
              <a:rPr lang="cs-CZ" altLang="cs-CZ" sz="2000" b="1" dirty="0" err="1">
                <a:solidFill>
                  <a:srgbClr val="FF0000"/>
                </a:solidFill>
                <a:latin typeface="Microsoft Sans Serif" panose="020B0604020202020204" pitchFamily="34" charset="0"/>
                <a:ea typeface="Times New Roman" panose="02020603050405020304" pitchFamily="18" charset="0"/>
                <a:cs typeface="Microsoft Sans Serif" panose="020B0604020202020204" pitchFamily="34" charset="0"/>
              </a:rPr>
              <a:t>were</a:t>
            </a:r>
            <a:r>
              <a:rPr lang="cs-CZ" altLang="cs-CZ" sz="2000" b="1" dirty="0">
                <a:solidFill>
                  <a:srgbClr val="FF0000"/>
                </a:solidFill>
                <a:latin typeface="Microsoft Sans Serif" panose="020B0604020202020204" pitchFamily="34" charset="0"/>
                <a:ea typeface="Times New Roman" panose="02020603050405020304" pitchFamily="18" charset="0"/>
                <a:cs typeface="Microsoft Sans Serif" panose="020B0604020202020204" pitchFamily="34" charset="0"/>
              </a:rPr>
              <a:t> </a:t>
            </a:r>
            <a:r>
              <a:rPr lang="cs-CZ" altLang="cs-CZ" sz="2000" b="1" dirty="0" err="1">
                <a:solidFill>
                  <a:srgbClr val="FF0000"/>
                </a:solidFill>
                <a:latin typeface="Microsoft Sans Serif" panose="020B0604020202020204" pitchFamily="34" charset="0"/>
                <a:ea typeface="Times New Roman" panose="02020603050405020304" pitchFamily="18" charset="0"/>
                <a:cs typeface="Microsoft Sans Serif" panose="020B0604020202020204" pitchFamily="34" charset="0"/>
              </a:rPr>
              <a:t>related</a:t>
            </a:r>
            <a:r>
              <a:rPr lang="cs-CZ" altLang="cs-CZ" sz="2000" b="1" dirty="0">
                <a:solidFill>
                  <a:srgbClr val="FF0000"/>
                </a:solidFill>
                <a:latin typeface="Microsoft Sans Serif" panose="020B0604020202020204" pitchFamily="34" charset="0"/>
                <a:ea typeface="Times New Roman" panose="02020603050405020304" pitchFamily="18" charset="0"/>
                <a:cs typeface="Microsoft Sans Serif" panose="020B0604020202020204" pitchFamily="34" charset="0"/>
              </a:rPr>
              <a:t> to but not </a:t>
            </a:r>
            <a:r>
              <a:rPr lang="cs-CZ" altLang="cs-CZ" sz="2000" b="1" dirty="0" err="1">
                <a:solidFill>
                  <a:srgbClr val="FF0000"/>
                </a:solidFill>
                <a:latin typeface="Microsoft Sans Serif" panose="020B0604020202020204" pitchFamily="34" charset="0"/>
                <a:ea typeface="Times New Roman" panose="02020603050405020304" pitchFamily="18" charset="0"/>
                <a:cs typeface="Microsoft Sans Serif" panose="020B0604020202020204" pitchFamily="34" charset="0"/>
              </a:rPr>
              <a:t>identical</a:t>
            </a:r>
            <a:r>
              <a:rPr lang="cs-CZ" altLang="cs-CZ" sz="2000" b="1" dirty="0">
                <a:solidFill>
                  <a:srgbClr val="FF0000"/>
                </a:solidFill>
                <a:latin typeface="Microsoft Sans Serif" panose="020B0604020202020204" pitchFamily="34" charset="0"/>
                <a:ea typeface="Times New Roman" panose="02020603050405020304" pitchFamily="18" charset="0"/>
                <a:cs typeface="Microsoft Sans Serif" panose="020B0604020202020204" pitchFamily="34" charset="0"/>
              </a:rPr>
              <a:t> </a:t>
            </a:r>
            <a:r>
              <a:rPr lang="cs-CZ" altLang="cs-CZ" sz="2000" b="1" dirty="0" err="1">
                <a:solidFill>
                  <a:srgbClr val="FF0000"/>
                </a:solidFill>
                <a:latin typeface="Microsoft Sans Serif" panose="020B0604020202020204" pitchFamily="34" charset="0"/>
                <a:ea typeface="Times New Roman" panose="02020603050405020304" pitchFamily="18" charset="0"/>
                <a:cs typeface="Microsoft Sans Serif" panose="020B0604020202020204" pitchFamily="34" charset="0"/>
              </a:rPr>
              <a:t>with</a:t>
            </a:r>
            <a:r>
              <a:rPr lang="cs-CZ" altLang="cs-CZ" sz="2000" b="1" dirty="0">
                <a:solidFill>
                  <a:srgbClr val="FF0000"/>
                </a:solidFill>
                <a:latin typeface="Microsoft Sans Serif" panose="020B0604020202020204" pitchFamily="34" charset="0"/>
                <a:ea typeface="Times New Roman" panose="02020603050405020304" pitchFamily="18" charset="0"/>
                <a:cs typeface="Microsoft Sans Serif" panose="020B0604020202020204" pitchFamily="34" charset="0"/>
              </a:rPr>
              <a:t> </a:t>
            </a:r>
            <a:r>
              <a:rPr lang="cs-CZ" altLang="cs-CZ" sz="2000" b="1" dirty="0" err="1">
                <a:solidFill>
                  <a:srgbClr val="FF0000"/>
                </a:solidFill>
                <a:latin typeface="Microsoft Sans Serif" panose="020B0604020202020204" pitchFamily="34" charset="0"/>
                <a:ea typeface="Times New Roman" panose="02020603050405020304" pitchFamily="18" charset="0"/>
                <a:cs typeface="Microsoft Sans Serif" panose="020B0604020202020204" pitchFamily="34" charset="0"/>
              </a:rPr>
              <a:t>Zweig</a:t>
            </a:r>
            <a:r>
              <a:rPr lang="cs-CZ" altLang="cs-CZ" sz="2000" b="1" dirty="0">
                <a:solidFill>
                  <a:srgbClr val="FF0000"/>
                </a:solidFill>
                <a:latin typeface="Microsoft Sans Serif" panose="020B0604020202020204" pitchFamily="34" charset="0"/>
                <a:ea typeface="Times New Roman" panose="02020603050405020304" pitchFamily="18" charset="0"/>
                <a:cs typeface="Microsoft Sans Serif" panose="020B0604020202020204" pitchFamily="34" charset="0"/>
              </a:rPr>
              <a:t> </a:t>
            </a:r>
            <a:r>
              <a:rPr lang="cs-CZ" altLang="cs-CZ" sz="2000" b="1" dirty="0" err="1">
                <a:solidFill>
                  <a:srgbClr val="FF0000"/>
                </a:solidFill>
                <a:latin typeface="Microsoft Sans Serif" panose="020B0604020202020204" pitchFamily="34" charset="0"/>
                <a:ea typeface="Times New Roman" panose="02020603050405020304" pitchFamily="18" charset="0"/>
                <a:cs typeface="Microsoft Sans Serif" panose="020B0604020202020204" pitchFamily="34" charset="0"/>
              </a:rPr>
              <a:t>quarks</a:t>
            </a:r>
            <a:r>
              <a:rPr lang="cs-CZ" altLang="cs-CZ" sz="2000" b="1" dirty="0">
                <a:solidFill>
                  <a:srgbClr val="FF0000"/>
                </a:solidFill>
                <a:latin typeface="Microsoft Sans Serif" panose="020B0604020202020204" pitchFamily="34" charset="0"/>
                <a:ea typeface="Times New Roman" panose="02020603050405020304" pitchFamily="18" charset="0"/>
                <a:cs typeface="Microsoft Sans Serif" panose="020B0604020202020204" pitchFamily="34" charset="0"/>
              </a:rPr>
              <a:t>. </a:t>
            </a:r>
            <a:endParaRPr lang="cs-CZ" altLang="cs-CZ" sz="2000"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2" name="Zástupný symbol pro datum 1">
            <a:extLst>
              <a:ext uri="{FF2B5EF4-FFF2-40B4-BE49-F238E27FC236}">
                <a16:creationId xmlns:a16="http://schemas.microsoft.com/office/drawing/2014/main" id="{DF4618D1-0A43-321A-D952-951B5B798091}"/>
              </a:ext>
            </a:extLst>
          </p:cNvPr>
          <p:cNvSpPr>
            <a:spLocks noGrp="1"/>
          </p:cNvSpPr>
          <p:nvPr>
            <p:ph type="dt" sz="half" idx="10"/>
          </p:nvPr>
        </p:nvSpPr>
        <p:spPr/>
        <p:txBody>
          <a:bodyPr/>
          <a:lstStyle/>
          <a:p>
            <a:r>
              <a:rPr lang="cs-CZ"/>
              <a:t>12.10.2023</a:t>
            </a:r>
            <a:endParaRPr lang="cs-CZ" dirty="0"/>
          </a:p>
        </p:txBody>
      </p:sp>
      <p:sp>
        <p:nvSpPr>
          <p:cNvPr id="3" name="Zástupný symbol pro zápatí 2">
            <a:extLst>
              <a:ext uri="{FF2B5EF4-FFF2-40B4-BE49-F238E27FC236}">
                <a16:creationId xmlns:a16="http://schemas.microsoft.com/office/drawing/2014/main" id="{D9A26DCC-1ED5-310E-7DD2-E83BF614BF3D}"/>
              </a:ext>
            </a:extLst>
          </p:cNvPr>
          <p:cNvSpPr>
            <a:spLocks noGrp="1"/>
          </p:cNvSpPr>
          <p:nvPr>
            <p:ph type="ftr" sz="quarter" idx="11"/>
          </p:nvPr>
        </p:nvSpPr>
        <p:spPr/>
        <p:txBody>
          <a:bodyPr/>
          <a:lstStyle/>
          <a:p>
            <a:r>
              <a:rPr lang="cs-CZ"/>
              <a:t>Division Seminar</a:t>
            </a:r>
          </a:p>
        </p:txBody>
      </p:sp>
      <p:sp>
        <p:nvSpPr>
          <p:cNvPr id="7" name="TextovéPole 6">
            <a:extLst>
              <a:ext uri="{FF2B5EF4-FFF2-40B4-BE49-F238E27FC236}">
                <a16:creationId xmlns:a16="http://schemas.microsoft.com/office/drawing/2014/main" id="{AC2AB165-BF4D-67FD-2E62-AF3011D03E64}"/>
              </a:ext>
            </a:extLst>
          </p:cNvPr>
          <p:cNvSpPr txBox="1"/>
          <p:nvPr/>
        </p:nvSpPr>
        <p:spPr>
          <a:xfrm flipH="1">
            <a:off x="152401" y="1652200"/>
            <a:ext cx="8413151" cy="707886"/>
          </a:xfrm>
          <a:prstGeom prst="rect">
            <a:avLst/>
          </a:prstGeom>
          <a:noFill/>
        </p:spPr>
        <p:txBody>
          <a:bodyPr wrap="square" rtlCol="0">
            <a:spAutoFit/>
          </a:bodyPr>
          <a:lstStyle/>
          <a:p>
            <a:r>
              <a:rPr lang="cs-CZ" sz="2000" b="1" dirty="0" err="1">
                <a:solidFill>
                  <a:srgbClr val="1E1EEA"/>
                </a:solidFill>
                <a:latin typeface="Arial" panose="020B0604020202020204" pitchFamily="34" charset="0"/>
                <a:cs typeface="Arial" panose="020B0604020202020204" pitchFamily="34" charset="0"/>
              </a:rPr>
              <a:t>Space-time</a:t>
            </a:r>
            <a:r>
              <a:rPr lang="cs-CZ" sz="2000" b="1" dirty="0">
                <a:solidFill>
                  <a:srgbClr val="1E1EEA"/>
                </a:solidFill>
                <a:latin typeface="Arial" panose="020B0604020202020204" pitchFamily="34" charset="0"/>
                <a:cs typeface="Arial" panose="020B0604020202020204" pitchFamily="34" charset="0"/>
              </a:rPr>
              <a:t> </a:t>
            </a:r>
            <a:r>
              <a:rPr lang="cs-CZ" sz="2000" b="1" dirty="0" err="1">
                <a:solidFill>
                  <a:srgbClr val="1E1EEA"/>
                </a:solidFill>
                <a:latin typeface="Arial" panose="020B0604020202020204" pitchFamily="34" charset="0"/>
                <a:cs typeface="Arial" panose="020B0604020202020204" pitchFamily="34" charset="0"/>
              </a:rPr>
              <a:t>description</a:t>
            </a:r>
            <a:r>
              <a:rPr lang="cs-CZ" sz="2000" b="1" dirty="0">
                <a:solidFill>
                  <a:srgbClr val="1E1EEA"/>
                </a:solidFill>
                <a:latin typeface="Arial" panose="020B0604020202020204" pitchFamily="34" charset="0"/>
                <a:cs typeface="Arial" panose="020B0604020202020204" pitchFamily="34" charset="0"/>
              </a:rPr>
              <a:t> </a:t>
            </a:r>
            <a:r>
              <a:rPr lang="cs-CZ" sz="2000" b="1" dirty="0" err="1">
                <a:solidFill>
                  <a:srgbClr val="1E1EEA"/>
                </a:solidFill>
                <a:latin typeface="Arial" panose="020B0604020202020204" pitchFamily="34" charset="0"/>
                <a:cs typeface="Arial" panose="020B0604020202020204" pitchFamily="34" charset="0"/>
              </a:rPr>
              <a:t>of</a:t>
            </a:r>
            <a:r>
              <a:rPr lang="cs-CZ" sz="2000" b="1" dirty="0">
                <a:solidFill>
                  <a:srgbClr val="1E1EEA"/>
                </a:solidFill>
                <a:latin typeface="Arial" panose="020B0604020202020204" pitchFamily="34" charset="0"/>
                <a:cs typeface="Arial" panose="020B0604020202020204" pitchFamily="34" charset="0"/>
              </a:rPr>
              <a:t> </a:t>
            </a:r>
            <a:r>
              <a:rPr lang="cs-CZ" sz="2000" b="1" dirty="0" err="1">
                <a:solidFill>
                  <a:srgbClr val="1E1EEA"/>
                </a:solidFill>
                <a:latin typeface="Arial" panose="020B0604020202020204" pitchFamily="34" charset="0"/>
                <a:cs typeface="Arial" panose="020B0604020202020204" pitchFamily="34" charset="0"/>
              </a:rPr>
              <a:t>scattering</a:t>
            </a:r>
            <a:r>
              <a:rPr lang="cs-CZ" sz="2000" b="1" dirty="0">
                <a:solidFill>
                  <a:srgbClr val="1E1EEA"/>
                </a:solidFill>
                <a:latin typeface="Arial" panose="020B0604020202020204" pitchFamily="34" charset="0"/>
                <a:cs typeface="Arial" panose="020B0604020202020204" pitchFamily="34" charset="0"/>
              </a:rPr>
              <a:t> </a:t>
            </a:r>
            <a:r>
              <a:rPr lang="cs-CZ" sz="2000" b="1" dirty="0" err="1">
                <a:solidFill>
                  <a:srgbClr val="1E1EEA"/>
                </a:solidFill>
                <a:latin typeface="Arial" panose="020B0604020202020204" pitchFamily="34" charset="0"/>
                <a:cs typeface="Arial" panose="020B0604020202020204" pitchFamily="34" charset="0"/>
              </a:rPr>
              <a:t>process</a:t>
            </a:r>
            <a:r>
              <a:rPr lang="cs-CZ" sz="2000" b="1" dirty="0">
                <a:solidFill>
                  <a:srgbClr val="1E1EEA"/>
                </a:solidFill>
                <a:latin typeface="Arial" panose="020B0604020202020204" pitchFamily="34" charset="0"/>
                <a:cs typeface="Arial" panose="020B0604020202020204" pitchFamily="34" charset="0"/>
              </a:rPr>
              <a:t> </a:t>
            </a:r>
            <a:r>
              <a:rPr lang="cs-CZ" sz="2000" b="1" dirty="0" err="1">
                <a:solidFill>
                  <a:srgbClr val="1E1EEA"/>
                </a:solidFill>
                <a:latin typeface="Arial" panose="020B0604020202020204" pitchFamily="34" charset="0"/>
                <a:cs typeface="Arial" panose="020B0604020202020204" pitchFamily="34" charset="0"/>
              </a:rPr>
              <a:t>according</a:t>
            </a:r>
            <a:r>
              <a:rPr lang="cs-CZ" sz="2000" b="1" dirty="0">
                <a:solidFill>
                  <a:srgbClr val="1E1EEA"/>
                </a:solidFill>
                <a:latin typeface="Arial" panose="020B0604020202020204" pitchFamily="34" charset="0"/>
                <a:cs typeface="Arial" panose="020B0604020202020204" pitchFamily="34" charset="0"/>
              </a:rPr>
              <a:t> </a:t>
            </a:r>
            <a:r>
              <a:rPr lang="cs-CZ" sz="2000" b="1" dirty="0">
                <a:solidFill>
                  <a:srgbClr val="FF0000"/>
                </a:solidFill>
                <a:latin typeface="Arial" panose="020B0604020202020204" pitchFamily="34" charset="0"/>
                <a:cs typeface="Arial" panose="020B0604020202020204" pitchFamily="34" charset="0"/>
              </a:rPr>
              <a:t>parton </a:t>
            </a:r>
          </a:p>
          <a:p>
            <a:r>
              <a:rPr lang="cs-CZ" sz="2000" b="1" dirty="0">
                <a:solidFill>
                  <a:srgbClr val="FF0000"/>
                </a:solidFill>
                <a:latin typeface="Arial" panose="020B0604020202020204" pitchFamily="34" charset="0"/>
                <a:cs typeface="Arial" panose="020B0604020202020204" pitchFamily="34" charset="0"/>
              </a:rPr>
              <a:t>model</a:t>
            </a:r>
            <a:r>
              <a:rPr lang="cs-CZ" sz="2000" b="1" dirty="0">
                <a:solidFill>
                  <a:srgbClr val="1E1EEA"/>
                </a:solidFill>
                <a:latin typeface="Arial" panose="020B0604020202020204" pitchFamily="34" charset="0"/>
                <a:cs typeface="Arial" panose="020B0604020202020204" pitchFamily="34" charset="0"/>
              </a:rPr>
              <a:t> </a:t>
            </a:r>
            <a:r>
              <a:rPr lang="cs-CZ" sz="2000" b="1" dirty="0" err="1">
                <a:solidFill>
                  <a:srgbClr val="1E1EEA"/>
                </a:solidFill>
                <a:latin typeface="Arial" panose="020B0604020202020204" pitchFamily="34" charset="0"/>
                <a:cs typeface="Arial" panose="020B0604020202020204" pitchFamily="34" charset="0"/>
              </a:rPr>
              <a:t>of</a:t>
            </a:r>
            <a:r>
              <a:rPr lang="cs-CZ" sz="2000" b="1" dirty="0">
                <a:solidFill>
                  <a:srgbClr val="1E1EEA"/>
                </a:solidFill>
                <a:latin typeface="Arial" panose="020B0604020202020204" pitchFamily="34" charset="0"/>
                <a:cs typeface="Arial" panose="020B0604020202020204" pitchFamily="34" charset="0"/>
              </a:rPr>
              <a:t>  </a:t>
            </a:r>
            <a:r>
              <a:rPr lang="cs-CZ" sz="2000" b="1" dirty="0" err="1">
                <a:solidFill>
                  <a:srgbClr val="1E1EEA"/>
                </a:solidFill>
                <a:latin typeface="Arial" panose="020B0604020202020204" pitchFamily="34" charset="0"/>
                <a:cs typeface="Arial" panose="020B0604020202020204" pitchFamily="34" charset="0"/>
              </a:rPr>
              <a:t>Feynman</a:t>
            </a:r>
            <a:endParaRPr lang="cs-CZ" sz="2000" b="1" dirty="0">
              <a:solidFill>
                <a:srgbClr val="1E1EEA"/>
              </a:solidFill>
              <a:latin typeface="Arial" panose="020B0604020202020204" pitchFamily="34" charset="0"/>
              <a:cs typeface="Arial" panose="020B0604020202020204" pitchFamily="34" charset="0"/>
            </a:endParaRPr>
          </a:p>
        </p:txBody>
      </p:sp>
      <p:pic>
        <p:nvPicPr>
          <p:cNvPr id="8" name="Obrázek 7">
            <a:extLst>
              <a:ext uri="{FF2B5EF4-FFF2-40B4-BE49-F238E27FC236}">
                <a16:creationId xmlns:a16="http://schemas.microsoft.com/office/drawing/2014/main" id="{A0058BF1-CD6C-DB50-4A2B-4F5CF5D44C6C}"/>
              </a:ext>
            </a:extLst>
          </p:cNvPr>
          <p:cNvPicPr>
            <a:picLocks noChangeAspect="1"/>
          </p:cNvPicPr>
          <p:nvPr/>
        </p:nvPicPr>
        <p:blipFill>
          <a:blip r:embed="rId2"/>
          <a:stretch>
            <a:fillRect/>
          </a:stretch>
        </p:blipFill>
        <p:spPr>
          <a:xfrm>
            <a:off x="0" y="2580247"/>
            <a:ext cx="8903291" cy="3776104"/>
          </a:xfrm>
          <a:prstGeom prst="rect">
            <a:avLst/>
          </a:prstGeom>
        </p:spPr>
      </p:pic>
      <p:sp>
        <p:nvSpPr>
          <p:cNvPr id="9" name="TextovéPole 8">
            <a:extLst>
              <a:ext uri="{FF2B5EF4-FFF2-40B4-BE49-F238E27FC236}">
                <a16:creationId xmlns:a16="http://schemas.microsoft.com/office/drawing/2014/main" id="{6A6734AE-CE7F-3360-25AC-9BB9B61FE948}"/>
              </a:ext>
            </a:extLst>
          </p:cNvPr>
          <p:cNvSpPr txBox="1"/>
          <p:nvPr/>
        </p:nvSpPr>
        <p:spPr>
          <a:xfrm>
            <a:off x="161607" y="5282819"/>
            <a:ext cx="8882743" cy="1323439"/>
          </a:xfrm>
          <a:prstGeom prst="rect">
            <a:avLst/>
          </a:prstGeom>
          <a:solidFill>
            <a:schemeClr val="bg1"/>
          </a:solidFill>
        </p:spPr>
        <p:txBody>
          <a:bodyPr wrap="square">
            <a:spAutoFit/>
          </a:bodyPr>
          <a:lstStyle/>
          <a:p>
            <a:pPr algn="l"/>
            <a:r>
              <a:rPr lang="en-US" sz="2000" b="0" i="0" u="none" strike="noStrike" baseline="0" dirty="0">
                <a:latin typeface="Arial" panose="020B0604020202020204" pitchFamily="34" charset="0"/>
                <a:cs typeface="Arial" panose="020B0604020202020204" pitchFamily="34" charset="0"/>
              </a:rPr>
              <a:t>The incoming </a:t>
            </a:r>
            <a:r>
              <a:rPr lang="en-US" sz="2000" b="1" i="0" u="none" strike="noStrike" baseline="0" dirty="0">
                <a:solidFill>
                  <a:srgbClr val="FF0000"/>
                </a:solidFill>
                <a:latin typeface="Arial" panose="020B0604020202020204" pitchFamily="34" charset="0"/>
                <a:cs typeface="Arial" panose="020B0604020202020204" pitchFamily="34" charset="0"/>
              </a:rPr>
              <a:t>electron scatters</a:t>
            </a:r>
            <a:r>
              <a:rPr lang="cs-CZ" sz="2000" b="1" i="0" u="none" strike="noStrike" baseline="0" dirty="0">
                <a:solidFill>
                  <a:srgbClr val="FF0000"/>
                </a:solidFill>
                <a:latin typeface="Arial" panose="020B0604020202020204" pitchFamily="34" charset="0"/>
                <a:cs typeface="Arial" panose="020B0604020202020204" pitchFamily="34" charset="0"/>
              </a:rPr>
              <a:t> </a:t>
            </a:r>
            <a:r>
              <a:rPr lang="en-US" sz="2000" b="1" i="0" u="none" strike="noStrike" baseline="0" dirty="0">
                <a:solidFill>
                  <a:srgbClr val="FF0000"/>
                </a:solidFill>
                <a:latin typeface="Arial" panose="020B0604020202020204" pitchFamily="34" charset="0"/>
                <a:cs typeface="Arial" panose="020B0604020202020204" pitchFamily="34" charset="0"/>
              </a:rPr>
              <a:t>on a single </a:t>
            </a:r>
            <a:r>
              <a:rPr lang="en-US" sz="2000" b="1" i="0" u="none" strike="noStrike" baseline="0" dirty="0" err="1">
                <a:solidFill>
                  <a:srgbClr val="FF0000"/>
                </a:solidFill>
                <a:latin typeface="Arial" panose="020B0604020202020204" pitchFamily="34" charset="0"/>
                <a:cs typeface="Arial" panose="020B0604020202020204" pitchFamily="34" charset="0"/>
              </a:rPr>
              <a:t>parton</a:t>
            </a:r>
            <a:r>
              <a:rPr lang="en-US" sz="2000" b="0" i="0" u="none" strike="noStrike" baseline="0" dirty="0">
                <a:latin typeface="Arial" panose="020B0604020202020204" pitchFamily="34" charset="0"/>
                <a:cs typeface="Arial" panose="020B0604020202020204" pitchFamily="34" charset="0"/>
              </a:rPr>
              <a:t>, while the remaining diquark flies unperturbed on, until the forces of confinement, acting</a:t>
            </a:r>
            <a:r>
              <a:rPr lang="cs-CZ" sz="2000" b="0" i="0" u="none" strike="noStrike" baseline="0" dirty="0">
                <a:latin typeface="Arial" panose="020B0604020202020204" pitchFamily="34" charset="0"/>
                <a:cs typeface="Arial" panose="020B0604020202020204" pitchFamily="34" charset="0"/>
              </a:rPr>
              <a:t> </a:t>
            </a:r>
            <a:r>
              <a:rPr lang="en-US" sz="2000" b="0" i="0" u="none" strike="noStrike" baseline="0" dirty="0">
                <a:latin typeface="Arial" panose="020B0604020202020204" pitchFamily="34" charset="0"/>
                <a:cs typeface="Arial" panose="020B0604020202020204" pitchFamily="34" charset="0"/>
              </a:rPr>
              <a:t>between them at distances larger than about 1 </a:t>
            </a:r>
            <a:r>
              <a:rPr lang="en-US" sz="2000" b="0" i="0" u="none" strike="noStrike" baseline="0" dirty="0" err="1">
                <a:latin typeface="Arial" panose="020B0604020202020204" pitchFamily="34" charset="0"/>
                <a:cs typeface="Arial" panose="020B0604020202020204" pitchFamily="34" charset="0"/>
              </a:rPr>
              <a:t>fm</a:t>
            </a:r>
            <a:r>
              <a:rPr lang="en-US" sz="2000" b="0" i="0" u="none" strike="noStrike" baseline="0" dirty="0">
                <a:latin typeface="Arial" panose="020B0604020202020204" pitchFamily="34" charset="0"/>
                <a:cs typeface="Arial" panose="020B0604020202020204" pitchFamily="34" charset="0"/>
              </a:rPr>
              <a:t>, </a:t>
            </a:r>
            <a:r>
              <a:rPr lang="en-US" sz="2000" b="1" i="0" u="none" strike="noStrike" baseline="0" dirty="0">
                <a:solidFill>
                  <a:srgbClr val="FF0000"/>
                </a:solidFill>
                <a:latin typeface="Arial" panose="020B0604020202020204" pitchFamily="34" charset="0"/>
                <a:cs typeface="Arial" panose="020B0604020202020204" pitchFamily="34" charset="0"/>
              </a:rPr>
              <a:t>cause their conversion into observable hadrons. </a:t>
            </a:r>
            <a:endParaRPr lang="cs-CZ" sz="2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128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3731"/>
                                        </p:tgtEl>
                                        <p:attrNameLst>
                                          <p:attrName>style.visibility</p:attrName>
                                        </p:attrNameLst>
                                      </p:cBhvr>
                                      <p:to>
                                        <p:strVal val="visible"/>
                                      </p:to>
                                    </p:set>
                                    <p:animEffect transition="in" filter="fade">
                                      <p:cBhvr>
                                        <p:cTn id="7" dur="500"/>
                                        <p:tgtEl>
                                          <p:spTgt spid="73731"/>
                                        </p:tgtEl>
                                      </p:cBhvr>
                                    </p:animEffect>
                                  </p:childTnLst>
                                </p:cTn>
                              </p:par>
                              <p:par>
                                <p:cTn id="8" presetID="10" presetClass="entr" presetSubtype="0" fill="hold" nodeType="withEffect">
                                  <p:stCondLst>
                                    <p:cond delay="0"/>
                                  </p:stCondLst>
                                  <p:childTnLst>
                                    <p:set>
                                      <p:cBhvr>
                                        <p:cTn id="9" dur="1" fill="hold">
                                          <p:stCondLst>
                                            <p:cond delay="0"/>
                                          </p:stCondLst>
                                        </p:cTn>
                                        <p:tgtEl>
                                          <p:spTgt spid="73732">
                                            <p:txEl>
                                              <p:pRg st="0" end="0"/>
                                            </p:txEl>
                                          </p:spTgt>
                                        </p:tgtEl>
                                        <p:attrNameLst>
                                          <p:attrName>style.visibility</p:attrName>
                                        </p:attrNameLst>
                                      </p:cBhvr>
                                      <p:to>
                                        <p:strVal val="visible"/>
                                      </p:to>
                                    </p:set>
                                    <p:animEffect transition="in" filter="fade">
                                      <p:cBhvr>
                                        <p:cTn id="10" dur="500"/>
                                        <p:tgtEl>
                                          <p:spTgt spid="7373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p:bldP spid="7" grpId="0"/>
      <p:bldP spid="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Zástupný symbol pro číslo snímku 2">
            <a:extLst>
              <a:ext uri="{FF2B5EF4-FFF2-40B4-BE49-F238E27FC236}">
                <a16:creationId xmlns:a16="http://schemas.microsoft.com/office/drawing/2014/main" id="{3E24FB6C-5207-F0B7-5C96-1969024AD71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730DBC3-F52A-4D39-A759-9670E8384225}" type="slidenum">
              <a:rPr lang="cs-CZ" altLang="cs-CZ" sz="1200">
                <a:solidFill>
                  <a:srgbClr val="898989"/>
                </a:solidFill>
              </a:rPr>
              <a:pPr>
                <a:spcBef>
                  <a:spcPct val="0"/>
                </a:spcBef>
                <a:buFontTx/>
                <a:buNone/>
              </a:pPr>
              <a:t>52</a:t>
            </a:fld>
            <a:endParaRPr lang="cs-CZ" altLang="cs-CZ" sz="1200">
              <a:solidFill>
                <a:srgbClr val="898989"/>
              </a:solidFill>
            </a:endParaRPr>
          </a:p>
        </p:txBody>
      </p:sp>
      <p:sp>
        <p:nvSpPr>
          <p:cNvPr id="73732" name="Rectangle 6">
            <a:extLst>
              <a:ext uri="{FF2B5EF4-FFF2-40B4-BE49-F238E27FC236}">
                <a16:creationId xmlns:a16="http://schemas.microsoft.com/office/drawing/2014/main" id="{99718039-5580-4BA2-87A1-219E1FC6FC37}"/>
              </a:ext>
            </a:extLst>
          </p:cNvPr>
          <p:cNvSpPr>
            <a:spLocks noChangeArrowheads="1"/>
          </p:cNvSpPr>
          <p:nvPr/>
        </p:nvSpPr>
        <p:spPr bwMode="auto">
          <a:xfrm>
            <a:off x="213360" y="354995"/>
            <a:ext cx="893064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cs-CZ" altLang="cs-CZ" sz="2000" dirty="0">
                <a:latin typeface="Microsoft Sans Serif" panose="020B0604020202020204" pitchFamily="34" charset="0"/>
                <a:ea typeface="Times New Roman" panose="02020603050405020304" pitchFamily="18" charset="0"/>
                <a:cs typeface="Microsoft Sans Serif" panose="020B0604020202020204" pitchFamily="34" charset="0"/>
              </a:rPr>
              <a:t>But </a:t>
            </a:r>
            <a:r>
              <a:rPr lang="cs-CZ" altLang="cs-CZ" sz="2000" dirty="0">
                <a:latin typeface="Arial" panose="020B0604020202020204" pitchFamily="34" charset="0"/>
                <a:ea typeface="Times New Roman" panose="02020603050405020304" pitchFamily="18" charset="0"/>
                <a:cs typeface="Arial" panose="020B0604020202020204" pitchFamily="34" charset="0"/>
              </a:rPr>
              <a:t>parton model had </a:t>
            </a:r>
            <a:r>
              <a:rPr lang="cs-CZ" altLang="cs-CZ" sz="2000" dirty="0" err="1">
                <a:latin typeface="Arial" panose="020B0604020202020204" pitchFamily="34" charset="0"/>
                <a:ea typeface="Times New Roman" panose="02020603050405020304" pitchFamily="18" charset="0"/>
                <a:cs typeface="Arial" panose="020B0604020202020204" pitchFamily="34" charset="0"/>
              </a:rPr>
              <a:t>two</a:t>
            </a:r>
            <a:r>
              <a:rPr lang="cs-CZ" altLang="cs-CZ" sz="2000" dirty="0">
                <a:latin typeface="Arial" panose="020B0604020202020204" pitchFamily="34" charset="0"/>
                <a:ea typeface="Times New Roman" panose="02020603050405020304" pitchFamily="18" charset="0"/>
                <a:cs typeface="Arial" panose="020B0604020202020204" pitchFamily="34" charset="0"/>
              </a:rPr>
              <a:t> </a:t>
            </a:r>
            <a:r>
              <a:rPr lang="cs-CZ" altLang="cs-CZ" sz="2000" dirty="0" err="1">
                <a:latin typeface="Arial" panose="020B0604020202020204" pitchFamily="34" charset="0"/>
                <a:ea typeface="Times New Roman" panose="02020603050405020304" pitchFamily="18" charset="0"/>
                <a:cs typeface="Arial" panose="020B0604020202020204" pitchFamily="34" charset="0"/>
              </a:rPr>
              <a:t>serious</a:t>
            </a:r>
            <a:r>
              <a:rPr lang="cs-CZ" altLang="cs-CZ" sz="2000" dirty="0">
                <a:latin typeface="Arial" panose="020B0604020202020204" pitchFamily="34" charset="0"/>
                <a:ea typeface="Times New Roman" panose="02020603050405020304" pitchFamily="18" charset="0"/>
                <a:cs typeface="Arial" panose="020B0604020202020204" pitchFamily="34" charset="0"/>
              </a:rPr>
              <a:t> </a:t>
            </a:r>
            <a:r>
              <a:rPr lang="cs-CZ" altLang="cs-CZ" sz="2000" dirty="0" err="1">
                <a:latin typeface="Arial" panose="020B0604020202020204" pitchFamily="34" charset="0"/>
                <a:ea typeface="Times New Roman" panose="02020603050405020304" pitchFamily="18" charset="0"/>
                <a:cs typeface="Arial" panose="020B0604020202020204" pitchFamily="34" charset="0"/>
              </a:rPr>
              <a:t>problems</a:t>
            </a:r>
            <a:endParaRPr lang="cs-CZ" altLang="cs-CZ" sz="2000" dirty="0">
              <a:latin typeface="Arial" panose="020B0604020202020204" pitchFamily="34" charset="0"/>
              <a:ea typeface="Times New Roman" panose="02020603050405020304" pitchFamily="18" charset="0"/>
              <a:cs typeface="Arial" panose="020B0604020202020204" pitchFamily="34" charset="0"/>
            </a:endParaRPr>
          </a:p>
          <a:p>
            <a:pPr>
              <a:spcBef>
                <a:spcPct val="0"/>
              </a:spcBef>
              <a:buFontTx/>
              <a:buNone/>
            </a:pPr>
            <a:endParaRPr lang="cs-CZ" altLang="cs-CZ" sz="1000" b="1" dirty="0">
              <a:latin typeface="Arial" panose="020B0604020202020204" pitchFamily="34" charset="0"/>
              <a:ea typeface="Times New Roman" panose="02020603050405020304" pitchFamily="18" charset="0"/>
              <a:cs typeface="Arial" panose="020B0604020202020204" pitchFamily="34" charset="0"/>
            </a:endParaRPr>
          </a:p>
          <a:p>
            <a:pPr>
              <a:spcBef>
                <a:spcPct val="0"/>
              </a:spcBef>
              <a:buFontTx/>
              <a:buBlip>
                <a:blip r:embed="rId2"/>
              </a:buBlip>
            </a:pPr>
            <a:r>
              <a:rPr lang="cs-CZ" altLang="cs-CZ" sz="2000" dirty="0">
                <a:latin typeface="Arial" panose="020B0604020202020204" pitchFamily="34" charset="0"/>
                <a:ea typeface="Times New Roman" panose="02020603050405020304" pitchFamily="18" charset="0"/>
                <a:cs typeface="Arial" panose="020B0604020202020204" pitchFamily="34" charset="0"/>
              </a:rPr>
              <a:t> </a:t>
            </a:r>
            <a:r>
              <a:rPr lang="cs-CZ" altLang="cs-CZ" sz="20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How</a:t>
            </a:r>
            <a:r>
              <a:rPr lang="cs-CZ" altLang="cs-CZ" sz="2000" b="1" dirty="0">
                <a:solidFill>
                  <a:srgbClr val="FF0000"/>
                </a:solidFill>
                <a:latin typeface="Arial" panose="020B0604020202020204" pitchFamily="34" charset="0"/>
                <a:ea typeface="Times New Roman" panose="02020603050405020304" pitchFamily="18" charset="0"/>
                <a:cs typeface="Arial" panose="020B0604020202020204" pitchFamily="34" charset="0"/>
              </a:rPr>
              <a:t> to </a:t>
            </a:r>
            <a:r>
              <a:rPr lang="cs-CZ" altLang="cs-CZ" sz="20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reconcile</a:t>
            </a:r>
            <a:r>
              <a:rPr lang="cs-CZ" altLang="cs-CZ" sz="2000" b="1" dirty="0">
                <a:solidFill>
                  <a:srgbClr val="FF0000"/>
                </a:solidFill>
                <a:latin typeface="Arial" panose="020B0604020202020204" pitchFamily="34" charset="0"/>
                <a:ea typeface="Times New Roman" panose="02020603050405020304" pitchFamily="18" charset="0"/>
                <a:cs typeface="Arial" panose="020B0604020202020204" pitchFamily="34" charset="0"/>
              </a:rPr>
              <a:t> parton model </a:t>
            </a:r>
            <a:r>
              <a:rPr lang="cs-CZ" altLang="cs-CZ" sz="2000" dirty="0" err="1">
                <a:latin typeface="Arial" panose="020B0604020202020204" pitchFamily="34" charset="0"/>
                <a:ea typeface="Times New Roman" panose="02020603050405020304" pitchFamily="18" charset="0"/>
                <a:cs typeface="Arial" panose="020B0604020202020204" pitchFamily="34" charset="0"/>
              </a:rPr>
              <a:t>with</a:t>
            </a:r>
            <a:r>
              <a:rPr lang="cs-CZ" altLang="cs-CZ" sz="2000" dirty="0">
                <a:latin typeface="Arial" panose="020B0604020202020204" pitchFamily="34" charset="0"/>
                <a:ea typeface="Times New Roman" panose="02020603050405020304" pitchFamily="18" charset="0"/>
                <a:cs typeface="Arial" panose="020B0604020202020204" pitchFamily="34" charset="0"/>
              </a:rPr>
              <a:t> </a:t>
            </a:r>
            <a:r>
              <a:rPr lang="cs-CZ" altLang="cs-CZ" sz="2000" dirty="0" err="1">
                <a:latin typeface="Arial" panose="020B0604020202020204" pitchFamily="34" charset="0"/>
                <a:ea typeface="Times New Roman" panose="02020603050405020304" pitchFamily="18" charset="0"/>
                <a:cs typeface="Arial" panose="020B0604020202020204" pitchFamily="34" charset="0"/>
              </a:rPr>
              <a:t>the</a:t>
            </a:r>
            <a:r>
              <a:rPr lang="cs-CZ" altLang="cs-CZ" sz="2000" dirty="0">
                <a:latin typeface="Arial" panose="020B0604020202020204" pitchFamily="34" charset="0"/>
                <a:ea typeface="Times New Roman" panose="02020603050405020304" pitchFamily="18" charset="0"/>
                <a:cs typeface="Arial" panose="020B0604020202020204" pitchFamily="34" charset="0"/>
              </a:rPr>
              <a:t> </a:t>
            </a:r>
            <a:r>
              <a:rPr lang="cs-CZ" altLang="cs-CZ" sz="2000" dirty="0" err="1">
                <a:latin typeface="Arial" panose="020B0604020202020204" pitchFamily="34" charset="0"/>
                <a:ea typeface="Times New Roman" panose="02020603050405020304" pitchFamily="18" charset="0"/>
                <a:cs typeface="Arial" panose="020B0604020202020204" pitchFamily="34" charset="0"/>
              </a:rPr>
              <a:t>experimental</a:t>
            </a:r>
            <a:r>
              <a:rPr lang="cs-CZ" altLang="cs-CZ" sz="2000" dirty="0">
                <a:latin typeface="Arial" panose="020B0604020202020204" pitchFamily="34" charset="0"/>
                <a:ea typeface="Times New Roman" panose="02020603050405020304" pitchFamily="18" charset="0"/>
                <a:cs typeface="Arial" panose="020B0604020202020204" pitchFamily="34" charset="0"/>
              </a:rPr>
              <a:t> </a:t>
            </a:r>
            <a:r>
              <a:rPr lang="cs-CZ" altLang="cs-CZ" sz="2000" dirty="0" err="1">
                <a:latin typeface="Arial" panose="020B0604020202020204" pitchFamily="34" charset="0"/>
                <a:ea typeface="Times New Roman" panose="02020603050405020304" pitchFamily="18" charset="0"/>
                <a:cs typeface="Arial" panose="020B0604020202020204" pitchFamily="34" charset="0"/>
              </a:rPr>
              <a:t>fact</a:t>
            </a:r>
            <a:r>
              <a:rPr lang="cs-CZ" altLang="cs-CZ" sz="2000" dirty="0">
                <a:latin typeface="Arial" panose="020B0604020202020204" pitchFamily="34" charset="0"/>
                <a:ea typeface="Times New Roman" panose="02020603050405020304" pitchFamily="18" charset="0"/>
                <a:cs typeface="Arial" panose="020B0604020202020204" pitchFamily="34" charset="0"/>
              </a:rPr>
              <a:t> </a:t>
            </a:r>
            <a:r>
              <a:rPr lang="cs-CZ" altLang="cs-CZ" sz="2000" dirty="0" err="1">
                <a:latin typeface="Arial" panose="020B0604020202020204" pitchFamily="34" charset="0"/>
                <a:ea typeface="Times New Roman" panose="02020603050405020304" pitchFamily="18" charset="0"/>
                <a:cs typeface="Arial" panose="020B0604020202020204" pitchFamily="34" charset="0"/>
              </a:rPr>
              <a:t>that</a:t>
            </a:r>
            <a:endParaRPr lang="cs-CZ" altLang="cs-CZ" sz="2000" dirty="0">
              <a:latin typeface="Arial" panose="020B0604020202020204" pitchFamily="34" charset="0"/>
              <a:ea typeface="Times New Roman" panose="02020603050405020304" pitchFamily="18" charset="0"/>
              <a:cs typeface="Arial" panose="020B0604020202020204" pitchFamily="34" charset="0"/>
            </a:endParaRPr>
          </a:p>
          <a:p>
            <a:pPr>
              <a:spcBef>
                <a:spcPct val="0"/>
              </a:spcBef>
              <a:buNone/>
            </a:pPr>
            <a:r>
              <a:rPr lang="cs-CZ" altLang="cs-CZ" sz="2000" dirty="0">
                <a:latin typeface="Arial" panose="020B0604020202020204" pitchFamily="34" charset="0"/>
                <a:ea typeface="Times New Roman" panose="02020603050405020304" pitchFamily="18" charset="0"/>
                <a:cs typeface="Arial" panose="020B0604020202020204" pitchFamily="34" charset="0"/>
              </a:rPr>
              <a:t>   </a:t>
            </a:r>
            <a:r>
              <a:rPr lang="cs-CZ" altLang="cs-CZ" sz="2000" dirty="0" err="1">
                <a:latin typeface="Arial" panose="020B0604020202020204" pitchFamily="34" charset="0"/>
                <a:ea typeface="Times New Roman" panose="02020603050405020304" pitchFamily="18" charset="0"/>
                <a:cs typeface="Arial" panose="020B0604020202020204" pitchFamily="34" charset="0"/>
              </a:rPr>
              <a:t>quarks</a:t>
            </a:r>
            <a:r>
              <a:rPr lang="cs-CZ" altLang="cs-CZ" sz="2000" dirty="0">
                <a:latin typeface="Arial" panose="020B0604020202020204" pitchFamily="34" charset="0"/>
                <a:ea typeface="Times New Roman" panose="02020603050405020304" pitchFamily="18" charset="0"/>
                <a:cs typeface="Arial" panose="020B0604020202020204" pitchFamily="34" charset="0"/>
              </a:rPr>
              <a:t>/</a:t>
            </a:r>
            <a:r>
              <a:rPr lang="cs-CZ" altLang="cs-CZ" sz="2000" dirty="0" err="1">
                <a:latin typeface="Arial" panose="020B0604020202020204" pitchFamily="34" charset="0"/>
                <a:ea typeface="Times New Roman" panose="02020603050405020304" pitchFamily="18" charset="0"/>
                <a:cs typeface="Arial" panose="020B0604020202020204" pitchFamily="34" charset="0"/>
              </a:rPr>
              <a:t>partons</a:t>
            </a:r>
            <a:r>
              <a:rPr lang="cs-CZ" altLang="cs-CZ" sz="2000" dirty="0">
                <a:latin typeface="Arial" panose="020B0604020202020204" pitchFamily="34" charset="0"/>
                <a:ea typeface="Times New Roman" panose="02020603050405020304" pitchFamily="18" charset="0"/>
                <a:cs typeface="Arial" panose="020B0604020202020204" pitchFamily="34" charset="0"/>
              </a:rPr>
              <a:t> </a:t>
            </a:r>
            <a:r>
              <a:rPr lang="cs-CZ" altLang="cs-CZ" sz="2000" dirty="0" err="1">
                <a:latin typeface="Arial" panose="020B0604020202020204" pitchFamily="34" charset="0"/>
                <a:ea typeface="Times New Roman" panose="02020603050405020304" pitchFamily="18" charset="0"/>
                <a:cs typeface="Arial" panose="020B0604020202020204" pitchFamily="34" charset="0"/>
              </a:rPr>
              <a:t>could</a:t>
            </a:r>
            <a:r>
              <a:rPr lang="cs-CZ" altLang="cs-CZ" sz="2000" dirty="0">
                <a:latin typeface="Arial" panose="020B0604020202020204" pitchFamily="34" charset="0"/>
                <a:ea typeface="Times New Roman" panose="02020603050405020304" pitchFamily="18" charset="0"/>
                <a:cs typeface="Arial" panose="020B0604020202020204" pitchFamily="34" charset="0"/>
              </a:rPr>
              <a:t> not </a:t>
            </a:r>
            <a:r>
              <a:rPr lang="cs-CZ" altLang="cs-CZ" sz="2000" dirty="0" err="1">
                <a:latin typeface="Arial" panose="020B0604020202020204" pitchFamily="34" charset="0"/>
                <a:ea typeface="Times New Roman" panose="02020603050405020304" pitchFamily="18" charset="0"/>
                <a:cs typeface="Arial" panose="020B0604020202020204" pitchFamily="34" charset="0"/>
              </a:rPr>
              <a:t>be</a:t>
            </a:r>
            <a:r>
              <a:rPr lang="cs-CZ" altLang="cs-CZ" sz="2000" dirty="0">
                <a:latin typeface="Arial" panose="020B0604020202020204" pitchFamily="34" charset="0"/>
                <a:ea typeface="Times New Roman" panose="02020603050405020304" pitchFamily="18" charset="0"/>
                <a:cs typeface="Arial" panose="020B0604020202020204" pitchFamily="34" charset="0"/>
              </a:rPr>
              <a:t> </a:t>
            </a:r>
            <a:r>
              <a:rPr lang="cs-CZ" altLang="cs-CZ" sz="2000" dirty="0" err="1">
                <a:latin typeface="Arial" panose="020B0604020202020204" pitchFamily="34" charset="0"/>
                <a:ea typeface="Times New Roman" panose="02020603050405020304" pitchFamily="18" charset="0"/>
                <a:cs typeface="Arial" panose="020B0604020202020204" pitchFamily="34" charset="0"/>
              </a:rPr>
              <a:t>found</a:t>
            </a:r>
            <a:r>
              <a:rPr lang="cs-CZ" altLang="cs-CZ" sz="2000" dirty="0">
                <a:latin typeface="Arial" panose="020B0604020202020204" pitchFamily="34" charset="0"/>
                <a:ea typeface="Times New Roman" panose="02020603050405020304" pitchFamily="18" charset="0"/>
                <a:cs typeface="Arial" panose="020B0604020202020204" pitchFamily="34" charset="0"/>
              </a:rPr>
              <a:t> as free </a:t>
            </a:r>
            <a:r>
              <a:rPr lang="cs-CZ" altLang="cs-CZ" sz="2000" dirty="0" err="1">
                <a:latin typeface="Arial" panose="020B0604020202020204" pitchFamily="34" charset="0"/>
                <a:ea typeface="Times New Roman" panose="02020603050405020304" pitchFamily="18" charset="0"/>
                <a:cs typeface="Arial" panose="020B0604020202020204" pitchFamily="34" charset="0"/>
              </a:rPr>
              <a:t>particles</a:t>
            </a:r>
            <a:r>
              <a:rPr lang="cs-CZ" altLang="cs-CZ" sz="2000" dirty="0">
                <a:latin typeface="Arial" panose="020B0604020202020204" pitchFamily="34" charset="0"/>
                <a:ea typeface="Times New Roman" panose="02020603050405020304" pitchFamily="18" charset="0"/>
                <a:cs typeface="Arial" panose="020B0604020202020204" pitchFamily="34" charset="0"/>
              </a:rPr>
              <a:t>. </a:t>
            </a:r>
          </a:p>
          <a:p>
            <a:pPr>
              <a:spcBef>
                <a:spcPct val="0"/>
              </a:spcBef>
              <a:buNone/>
            </a:pPr>
            <a:endParaRPr lang="cs-CZ" altLang="cs-CZ" sz="1000" dirty="0">
              <a:latin typeface="Arial" panose="020B0604020202020204" pitchFamily="34" charset="0"/>
              <a:ea typeface="Times New Roman" panose="02020603050405020304" pitchFamily="18" charset="0"/>
              <a:cs typeface="Arial" panose="020B0604020202020204" pitchFamily="34" charset="0"/>
            </a:endParaRPr>
          </a:p>
          <a:p>
            <a:pPr>
              <a:spcBef>
                <a:spcPct val="0"/>
              </a:spcBef>
              <a:buFontTx/>
              <a:buBlip>
                <a:blip r:embed="rId2"/>
              </a:buBlip>
            </a:pPr>
            <a:r>
              <a:rPr lang="cs-CZ" altLang="cs-CZ" sz="2000" dirty="0">
                <a:latin typeface="Arial" panose="020B0604020202020204" pitchFamily="34" charset="0"/>
                <a:ea typeface="Times New Roman" panose="02020603050405020304" pitchFamily="18" charset="0"/>
                <a:cs typeface="Arial" panose="020B0604020202020204" pitchFamily="34" charset="0"/>
              </a:rPr>
              <a:t> </a:t>
            </a:r>
            <a:r>
              <a:rPr lang="cs-CZ" altLang="cs-CZ" sz="2000" dirty="0" err="1">
                <a:latin typeface="Arial" panose="020B0604020202020204" pitchFamily="34" charset="0"/>
                <a:ea typeface="Times New Roman" panose="02020603050405020304" pitchFamily="18" charset="0"/>
                <a:cs typeface="Arial" panose="020B0604020202020204" pitchFamily="34" charset="0"/>
              </a:rPr>
              <a:t>Is</a:t>
            </a:r>
            <a:r>
              <a:rPr lang="cs-CZ" altLang="cs-CZ" sz="2000" dirty="0">
                <a:latin typeface="Arial" panose="020B0604020202020204" pitchFamily="34" charset="0"/>
                <a:ea typeface="Times New Roman" panose="02020603050405020304" pitchFamily="18" charset="0"/>
                <a:cs typeface="Arial" panose="020B0604020202020204" pitchFamily="34" charset="0"/>
              </a:rPr>
              <a:t> </a:t>
            </a:r>
            <a:r>
              <a:rPr lang="cs-CZ" altLang="cs-CZ" sz="2000" dirty="0" err="1">
                <a:latin typeface="Arial" panose="020B0604020202020204" pitchFamily="34" charset="0"/>
                <a:ea typeface="Times New Roman" panose="02020603050405020304" pitchFamily="18" charset="0"/>
                <a:cs typeface="Arial" panose="020B0604020202020204" pitchFamily="34" charset="0"/>
              </a:rPr>
              <a:t>the</a:t>
            </a:r>
            <a:r>
              <a:rPr lang="cs-CZ" altLang="cs-CZ" sz="2000" dirty="0">
                <a:latin typeface="Arial" panose="020B0604020202020204" pitchFamily="34" charset="0"/>
                <a:ea typeface="Times New Roman" panose="02020603050405020304" pitchFamily="18" charset="0"/>
                <a:cs typeface="Arial" panose="020B0604020202020204" pitchFamily="34" charset="0"/>
              </a:rPr>
              <a:t> </a:t>
            </a:r>
            <a:r>
              <a:rPr lang="cs-CZ" altLang="cs-CZ" sz="20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phenomenon</a:t>
            </a:r>
            <a:r>
              <a:rPr lang="cs-CZ" altLang="cs-CZ" sz="20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cs-CZ" altLang="cs-CZ" sz="20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of</a:t>
            </a:r>
            <a:r>
              <a:rPr lang="cs-CZ" altLang="cs-CZ" sz="20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cs-CZ" altLang="cs-CZ" sz="20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scaling</a:t>
            </a:r>
            <a:r>
              <a:rPr lang="cs-CZ" altLang="cs-CZ" sz="20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cs-CZ" altLang="cs-CZ" sz="2000" dirty="0" err="1">
                <a:latin typeface="Arial" panose="020B0604020202020204" pitchFamily="34" charset="0"/>
                <a:ea typeface="Times New Roman" panose="02020603050405020304" pitchFamily="18" charset="0"/>
                <a:cs typeface="Arial" panose="020B0604020202020204" pitchFamily="34" charset="0"/>
              </a:rPr>
              <a:t>compatible</a:t>
            </a:r>
            <a:r>
              <a:rPr lang="cs-CZ" altLang="cs-CZ" sz="20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cs-CZ" altLang="cs-CZ" sz="2000" dirty="0" err="1">
                <a:latin typeface="Arial" panose="020B0604020202020204" pitchFamily="34" charset="0"/>
                <a:ea typeface="Times New Roman" panose="02020603050405020304" pitchFamily="18" charset="0"/>
                <a:cs typeface="Arial" panose="020B0604020202020204" pitchFamily="34" charset="0"/>
              </a:rPr>
              <a:t>with</a:t>
            </a:r>
            <a:r>
              <a:rPr lang="cs-CZ" altLang="cs-CZ" sz="2000" dirty="0">
                <a:latin typeface="Arial" panose="020B0604020202020204" pitchFamily="34" charset="0"/>
                <a:ea typeface="Times New Roman" panose="02020603050405020304" pitchFamily="18" charset="0"/>
                <a:cs typeface="Arial" panose="020B0604020202020204" pitchFamily="34" charset="0"/>
              </a:rPr>
              <a:t> </a:t>
            </a:r>
            <a:r>
              <a:rPr lang="cs-CZ" altLang="cs-CZ" sz="2000" dirty="0" err="1">
                <a:latin typeface="Arial" panose="020B0604020202020204" pitchFamily="34" charset="0"/>
                <a:ea typeface="Times New Roman" panose="02020603050405020304" pitchFamily="18" charset="0"/>
                <a:cs typeface="Arial" panose="020B0604020202020204" pitchFamily="34" charset="0"/>
              </a:rPr>
              <a:t>the</a:t>
            </a:r>
            <a:r>
              <a:rPr lang="cs-CZ" altLang="cs-CZ" sz="2000" dirty="0">
                <a:latin typeface="Arial" panose="020B0604020202020204" pitchFamily="34" charset="0"/>
                <a:ea typeface="Times New Roman" panose="02020603050405020304" pitchFamily="18" charset="0"/>
                <a:cs typeface="Arial" panose="020B0604020202020204" pitchFamily="34" charset="0"/>
              </a:rPr>
              <a:t> </a:t>
            </a:r>
            <a:r>
              <a:rPr lang="cs-CZ" altLang="cs-CZ" sz="2000" dirty="0" err="1">
                <a:latin typeface="Arial" panose="020B0604020202020204" pitchFamily="34" charset="0"/>
                <a:ea typeface="Times New Roman" panose="02020603050405020304" pitchFamily="18" charset="0"/>
                <a:cs typeface="Arial" panose="020B0604020202020204" pitchFamily="34" charset="0"/>
              </a:rPr>
              <a:t>quark</a:t>
            </a:r>
            <a:r>
              <a:rPr lang="cs-CZ" altLang="cs-CZ" sz="2000" dirty="0">
                <a:latin typeface="Arial" panose="020B0604020202020204" pitchFamily="34" charset="0"/>
                <a:ea typeface="Times New Roman" panose="02020603050405020304" pitchFamily="18" charset="0"/>
                <a:cs typeface="Arial" panose="020B0604020202020204" pitchFamily="34" charset="0"/>
              </a:rPr>
              <a:t> model?</a:t>
            </a:r>
            <a:endParaRPr lang="cs-CZ" altLang="cs-CZ" sz="2000"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2" name="Zástupný symbol pro datum 1">
            <a:extLst>
              <a:ext uri="{FF2B5EF4-FFF2-40B4-BE49-F238E27FC236}">
                <a16:creationId xmlns:a16="http://schemas.microsoft.com/office/drawing/2014/main" id="{DF4618D1-0A43-321A-D952-951B5B798091}"/>
              </a:ext>
            </a:extLst>
          </p:cNvPr>
          <p:cNvSpPr>
            <a:spLocks noGrp="1"/>
          </p:cNvSpPr>
          <p:nvPr>
            <p:ph type="dt" sz="half" idx="10"/>
          </p:nvPr>
        </p:nvSpPr>
        <p:spPr/>
        <p:txBody>
          <a:bodyPr/>
          <a:lstStyle/>
          <a:p>
            <a:r>
              <a:rPr lang="cs-CZ"/>
              <a:t>12.10.2023</a:t>
            </a:r>
            <a:endParaRPr lang="cs-CZ" dirty="0"/>
          </a:p>
        </p:txBody>
      </p:sp>
      <p:sp>
        <p:nvSpPr>
          <p:cNvPr id="3" name="Zástupný symbol pro zápatí 2">
            <a:extLst>
              <a:ext uri="{FF2B5EF4-FFF2-40B4-BE49-F238E27FC236}">
                <a16:creationId xmlns:a16="http://schemas.microsoft.com/office/drawing/2014/main" id="{D9A26DCC-1ED5-310E-7DD2-E83BF614BF3D}"/>
              </a:ext>
            </a:extLst>
          </p:cNvPr>
          <p:cNvSpPr>
            <a:spLocks noGrp="1"/>
          </p:cNvSpPr>
          <p:nvPr>
            <p:ph type="ftr" sz="quarter" idx="11"/>
          </p:nvPr>
        </p:nvSpPr>
        <p:spPr/>
        <p:txBody>
          <a:bodyPr/>
          <a:lstStyle/>
          <a:p>
            <a:r>
              <a:rPr lang="cs-CZ"/>
              <a:t>Division Seminar</a:t>
            </a:r>
          </a:p>
        </p:txBody>
      </p:sp>
      <p:sp>
        <p:nvSpPr>
          <p:cNvPr id="4" name="TextovéPole 3">
            <a:extLst>
              <a:ext uri="{FF2B5EF4-FFF2-40B4-BE49-F238E27FC236}">
                <a16:creationId xmlns:a16="http://schemas.microsoft.com/office/drawing/2014/main" id="{B0643A60-B85E-99D8-7DDC-E427E7455857}"/>
              </a:ext>
            </a:extLst>
          </p:cNvPr>
          <p:cNvSpPr txBox="1"/>
          <p:nvPr/>
        </p:nvSpPr>
        <p:spPr>
          <a:xfrm>
            <a:off x="158194" y="2277403"/>
            <a:ext cx="8827611" cy="1631216"/>
          </a:xfrm>
          <a:prstGeom prst="rect">
            <a:avLst/>
          </a:prstGeom>
          <a:noFill/>
        </p:spPr>
        <p:txBody>
          <a:bodyPr wrap="square">
            <a:spAutoFit/>
          </a:bodyPr>
          <a:lstStyle/>
          <a:p>
            <a:r>
              <a:rPr lang="cs-CZ" sz="2000" b="0" i="0" u="none" strike="noStrike" baseline="0" dirty="0">
                <a:latin typeface="Arial" panose="020B0604020202020204" pitchFamily="34" charset="0"/>
                <a:cs typeface="Arial" panose="020B0604020202020204" pitchFamily="34" charset="0"/>
              </a:rPr>
              <a:t>Many </a:t>
            </a:r>
            <a:r>
              <a:rPr lang="en-US" sz="2000" b="0" i="0" u="none" strike="noStrike" baseline="0" dirty="0">
                <a:latin typeface="Arial" panose="020B0604020202020204" pitchFamily="34" charset="0"/>
                <a:cs typeface="Arial" panose="020B0604020202020204" pitchFamily="34" charset="0"/>
              </a:rPr>
              <a:t>theorists,</a:t>
            </a:r>
            <a:r>
              <a:rPr lang="cs-CZ" sz="2000" b="0" i="0" u="none" strike="noStrike" baseline="0" dirty="0">
                <a:latin typeface="Arial" panose="020B0604020202020204" pitchFamily="34" charset="0"/>
                <a:cs typeface="Arial" panose="020B0604020202020204" pitchFamily="34" charset="0"/>
              </a:rPr>
              <a:t> </a:t>
            </a:r>
            <a:r>
              <a:rPr lang="en-US" sz="2000" b="0" i="0" u="none" strike="noStrike" baseline="0" dirty="0">
                <a:latin typeface="Arial" panose="020B0604020202020204" pitchFamily="34" charset="0"/>
                <a:cs typeface="Arial" panose="020B0604020202020204" pitchFamily="34" charset="0"/>
              </a:rPr>
              <a:t>like </a:t>
            </a:r>
            <a:r>
              <a:rPr lang="en-US" sz="2000" b="0" i="0" u="none" strike="noStrike" baseline="0" dirty="0" err="1">
                <a:latin typeface="Arial" panose="020B0604020202020204" pitchFamily="34" charset="0"/>
                <a:cs typeface="Arial" panose="020B0604020202020204" pitchFamily="34" charset="0"/>
              </a:rPr>
              <a:t>Bjorken</a:t>
            </a:r>
            <a:r>
              <a:rPr lang="en-US" sz="2000" b="0" i="0" u="none" strike="noStrike" baseline="0" dirty="0">
                <a:latin typeface="Arial" panose="020B0604020202020204" pitchFamily="34" charset="0"/>
                <a:cs typeface="Arial" panose="020B0604020202020204" pitchFamily="34" charset="0"/>
              </a:rPr>
              <a:t> expected the data on deep inelastic electron</a:t>
            </a:r>
            <a:r>
              <a:rPr lang="cs-CZ" sz="2000" dirty="0">
                <a:latin typeface="Arial" panose="020B0604020202020204" pitchFamily="34" charset="0"/>
                <a:cs typeface="Arial" panose="020B0604020202020204" pitchFamily="34" charset="0"/>
              </a:rPr>
              <a:t>-</a:t>
            </a:r>
            <a:r>
              <a:rPr lang="en-US" sz="2000" b="0" i="0" u="none" strike="noStrike" baseline="0" dirty="0">
                <a:latin typeface="Arial" panose="020B0604020202020204" pitchFamily="34" charset="0"/>
                <a:cs typeface="Arial" panose="020B0604020202020204" pitchFamily="34" charset="0"/>
              </a:rPr>
              <a:t>proton</a:t>
            </a:r>
            <a:r>
              <a:rPr lang="cs-CZ" sz="2000" dirty="0">
                <a:latin typeface="Arial" panose="020B0604020202020204" pitchFamily="34" charset="0"/>
                <a:cs typeface="Arial" panose="020B0604020202020204" pitchFamily="34" charset="0"/>
              </a:rPr>
              <a:t> </a:t>
            </a:r>
            <a:r>
              <a:rPr lang="en-US" sz="2000" b="0" i="0" u="none" strike="noStrike" baseline="0" dirty="0">
                <a:latin typeface="Arial" panose="020B0604020202020204" pitchFamily="34" charset="0"/>
                <a:cs typeface="Arial" panose="020B0604020202020204" pitchFamily="34" charset="0"/>
              </a:rPr>
              <a:t>scattering </a:t>
            </a:r>
            <a:r>
              <a:rPr lang="en-US" sz="2000" b="1" i="0" u="none" strike="noStrike" baseline="0" dirty="0">
                <a:solidFill>
                  <a:srgbClr val="FF0000"/>
                </a:solidFill>
                <a:latin typeface="Arial" panose="020B0604020202020204" pitchFamily="34" charset="0"/>
                <a:cs typeface="Arial" panose="020B0604020202020204" pitchFamily="34" charset="0"/>
              </a:rPr>
              <a:t>to rule out the quark model! </a:t>
            </a:r>
            <a:r>
              <a:rPr lang="cs-CZ" sz="2000" dirty="0">
                <a:latin typeface="Arial" panose="020B0604020202020204" pitchFamily="34" charset="0"/>
                <a:cs typeface="Arial" panose="020B0604020202020204" pitchFamily="34" charset="0"/>
              </a:rPr>
              <a:t>J</a:t>
            </a:r>
            <a:r>
              <a:rPr lang="en-US" sz="2000" b="0" i="0" u="none" strike="noStrike" baseline="0" dirty="0" err="1">
                <a:latin typeface="Arial" panose="020B0604020202020204" pitchFamily="34" charset="0"/>
                <a:cs typeface="Arial" panose="020B0604020202020204" pitchFamily="34" charset="0"/>
              </a:rPr>
              <a:t>ust</a:t>
            </a:r>
            <a:r>
              <a:rPr lang="en-US" sz="2000" b="0" i="0" u="none" strike="noStrike" baseline="0"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as</a:t>
            </a:r>
            <a:r>
              <a:rPr lang="en-US" sz="2000" b="0" i="0" u="none" strike="noStrike" baseline="0" dirty="0">
                <a:latin typeface="Arial" panose="020B0604020202020204" pitchFamily="34" charset="0"/>
                <a:cs typeface="Arial" panose="020B0604020202020204" pitchFamily="34" charset="0"/>
              </a:rPr>
              <a:t> the first</a:t>
            </a:r>
            <a:r>
              <a:rPr lang="cs-CZ" sz="2000" b="0" i="0" u="none" strike="noStrike" baseline="0" dirty="0">
                <a:latin typeface="Arial" panose="020B0604020202020204" pitchFamily="34" charset="0"/>
                <a:cs typeface="Arial" panose="020B0604020202020204" pitchFamily="34" charset="0"/>
              </a:rPr>
              <a:t> </a:t>
            </a:r>
            <a:r>
              <a:rPr lang="en-US" sz="2000" b="0" i="0" u="none" strike="noStrike" baseline="0" dirty="0">
                <a:latin typeface="Arial" panose="020B0604020202020204" pitchFamily="34" charset="0"/>
                <a:cs typeface="Arial" panose="020B0604020202020204" pitchFamily="34" charset="0"/>
              </a:rPr>
              <a:t>experiment </a:t>
            </a:r>
            <a:r>
              <a:rPr lang="cs-CZ" sz="2000" b="0" i="0" u="none" strike="noStrike" baseline="0" dirty="0" err="1">
                <a:latin typeface="Arial" panose="020B0604020202020204" pitchFamily="34" charset="0"/>
                <a:cs typeface="Arial" panose="020B0604020202020204" pitchFamily="34" charset="0"/>
              </a:rPr>
              <a:t>at</a:t>
            </a:r>
            <a:r>
              <a:rPr lang="cs-CZ" sz="2000" b="0" i="0" u="none" strike="noStrike" baseline="0" dirty="0">
                <a:latin typeface="Arial" panose="020B0604020202020204" pitchFamily="34" charset="0"/>
                <a:cs typeface="Arial" panose="020B0604020202020204" pitchFamily="34" charset="0"/>
              </a:rPr>
              <a:t> SLAC </a:t>
            </a:r>
            <a:r>
              <a:rPr lang="en-US" sz="2000" b="0" i="0" u="none" strike="noStrike" baseline="0" dirty="0">
                <a:latin typeface="Arial" panose="020B0604020202020204" pitchFamily="34" charset="0"/>
                <a:cs typeface="Arial" panose="020B0604020202020204" pitchFamily="34" charset="0"/>
              </a:rPr>
              <a:t>started data taking</a:t>
            </a:r>
            <a:r>
              <a:rPr lang="cs-CZ" sz="2000" b="0" i="0" u="none" strike="noStrike" baseline="0" dirty="0">
                <a:latin typeface="Arial" panose="020B0604020202020204" pitchFamily="34" charset="0"/>
                <a:cs typeface="Arial" panose="020B0604020202020204" pitchFamily="34" charset="0"/>
              </a:rPr>
              <a:t>, </a:t>
            </a:r>
            <a:r>
              <a:rPr lang="cs-CZ" sz="2000" b="0" i="0" u="none" strike="noStrike" baseline="0" dirty="0" err="1">
                <a:latin typeface="Arial" panose="020B0604020202020204" pitchFamily="34" charset="0"/>
                <a:cs typeface="Arial" panose="020B0604020202020204" pitchFamily="34" charset="0"/>
              </a:rPr>
              <a:t>Bjorke</a:t>
            </a:r>
            <a:r>
              <a:rPr lang="cs-CZ" sz="2000" dirty="0" err="1">
                <a:latin typeface="Arial" panose="020B0604020202020204" pitchFamily="34" charset="0"/>
                <a:cs typeface="Arial" panose="020B0604020202020204" pitchFamily="34" charset="0"/>
              </a:rPr>
              <a:t>n</a:t>
            </a:r>
            <a:r>
              <a:rPr lang="cs-CZ" sz="2000" dirty="0">
                <a:latin typeface="Arial" panose="020B0604020202020204" pitchFamily="34" charset="0"/>
                <a:cs typeface="Arial" panose="020B0604020202020204" pitchFamily="34" charset="0"/>
              </a:rPr>
              <a:t> </a:t>
            </a:r>
            <a:r>
              <a:rPr lang="en-US" sz="2000" b="0" i="0" u="none" strike="noStrike" baseline="0" dirty="0">
                <a:latin typeface="Arial" panose="020B0604020202020204" pitchFamily="34" charset="0"/>
                <a:cs typeface="Arial" panose="020B0604020202020204" pitchFamily="34" charset="0"/>
              </a:rPr>
              <a:t>closed his talk at the International</a:t>
            </a:r>
            <a:r>
              <a:rPr lang="cs-CZ" sz="2000" b="0" i="0" u="none" strike="noStrike" dirty="0">
                <a:latin typeface="Arial" panose="020B0604020202020204" pitchFamily="34" charset="0"/>
                <a:cs typeface="Arial" panose="020B0604020202020204" pitchFamily="34" charset="0"/>
              </a:rPr>
              <a:t> </a:t>
            </a:r>
            <a:r>
              <a:rPr lang="en-US" sz="2000" b="0" i="0" u="none" strike="noStrike" baseline="0" dirty="0" err="1">
                <a:latin typeface="Arial" panose="020B0604020202020204" pitchFamily="34" charset="0"/>
                <a:cs typeface="Arial" panose="020B0604020202020204" pitchFamily="34" charset="0"/>
              </a:rPr>
              <a:t>Sympo</a:t>
            </a:r>
            <a:r>
              <a:rPr lang="cs-CZ" sz="2000" b="0" i="0" u="none" strike="noStrike" baseline="0" dirty="0">
                <a:latin typeface="Arial" panose="020B0604020202020204" pitchFamily="34" charset="0"/>
                <a:cs typeface="Arial" panose="020B0604020202020204" pitchFamily="34" charset="0"/>
              </a:rPr>
              <a:t>-</a:t>
            </a:r>
            <a:r>
              <a:rPr lang="en-US" sz="2000" b="0" i="0" u="none" strike="noStrike" baseline="0" dirty="0" err="1">
                <a:latin typeface="Arial" panose="020B0604020202020204" pitchFamily="34" charset="0"/>
                <a:cs typeface="Arial" panose="020B0604020202020204" pitchFamily="34" charset="0"/>
              </a:rPr>
              <a:t>sium</a:t>
            </a:r>
            <a:r>
              <a:rPr lang="en-US" sz="2000" b="0" i="0" u="none" strike="noStrike" baseline="0" dirty="0">
                <a:latin typeface="Arial" panose="020B0604020202020204" pitchFamily="34" charset="0"/>
                <a:cs typeface="Arial" panose="020B0604020202020204" pitchFamily="34" charset="0"/>
              </a:rPr>
              <a:t> on</a:t>
            </a:r>
            <a:r>
              <a:rPr lang="cs-CZ" sz="2000" b="0" i="0" u="none" strike="noStrike" baseline="0" dirty="0">
                <a:latin typeface="Arial" panose="020B0604020202020204" pitchFamily="34" charset="0"/>
                <a:cs typeface="Arial" panose="020B0604020202020204" pitchFamily="34" charset="0"/>
              </a:rPr>
              <a:t> </a:t>
            </a:r>
            <a:r>
              <a:rPr lang="en-US" sz="2000" b="0" i="0" u="none" strike="noStrike" baseline="0" dirty="0">
                <a:latin typeface="Arial" panose="020B0604020202020204" pitchFamily="34" charset="0"/>
                <a:cs typeface="Arial" panose="020B0604020202020204" pitchFamily="34" charset="0"/>
              </a:rPr>
              <a:t>Electron and Photon Interactions in September 1967 with the words:</a:t>
            </a:r>
            <a:endParaRPr lang="cs-CZ" sz="2000" b="0" i="0" u="none" strike="noStrike" baseline="0" dirty="0">
              <a:latin typeface="Arial" panose="020B0604020202020204" pitchFamily="34" charset="0"/>
              <a:cs typeface="Arial" panose="020B0604020202020204" pitchFamily="34" charset="0"/>
            </a:endParaRPr>
          </a:p>
        </p:txBody>
      </p:sp>
      <p:sp>
        <p:nvSpPr>
          <p:cNvPr id="5" name="TextovéPole 4">
            <a:extLst>
              <a:ext uri="{FF2B5EF4-FFF2-40B4-BE49-F238E27FC236}">
                <a16:creationId xmlns:a16="http://schemas.microsoft.com/office/drawing/2014/main" id="{E551BED5-A319-B081-E08F-C3F752C7B58F}"/>
              </a:ext>
            </a:extLst>
          </p:cNvPr>
          <p:cNvSpPr txBox="1"/>
          <p:nvPr/>
        </p:nvSpPr>
        <p:spPr>
          <a:xfrm>
            <a:off x="158194" y="4108531"/>
            <a:ext cx="8625840" cy="1323439"/>
          </a:xfrm>
          <a:prstGeom prst="rect">
            <a:avLst/>
          </a:prstGeom>
          <a:solidFill>
            <a:schemeClr val="bg1"/>
          </a:solidFill>
        </p:spPr>
        <p:txBody>
          <a:bodyPr wrap="square">
            <a:spAutoFit/>
          </a:bodyPr>
          <a:lstStyle/>
          <a:p>
            <a:r>
              <a:rPr lang="en-US" sz="2000" b="0" i="1" u="none" strike="noStrike" baseline="0" dirty="0">
                <a:latin typeface="Arial" panose="020B0604020202020204" pitchFamily="34" charset="0"/>
                <a:cs typeface="Arial" panose="020B0604020202020204" pitchFamily="34" charset="0"/>
              </a:rPr>
              <a:t>But the indication is that there does not yet seem to be any large cross sections which this model</a:t>
            </a:r>
            <a:r>
              <a:rPr lang="cs-CZ" sz="2000" b="0" i="1" u="none" strike="noStrike" baseline="0" dirty="0">
                <a:latin typeface="Arial" panose="020B0604020202020204" pitchFamily="34" charset="0"/>
                <a:cs typeface="Arial" panose="020B0604020202020204" pitchFamily="34" charset="0"/>
              </a:rPr>
              <a:t> </a:t>
            </a:r>
            <a:r>
              <a:rPr lang="en-US" sz="2000" b="0" i="1" u="none" strike="noStrike" baseline="0" dirty="0">
                <a:latin typeface="Arial" panose="020B0604020202020204" pitchFamily="34" charset="0"/>
                <a:cs typeface="Arial" panose="020B0604020202020204" pitchFamily="34" charset="0"/>
              </a:rPr>
              <a:t>of point-like constituents suggests. </a:t>
            </a:r>
            <a:r>
              <a:rPr lang="cs-CZ" sz="2000" b="0" i="1" u="none" strike="noStrike" baseline="0" dirty="0" err="1">
                <a:latin typeface="Arial" panose="020B0604020202020204" pitchFamily="34" charset="0"/>
                <a:cs typeface="Arial" panose="020B0604020202020204" pitchFamily="34" charset="0"/>
              </a:rPr>
              <a:t>Additional</a:t>
            </a:r>
            <a:r>
              <a:rPr lang="cs-CZ" sz="2000" b="0" i="1" u="none" strike="noStrike" baseline="0" dirty="0">
                <a:latin typeface="Arial" panose="020B0604020202020204" pitchFamily="34" charset="0"/>
                <a:cs typeface="Arial" panose="020B0604020202020204" pitchFamily="34" charset="0"/>
              </a:rPr>
              <a:t> data </a:t>
            </a:r>
            <a:r>
              <a:rPr lang="en-US" sz="2000" b="0" i="1" u="none" strike="noStrike" baseline="0" dirty="0">
                <a:latin typeface="Arial" panose="020B0604020202020204" pitchFamily="34" charset="0"/>
                <a:cs typeface="Arial" panose="020B0604020202020204" pitchFamily="34" charset="0"/>
              </a:rPr>
              <a:t>is necessary and very welcome in order </a:t>
            </a:r>
            <a:r>
              <a:rPr lang="en-US" sz="2000" b="1" i="1" u="none" strike="noStrike" baseline="0" dirty="0">
                <a:solidFill>
                  <a:srgbClr val="FF0000"/>
                </a:solidFill>
                <a:latin typeface="Arial" panose="020B0604020202020204" pitchFamily="34" charset="0"/>
                <a:cs typeface="Arial" panose="020B0604020202020204" pitchFamily="34" charset="0"/>
              </a:rPr>
              <a:t>to</a:t>
            </a:r>
            <a:r>
              <a:rPr lang="cs-CZ" sz="2000" b="1" i="1" u="none" strike="noStrike" baseline="0" dirty="0">
                <a:solidFill>
                  <a:srgbClr val="FF0000"/>
                </a:solidFill>
                <a:latin typeface="Arial" panose="020B0604020202020204" pitchFamily="34" charset="0"/>
                <a:cs typeface="Arial" panose="020B0604020202020204" pitchFamily="34" charset="0"/>
              </a:rPr>
              <a:t> </a:t>
            </a:r>
            <a:r>
              <a:rPr lang="en-US" sz="2000" b="1" i="1" u="none" strike="noStrike" baseline="0" dirty="0">
                <a:solidFill>
                  <a:srgbClr val="FF0000"/>
                </a:solidFill>
                <a:latin typeface="Arial" panose="020B0604020202020204" pitchFamily="34" charset="0"/>
                <a:cs typeface="Arial" panose="020B0604020202020204" pitchFamily="34" charset="0"/>
              </a:rPr>
              <a:t>completely destroy the picture of elementary constituents.</a:t>
            </a:r>
            <a:endParaRPr lang="cs-CZ" sz="2000" b="1" dirty="0">
              <a:solidFill>
                <a:srgbClr val="FF0000"/>
              </a:solidFill>
            </a:endParaRPr>
          </a:p>
        </p:txBody>
      </p:sp>
      <p:sp>
        <p:nvSpPr>
          <p:cNvPr id="6" name="Rectangle 7">
            <a:extLst>
              <a:ext uri="{FF2B5EF4-FFF2-40B4-BE49-F238E27FC236}">
                <a16:creationId xmlns:a16="http://schemas.microsoft.com/office/drawing/2014/main" id="{88EFC089-E059-D231-DDC3-36296A420E3C}"/>
              </a:ext>
            </a:extLst>
          </p:cNvPr>
          <p:cNvSpPr>
            <a:spLocks noChangeArrowheads="1"/>
          </p:cNvSpPr>
          <p:nvPr/>
        </p:nvSpPr>
        <p:spPr bwMode="auto">
          <a:xfrm>
            <a:off x="164703" y="5540217"/>
            <a:ext cx="8619331" cy="707886"/>
          </a:xfrm>
          <a:prstGeom prst="rect">
            <a:avLst/>
          </a:prstGeom>
          <a:solidFill>
            <a:schemeClr val="bg1"/>
          </a:solidFill>
          <a:ln>
            <a:noFill/>
          </a:ln>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cs-CZ" altLang="cs-CZ" sz="2000" dirty="0">
                <a:latin typeface="Arial" panose="020B0604020202020204" pitchFamily="34" charset="0"/>
                <a:ea typeface="Times New Roman" panose="02020603050405020304" pitchFamily="18" charset="0"/>
                <a:cs typeface="Arial" panose="020B0604020202020204" pitchFamily="34" charset="0"/>
              </a:rPr>
              <a:t>In such </a:t>
            </a:r>
            <a:r>
              <a:rPr lang="cs-CZ" altLang="cs-CZ" sz="2000" dirty="0" err="1">
                <a:latin typeface="Arial" panose="020B0604020202020204" pitchFamily="34" charset="0"/>
                <a:ea typeface="Times New Roman" panose="02020603050405020304" pitchFamily="18" charset="0"/>
                <a:cs typeface="Arial" panose="020B0604020202020204" pitchFamily="34" charset="0"/>
              </a:rPr>
              <a:t>situation</a:t>
            </a:r>
            <a:r>
              <a:rPr lang="cs-CZ" altLang="cs-CZ" sz="2000" dirty="0">
                <a:latin typeface="Arial" panose="020B0604020202020204" pitchFamily="34" charset="0"/>
                <a:ea typeface="Times New Roman" panose="02020603050405020304" pitchFamily="18" charset="0"/>
                <a:cs typeface="Arial" panose="020B0604020202020204" pitchFamily="34" charset="0"/>
              </a:rPr>
              <a:t> </a:t>
            </a:r>
            <a:r>
              <a:rPr lang="cs-CZ" altLang="cs-CZ" sz="2000" b="1" dirty="0">
                <a:solidFill>
                  <a:srgbClr val="2613B3"/>
                </a:solidFill>
                <a:latin typeface="Arial" panose="020B0604020202020204" pitchFamily="34" charset="0"/>
                <a:ea typeface="Times New Roman" panose="02020603050405020304" pitchFamily="18" charset="0"/>
                <a:cs typeface="Arial" panose="020B0604020202020204" pitchFamily="34" charset="0"/>
              </a:rPr>
              <a:t>David </a:t>
            </a:r>
            <a:r>
              <a:rPr lang="cs-CZ" altLang="cs-CZ" sz="2000" b="1" dirty="0">
                <a:solidFill>
                  <a:srgbClr val="0033CC"/>
                </a:solidFill>
                <a:latin typeface="Arial" panose="020B0604020202020204" pitchFamily="34" charset="0"/>
                <a:ea typeface="Times New Roman" panose="02020603050405020304" pitchFamily="18" charset="0"/>
                <a:cs typeface="Arial" panose="020B0604020202020204" pitchFamily="34" charset="0"/>
              </a:rPr>
              <a:t>Gross </a:t>
            </a:r>
            <a:r>
              <a:rPr lang="cs-CZ" altLang="cs-CZ" sz="2000" dirty="0" err="1">
                <a:latin typeface="Arial" panose="020B0604020202020204" pitchFamily="34" charset="0"/>
                <a:ea typeface="Times New Roman" panose="02020603050405020304" pitchFamily="18" charset="0"/>
                <a:cs typeface="Arial" panose="020B0604020202020204" pitchFamily="34" charset="0"/>
              </a:rPr>
              <a:t>attempted</a:t>
            </a:r>
            <a:r>
              <a:rPr lang="cs-CZ" altLang="cs-CZ" sz="2000" dirty="0">
                <a:latin typeface="Arial" panose="020B0604020202020204" pitchFamily="34" charset="0"/>
                <a:ea typeface="Times New Roman" panose="02020603050405020304" pitchFamily="18" charset="0"/>
                <a:cs typeface="Arial" panose="020B0604020202020204" pitchFamily="34" charset="0"/>
              </a:rPr>
              <a:t> </a:t>
            </a:r>
            <a:r>
              <a:rPr lang="cs-CZ" altLang="cs-CZ" sz="2000" b="1" dirty="0">
                <a:solidFill>
                  <a:srgbClr val="FF0000"/>
                </a:solidFill>
                <a:latin typeface="Arial" panose="020B0604020202020204" pitchFamily="34" charset="0"/>
                <a:ea typeface="Times New Roman" panose="02020603050405020304" pitchFamily="18" charset="0"/>
                <a:cs typeface="Arial" panose="020B0604020202020204" pitchFamily="34" charset="0"/>
              </a:rPr>
              <a:t>to </a:t>
            </a:r>
            <a:r>
              <a:rPr lang="cs-CZ" altLang="cs-CZ" sz="20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destroy</a:t>
            </a:r>
            <a:r>
              <a:rPr lang="cs-CZ" altLang="cs-CZ" sz="20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cs-CZ" altLang="cs-CZ" sz="20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Quantum</a:t>
            </a:r>
            <a:r>
              <a:rPr lang="cs-CZ" altLang="cs-CZ" sz="20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cs-CZ" altLang="cs-CZ" sz="20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Field</a:t>
            </a:r>
            <a:r>
              <a:rPr lang="cs-CZ" altLang="cs-CZ" sz="20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cs-CZ" altLang="cs-CZ" sz="20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Theory</a:t>
            </a:r>
            <a:r>
              <a:rPr lang="cs-CZ" altLang="cs-CZ" sz="20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cs-CZ" altLang="cs-CZ" sz="2000" dirty="0">
                <a:latin typeface="Arial" panose="020B0604020202020204" pitchFamily="34" charset="0"/>
                <a:ea typeface="Times New Roman" panose="02020603050405020304" pitchFamily="18" charset="0"/>
                <a:cs typeface="Arial" panose="020B0604020202020204" pitchFamily="34" charset="0"/>
              </a:rPr>
              <a:t>as a basic </a:t>
            </a:r>
            <a:r>
              <a:rPr lang="cs-CZ" altLang="cs-CZ" sz="2000" dirty="0" err="1">
                <a:latin typeface="Arial" panose="020B0604020202020204" pitchFamily="34" charset="0"/>
                <a:ea typeface="Times New Roman" panose="02020603050405020304" pitchFamily="18" charset="0"/>
                <a:cs typeface="Arial" panose="020B0604020202020204" pitchFamily="34" charset="0"/>
              </a:rPr>
              <a:t>tool</a:t>
            </a:r>
            <a:r>
              <a:rPr lang="cs-CZ" altLang="cs-CZ" sz="2000" dirty="0">
                <a:latin typeface="Arial" panose="020B0604020202020204" pitchFamily="34" charset="0"/>
                <a:ea typeface="Times New Roman" panose="02020603050405020304" pitchFamily="18" charset="0"/>
                <a:cs typeface="Arial" panose="020B0604020202020204" pitchFamily="34" charset="0"/>
              </a:rPr>
              <a:t> </a:t>
            </a:r>
            <a:r>
              <a:rPr lang="cs-CZ" altLang="cs-CZ" sz="2000" dirty="0" err="1">
                <a:latin typeface="Arial" panose="020B0604020202020204" pitchFamily="34" charset="0"/>
                <a:ea typeface="Times New Roman" panose="02020603050405020304" pitchFamily="18" charset="0"/>
                <a:cs typeface="Arial" panose="020B0604020202020204" pitchFamily="34" charset="0"/>
              </a:rPr>
              <a:t>for</a:t>
            </a:r>
            <a:r>
              <a:rPr lang="cs-CZ" altLang="cs-CZ" sz="2000" dirty="0">
                <a:latin typeface="Arial" panose="020B0604020202020204" pitchFamily="34" charset="0"/>
                <a:ea typeface="Times New Roman" panose="02020603050405020304" pitchFamily="18" charset="0"/>
                <a:cs typeface="Arial" panose="020B0604020202020204" pitchFamily="34" charset="0"/>
              </a:rPr>
              <a:t> </a:t>
            </a:r>
            <a:r>
              <a:rPr lang="cs-CZ" altLang="cs-CZ" sz="2000" dirty="0" err="1">
                <a:latin typeface="Arial" panose="020B0604020202020204" pitchFamily="34" charset="0"/>
                <a:ea typeface="Times New Roman" panose="02020603050405020304" pitchFamily="18" charset="0"/>
                <a:cs typeface="Arial" panose="020B0604020202020204" pitchFamily="34" charset="0"/>
              </a:rPr>
              <a:t>describing</a:t>
            </a:r>
            <a:r>
              <a:rPr lang="cs-CZ" altLang="cs-CZ" sz="2000" dirty="0">
                <a:latin typeface="Arial" panose="020B0604020202020204" pitchFamily="34" charset="0"/>
                <a:ea typeface="Times New Roman" panose="02020603050405020304" pitchFamily="18" charset="0"/>
                <a:cs typeface="Arial" panose="020B0604020202020204" pitchFamily="34" charset="0"/>
              </a:rPr>
              <a:t> </a:t>
            </a:r>
            <a:r>
              <a:rPr lang="cs-CZ" altLang="cs-CZ" sz="2000" dirty="0" err="1">
                <a:latin typeface="Arial" panose="020B0604020202020204" pitchFamily="34" charset="0"/>
                <a:ea typeface="Times New Roman" panose="02020603050405020304" pitchFamily="18" charset="0"/>
                <a:cs typeface="Arial" panose="020B0604020202020204" pitchFamily="34" charset="0"/>
              </a:rPr>
              <a:t>microworld</a:t>
            </a:r>
            <a:r>
              <a:rPr lang="cs-CZ" altLang="cs-CZ" sz="2000" dirty="0">
                <a:latin typeface="Arial" panose="020B0604020202020204" pitchFamily="34" charset="0"/>
                <a:ea typeface="Times New Roman" panose="02020603050405020304" pitchFamily="18" charset="0"/>
                <a:cs typeface="Arial" panose="020B0604020202020204" pitchFamily="34" charset="0"/>
              </a:rPr>
              <a:t>, </a:t>
            </a:r>
            <a:r>
              <a:rPr lang="cs-CZ" altLang="cs-CZ" sz="2000" b="1" u="sng" dirty="0">
                <a:solidFill>
                  <a:srgbClr val="FF0000"/>
                </a:solidFill>
                <a:latin typeface="Arial" panose="020B0604020202020204" pitchFamily="34" charset="0"/>
                <a:ea typeface="Times New Roman" panose="02020603050405020304" pitchFamily="18" charset="0"/>
                <a:cs typeface="Arial" panose="020B0604020202020204" pitchFamily="34" charset="0"/>
              </a:rPr>
              <a:t>BUT FAILED.</a:t>
            </a:r>
          </a:p>
        </p:txBody>
      </p:sp>
    </p:spTree>
    <p:extLst>
      <p:ext uri="{BB962C8B-B14F-4D97-AF65-F5344CB8AC3E}">
        <p14:creationId xmlns:p14="http://schemas.microsoft.com/office/powerpoint/2010/main" val="3009220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3732">
                                            <p:txEl>
                                              <p:pRg st="0" end="0"/>
                                            </p:txEl>
                                          </p:spTgt>
                                        </p:tgtEl>
                                        <p:attrNameLst>
                                          <p:attrName>style.visibility</p:attrName>
                                        </p:attrNameLst>
                                      </p:cBhvr>
                                      <p:to>
                                        <p:strVal val="visible"/>
                                      </p:to>
                                    </p:set>
                                    <p:animEffect transition="in" filter="fade">
                                      <p:cBhvr>
                                        <p:cTn id="7" dur="500"/>
                                        <p:tgtEl>
                                          <p:spTgt spid="737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3732">
                                            <p:txEl>
                                              <p:pRg st="2" end="2"/>
                                            </p:txEl>
                                          </p:spTgt>
                                        </p:tgtEl>
                                        <p:attrNameLst>
                                          <p:attrName>style.visibility</p:attrName>
                                        </p:attrNameLst>
                                      </p:cBhvr>
                                      <p:to>
                                        <p:strVal val="visible"/>
                                      </p:to>
                                    </p:set>
                                    <p:animEffect transition="in" filter="fade">
                                      <p:cBhvr>
                                        <p:cTn id="12" dur="500"/>
                                        <p:tgtEl>
                                          <p:spTgt spid="73732">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3732">
                                            <p:txEl>
                                              <p:pRg st="3" end="3"/>
                                            </p:txEl>
                                          </p:spTgt>
                                        </p:tgtEl>
                                        <p:attrNameLst>
                                          <p:attrName>style.visibility</p:attrName>
                                        </p:attrNameLst>
                                      </p:cBhvr>
                                      <p:to>
                                        <p:strVal val="visible"/>
                                      </p:to>
                                    </p:set>
                                    <p:animEffect transition="in" filter="fade">
                                      <p:cBhvr>
                                        <p:cTn id="15" dur="500"/>
                                        <p:tgtEl>
                                          <p:spTgt spid="7373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3732">
                                            <p:txEl>
                                              <p:pRg st="5" end="5"/>
                                            </p:txEl>
                                          </p:spTgt>
                                        </p:tgtEl>
                                        <p:attrNameLst>
                                          <p:attrName>style.visibility</p:attrName>
                                        </p:attrNameLst>
                                      </p:cBhvr>
                                      <p:to>
                                        <p:strVal val="visible"/>
                                      </p:to>
                                    </p:set>
                                    <p:animEffect transition="in" filter="fade">
                                      <p:cBhvr>
                                        <p:cTn id="20" dur="500"/>
                                        <p:tgtEl>
                                          <p:spTgt spid="73732">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4">
            <a:extLst>
              <a:ext uri="{FF2B5EF4-FFF2-40B4-BE49-F238E27FC236}">
                <a16:creationId xmlns:a16="http://schemas.microsoft.com/office/drawing/2014/main" id="{7AF6468C-9080-CB64-7D77-FF02C2A62953}"/>
              </a:ext>
            </a:extLst>
          </p:cNvPr>
          <p:cNvSpPr>
            <a:spLocks noChangeArrowheads="1"/>
          </p:cNvSpPr>
          <p:nvPr/>
        </p:nvSpPr>
        <p:spPr bwMode="auto">
          <a:xfrm>
            <a:off x="1657350" y="136524"/>
            <a:ext cx="5192447" cy="461665"/>
          </a:xfrm>
          <a:prstGeom prst="rect">
            <a:avLst/>
          </a:prstGeom>
          <a:noFill/>
          <a:ln>
            <a:noFill/>
          </a:ln>
        </p:spPr>
        <p:txBody>
          <a:bodyPr wrap="none">
            <a:spAutoFit/>
          </a:bodyPr>
          <a:lstStyle>
            <a:lvl1pPr eaLnBrk="0" hangingPunct="0">
              <a:defRPr sz="2000">
                <a:solidFill>
                  <a:schemeClr val="tx1"/>
                </a:solidFill>
                <a:latin typeface="Microsoft Sans Serif" panose="020B0604020202020204" pitchFamily="34" charset="0"/>
              </a:defRPr>
            </a:lvl1pPr>
            <a:lvl2pPr marL="742950" indent="-285750" eaLnBrk="0" hangingPunct="0">
              <a:defRPr sz="2000">
                <a:solidFill>
                  <a:schemeClr val="tx1"/>
                </a:solidFill>
                <a:latin typeface="Microsoft Sans Serif" panose="020B0604020202020204" pitchFamily="34" charset="0"/>
              </a:defRPr>
            </a:lvl2pPr>
            <a:lvl3pPr marL="1143000" indent="-228600" eaLnBrk="0" hangingPunct="0">
              <a:defRPr sz="2000">
                <a:solidFill>
                  <a:schemeClr val="tx1"/>
                </a:solidFill>
                <a:latin typeface="Microsoft Sans Serif" panose="020B0604020202020204" pitchFamily="34" charset="0"/>
              </a:defRPr>
            </a:lvl3pPr>
            <a:lvl4pPr marL="1600200" indent="-228600" eaLnBrk="0" hangingPunct="0">
              <a:defRPr sz="2000">
                <a:solidFill>
                  <a:schemeClr val="tx1"/>
                </a:solidFill>
                <a:latin typeface="Microsoft Sans Serif" panose="020B0604020202020204" pitchFamily="34" charset="0"/>
              </a:defRPr>
            </a:lvl4pPr>
            <a:lvl5pPr marL="2057400" indent="-228600" eaLnBrk="0" hangingPunct="0">
              <a:defRPr sz="2000">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a:solidFill>
                  <a:schemeClr val="tx1"/>
                </a:solidFill>
                <a:latin typeface="Microsoft Sans Serif" panose="020B0604020202020204" pitchFamily="34" charset="0"/>
              </a:defRPr>
            </a:lvl9pPr>
          </a:lstStyle>
          <a:p>
            <a:pPr eaLnBrk="1" hangingPunct="1"/>
            <a:r>
              <a:rPr lang="en-US" altLang="cs-CZ" sz="2400" b="1" dirty="0">
                <a:solidFill>
                  <a:srgbClr val="3333FF"/>
                </a:solidFill>
                <a:latin typeface="Arial" panose="020B0604020202020204" pitchFamily="34" charset="0"/>
                <a:cs typeface="Arial" panose="020B0604020202020204" pitchFamily="34" charset="0"/>
              </a:rPr>
              <a:t>D. Gross: QFT must be destroyed!</a:t>
            </a:r>
            <a:endParaRPr lang="cs-CZ" altLang="cs-CZ" sz="2400" b="1" dirty="0">
              <a:solidFill>
                <a:srgbClr val="6666FF"/>
              </a:solidFill>
              <a:latin typeface="Arial" panose="020B0604020202020204" pitchFamily="34" charset="0"/>
              <a:cs typeface="Arial" panose="020B0604020202020204" pitchFamily="34" charset="0"/>
            </a:endParaRPr>
          </a:p>
        </p:txBody>
      </p:sp>
      <p:sp>
        <p:nvSpPr>
          <p:cNvPr id="94211" name="Text Box 5">
            <a:extLst>
              <a:ext uri="{FF2B5EF4-FFF2-40B4-BE49-F238E27FC236}">
                <a16:creationId xmlns:a16="http://schemas.microsoft.com/office/drawing/2014/main" id="{8F758E87-0739-7AC1-01FA-5C6F9159448C}"/>
              </a:ext>
            </a:extLst>
          </p:cNvPr>
          <p:cNvSpPr txBox="1">
            <a:spLocks noChangeArrowheads="1"/>
          </p:cNvSpPr>
          <p:nvPr/>
        </p:nvSpPr>
        <p:spPr bwMode="auto">
          <a:xfrm>
            <a:off x="284480" y="2555338"/>
            <a:ext cx="8636000"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7625">
                <a:solidFill>
                  <a:srgbClr val="000000"/>
                </a:solidFill>
                <a:miter lim="800000"/>
                <a:headEnd/>
                <a:tailEnd/>
              </a14:hiddenLine>
            </a:ext>
          </a:extLst>
        </p:spPr>
        <p:txBody>
          <a:bodyPr wrap="square">
            <a:spAutoFit/>
          </a:bodyPr>
          <a:lstStyle>
            <a:lvl1pPr eaLnBrk="0" hangingPunct="0">
              <a:defRPr sz="2000">
                <a:solidFill>
                  <a:schemeClr val="tx1"/>
                </a:solidFill>
                <a:latin typeface="Microsoft Sans Serif" panose="020B0604020202020204" pitchFamily="34" charset="0"/>
              </a:defRPr>
            </a:lvl1pPr>
            <a:lvl2pPr marL="742950" indent="-285750" eaLnBrk="0" hangingPunct="0">
              <a:defRPr sz="2000">
                <a:solidFill>
                  <a:schemeClr val="tx1"/>
                </a:solidFill>
                <a:latin typeface="Microsoft Sans Serif" panose="020B0604020202020204" pitchFamily="34" charset="0"/>
              </a:defRPr>
            </a:lvl2pPr>
            <a:lvl3pPr marL="1143000" indent="-228600" eaLnBrk="0" hangingPunct="0">
              <a:defRPr sz="2000">
                <a:solidFill>
                  <a:schemeClr val="tx1"/>
                </a:solidFill>
                <a:latin typeface="Microsoft Sans Serif" panose="020B0604020202020204" pitchFamily="34" charset="0"/>
              </a:defRPr>
            </a:lvl3pPr>
            <a:lvl4pPr marL="1600200" indent="-228600" eaLnBrk="0" hangingPunct="0">
              <a:defRPr sz="2000">
                <a:solidFill>
                  <a:schemeClr val="tx1"/>
                </a:solidFill>
                <a:latin typeface="Microsoft Sans Serif" panose="020B0604020202020204" pitchFamily="34" charset="0"/>
              </a:defRPr>
            </a:lvl4pPr>
            <a:lvl5pPr marL="2057400" indent="-228600" eaLnBrk="0" hangingPunct="0">
              <a:defRPr sz="2000">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a:solidFill>
                  <a:schemeClr val="tx1"/>
                </a:solidFill>
                <a:latin typeface="Microsoft Sans Serif" panose="020B0604020202020204" pitchFamily="34" charset="0"/>
              </a:defRPr>
            </a:lvl9pPr>
          </a:lstStyle>
          <a:p>
            <a:pPr algn="l"/>
            <a:r>
              <a:rPr lang="en-US" i="1" u="none" strike="noStrike" baseline="0" dirty="0">
                <a:latin typeface="Arial" panose="020B0604020202020204" pitchFamily="34" charset="0"/>
                <a:ea typeface="Microsoft Sans Serif" panose="020B0604020202020204" pitchFamily="34" charset="0"/>
                <a:cs typeface="Arial" panose="020B0604020202020204" pitchFamily="34" charset="0"/>
              </a:rPr>
              <a:t>By the end of 1972, I had learned enough field</a:t>
            </a:r>
            <a:r>
              <a:rPr lang="cs-CZ" i="1" u="none" strike="noStrike" baseline="0" dirty="0">
                <a:latin typeface="Arial" panose="020B0604020202020204" pitchFamily="34" charset="0"/>
                <a:ea typeface="Microsoft Sans Serif" panose="020B0604020202020204" pitchFamily="34" charset="0"/>
                <a:cs typeface="Arial" panose="020B0604020202020204" pitchFamily="34" charset="0"/>
              </a:rPr>
              <a:t> </a:t>
            </a:r>
            <a:r>
              <a:rPr lang="en-US" i="1" u="none" strike="noStrike" baseline="0" dirty="0">
                <a:latin typeface="Arial" panose="020B0604020202020204" pitchFamily="34" charset="0"/>
                <a:ea typeface="Microsoft Sans Serif" panose="020B0604020202020204" pitchFamily="34" charset="0"/>
                <a:cs typeface="Arial" panose="020B0604020202020204" pitchFamily="34" charset="0"/>
              </a:rPr>
              <a:t>theory, especially renormalization group methods</a:t>
            </a:r>
            <a:r>
              <a:rPr lang="cs-CZ" i="1" u="none" strike="noStrike" baseline="0" dirty="0">
                <a:latin typeface="Arial" panose="020B0604020202020204" pitchFamily="34" charset="0"/>
                <a:ea typeface="Microsoft Sans Serif" panose="020B0604020202020204" pitchFamily="34" charset="0"/>
                <a:cs typeface="Arial" panose="020B0604020202020204" pitchFamily="34" charset="0"/>
              </a:rPr>
              <a:t> </a:t>
            </a:r>
            <a:r>
              <a:rPr lang="en-US" i="1" u="none" strike="noStrike" baseline="0" dirty="0">
                <a:latin typeface="Arial" panose="020B0604020202020204" pitchFamily="34" charset="0"/>
                <a:ea typeface="Microsoft Sans Serif" panose="020B0604020202020204" pitchFamily="34" charset="0"/>
                <a:cs typeface="Arial" panose="020B0604020202020204" pitchFamily="34" charset="0"/>
              </a:rPr>
              <a:t>from Ken Wilson, to tackle the problem of scaling</a:t>
            </a:r>
            <a:r>
              <a:rPr lang="cs-CZ" i="1" u="none" strike="noStrike" baseline="0" dirty="0">
                <a:latin typeface="Arial" panose="020B0604020202020204" pitchFamily="34" charset="0"/>
                <a:ea typeface="Microsoft Sans Serif" panose="020B0604020202020204" pitchFamily="34" charset="0"/>
                <a:cs typeface="Arial" panose="020B0604020202020204" pitchFamily="34" charset="0"/>
              </a:rPr>
              <a:t> </a:t>
            </a:r>
            <a:r>
              <a:rPr lang="cs-CZ" i="1" u="none" strike="noStrike" baseline="0" dirty="0" err="1">
                <a:latin typeface="Arial" panose="020B0604020202020204" pitchFamily="34" charset="0"/>
                <a:ea typeface="Microsoft Sans Serif" panose="020B0604020202020204" pitchFamily="34" charset="0"/>
                <a:cs typeface="Arial" panose="020B0604020202020204" pitchFamily="34" charset="0"/>
              </a:rPr>
              <a:t>head</a:t>
            </a:r>
            <a:r>
              <a:rPr lang="cs-CZ" i="1" u="none" strike="noStrike" baseline="0" dirty="0">
                <a:latin typeface="Arial" panose="020B0604020202020204" pitchFamily="34" charset="0"/>
                <a:ea typeface="Microsoft Sans Serif" panose="020B0604020202020204" pitchFamily="34" charset="0"/>
                <a:cs typeface="Arial" panose="020B0604020202020204" pitchFamily="34" charset="0"/>
              </a:rPr>
              <a:t> on. I</a:t>
            </a:r>
            <a:r>
              <a:rPr lang="cs-CZ" altLang="cs-CZ" i="1" dirty="0">
                <a:latin typeface="Arial" panose="020B0604020202020204" pitchFamily="34" charset="0"/>
                <a:ea typeface="Microsoft Sans Serif" panose="020B0604020202020204" pitchFamily="34" charset="0"/>
                <a:cs typeface="Arial" panose="020B0604020202020204" pitchFamily="34" charset="0"/>
              </a:rPr>
              <a:t> </a:t>
            </a:r>
            <a:r>
              <a:rPr lang="cs-CZ" altLang="cs-CZ" i="1" dirty="0" err="1">
                <a:latin typeface="Arial" panose="020B0604020202020204" pitchFamily="34" charset="0"/>
                <a:cs typeface="Arial" panose="020B0604020202020204" pitchFamily="34" charset="0"/>
              </a:rPr>
              <a:t>decided</a:t>
            </a:r>
            <a:r>
              <a:rPr lang="cs-CZ" altLang="cs-CZ" i="1" dirty="0">
                <a:latin typeface="Arial" panose="020B0604020202020204" pitchFamily="34" charset="0"/>
                <a:cs typeface="Arial" panose="020B0604020202020204" pitchFamily="34" charset="0"/>
              </a:rPr>
              <a:t>, </a:t>
            </a:r>
            <a:r>
              <a:rPr lang="cs-CZ" altLang="cs-CZ" i="1" dirty="0" err="1">
                <a:latin typeface="Arial" panose="020B0604020202020204" pitchFamily="34" charset="0"/>
                <a:cs typeface="Arial" panose="020B0604020202020204" pitchFamily="34" charset="0"/>
              </a:rPr>
              <a:t>quite</a:t>
            </a:r>
            <a:r>
              <a:rPr lang="cs-CZ" altLang="cs-CZ" i="1" dirty="0">
                <a:latin typeface="Arial" panose="020B0604020202020204" pitchFamily="34" charset="0"/>
                <a:cs typeface="Arial" panose="020B0604020202020204" pitchFamily="34" charset="0"/>
              </a:rPr>
              <a:t> </a:t>
            </a:r>
            <a:r>
              <a:rPr lang="cs-CZ" altLang="cs-CZ" i="1" dirty="0" err="1">
                <a:latin typeface="Arial" panose="020B0604020202020204" pitchFamily="34" charset="0"/>
                <a:cs typeface="Arial" panose="020B0604020202020204" pitchFamily="34" charset="0"/>
              </a:rPr>
              <a:t>deliberately</a:t>
            </a:r>
            <a:r>
              <a:rPr lang="cs-CZ" altLang="cs-CZ" b="1" i="1" dirty="0">
                <a:latin typeface="Arial" panose="020B0604020202020204" pitchFamily="34" charset="0"/>
                <a:cs typeface="Arial" panose="020B0604020202020204" pitchFamily="34" charset="0"/>
              </a:rPr>
              <a:t>,</a:t>
            </a:r>
            <a:r>
              <a:rPr lang="cs-CZ" altLang="cs-CZ" b="1" i="1" dirty="0">
                <a:solidFill>
                  <a:srgbClr val="FF0000"/>
                </a:solidFill>
                <a:latin typeface="Arial" panose="020B0604020202020204" pitchFamily="34" charset="0"/>
                <a:cs typeface="Arial" panose="020B0604020202020204" pitchFamily="34" charset="0"/>
              </a:rPr>
              <a:t> </a:t>
            </a:r>
            <a:r>
              <a:rPr lang="cs-CZ" altLang="cs-CZ" i="1" dirty="0">
                <a:latin typeface="Arial" panose="020B0604020202020204" pitchFamily="34" charset="0"/>
                <a:cs typeface="Arial" panose="020B0604020202020204" pitchFamily="34" charset="0"/>
              </a:rPr>
              <a:t>to </a:t>
            </a:r>
            <a:r>
              <a:rPr lang="cs-CZ" altLang="cs-CZ" i="1" dirty="0" err="1">
                <a:latin typeface="Arial" panose="020B0604020202020204" pitchFamily="34" charset="0"/>
                <a:cs typeface="Arial" panose="020B0604020202020204" pitchFamily="34" charset="0"/>
              </a:rPr>
              <a:t>prove</a:t>
            </a:r>
            <a:r>
              <a:rPr lang="cs-CZ" altLang="cs-CZ" i="1" dirty="0">
                <a:latin typeface="Arial" panose="020B0604020202020204" pitchFamily="34" charset="0"/>
                <a:cs typeface="Arial" panose="020B0604020202020204" pitchFamily="34" charset="0"/>
              </a:rPr>
              <a:t> </a:t>
            </a:r>
            <a:r>
              <a:rPr lang="cs-CZ" altLang="cs-CZ" i="1" dirty="0" err="1">
                <a:latin typeface="Arial" panose="020B0604020202020204" pitchFamily="34" charset="0"/>
                <a:cs typeface="Arial" panose="020B0604020202020204" pitchFamily="34" charset="0"/>
              </a:rPr>
              <a:t>that</a:t>
            </a:r>
            <a:r>
              <a:rPr lang="cs-CZ" altLang="cs-CZ" i="1" dirty="0">
                <a:latin typeface="Arial" panose="020B0604020202020204" pitchFamily="34" charset="0"/>
                <a:cs typeface="Arial" panose="020B0604020202020204" pitchFamily="34" charset="0"/>
              </a:rPr>
              <a:t> </a:t>
            </a:r>
            <a:r>
              <a:rPr lang="cs-CZ" altLang="cs-CZ" b="1" i="1" dirty="0" err="1">
                <a:solidFill>
                  <a:srgbClr val="FF0000"/>
                </a:solidFill>
                <a:latin typeface="Arial" panose="020B0604020202020204" pitchFamily="34" charset="0"/>
                <a:cs typeface="Arial" panose="020B0604020202020204" pitchFamily="34" charset="0"/>
              </a:rPr>
              <a:t>local</a:t>
            </a:r>
            <a:r>
              <a:rPr lang="cs-CZ" altLang="cs-CZ" b="1" i="1" dirty="0">
                <a:solidFill>
                  <a:srgbClr val="FF0000"/>
                </a:solidFill>
                <a:latin typeface="Arial" panose="020B0604020202020204" pitchFamily="34" charset="0"/>
                <a:cs typeface="Arial" panose="020B0604020202020204" pitchFamily="34" charset="0"/>
              </a:rPr>
              <a:t> </a:t>
            </a:r>
            <a:r>
              <a:rPr lang="cs-CZ" altLang="cs-CZ" b="1" i="1" dirty="0" err="1">
                <a:solidFill>
                  <a:srgbClr val="FF0000"/>
                </a:solidFill>
                <a:latin typeface="Arial" panose="020B0604020202020204" pitchFamily="34" charset="0"/>
                <a:cs typeface="Arial" panose="020B0604020202020204" pitchFamily="34" charset="0"/>
              </a:rPr>
              <a:t>field</a:t>
            </a:r>
            <a:r>
              <a:rPr lang="en-US" altLang="cs-CZ" b="1" i="1" dirty="0">
                <a:solidFill>
                  <a:srgbClr val="FF0000"/>
                </a:solidFill>
                <a:latin typeface="Arial" panose="020B0604020202020204" pitchFamily="34" charset="0"/>
                <a:cs typeface="Arial" panose="020B0604020202020204" pitchFamily="34" charset="0"/>
              </a:rPr>
              <a:t> </a:t>
            </a:r>
            <a:r>
              <a:rPr lang="cs-CZ" altLang="cs-CZ" b="1" i="1" dirty="0" err="1">
                <a:solidFill>
                  <a:srgbClr val="FF0000"/>
                </a:solidFill>
                <a:latin typeface="Arial" panose="020B0604020202020204" pitchFamily="34" charset="0"/>
                <a:cs typeface="Arial" panose="020B0604020202020204" pitchFamily="34" charset="0"/>
              </a:rPr>
              <a:t>theory</a:t>
            </a:r>
            <a:r>
              <a:rPr lang="cs-CZ" altLang="cs-CZ" b="1" i="1" dirty="0">
                <a:solidFill>
                  <a:srgbClr val="FF0000"/>
                </a:solidFill>
                <a:latin typeface="Arial" panose="020B0604020202020204" pitchFamily="34" charset="0"/>
                <a:cs typeface="Arial" panose="020B0604020202020204" pitchFamily="34" charset="0"/>
              </a:rPr>
              <a:t> </a:t>
            </a:r>
            <a:r>
              <a:rPr lang="cs-CZ" altLang="cs-CZ" b="1" i="1" dirty="0" err="1">
                <a:solidFill>
                  <a:srgbClr val="FF0000"/>
                </a:solidFill>
                <a:latin typeface="Arial" panose="020B0604020202020204" pitchFamily="34" charset="0"/>
                <a:cs typeface="Arial" panose="020B0604020202020204" pitchFamily="34" charset="0"/>
              </a:rPr>
              <a:t>could</a:t>
            </a:r>
            <a:r>
              <a:rPr lang="cs-CZ" altLang="cs-CZ" b="1" i="1" dirty="0">
                <a:solidFill>
                  <a:srgbClr val="FF0000"/>
                </a:solidFill>
                <a:latin typeface="Arial" panose="020B0604020202020204" pitchFamily="34" charset="0"/>
                <a:cs typeface="Arial" panose="020B0604020202020204" pitchFamily="34" charset="0"/>
              </a:rPr>
              <a:t> not </a:t>
            </a:r>
            <a:r>
              <a:rPr lang="cs-CZ" altLang="cs-CZ" b="1" i="1" dirty="0" err="1">
                <a:solidFill>
                  <a:srgbClr val="FF0000"/>
                </a:solidFill>
                <a:latin typeface="Arial" panose="020B0604020202020204" pitchFamily="34" charset="0"/>
                <a:cs typeface="Arial" panose="020B0604020202020204" pitchFamily="34" charset="0"/>
              </a:rPr>
              <a:t>explain</a:t>
            </a:r>
            <a:r>
              <a:rPr lang="cs-CZ" altLang="cs-CZ" b="1" i="1" dirty="0">
                <a:solidFill>
                  <a:srgbClr val="FF0000"/>
                </a:solidFill>
                <a:latin typeface="Arial" panose="020B0604020202020204" pitchFamily="34" charset="0"/>
                <a:cs typeface="Arial" panose="020B0604020202020204" pitchFamily="34" charset="0"/>
              </a:rPr>
              <a:t> </a:t>
            </a:r>
            <a:r>
              <a:rPr lang="cs-CZ" altLang="cs-CZ" b="1" i="1" dirty="0" err="1">
                <a:solidFill>
                  <a:srgbClr val="FF0000"/>
                </a:solidFill>
                <a:latin typeface="Arial" panose="020B0604020202020204" pitchFamily="34" charset="0"/>
                <a:cs typeface="Arial" panose="020B0604020202020204" pitchFamily="34" charset="0"/>
              </a:rPr>
              <a:t>the</a:t>
            </a:r>
            <a:r>
              <a:rPr lang="cs-CZ" altLang="cs-CZ" b="1" i="1" dirty="0">
                <a:solidFill>
                  <a:srgbClr val="FF0000"/>
                </a:solidFill>
                <a:latin typeface="Arial" panose="020B0604020202020204" pitchFamily="34" charset="0"/>
                <a:cs typeface="Arial" panose="020B0604020202020204" pitchFamily="34" charset="0"/>
              </a:rPr>
              <a:t> </a:t>
            </a:r>
            <a:r>
              <a:rPr lang="cs-CZ" altLang="cs-CZ" b="1" i="1" dirty="0" err="1">
                <a:solidFill>
                  <a:srgbClr val="FF0000"/>
                </a:solidFill>
                <a:latin typeface="Arial" panose="020B0604020202020204" pitchFamily="34" charset="0"/>
                <a:cs typeface="Arial" panose="020B0604020202020204" pitchFamily="34" charset="0"/>
              </a:rPr>
              <a:t>experimental</a:t>
            </a:r>
            <a:r>
              <a:rPr lang="cs-CZ" altLang="cs-CZ" b="1" i="1" dirty="0">
                <a:solidFill>
                  <a:srgbClr val="FF0000"/>
                </a:solidFill>
                <a:latin typeface="Arial" panose="020B0604020202020204" pitchFamily="34" charset="0"/>
                <a:cs typeface="Arial" panose="020B0604020202020204" pitchFamily="34" charset="0"/>
              </a:rPr>
              <a:t> </a:t>
            </a:r>
            <a:r>
              <a:rPr lang="cs-CZ" altLang="cs-CZ" b="1" i="1" dirty="0" err="1">
                <a:solidFill>
                  <a:srgbClr val="FF0000"/>
                </a:solidFill>
                <a:latin typeface="Arial" panose="020B0604020202020204" pitchFamily="34" charset="0"/>
                <a:cs typeface="Arial" panose="020B0604020202020204" pitchFamily="34" charset="0"/>
              </a:rPr>
              <a:t>fact</a:t>
            </a:r>
            <a:r>
              <a:rPr lang="cs-CZ" altLang="cs-CZ" b="1" i="1" dirty="0">
                <a:solidFill>
                  <a:srgbClr val="FF0000"/>
                </a:solidFill>
                <a:latin typeface="Arial" panose="020B0604020202020204" pitchFamily="34" charset="0"/>
                <a:cs typeface="Arial" panose="020B0604020202020204" pitchFamily="34" charset="0"/>
              </a:rPr>
              <a:t> </a:t>
            </a:r>
            <a:r>
              <a:rPr lang="cs-CZ" altLang="cs-CZ" b="1" i="1" dirty="0" err="1">
                <a:solidFill>
                  <a:srgbClr val="FF0000"/>
                </a:solidFill>
                <a:latin typeface="Arial" panose="020B0604020202020204" pitchFamily="34" charset="0"/>
                <a:cs typeface="Arial" panose="020B0604020202020204" pitchFamily="34" charset="0"/>
              </a:rPr>
              <a:t>of</a:t>
            </a:r>
            <a:r>
              <a:rPr lang="cs-CZ" altLang="cs-CZ" b="1" i="1" dirty="0">
                <a:solidFill>
                  <a:srgbClr val="FF0000"/>
                </a:solidFill>
                <a:latin typeface="Arial" panose="020B0604020202020204" pitchFamily="34" charset="0"/>
                <a:cs typeface="Arial" panose="020B0604020202020204" pitchFamily="34" charset="0"/>
              </a:rPr>
              <a:t> </a:t>
            </a:r>
            <a:r>
              <a:rPr lang="cs-CZ" altLang="cs-CZ" b="1" i="1" dirty="0" err="1">
                <a:solidFill>
                  <a:srgbClr val="FF0000"/>
                </a:solidFill>
                <a:latin typeface="Arial" panose="020B0604020202020204" pitchFamily="34" charset="0"/>
                <a:cs typeface="Arial" panose="020B0604020202020204" pitchFamily="34" charset="0"/>
              </a:rPr>
              <a:t>scaling</a:t>
            </a:r>
            <a:r>
              <a:rPr lang="cs-CZ" altLang="cs-CZ" b="1" i="1" dirty="0">
                <a:solidFill>
                  <a:srgbClr val="FF0000"/>
                </a:solidFill>
                <a:latin typeface="Arial" panose="020B0604020202020204" pitchFamily="34" charset="0"/>
                <a:cs typeface="Arial" panose="020B0604020202020204" pitchFamily="34" charset="0"/>
              </a:rPr>
              <a:t> and </a:t>
            </a:r>
            <a:r>
              <a:rPr lang="cs-CZ" altLang="cs-CZ" b="1" i="1" dirty="0" err="1">
                <a:solidFill>
                  <a:srgbClr val="FF0000"/>
                </a:solidFill>
                <a:latin typeface="Arial" panose="020B0604020202020204" pitchFamily="34" charset="0"/>
                <a:cs typeface="Arial" panose="020B0604020202020204" pitchFamily="34" charset="0"/>
              </a:rPr>
              <a:t>thus</a:t>
            </a:r>
            <a:r>
              <a:rPr lang="cs-CZ" altLang="cs-CZ" b="1" i="1" dirty="0">
                <a:solidFill>
                  <a:srgbClr val="FF0000"/>
                </a:solidFill>
                <a:latin typeface="Arial" panose="020B0604020202020204" pitchFamily="34" charset="0"/>
                <a:cs typeface="Arial" panose="020B0604020202020204" pitchFamily="34" charset="0"/>
              </a:rPr>
              <a:t> </a:t>
            </a:r>
            <a:r>
              <a:rPr lang="cs-CZ" altLang="cs-CZ" b="1" i="1" dirty="0" err="1">
                <a:solidFill>
                  <a:srgbClr val="FF0000"/>
                </a:solidFill>
                <a:latin typeface="Arial" panose="020B0604020202020204" pitchFamily="34" charset="0"/>
                <a:cs typeface="Arial" panose="020B0604020202020204" pitchFamily="34" charset="0"/>
              </a:rPr>
              <a:t>was</a:t>
            </a:r>
            <a:r>
              <a:rPr lang="en-US" altLang="cs-CZ" b="1" i="1" dirty="0">
                <a:solidFill>
                  <a:srgbClr val="FF0000"/>
                </a:solidFill>
                <a:latin typeface="Arial" panose="020B0604020202020204" pitchFamily="34" charset="0"/>
                <a:cs typeface="Arial" panose="020B0604020202020204" pitchFamily="34" charset="0"/>
              </a:rPr>
              <a:t> </a:t>
            </a:r>
            <a:r>
              <a:rPr lang="cs-CZ" altLang="cs-CZ" b="1" i="1" dirty="0">
                <a:solidFill>
                  <a:srgbClr val="FF0000"/>
                </a:solidFill>
                <a:latin typeface="Arial" panose="020B0604020202020204" pitchFamily="34" charset="0"/>
                <a:cs typeface="Arial" panose="020B0604020202020204" pitchFamily="34" charset="0"/>
              </a:rPr>
              <a:t>not </a:t>
            </a:r>
            <a:r>
              <a:rPr lang="cs-CZ" altLang="cs-CZ" b="1" i="1" dirty="0" err="1">
                <a:solidFill>
                  <a:srgbClr val="FF0000"/>
                </a:solidFill>
                <a:latin typeface="Arial" panose="020B0604020202020204" pitchFamily="34" charset="0"/>
                <a:cs typeface="Arial" panose="020B0604020202020204" pitchFamily="34" charset="0"/>
              </a:rPr>
              <a:t>an</a:t>
            </a:r>
            <a:r>
              <a:rPr lang="cs-CZ" altLang="cs-CZ" b="1" i="1" dirty="0">
                <a:solidFill>
                  <a:srgbClr val="FF0000"/>
                </a:solidFill>
                <a:latin typeface="Arial" panose="020B0604020202020204" pitchFamily="34" charset="0"/>
                <a:cs typeface="Arial" panose="020B0604020202020204" pitchFamily="34" charset="0"/>
              </a:rPr>
              <a:t> </a:t>
            </a:r>
            <a:r>
              <a:rPr lang="cs-CZ" altLang="cs-CZ" b="1" i="1" dirty="0" err="1">
                <a:solidFill>
                  <a:srgbClr val="FF0000"/>
                </a:solidFill>
                <a:latin typeface="Arial" panose="020B0604020202020204" pitchFamily="34" charset="0"/>
                <a:cs typeface="Arial" panose="020B0604020202020204" pitchFamily="34" charset="0"/>
              </a:rPr>
              <a:t>appropriate</a:t>
            </a:r>
            <a:r>
              <a:rPr lang="cs-CZ" altLang="cs-CZ" b="1" i="1" dirty="0">
                <a:solidFill>
                  <a:srgbClr val="FF0000"/>
                </a:solidFill>
                <a:latin typeface="Arial" panose="020B0604020202020204" pitchFamily="34" charset="0"/>
                <a:cs typeface="Arial" panose="020B0604020202020204" pitchFamily="34" charset="0"/>
              </a:rPr>
              <a:t> framework </a:t>
            </a:r>
            <a:r>
              <a:rPr lang="cs-CZ" altLang="cs-CZ" b="1" i="1" dirty="0" err="1">
                <a:solidFill>
                  <a:srgbClr val="FF0000"/>
                </a:solidFill>
                <a:latin typeface="Arial" panose="020B0604020202020204" pitchFamily="34" charset="0"/>
                <a:cs typeface="Arial" panose="020B0604020202020204" pitchFamily="34" charset="0"/>
              </a:rPr>
              <a:t>for</a:t>
            </a:r>
            <a:r>
              <a:rPr lang="cs-CZ" altLang="cs-CZ" b="1" i="1" dirty="0">
                <a:solidFill>
                  <a:srgbClr val="FF0000"/>
                </a:solidFill>
                <a:latin typeface="Arial" panose="020B0604020202020204" pitchFamily="34" charset="0"/>
                <a:cs typeface="Arial" panose="020B0604020202020204" pitchFamily="34" charset="0"/>
              </a:rPr>
              <a:t> </a:t>
            </a:r>
            <a:r>
              <a:rPr lang="cs-CZ" altLang="cs-CZ" b="1" i="1" dirty="0" err="1">
                <a:solidFill>
                  <a:srgbClr val="FF0000"/>
                </a:solidFill>
                <a:latin typeface="Arial" panose="020B0604020202020204" pitchFamily="34" charset="0"/>
                <a:cs typeface="Arial" panose="020B0604020202020204" pitchFamily="34" charset="0"/>
              </a:rPr>
              <a:t>the</a:t>
            </a:r>
            <a:r>
              <a:rPr lang="cs-CZ" altLang="cs-CZ" b="1" i="1" dirty="0">
                <a:solidFill>
                  <a:srgbClr val="FF0000"/>
                </a:solidFill>
                <a:latin typeface="Arial" panose="020B0604020202020204" pitchFamily="34" charset="0"/>
                <a:cs typeface="Arial" panose="020B0604020202020204" pitchFamily="34" charset="0"/>
              </a:rPr>
              <a:t> </a:t>
            </a:r>
            <a:r>
              <a:rPr lang="cs-CZ" altLang="cs-CZ" b="1" i="1" dirty="0" err="1">
                <a:solidFill>
                  <a:srgbClr val="FF0000"/>
                </a:solidFill>
                <a:latin typeface="Arial" panose="020B0604020202020204" pitchFamily="34" charset="0"/>
                <a:cs typeface="Arial" panose="020B0604020202020204" pitchFamily="34" charset="0"/>
              </a:rPr>
              <a:t>description</a:t>
            </a:r>
            <a:r>
              <a:rPr lang="cs-CZ" altLang="cs-CZ" b="1" i="1" dirty="0">
                <a:solidFill>
                  <a:srgbClr val="FF0000"/>
                </a:solidFill>
                <a:latin typeface="Arial" panose="020B0604020202020204" pitchFamily="34" charset="0"/>
                <a:cs typeface="Arial" panose="020B0604020202020204" pitchFamily="34" charset="0"/>
              </a:rPr>
              <a:t> </a:t>
            </a:r>
            <a:r>
              <a:rPr lang="cs-CZ" altLang="cs-CZ" b="1" i="1" dirty="0" err="1">
                <a:solidFill>
                  <a:srgbClr val="FF0000"/>
                </a:solidFill>
                <a:latin typeface="Arial" panose="020B0604020202020204" pitchFamily="34" charset="0"/>
                <a:cs typeface="Arial" panose="020B0604020202020204" pitchFamily="34" charset="0"/>
              </a:rPr>
              <a:t>of</a:t>
            </a:r>
            <a:r>
              <a:rPr lang="cs-CZ" altLang="cs-CZ" b="1" i="1" dirty="0">
                <a:solidFill>
                  <a:srgbClr val="FF0000"/>
                </a:solidFill>
                <a:latin typeface="Arial" panose="020B0604020202020204" pitchFamily="34" charset="0"/>
                <a:cs typeface="Arial" panose="020B0604020202020204" pitchFamily="34" charset="0"/>
              </a:rPr>
              <a:t> </a:t>
            </a:r>
            <a:r>
              <a:rPr lang="cs-CZ" altLang="cs-CZ" b="1" i="1" dirty="0" err="1">
                <a:solidFill>
                  <a:srgbClr val="FF0000"/>
                </a:solidFill>
                <a:latin typeface="Arial" panose="020B0604020202020204" pitchFamily="34" charset="0"/>
                <a:cs typeface="Arial" panose="020B0604020202020204" pitchFamily="34" charset="0"/>
              </a:rPr>
              <a:t>the</a:t>
            </a:r>
            <a:r>
              <a:rPr lang="cs-CZ" altLang="cs-CZ" b="1" i="1" dirty="0">
                <a:solidFill>
                  <a:srgbClr val="FF0000"/>
                </a:solidFill>
                <a:latin typeface="Arial" panose="020B0604020202020204" pitchFamily="34" charset="0"/>
                <a:cs typeface="Arial" panose="020B0604020202020204" pitchFamily="34" charset="0"/>
              </a:rPr>
              <a:t> </a:t>
            </a:r>
            <a:r>
              <a:rPr lang="cs-CZ" altLang="cs-CZ" b="1" i="1" dirty="0" err="1">
                <a:solidFill>
                  <a:srgbClr val="FF0000"/>
                </a:solidFill>
                <a:latin typeface="Arial" panose="020B0604020202020204" pitchFamily="34" charset="0"/>
                <a:cs typeface="Arial" panose="020B0604020202020204" pitchFamily="34" charset="0"/>
              </a:rPr>
              <a:t>strong</a:t>
            </a:r>
            <a:r>
              <a:rPr lang="en-US" altLang="cs-CZ" b="1" i="1" dirty="0">
                <a:solidFill>
                  <a:srgbClr val="FF0000"/>
                </a:solidFill>
                <a:latin typeface="Arial" panose="020B0604020202020204" pitchFamily="34" charset="0"/>
                <a:cs typeface="Arial" panose="020B0604020202020204" pitchFamily="34" charset="0"/>
              </a:rPr>
              <a:t> </a:t>
            </a:r>
            <a:r>
              <a:rPr lang="cs-CZ" altLang="cs-CZ" b="1" i="1" dirty="0" err="1">
                <a:solidFill>
                  <a:srgbClr val="FF0000"/>
                </a:solidFill>
                <a:latin typeface="Arial" panose="020B0604020202020204" pitchFamily="34" charset="0"/>
                <a:cs typeface="Arial" panose="020B0604020202020204" pitchFamily="34" charset="0"/>
              </a:rPr>
              <a:t>interactions</a:t>
            </a:r>
            <a:r>
              <a:rPr lang="cs-CZ" altLang="cs-CZ" i="1" dirty="0">
                <a:solidFill>
                  <a:srgbClr val="0066FF"/>
                </a:solidFill>
                <a:latin typeface="Arial" panose="020B0604020202020204" pitchFamily="34" charset="0"/>
                <a:cs typeface="Arial" panose="020B0604020202020204" pitchFamily="34" charset="0"/>
              </a:rPr>
              <a:t>.</a:t>
            </a:r>
            <a:r>
              <a:rPr lang="en-US" altLang="cs-CZ" i="1" dirty="0">
                <a:latin typeface="Arial" panose="020B0604020202020204" pitchFamily="34" charset="0"/>
                <a:cs typeface="Arial" panose="020B0604020202020204" pitchFamily="34" charset="0"/>
              </a:rPr>
              <a:t> </a:t>
            </a:r>
            <a:r>
              <a:rPr lang="cs-CZ" altLang="cs-CZ" b="1" i="1" dirty="0" err="1">
                <a:solidFill>
                  <a:srgbClr val="2613B3"/>
                </a:solidFill>
                <a:latin typeface="Arial" panose="020B0604020202020204" pitchFamily="34" charset="0"/>
                <a:cs typeface="Arial" panose="020B0604020202020204" pitchFamily="34" charset="0"/>
              </a:rPr>
              <a:t>Thus</a:t>
            </a:r>
            <a:r>
              <a:rPr lang="cs-CZ" altLang="cs-CZ" b="1" i="1" dirty="0">
                <a:solidFill>
                  <a:srgbClr val="2613B3"/>
                </a:solidFill>
                <a:latin typeface="Arial" panose="020B0604020202020204" pitchFamily="34" charset="0"/>
                <a:cs typeface="Arial" panose="020B0604020202020204" pitchFamily="34" charset="0"/>
              </a:rPr>
              <a:t>, </a:t>
            </a:r>
            <a:r>
              <a:rPr lang="cs-CZ" altLang="cs-CZ" b="1" i="1" dirty="0" err="1">
                <a:solidFill>
                  <a:srgbClr val="2613B3"/>
                </a:solidFill>
                <a:latin typeface="Arial" panose="020B0604020202020204" pitchFamily="34" charset="0"/>
                <a:cs typeface="Arial" panose="020B0604020202020204" pitchFamily="34" charset="0"/>
              </a:rPr>
              <a:t>deep</a:t>
            </a:r>
            <a:r>
              <a:rPr lang="cs-CZ" altLang="cs-CZ" b="1" i="1" dirty="0">
                <a:solidFill>
                  <a:srgbClr val="2613B3"/>
                </a:solidFill>
                <a:latin typeface="Arial" panose="020B0604020202020204" pitchFamily="34" charset="0"/>
                <a:cs typeface="Arial" panose="020B0604020202020204" pitchFamily="34" charset="0"/>
              </a:rPr>
              <a:t> </a:t>
            </a:r>
            <a:r>
              <a:rPr lang="cs-CZ" altLang="cs-CZ" b="1" i="1" dirty="0" err="1">
                <a:solidFill>
                  <a:srgbClr val="2613B3"/>
                </a:solidFill>
                <a:latin typeface="Arial" panose="020B0604020202020204" pitchFamily="34" charset="0"/>
                <a:cs typeface="Arial" panose="020B0604020202020204" pitchFamily="34" charset="0"/>
              </a:rPr>
              <a:t>inelastic</a:t>
            </a:r>
            <a:r>
              <a:rPr lang="cs-CZ" altLang="cs-CZ" b="1" i="1" dirty="0">
                <a:solidFill>
                  <a:srgbClr val="2613B3"/>
                </a:solidFill>
                <a:latin typeface="Arial" panose="020B0604020202020204" pitchFamily="34" charset="0"/>
                <a:cs typeface="Arial" panose="020B0604020202020204" pitchFamily="34" charset="0"/>
              </a:rPr>
              <a:t> </a:t>
            </a:r>
            <a:r>
              <a:rPr lang="cs-CZ" altLang="cs-CZ" b="1" i="1" dirty="0" err="1">
                <a:solidFill>
                  <a:srgbClr val="2613B3"/>
                </a:solidFill>
                <a:latin typeface="Arial" panose="020B0604020202020204" pitchFamily="34" charset="0"/>
                <a:cs typeface="Arial" panose="020B0604020202020204" pitchFamily="34" charset="0"/>
              </a:rPr>
              <a:t>scattering</a:t>
            </a:r>
            <a:r>
              <a:rPr lang="cs-CZ" altLang="cs-CZ" b="1" i="1" dirty="0">
                <a:solidFill>
                  <a:srgbClr val="2613B3"/>
                </a:solidFill>
                <a:latin typeface="Arial" panose="020B0604020202020204" pitchFamily="34" charset="0"/>
                <a:cs typeface="Arial" panose="020B0604020202020204" pitchFamily="34" charset="0"/>
              </a:rPr>
              <a:t> </a:t>
            </a:r>
            <a:r>
              <a:rPr lang="cs-CZ" altLang="cs-CZ" b="1" i="1" dirty="0" err="1">
                <a:solidFill>
                  <a:srgbClr val="2613B3"/>
                </a:solidFill>
                <a:latin typeface="Arial" panose="020B0604020202020204" pitchFamily="34" charset="0"/>
                <a:cs typeface="Arial" panose="020B0604020202020204" pitchFamily="34" charset="0"/>
              </a:rPr>
              <a:t>would</a:t>
            </a:r>
            <a:r>
              <a:rPr lang="cs-CZ" altLang="cs-CZ" b="1" i="1" dirty="0">
                <a:solidFill>
                  <a:srgbClr val="2613B3"/>
                </a:solidFill>
                <a:latin typeface="Arial" panose="020B0604020202020204" pitchFamily="34" charset="0"/>
                <a:cs typeface="Arial" panose="020B0604020202020204" pitchFamily="34" charset="0"/>
              </a:rPr>
              <a:t> </a:t>
            </a:r>
            <a:r>
              <a:rPr lang="cs-CZ" altLang="cs-CZ" b="1" i="1" dirty="0" err="1">
                <a:solidFill>
                  <a:srgbClr val="2613B3"/>
                </a:solidFill>
                <a:latin typeface="Arial" panose="020B0604020202020204" pitchFamily="34" charset="0"/>
                <a:cs typeface="Arial" panose="020B0604020202020204" pitchFamily="34" charset="0"/>
              </a:rPr>
              <a:t>finally</a:t>
            </a:r>
            <a:r>
              <a:rPr lang="cs-CZ" altLang="cs-CZ" b="1" i="1" dirty="0">
                <a:solidFill>
                  <a:srgbClr val="2613B3"/>
                </a:solidFill>
                <a:latin typeface="Arial" panose="020B0604020202020204" pitchFamily="34" charset="0"/>
                <a:cs typeface="Arial" panose="020B0604020202020204" pitchFamily="34" charset="0"/>
              </a:rPr>
              <a:t> </a:t>
            </a:r>
            <a:r>
              <a:rPr lang="cs-CZ" altLang="cs-CZ" b="1" i="1" dirty="0" err="1">
                <a:solidFill>
                  <a:srgbClr val="2613B3"/>
                </a:solidFill>
                <a:latin typeface="Arial" panose="020B0604020202020204" pitchFamily="34" charset="0"/>
                <a:cs typeface="Arial" panose="020B0604020202020204" pitchFamily="34" charset="0"/>
              </a:rPr>
              <a:t>settle</a:t>
            </a:r>
            <a:r>
              <a:rPr lang="cs-CZ" altLang="cs-CZ" b="1" i="1" dirty="0">
                <a:solidFill>
                  <a:srgbClr val="2613B3"/>
                </a:solidFill>
                <a:latin typeface="Arial" panose="020B0604020202020204" pitchFamily="34" charset="0"/>
                <a:cs typeface="Arial" panose="020B0604020202020204" pitchFamily="34" charset="0"/>
              </a:rPr>
              <a:t> </a:t>
            </a:r>
            <a:r>
              <a:rPr lang="cs-CZ" altLang="cs-CZ" b="1" i="1" dirty="0" err="1">
                <a:solidFill>
                  <a:srgbClr val="2613B3"/>
                </a:solidFill>
                <a:latin typeface="Arial" panose="020B0604020202020204" pitchFamily="34" charset="0"/>
                <a:cs typeface="Arial" panose="020B0604020202020204" pitchFamily="34" charset="0"/>
              </a:rPr>
              <a:t>the</a:t>
            </a:r>
            <a:r>
              <a:rPr lang="cs-CZ" altLang="cs-CZ" b="1" i="1" dirty="0">
                <a:solidFill>
                  <a:srgbClr val="2613B3"/>
                </a:solidFill>
                <a:latin typeface="Arial" panose="020B0604020202020204" pitchFamily="34" charset="0"/>
                <a:cs typeface="Arial" panose="020B0604020202020204" pitchFamily="34" charset="0"/>
              </a:rPr>
              <a:t> </a:t>
            </a:r>
            <a:r>
              <a:rPr lang="cs-CZ" altLang="cs-CZ" b="1" i="1" dirty="0" err="1">
                <a:solidFill>
                  <a:srgbClr val="2613B3"/>
                </a:solidFill>
                <a:latin typeface="Arial" panose="020B0604020202020204" pitchFamily="34" charset="0"/>
                <a:cs typeface="Arial" panose="020B0604020202020204" pitchFamily="34" charset="0"/>
              </a:rPr>
              <a:t>issue</a:t>
            </a:r>
            <a:r>
              <a:rPr lang="cs-CZ" altLang="cs-CZ" b="1" i="1" dirty="0">
                <a:solidFill>
                  <a:srgbClr val="2613B3"/>
                </a:solidFill>
                <a:latin typeface="Arial" panose="020B0604020202020204" pitchFamily="34" charset="0"/>
                <a:cs typeface="Arial" panose="020B0604020202020204" pitchFamily="34" charset="0"/>
              </a:rPr>
              <a:t> as to</a:t>
            </a:r>
            <a:r>
              <a:rPr lang="en-US" altLang="cs-CZ" b="1" i="1" dirty="0">
                <a:solidFill>
                  <a:srgbClr val="2613B3"/>
                </a:solidFill>
                <a:latin typeface="Arial" panose="020B0604020202020204" pitchFamily="34" charset="0"/>
                <a:cs typeface="Arial" panose="020B0604020202020204" pitchFamily="34" charset="0"/>
              </a:rPr>
              <a:t> </a:t>
            </a:r>
            <a:r>
              <a:rPr lang="cs-CZ" altLang="cs-CZ" b="1" i="1" dirty="0" err="1">
                <a:solidFill>
                  <a:srgbClr val="2613B3"/>
                </a:solidFill>
                <a:latin typeface="Arial" panose="020B0604020202020204" pitchFamily="34" charset="0"/>
                <a:cs typeface="Arial" panose="020B0604020202020204" pitchFamily="34" charset="0"/>
              </a:rPr>
              <a:t>the</a:t>
            </a:r>
            <a:r>
              <a:rPr lang="cs-CZ" altLang="cs-CZ" b="1" i="1" dirty="0">
                <a:solidFill>
                  <a:srgbClr val="2613B3"/>
                </a:solidFill>
                <a:latin typeface="Arial" panose="020B0604020202020204" pitchFamily="34" charset="0"/>
                <a:cs typeface="Arial" panose="020B0604020202020204" pitchFamily="34" charset="0"/>
              </a:rPr>
              <a:t> validity </a:t>
            </a:r>
            <a:r>
              <a:rPr lang="cs-CZ" altLang="cs-CZ" b="1" i="1" dirty="0" err="1">
                <a:solidFill>
                  <a:srgbClr val="2613B3"/>
                </a:solidFill>
                <a:latin typeface="Arial" panose="020B0604020202020204" pitchFamily="34" charset="0"/>
                <a:cs typeface="Arial" panose="020B0604020202020204" pitchFamily="34" charset="0"/>
              </a:rPr>
              <a:t>of</a:t>
            </a:r>
            <a:r>
              <a:rPr lang="cs-CZ" altLang="cs-CZ" b="1" i="1" dirty="0">
                <a:solidFill>
                  <a:srgbClr val="2613B3"/>
                </a:solidFill>
                <a:latin typeface="Arial" panose="020B0604020202020204" pitchFamily="34" charset="0"/>
                <a:cs typeface="Arial" panose="020B0604020202020204" pitchFamily="34" charset="0"/>
              </a:rPr>
              <a:t> </a:t>
            </a:r>
            <a:r>
              <a:rPr lang="cs-CZ" altLang="cs-CZ" b="1" i="1" dirty="0" err="1">
                <a:solidFill>
                  <a:srgbClr val="2613B3"/>
                </a:solidFill>
                <a:latin typeface="Arial" panose="020B0604020202020204" pitchFamily="34" charset="0"/>
                <a:cs typeface="Arial" panose="020B0604020202020204" pitchFamily="34" charset="0"/>
              </a:rPr>
              <a:t>quantum</a:t>
            </a:r>
            <a:r>
              <a:rPr lang="cs-CZ" altLang="cs-CZ" b="1" i="1" dirty="0">
                <a:solidFill>
                  <a:srgbClr val="2613B3"/>
                </a:solidFill>
                <a:latin typeface="Arial" panose="020B0604020202020204" pitchFamily="34" charset="0"/>
                <a:cs typeface="Arial" panose="020B0604020202020204" pitchFamily="34" charset="0"/>
              </a:rPr>
              <a:t> </a:t>
            </a:r>
            <a:r>
              <a:rPr lang="cs-CZ" altLang="cs-CZ" b="1" i="1" dirty="0" err="1">
                <a:solidFill>
                  <a:srgbClr val="2613B3"/>
                </a:solidFill>
                <a:latin typeface="Arial" panose="020B0604020202020204" pitchFamily="34" charset="0"/>
                <a:cs typeface="Arial" panose="020B0604020202020204" pitchFamily="34" charset="0"/>
              </a:rPr>
              <a:t>field</a:t>
            </a:r>
            <a:r>
              <a:rPr lang="cs-CZ" altLang="cs-CZ" b="1" i="1" dirty="0">
                <a:solidFill>
                  <a:srgbClr val="2613B3"/>
                </a:solidFill>
                <a:latin typeface="Arial" panose="020B0604020202020204" pitchFamily="34" charset="0"/>
                <a:cs typeface="Arial" panose="020B0604020202020204" pitchFamily="34" charset="0"/>
              </a:rPr>
              <a:t> </a:t>
            </a:r>
            <a:r>
              <a:rPr lang="cs-CZ" altLang="cs-CZ" b="1" i="1" dirty="0" err="1">
                <a:solidFill>
                  <a:srgbClr val="2613B3"/>
                </a:solidFill>
                <a:latin typeface="Arial" panose="020B0604020202020204" pitchFamily="34" charset="0"/>
                <a:cs typeface="Arial" panose="020B0604020202020204" pitchFamily="34" charset="0"/>
              </a:rPr>
              <a:t>theory</a:t>
            </a:r>
            <a:r>
              <a:rPr lang="cs-CZ" altLang="cs-CZ" i="1" dirty="0">
                <a:latin typeface="Arial" panose="020B0604020202020204" pitchFamily="34" charset="0"/>
                <a:cs typeface="Arial" panose="020B0604020202020204" pitchFamily="34" charset="0"/>
              </a:rPr>
              <a:t>.</a:t>
            </a:r>
            <a:r>
              <a:rPr lang="en-US" altLang="cs-CZ" i="1" dirty="0">
                <a:latin typeface="Arial" panose="020B0604020202020204" pitchFamily="34" charset="0"/>
                <a:cs typeface="Arial" panose="020B0604020202020204" pitchFamily="34" charset="0"/>
              </a:rPr>
              <a:t> </a:t>
            </a:r>
            <a:r>
              <a:rPr lang="cs-CZ" altLang="cs-CZ" i="1" dirty="0" err="1">
                <a:latin typeface="Arial" panose="020B0604020202020204" pitchFamily="34" charset="0"/>
                <a:cs typeface="Arial" panose="020B0604020202020204" pitchFamily="34" charset="0"/>
              </a:rPr>
              <a:t>The</a:t>
            </a:r>
            <a:r>
              <a:rPr lang="cs-CZ" altLang="cs-CZ" i="1" dirty="0">
                <a:latin typeface="Arial" panose="020B0604020202020204" pitchFamily="34" charset="0"/>
                <a:cs typeface="Arial" panose="020B0604020202020204" pitchFamily="34" charset="0"/>
              </a:rPr>
              <a:t> </a:t>
            </a:r>
            <a:r>
              <a:rPr lang="cs-CZ" altLang="cs-CZ" i="1" dirty="0" err="1">
                <a:latin typeface="Arial" panose="020B0604020202020204" pitchFamily="34" charset="0"/>
                <a:cs typeface="Arial" panose="020B0604020202020204" pitchFamily="34" charset="0"/>
              </a:rPr>
              <a:t>plan</a:t>
            </a:r>
            <a:r>
              <a:rPr lang="cs-CZ" altLang="cs-CZ" i="1" dirty="0">
                <a:latin typeface="Arial" panose="020B0604020202020204" pitchFamily="34" charset="0"/>
                <a:cs typeface="Arial" panose="020B0604020202020204" pitchFamily="34" charset="0"/>
              </a:rPr>
              <a:t> </a:t>
            </a:r>
            <a:r>
              <a:rPr lang="cs-CZ" altLang="cs-CZ" i="1" dirty="0" err="1">
                <a:latin typeface="Arial" panose="020B0604020202020204" pitchFamily="34" charset="0"/>
                <a:cs typeface="Arial" panose="020B0604020202020204" pitchFamily="34" charset="0"/>
              </a:rPr>
              <a:t>of</a:t>
            </a:r>
            <a:r>
              <a:rPr lang="cs-CZ" altLang="cs-CZ" i="1" dirty="0">
                <a:latin typeface="Arial" panose="020B0604020202020204" pitchFamily="34" charset="0"/>
                <a:cs typeface="Arial" panose="020B0604020202020204" pitchFamily="34" charset="0"/>
              </a:rPr>
              <a:t> </a:t>
            </a:r>
            <a:r>
              <a:rPr lang="cs-CZ" altLang="cs-CZ" i="1" dirty="0" err="1">
                <a:latin typeface="Arial" panose="020B0604020202020204" pitchFamily="34" charset="0"/>
                <a:cs typeface="Arial" panose="020B0604020202020204" pitchFamily="34" charset="0"/>
              </a:rPr>
              <a:t>the</a:t>
            </a:r>
            <a:r>
              <a:rPr lang="cs-CZ" altLang="cs-CZ" i="1" dirty="0">
                <a:latin typeface="Arial" panose="020B0604020202020204" pitchFamily="34" charset="0"/>
                <a:cs typeface="Arial" panose="020B0604020202020204" pitchFamily="34" charset="0"/>
              </a:rPr>
              <a:t> </a:t>
            </a:r>
            <a:r>
              <a:rPr lang="cs-CZ" altLang="cs-CZ" i="1" dirty="0" err="1">
                <a:latin typeface="Arial" panose="020B0604020202020204" pitchFamily="34" charset="0"/>
                <a:cs typeface="Arial" panose="020B0604020202020204" pitchFamily="34" charset="0"/>
              </a:rPr>
              <a:t>attack</a:t>
            </a:r>
            <a:r>
              <a:rPr lang="cs-CZ" altLang="cs-CZ" i="1" dirty="0">
                <a:latin typeface="Arial" panose="020B0604020202020204" pitchFamily="34" charset="0"/>
                <a:cs typeface="Arial" panose="020B0604020202020204" pitchFamily="34" charset="0"/>
              </a:rPr>
              <a:t> </a:t>
            </a:r>
            <a:r>
              <a:rPr lang="cs-CZ" altLang="cs-CZ" i="1" dirty="0" err="1">
                <a:latin typeface="Arial" panose="020B0604020202020204" pitchFamily="34" charset="0"/>
                <a:cs typeface="Arial" panose="020B0604020202020204" pitchFamily="34" charset="0"/>
              </a:rPr>
              <a:t>was</a:t>
            </a:r>
            <a:r>
              <a:rPr lang="cs-CZ" altLang="cs-CZ" i="1" dirty="0">
                <a:latin typeface="Arial" panose="020B0604020202020204" pitchFamily="34" charset="0"/>
                <a:cs typeface="Arial" panose="020B0604020202020204" pitchFamily="34" charset="0"/>
              </a:rPr>
              <a:t> </a:t>
            </a:r>
            <a:r>
              <a:rPr lang="cs-CZ" altLang="cs-CZ" i="1" dirty="0" err="1">
                <a:latin typeface="Arial" panose="020B0604020202020204" pitchFamily="34" charset="0"/>
                <a:cs typeface="Arial" panose="020B0604020202020204" pitchFamily="34" charset="0"/>
              </a:rPr>
              <a:t>twofold</a:t>
            </a:r>
            <a:r>
              <a:rPr lang="cs-CZ" altLang="cs-CZ" i="1" dirty="0">
                <a:latin typeface="Arial" panose="020B0604020202020204" pitchFamily="34" charset="0"/>
                <a:cs typeface="Arial" panose="020B0604020202020204" pitchFamily="34" charset="0"/>
              </a:rPr>
              <a:t>. </a:t>
            </a:r>
            <a:endParaRPr lang="en-US" altLang="cs-CZ" i="1" dirty="0">
              <a:latin typeface="Arial" panose="020B0604020202020204" pitchFamily="34" charset="0"/>
              <a:cs typeface="Arial" panose="020B0604020202020204" pitchFamily="34" charset="0"/>
            </a:endParaRPr>
          </a:p>
          <a:p>
            <a:pPr eaLnBrk="1" hangingPunct="1"/>
            <a:endParaRPr lang="en-US" altLang="cs-CZ" sz="600" b="1" i="1" dirty="0"/>
          </a:p>
        </p:txBody>
      </p:sp>
      <p:sp>
        <p:nvSpPr>
          <p:cNvPr id="94212" name="Text Box 9">
            <a:extLst>
              <a:ext uri="{FF2B5EF4-FFF2-40B4-BE49-F238E27FC236}">
                <a16:creationId xmlns:a16="http://schemas.microsoft.com/office/drawing/2014/main" id="{770673EC-2E75-98F2-EDA5-D808E3CCAF09}"/>
              </a:ext>
            </a:extLst>
          </p:cNvPr>
          <p:cNvSpPr txBox="1">
            <a:spLocks noChangeArrowheads="1"/>
          </p:cNvSpPr>
          <p:nvPr/>
        </p:nvSpPr>
        <p:spPr bwMode="auto">
          <a:xfrm>
            <a:off x="307975" y="5182532"/>
            <a:ext cx="8207375" cy="1015663"/>
          </a:xfrm>
          <a:prstGeom prst="rect">
            <a:avLst/>
          </a:prstGeom>
          <a:noFill/>
          <a:ln>
            <a:noFill/>
          </a:ln>
        </p:spPr>
        <p:txBody>
          <a:bodyPr>
            <a:spAutoFit/>
          </a:bodyPr>
          <a:lstStyle>
            <a:lvl1pPr eaLnBrk="0" hangingPunct="0">
              <a:defRPr sz="2000">
                <a:solidFill>
                  <a:schemeClr val="tx1"/>
                </a:solidFill>
                <a:latin typeface="Microsoft Sans Serif" panose="020B0604020202020204" pitchFamily="34" charset="0"/>
              </a:defRPr>
            </a:lvl1pPr>
            <a:lvl2pPr marL="742950" indent="-285750" eaLnBrk="0" hangingPunct="0">
              <a:defRPr sz="2000">
                <a:solidFill>
                  <a:schemeClr val="tx1"/>
                </a:solidFill>
                <a:latin typeface="Microsoft Sans Serif" panose="020B0604020202020204" pitchFamily="34" charset="0"/>
              </a:defRPr>
            </a:lvl2pPr>
            <a:lvl3pPr marL="1143000" indent="-228600" eaLnBrk="0" hangingPunct="0">
              <a:defRPr sz="2000">
                <a:solidFill>
                  <a:schemeClr val="tx1"/>
                </a:solidFill>
                <a:latin typeface="Microsoft Sans Serif" panose="020B0604020202020204" pitchFamily="34" charset="0"/>
              </a:defRPr>
            </a:lvl3pPr>
            <a:lvl4pPr marL="1600200" indent="-228600" eaLnBrk="0" hangingPunct="0">
              <a:defRPr sz="2000">
                <a:solidFill>
                  <a:schemeClr val="tx1"/>
                </a:solidFill>
                <a:latin typeface="Microsoft Sans Serif" panose="020B0604020202020204" pitchFamily="34" charset="0"/>
              </a:defRPr>
            </a:lvl4pPr>
            <a:lvl5pPr marL="2057400" indent="-228600" eaLnBrk="0" hangingPunct="0">
              <a:defRPr sz="2000">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a:solidFill>
                  <a:schemeClr val="tx1"/>
                </a:solidFill>
                <a:latin typeface="Microsoft Sans Serif" panose="020B0604020202020204" pitchFamily="34" charset="0"/>
              </a:defRPr>
            </a:lvl9pPr>
          </a:lstStyle>
          <a:p>
            <a:pPr eaLnBrk="1" hangingPunct="1"/>
            <a:r>
              <a:rPr lang="cs-CZ" altLang="cs-CZ" b="1" i="1" dirty="0" err="1">
                <a:solidFill>
                  <a:srgbClr val="008000"/>
                </a:solidFill>
                <a:latin typeface="Arial" panose="020B0604020202020204" pitchFamily="34" charset="0"/>
                <a:cs typeface="Arial" panose="020B0604020202020204" pitchFamily="34" charset="0"/>
              </a:rPr>
              <a:t>First</a:t>
            </a:r>
            <a:r>
              <a:rPr lang="cs-CZ" altLang="cs-CZ" b="1" i="1" dirty="0">
                <a:solidFill>
                  <a:srgbClr val="008000"/>
                </a:solidFill>
                <a:latin typeface="Arial" panose="020B0604020202020204" pitchFamily="34" charset="0"/>
                <a:cs typeface="Arial" panose="020B0604020202020204" pitchFamily="34" charset="0"/>
              </a:rPr>
              <a:t>,</a:t>
            </a:r>
            <a:r>
              <a:rPr lang="cs-CZ" altLang="cs-CZ" b="1" i="1" dirty="0">
                <a:latin typeface="Arial" panose="020B0604020202020204" pitchFamily="34" charset="0"/>
                <a:cs typeface="Arial" panose="020B0604020202020204" pitchFamily="34" charset="0"/>
              </a:rPr>
              <a:t> I </a:t>
            </a:r>
            <a:r>
              <a:rPr lang="cs-CZ" altLang="cs-CZ" b="1" i="1" dirty="0" err="1">
                <a:latin typeface="Arial" panose="020B0604020202020204" pitchFamily="34" charset="0"/>
                <a:cs typeface="Arial" panose="020B0604020202020204" pitchFamily="34" charset="0"/>
              </a:rPr>
              <a:t>would</a:t>
            </a:r>
            <a:r>
              <a:rPr lang="cs-CZ" altLang="cs-CZ" b="1" i="1" dirty="0">
                <a:latin typeface="Arial" panose="020B0604020202020204" pitchFamily="34" charset="0"/>
                <a:cs typeface="Arial" panose="020B0604020202020204" pitchFamily="34" charset="0"/>
              </a:rPr>
              <a:t> </a:t>
            </a:r>
            <a:r>
              <a:rPr lang="cs-CZ" altLang="cs-CZ" b="1" i="1" dirty="0" err="1">
                <a:latin typeface="Arial" panose="020B0604020202020204" pitchFamily="34" charset="0"/>
                <a:cs typeface="Arial" panose="020B0604020202020204" pitchFamily="34" charset="0"/>
              </a:rPr>
              <a:t>prove</a:t>
            </a:r>
            <a:r>
              <a:rPr lang="cs-CZ" altLang="cs-CZ" b="1" i="1" dirty="0">
                <a:latin typeface="Arial" panose="020B0604020202020204" pitchFamily="34" charset="0"/>
                <a:cs typeface="Arial" panose="020B0604020202020204" pitchFamily="34" charset="0"/>
              </a:rPr>
              <a:t> </a:t>
            </a:r>
            <a:r>
              <a:rPr lang="cs-CZ" altLang="cs-CZ" b="1" i="1" dirty="0" err="1">
                <a:latin typeface="Arial" panose="020B0604020202020204" pitchFamily="34" charset="0"/>
                <a:cs typeface="Arial" panose="020B0604020202020204" pitchFamily="34" charset="0"/>
              </a:rPr>
              <a:t>that</a:t>
            </a:r>
            <a:r>
              <a:rPr lang="cs-CZ" altLang="cs-CZ" b="1" i="1" dirty="0">
                <a:latin typeface="Arial" panose="020B0604020202020204" pitchFamily="34" charset="0"/>
                <a:cs typeface="Arial" panose="020B0604020202020204" pitchFamily="34" charset="0"/>
              </a:rPr>
              <a:t> “</a:t>
            </a:r>
            <a:r>
              <a:rPr lang="cs-CZ" altLang="cs-CZ" b="1" i="1" dirty="0" err="1">
                <a:latin typeface="Arial" panose="020B0604020202020204" pitchFamily="34" charset="0"/>
                <a:cs typeface="Arial" panose="020B0604020202020204" pitchFamily="34" charset="0"/>
              </a:rPr>
              <a:t>ultraviolet</a:t>
            </a:r>
            <a:r>
              <a:rPr lang="en-US" altLang="cs-CZ" b="1" i="1" dirty="0">
                <a:latin typeface="Arial" panose="020B0604020202020204" pitchFamily="34" charset="0"/>
                <a:cs typeface="Arial" panose="020B0604020202020204" pitchFamily="34" charset="0"/>
              </a:rPr>
              <a:t> </a:t>
            </a:r>
            <a:r>
              <a:rPr lang="cs-CZ" altLang="cs-CZ" b="1" i="1" dirty="0">
                <a:latin typeface="Arial" panose="020B0604020202020204" pitchFamily="34" charset="0"/>
                <a:cs typeface="Arial" panose="020B0604020202020204" pitchFamily="34" charset="0"/>
              </a:rPr>
              <a:t>stability</a:t>
            </a:r>
            <a:r>
              <a:rPr lang="cs-CZ" altLang="cs-CZ" i="1" dirty="0">
                <a:latin typeface="Arial" panose="020B0604020202020204" pitchFamily="34" charset="0"/>
                <a:cs typeface="Arial" panose="020B0604020202020204" pitchFamily="34" charset="0"/>
              </a:rPr>
              <a:t>,” </a:t>
            </a:r>
            <a:r>
              <a:rPr lang="cs-CZ" altLang="cs-CZ" i="1" dirty="0" err="1">
                <a:latin typeface="Arial" panose="020B0604020202020204" pitchFamily="34" charset="0"/>
                <a:cs typeface="Arial" panose="020B0604020202020204" pitchFamily="34" charset="0"/>
              </a:rPr>
              <a:t>the</a:t>
            </a:r>
            <a:r>
              <a:rPr lang="cs-CZ" altLang="cs-CZ" i="1" dirty="0">
                <a:latin typeface="Arial" panose="020B0604020202020204" pitchFamily="34" charset="0"/>
                <a:cs typeface="Arial" panose="020B0604020202020204" pitchFamily="34" charset="0"/>
              </a:rPr>
              <a:t> </a:t>
            </a:r>
            <a:r>
              <a:rPr lang="cs-CZ" altLang="cs-CZ" i="1" dirty="0" err="1">
                <a:latin typeface="Arial" panose="020B0604020202020204" pitchFamily="34" charset="0"/>
                <a:cs typeface="Arial" panose="020B0604020202020204" pitchFamily="34" charset="0"/>
              </a:rPr>
              <a:t>vanishing</a:t>
            </a:r>
            <a:r>
              <a:rPr lang="cs-CZ" altLang="cs-CZ" i="1" dirty="0">
                <a:latin typeface="Arial" panose="020B0604020202020204" pitchFamily="34" charset="0"/>
                <a:cs typeface="Arial" panose="020B0604020202020204" pitchFamily="34" charset="0"/>
              </a:rPr>
              <a:t> </a:t>
            </a:r>
            <a:r>
              <a:rPr lang="cs-CZ" altLang="cs-CZ" i="1" dirty="0" err="1">
                <a:latin typeface="Arial" panose="020B0604020202020204" pitchFamily="34" charset="0"/>
                <a:cs typeface="Arial" panose="020B0604020202020204" pitchFamily="34" charset="0"/>
              </a:rPr>
              <a:t>of</a:t>
            </a:r>
            <a:r>
              <a:rPr lang="cs-CZ" altLang="cs-CZ" i="1" dirty="0">
                <a:latin typeface="Arial" panose="020B0604020202020204" pitchFamily="34" charset="0"/>
                <a:cs typeface="Arial" panose="020B0604020202020204" pitchFamily="34" charset="0"/>
              </a:rPr>
              <a:t> </a:t>
            </a:r>
            <a:r>
              <a:rPr lang="cs-CZ" altLang="cs-CZ" i="1" dirty="0" err="1">
                <a:latin typeface="Arial" panose="020B0604020202020204" pitchFamily="34" charset="0"/>
                <a:cs typeface="Arial" panose="020B0604020202020204" pitchFamily="34" charset="0"/>
              </a:rPr>
              <a:t>the</a:t>
            </a:r>
            <a:r>
              <a:rPr lang="cs-CZ" altLang="cs-CZ" i="1" dirty="0">
                <a:latin typeface="Arial" panose="020B0604020202020204" pitchFamily="34" charset="0"/>
                <a:cs typeface="Arial" panose="020B0604020202020204" pitchFamily="34" charset="0"/>
              </a:rPr>
              <a:t> e</a:t>
            </a:r>
            <a:r>
              <a:rPr lang="en-US" altLang="cs-CZ" i="1" dirty="0">
                <a:latin typeface="Arial" panose="020B0604020202020204" pitchFamily="34" charset="0"/>
                <a:cs typeface="Arial" panose="020B0604020202020204" pitchFamily="34" charset="0"/>
              </a:rPr>
              <a:t>f</a:t>
            </a:r>
            <a:r>
              <a:rPr lang="cs-CZ" altLang="cs-CZ" i="1" dirty="0" err="1">
                <a:latin typeface="Arial" panose="020B0604020202020204" pitchFamily="34" charset="0"/>
                <a:cs typeface="Arial" panose="020B0604020202020204" pitchFamily="34" charset="0"/>
              </a:rPr>
              <a:t>ective</a:t>
            </a:r>
            <a:r>
              <a:rPr lang="cs-CZ" altLang="cs-CZ" i="1" dirty="0">
                <a:latin typeface="Arial" panose="020B0604020202020204" pitchFamily="34" charset="0"/>
                <a:cs typeface="Arial" panose="020B0604020202020204" pitchFamily="34" charset="0"/>
              </a:rPr>
              <a:t> </a:t>
            </a:r>
            <a:r>
              <a:rPr lang="cs-CZ" altLang="cs-CZ" i="1" dirty="0" err="1">
                <a:latin typeface="Arial" panose="020B0604020202020204" pitchFamily="34" charset="0"/>
                <a:cs typeface="Arial" panose="020B0604020202020204" pitchFamily="34" charset="0"/>
              </a:rPr>
              <a:t>coupling</a:t>
            </a:r>
            <a:r>
              <a:rPr lang="cs-CZ" altLang="cs-CZ" i="1" dirty="0">
                <a:latin typeface="Arial" panose="020B0604020202020204" pitchFamily="34" charset="0"/>
                <a:cs typeface="Arial" panose="020B0604020202020204" pitchFamily="34" charset="0"/>
              </a:rPr>
              <a:t> </a:t>
            </a:r>
            <a:r>
              <a:rPr lang="cs-CZ" altLang="cs-CZ" i="1" dirty="0" err="1">
                <a:latin typeface="Arial" panose="020B0604020202020204" pitchFamily="34" charset="0"/>
                <a:cs typeface="Arial" panose="020B0604020202020204" pitchFamily="34" charset="0"/>
              </a:rPr>
              <a:t>at</a:t>
            </a:r>
            <a:r>
              <a:rPr lang="cs-CZ" altLang="cs-CZ" i="1" dirty="0">
                <a:latin typeface="Arial" panose="020B0604020202020204" pitchFamily="34" charset="0"/>
                <a:cs typeface="Arial" panose="020B0604020202020204" pitchFamily="34" charset="0"/>
              </a:rPr>
              <a:t> </a:t>
            </a:r>
            <a:r>
              <a:rPr lang="cs-CZ" altLang="cs-CZ" i="1" dirty="0" err="1">
                <a:latin typeface="Arial" panose="020B0604020202020204" pitchFamily="34" charset="0"/>
                <a:cs typeface="Arial" panose="020B0604020202020204" pitchFamily="34" charset="0"/>
              </a:rPr>
              <a:t>short</a:t>
            </a:r>
            <a:r>
              <a:rPr lang="cs-CZ" altLang="cs-CZ" i="1" dirty="0">
                <a:latin typeface="Arial" panose="020B0604020202020204" pitchFamily="34" charset="0"/>
                <a:cs typeface="Arial" panose="020B0604020202020204" pitchFamily="34" charset="0"/>
              </a:rPr>
              <a:t> </a:t>
            </a:r>
            <a:r>
              <a:rPr lang="cs-CZ" altLang="cs-CZ" i="1" dirty="0" err="1">
                <a:latin typeface="Arial" panose="020B0604020202020204" pitchFamily="34" charset="0"/>
                <a:cs typeface="Arial" panose="020B0604020202020204" pitchFamily="34" charset="0"/>
              </a:rPr>
              <a:t>distances</a:t>
            </a:r>
            <a:r>
              <a:rPr lang="cs-CZ" altLang="cs-CZ" i="1" dirty="0">
                <a:latin typeface="Arial" panose="020B0604020202020204" pitchFamily="34" charset="0"/>
                <a:cs typeface="Arial" panose="020B0604020202020204" pitchFamily="34" charset="0"/>
              </a:rPr>
              <a:t>,</a:t>
            </a:r>
            <a:r>
              <a:rPr lang="en-US" altLang="cs-CZ" i="1" dirty="0">
                <a:latin typeface="Arial" panose="020B0604020202020204" pitchFamily="34" charset="0"/>
                <a:cs typeface="Arial" panose="020B0604020202020204" pitchFamily="34" charset="0"/>
              </a:rPr>
              <a:t> </a:t>
            </a:r>
            <a:r>
              <a:rPr lang="cs-CZ" altLang="cs-CZ" i="1" dirty="0" err="1">
                <a:latin typeface="Arial" panose="020B0604020202020204" pitchFamily="34" charset="0"/>
                <a:cs typeface="Arial" panose="020B0604020202020204" pitchFamily="34" charset="0"/>
              </a:rPr>
              <a:t>later</a:t>
            </a:r>
            <a:r>
              <a:rPr lang="cs-CZ" altLang="cs-CZ" i="1" dirty="0">
                <a:latin typeface="Arial" panose="020B0604020202020204" pitchFamily="34" charset="0"/>
                <a:cs typeface="Arial" panose="020B0604020202020204" pitchFamily="34" charset="0"/>
              </a:rPr>
              <a:t> </a:t>
            </a:r>
            <a:r>
              <a:rPr lang="cs-CZ" altLang="cs-CZ" i="1" dirty="0" err="1">
                <a:latin typeface="Arial" panose="020B0604020202020204" pitchFamily="34" charset="0"/>
                <a:cs typeface="Arial" panose="020B0604020202020204" pitchFamily="34" charset="0"/>
              </a:rPr>
              <a:t>called</a:t>
            </a:r>
            <a:r>
              <a:rPr lang="cs-CZ" altLang="cs-CZ" i="1" dirty="0">
                <a:latin typeface="Arial" panose="020B0604020202020204" pitchFamily="34" charset="0"/>
                <a:cs typeface="Arial" panose="020B0604020202020204" pitchFamily="34" charset="0"/>
              </a:rPr>
              <a:t> </a:t>
            </a:r>
            <a:r>
              <a:rPr lang="cs-CZ" altLang="cs-CZ" b="1" i="1" dirty="0" err="1">
                <a:solidFill>
                  <a:srgbClr val="FF3300"/>
                </a:solidFill>
                <a:latin typeface="Arial" panose="020B0604020202020204" pitchFamily="34" charset="0"/>
                <a:cs typeface="Arial" panose="020B0604020202020204" pitchFamily="34" charset="0"/>
              </a:rPr>
              <a:t>asymptotic</a:t>
            </a:r>
            <a:r>
              <a:rPr lang="cs-CZ" altLang="cs-CZ" b="1" i="1" dirty="0">
                <a:solidFill>
                  <a:srgbClr val="FF3300"/>
                </a:solidFill>
                <a:latin typeface="Arial" panose="020B0604020202020204" pitchFamily="34" charset="0"/>
                <a:cs typeface="Arial" panose="020B0604020202020204" pitchFamily="34" charset="0"/>
              </a:rPr>
              <a:t> </a:t>
            </a:r>
            <a:r>
              <a:rPr lang="cs-CZ" altLang="cs-CZ" b="1" i="1" dirty="0" err="1">
                <a:solidFill>
                  <a:srgbClr val="FF3300"/>
                </a:solidFill>
                <a:latin typeface="Arial" panose="020B0604020202020204" pitchFamily="34" charset="0"/>
                <a:cs typeface="Arial" panose="020B0604020202020204" pitchFamily="34" charset="0"/>
              </a:rPr>
              <a:t>freedom</a:t>
            </a:r>
            <a:r>
              <a:rPr lang="cs-CZ" altLang="cs-CZ" b="1" i="1" dirty="0">
                <a:solidFill>
                  <a:srgbClr val="FF3300"/>
                </a:solidFill>
                <a:latin typeface="Arial" panose="020B0604020202020204" pitchFamily="34" charset="0"/>
                <a:cs typeface="Arial" panose="020B0604020202020204" pitchFamily="34" charset="0"/>
              </a:rPr>
              <a:t>, </a:t>
            </a:r>
            <a:r>
              <a:rPr lang="cs-CZ" altLang="cs-CZ" b="1" i="1" dirty="0" err="1">
                <a:solidFill>
                  <a:srgbClr val="FF3300"/>
                </a:solidFill>
                <a:latin typeface="Arial" panose="020B0604020202020204" pitchFamily="34" charset="0"/>
                <a:cs typeface="Arial" panose="020B0604020202020204" pitchFamily="34" charset="0"/>
              </a:rPr>
              <a:t>was</a:t>
            </a:r>
            <a:r>
              <a:rPr lang="cs-CZ" altLang="cs-CZ" b="1" i="1" dirty="0">
                <a:solidFill>
                  <a:srgbClr val="FF3300"/>
                </a:solidFill>
                <a:latin typeface="Arial" panose="020B0604020202020204" pitchFamily="34" charset="0"/>
                <a:cs typeface="Arial" panose="020B0604020202020204" pitchFamily="34" charset="0"/>
              </a:rPr>
              <a:t> </a:t>
            </a:r>
            <a:r>
              <a:rPr lang="cs-CZ" altLang="cs-CZ" b="1" i="1" dirty="0" err="1">
                <a:solidFill>
                  <a:srgbClr val="FF3300"/>
                </a:solidFill>
                <a:latin typeface="Arial" panose="020B0604020202020204" pitchFamily="34" charset="0"/>
                <a:cs typeface="Arial" panose="020B0604020202020204" pitchFamily="34" charset="0"/>
              </a:rPr>
              <a:t>necessary</a:t>
            </a:r>
            <a:r>
              <a:rPr lang="cs-CZ" altLang="cs-CZ" b="1" i="1" dirty="0">
                <a:solidFill>
                  <a:srgbClr val="FF3300"/>
                </a:solidFill>
                <a:latin typeface="Arial" panose="020B0604020202020204" pitchFamily="34" charset="0"/>
                <a:cs typeface="Arial" panose="020B0604020202020204" pitchFamily="34" charset="0"/>
              </a:rPr>
              <a:t> to </a:t>
            </a:r>
            <a:r>
              <a:rPr lang="cs-CZ" altLang="cs-CZ" b="1" i="1" dirty="0" err="1">
                <a:solidFill>
                  <a:srgbClr val="FF3300"/>
                </a:solidFill>
                <a:latin typeface="Arial" panose="020B0604020202020204" pitchFamily="34" charset="0"/>
                <a:cs typeface="Arial" panose="020B0604020202020204" pitchFamily="34" charset="0"/>
              </a:rPr>
              <a:t>explain</a:t>
            </a:r>
            <a:r>
              <a:rPr lang="cs-CZ" altLang="cs-CZ" b="1" i="1" dirty="0">
                <a:solidFill>
                  <a:srgbClr val="FF3300"/>
                </a:solidFill>
                <a:latin typeface="Arial" panose="020B0604020202020204" pitchFamily="34" charset="0"/>
                <a:cs typeface="Arial" panose="020B0604020202020204" pitchFamily="34" charset="0"/>
              </a:rPr>
              <a:t> </a:t>
            </a:r>
            <a:r>
              <a:rPr lang="cs-CZ" altLang="cs-CZ" b="1" i="1" dirty="0" err="1">
                <a:solidFill>
                  <a:srgbClr val="FF3300"/>
                </a:solidFill>
                <a:latin typeface="Arial" panose="020B0604020202020204" pitchFamily="34" charset="0"/>
                <a:cs typeface="Arial" panose="020B0604020202020204" pitchFamily="34" charset="0"/>
              </a:rPr>
              <a:t>scaling</a:t>
            </a:r>
            <a:r>
              <a:rPr lang="cs-CZ" altLang="cs-CZ" b="1" i="1" dirty="0">
                <a:solidFill>
                  <a:srgbClr val="FF3300"/>
                </a:solidFill>
                <a:latin typeface="Arial" panose="020B0604020202020204" pitchFamily="34" charset="0"/>
                <a:cs typeface="Arial" panose="020B0604020202020204" pitchFamily="34" charset="0"/>
              </a:rPr>
              <a:t>.</a:t>
            </a:r>
            <a:endParaRPr lang="cs-CZ" altLang="cs-CZ" b="1" dirty="0">
              <a:latin typeface="Arial" panose="020B0604020202020204" pitchFamily="34" charset="0"/>
              <a:cs typeface="Arial" panose="020B0604020202020204" pitchFamily="34" charset="0"/>
            </a:endParaRPr>
          </a:p>
        </p:txBody>
      </p:sp>
      <p:sp>
        <p:nvSpPr>
          <p:cNvPr id="5" name="Zástupný symbol pro datum 4">
            <a:extLst>
              <a:ext uri="{FF2B5EF4-FFF2-40B4-BE49-F238E27FC236}">
                <a16:creationId xmlns:a16="http://schemas.microsoft.com/office/drawing/2014/main" id="{C1772629-721E-5064-0A31-84E79A6F2028}"/>
              </a:ext>
            </a:extLst>
          </p:cNvPr>
          <p:cNvSpPr>
            <a:spLocks noGrp="1"/>
          </p:cNvSpPr>
          <p:nvPr>
            <p:ph type="dt" sz="quarter" idx="10"/>
          </p:nvPr>
        </p:nvSpPr>
        <p:spPr/>
        <p:txBody>
          <a:bodyPr/>
          <a:lstStyle/>
          <a:p>
            <a:pPr>
              <a:defRPr/>
            </a:pPr>
            <a:r>
              <a:rPr lang="cs-CZ"/>
              <a:t>12.10.2023</a:t>
            </a:r>
          </a:p>
        </p:txBody>
      </p:sp>
      <p:sp>
        <p:nvSpPr>
          <p:cNvPr id="6" name="Zástupný symbol pro číslo snímku 5">
            <a:extLst>
              <a:ext uri="{FF2B5EF4-FFF2-40B4-BE49-F238E27FC236}">
                <a16:creationId xmlns:a16="http://schemas.microsoft.com/office/drawing/2014/main" id="{FB2D7293-E4F3-BE4D-08EE-65B1B1B868EE}"/>
              </a:ext>
            </a:extLst>
          </p:cNvPr>
          <p:cNvSpPr>
            <a:spLocks noGrp="1"/>
          </p:cNvSpPr>
          <p:nvPr>
            <p:ph type="sldNum" sz="quarter" idx="12"/>
          </p:nvPr>
        </p:nvSpPr>
        <p:spPr/>
        <p:txBody>
          <a:bodyPr/>
          <a:lstStyle>
            <a:lvl1pPr eaLnBrk="0" hangingPunct="0">
              <a:defRPr sz="2000">
                <a:solidFill>
                  <a:schemeClr val="tx1"/>
                </a:solidFill>
                <a:latin typeface="Microsoft Sans Serif" panose="020B0604020202020204" pitchFamily="34" charset="0"/>
              </a:defRPr>
            </a:lvl1pPr>
            <a:lvl2pPr marL="742950" indent="-285750" eaLnBrk="0" hangingPunct="0">
              <a:defRPr sz="2000">
                <a:solidFill>
                  <a:schemeClr val="tx1"/>
                </a:solidFill>
                <a:latin typeface="Microsoft Sans Serif" panose="020B0604020202020204" pitchFamily="34" charset="0"/>
              </a:defRPr>
            </a:lvl2pPr>
            <a:lvl3pPr marL="1143000" indent="-228600" eaLnBrk="0" hangingPunct="0">
              <a:defRPr sz="2000">
                <a:solidFill>
                  <a:schemeClr val="tx1"/>
                </a:solidFill>
                <a:latin typeface="Microsoft Sans Serif" panose="020B0604020202020204" pitchFamily="34" charset="0"/>
              </a:defRPr>
            </a:lvl3pPr>
            <a:lvl4pPr marL="1600200" indent="-228600" eaLnBrk="0" hangingPunct="0">
              <a:defRPr sz="2000">
                <a:solidFill>
                  <a:schemeClr val="tx1"/>
                </a:solidFill>
                <a:latin typeface="Microsoft Sans Serif" panose="020B0604020202020204" pitchFamily="34" charset="0"/>
              </a:defRPr>
            </a:lvl4pPr>
            <a:lvl5pPr marL="2057400" indent="-228600" eaLnBrk="0" hangingPunct="0">
              <a:defRPr sz="2000">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a:solidFill>
                  <a:schemeClr val="tx1"/>
                </a:solidFill>
                <a:latin typeface="Microsoft Sans Serif" panose="020B0604020202020204" pitchFamily="34" charset="0"/>
              </a:defRPr>
            </a:lvl9pPr>
          </a:lstStyle>
          <a:p>
            <a:pPr eaLnBrk="1" hangingPunct="1"/>
            <a:fld id="{56C412E7-4742-4FC9-9C8B-471459C55CB9}" type="slidenum">
              <a:rPr lang="cs-CZ" altLang="cs-CZ" sz="1400">
                <a:latin typeface="Arial" panose="020B0604020202020204" pitchFamily="34" charset="0"/>
              </a:rPr>
              <a:pPr eaLnBrk="1" hangingPunct="1"/>
              <a:t>53</a:t>
            </a:fld>
            <a:endParaRPr lang="cs-CZ" altLang="cs-CZ" sz="1400">
              <a:latin typeface="Arial" panose="020B0604020202020204" pitchFamily="34" charset="0"/>
            </a:endParaRPr>
          </a:p>
        </p:txBody>
      </p:sp>
      <p:sp>
        <p:nvSpPr>
          <p:cNvPr id="7" name="Zástupný symbol pro zápatí 6">
            <a:extLst>
              <a:ext uri="{FF2B5EF4-FFF2-40B4-BE49-F238E27FC236}">
                <a16:creationId xmlns:a16="http://schemas.microsoft.com/office/drawing/2014/main" id="{1BB934A9-E9AD-46D4-CCB3-CD17A30F9FBB}"/>
              </a:ext>
            </a:extLst>
          </p:cNvPr>
          <p:cNvSpPr>
            <a:spLocks noGrp="1"/>
          </p:cNvSpPr>
          <p:nvPr>
            <p:ph type="ftr" sz="quarter" idx="11"/>
          </p:nvPr>
        </p:nvSpPr>
        <p:spPr/>
        <p:txBody>
          <a:bodyPr/>
          <a:lstStyle/>
          <a:p>
            <a:pPr>
              <a:defRPr/>
            </a:pPr>
            <a:r>
              <a:rPr lang="cs-CZ"/>
              <a:t>Division Seminar</a:t>
            </a:r>
          </a:p>
        </p:txBody>
      </p:sp>
      <p:sp>
        <p:nvSpPr>
          <p:cNvPr id="3" name="TextovéPole 2">
            <a:extLst>
              <a:ext uri="{FF2B5EF4-FFF2-40B4-BE49-F238E27FC236}">
                <a16:creationId xmlns:a16="http://schemas.microsoft.com/office/drawing/2014/main" id="{D501C7A9-C254-E928-9985-17667446CACA}"/>
              </a:ext>
            </a:extLst>
          </p:cNvPr>
          <p:cNvSpPr txBox="1"/>
          <p:nvPr/>
        </p:nvSpPr>
        <p:spPr>
          <a:xfrm>
            <a:off x="254000" y="659805"/>
            <a:ext cx="8636000" cy="400110"/>
          </a:xfrm>
          <a:prstGeom prst="rect">
            <a:avLst/>
          </a:prstGeom>
          <a:noFill/>
        </p:spPr>
        <p:txBody>
          <a:bodyPr wrap="square">
            <a:spAutoFit/>
          </a:bodyPr>
          <a:lstStyle/>
          <a:p>
            <a:pPr algn="l"/>
            <a:r>
              <a:rPr lang="cs-CZ" sz="2000" b="1" i="0" u="none" strike="noStrike" baseline="0" dirty="0">
                <a:latin typeface="Arial" panose="020B0604020202020204" pitchFamily="34" charset="0"/>
                <a:ea typeface="Microsoft Sans Serif" panose="020B0604020202020204" pitchFamily="34" charset="0"/>
                <a:cs typeface="Arial" panose="020B0604020202020204" pitchFamily="34" charset="0"/>
              </a:rPr>
              <a:t>David J. Gross: </a:t>
            </a:r>
            <a:r>
              <a:rPr lang="en-US" sz="2000" b="1" i="0" u="none" strike="noStrike" baseline="0" dirty="0">
                <a:latin typeface="Arial" panose="020B0604020202020204" pitchFamily="34" charset="0"/>
                <a:ea typeface="Microsoft Sans Serif" panose="020B0604020202020204" pitchFamily="34" charset="0"/>
                <a:cs typeface="Arial" panose="020B0604020202020204" pitchFamily="34" charset="0"/>
              </a:rPr>
              <a:t>Twenty Five Years of Asymptotic </a:t>
            </a:r>
            <a:r>
              <a:rPr lang="en-US" sz="2000" b="1" i="0" u="none" strike="noStrike" baseline="0" dirty="0" err="1">
                <a:latin typeface="Arial" panose="020B0604020202020204" pitchFamily="34" charset="0"/>
                <a:ea typeface="Microsoft Sans Serif" panose="020B0604020202020204" pitchFamily="34" charset="0"/>
                <a:cs typeface="Arial" panose="020B0604020202020204" pitchFamily="34" charset="0"/>
              </a:rPr>
              <a:t>Freedo</a:t>
            </a:r>
            <a:r>
              <a:rPr lang="cs-CZ" sz="2000" b="1" i="0" u="none" strike="noStrike" baseline="0" dirty="0">
                <a:latin typeface="Arial" panose="020B0604020202020204" pitchFamily="34" charset="0"/>
                <a:ea typeface="Microsoft Sans Serif" panose="020B0604020202020204" pitchFamily="34" charset="0"/>
                <a:cs typeface="Arial" panose="020B0604020202020204" pitchFamily="34" charset="0"/>
              </a:rPr>
              <a:t>m</a:t>
            </a:r>
          </a:p>
        </p:txBody>
      </p:sp>
      <p:sp>
        <p:nvSpPr>
          <p:cNvPr id="4" name="TextovéPole 3">
            <a:extLst>
              <a:ext uri="{FF2B5EF4-FFF2-40B4-BE49-F238E27FC236}">
                <a16:creationId xmlns:a16="http://schemas.microsoft.com/office/drawing/2014/main" id="{AFC95539-1D4B-B19C-46C4-691A71D59564}"/>
              </a:ext>
            </a:extLst>
          </p:cNvPr>
          <p:cNvSpPr txBox="1"/>
          <p:nvPr/>
        </p:nvSpPr>
        <p:spPr>
          <a:xfrm>
            <a:off x="284480" y="1117600"/>
            <a:ext cx="8551544" cy="1323439"/>
          </a:xfrm>
          <a:prstGeom prst="rect">
            <a:avLst/>
          </a:prstGeom>
          <a:noFill/>
        </p:spPr>
        <p:txBody>
          <a:bodyPr wrap="square">
            <a:spAutoFit/>
          </a:bodyPr>
          <a:lstStyle/>
          <a:p>
            <a:pPr algn="l"/>
            <a:r>
              <a:rPr lang="cs-CZ" sz="2000" b="1" kern="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The</a:t>
            </a:r>
            <a:r>
              <a:rPr lang="cs-CZ" sz="2000" b="1" kern="0" dirty="0">
                <a:solidFill>
                  <a:srgbClr val="FF0000"/>
                </a:solidFill>
                <a:effectLst/>
                <a:latin typeface="Arial" panose="020B0604020202020204" pitchFamily="34" charset="0"/>
                <a:ea typeface="Calibri" panose="020F0502020204030204" pitchFamily="34" charset="0"/>
                <a:cs typeface="Arial" panose="020B0604020202020204" pitchFamily="34" charset="0"/>
              </a:rPr>
              <a:t> emergence </a:t>
            </a:r>
            <a:r>
              <a:rPr lang="cs-CZ" sz="2000" b="1" kern="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of</a:t>
            </a:r>
            <a:r>
              <a:rPr lang="cs-CZ" sz="2000" b="1" kern="0" dirty="0">
                <a:solidFill>
                  <a:srgbClr val="FF0000"/>
                </a:solidFill>
                <a:effectLst/>
                <a:latin typeface="Arial" panose="020B0604020202020204" pitchFamily="34" charset="0"/>
                <a:ea typeface="Calibri" panose="020F0502020204030204" pitchFamily="34" charset="0"/>
                <a:cs typeface="Arial" panose="020B0604020202020204" pitchFamily="34" charset="0"/>
              </a:rPr>
              <a:t> QCD </a:t>
            </a:r>
            <a:r>
              <a:rPr lang="cs-CZ" sz="2000" b="1" kern="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is</a:t>
            </a:r>
            <a:r>
              <a:rPr lang="cs-CZ" sz="2000" b="1" kern="0" dirty="0">
                <a:solidFill>
                  <a:srgbClr val="FF0000"/>
                </a:solidFill>
                <a:effectLst/>
                <a:latin typeface="Arial" panose="020B0604020202020204" pitchFamily="34" charset="0"/>
                <a:ea typeface="Calibri" panose="020F0502020204030204" pitchFamily="34" charset="0"/>
                <a:cs typeface="Arial" panose="020B0604020202020204" pitchFamily="34" charset="0"/>
              </a:rPr>
              <a:t> a </a:t>
            </a:r>
            <a:r>
              <a:rPr lang="cs-CZ" sz="2000" b="1" kern="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wonderful</a:t>
            </a:r>
            <a:r>
              <a:rPr lang="cs-CZ" sz="2000" b="1" kern="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cs-CZ" sz="2000" b="1" kern="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example</a:t>
            </a:r>
            <a:r>
              <a:rPr lang="cs-CZ" sz="2000" b="1" kern="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cs-CZ" sz="2000" b="1" kern="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of</a:t>
            </a:r>
            <a:r>
              <a:rPr lang="cs-CZ" sz="2000" b="1" kern="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cs-CZ" sz="2000" b="1" kern="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the</a:t>
            </a:r>
            <a:r>
              <a:rPr lang="cs-CZ" sz="2000" b="1" kern="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cs-CZ" sz="2000" b="1" kern="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evolution</a:t>
            </a:r>
            <a:r>
              <a:rPr lang="cs-CZ" sz="2000" b="1" kern="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cs-CZ" sz="2000" b="1" kern="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from</a:t>
            </a:r>
            <a:r>
              <a:rPr lang="cs-CZ" sz="2000" b="1" kern="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cs-CZ" sz="2000" b="1" kern="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farce</a:t>
            </a:r>
            <a:r>
              <a:rPr lang="cs-CZ" sz="2000" b="1" kern="0" dirty="0">
                <a:solidFill>
                  <a:srgbClr val="FF0000"/>
                </a:solidFill>
                <a:effectLst/>
                <a:latin typeface="Arial" panose="020B0604020202020204" pitchFamily="34" charset="0"/>
                <a:ea typeface="Calibri" panose="020F0502020204030204" pitchFamily="34" charset="0"/>
                <a:cs typeface="Arial" panose="020B0604020202020204" pitchFamily="34" charset="0"/>
              </a:rPr>
              <a:t> to </a:t>
            </a:r>
            <a:r>
              <a:rPr lang="cs-CZ" sz="2000" b="1" kern="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triumph</a:t>
            </a:r>
            <a:r>
              <a:rPr lang="cs-CZ" sz="2000" b="1" kern="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cs-CZ" sz="2000" kern="0" dirty="0" err="1">
                <a:effectLst/>
                <a:latin typeface="Arial" panose="020B0604020202020204" pitchFamily="34" charset="0"/>
                <a:ea typeface="Calibri" panose="020F0502020204030204" pitchFamily="34" charset="0"/>
                <a:cs typeface="Arial" panose="020B0604020202020204" pitchFamily="34" charset="0"/>
              </a:rPr>
              <a:t>During</a:t>
            </a:r>
            <a:r>
              <a:rPr lang="cs-CZ" sz="2000" kern="0" dirty="0">
                <a:effectLst/>
                <a:latin typeface="Arial" panose="020B0604020202020204" pitchFamily="34" charset="0"/>
                <a:ea typeface="Calibri" panose="020F0502020204030204" pitchFamily="34" charset="0"/>
                <a:cs typeface="Arial" panose="020B0604020202020204" pitchFamily="34" charset="0"/>
              </a:rPr>
              <a:t> a very </a:t>
            </a:r>
            <a:r>
              <a:rPr lang="cs-CZ" sz="2000" kern="0" dirty="0" err="1">
                <a:effectLst/>
                <a:latin typeface="Arial" panose="020B0604020202020204" pitchFamily="34" charset="0"/>
                <a:ea typeface="Calibri" panose="020F0502020204030204" pitchFamily="34" charset="0"/>
                <a:cs typeface="Arial" panose="020B0604020202020204" pitchFamily="34" charset="0"/>
              </a:rPr>
              <a:t>short</a:t>
            </a:r>
            <a:r>
              <a:rPr lang="cs-CZ" sz="2000" kern="0" dirty="0">
                <a:effectLst/>
                <a:latin typeface="Arial" panose="020B0604020202020204" pitchFamily="34" charset="0"/>
                <a:ea typeface="Calibri" panose="020F0502020204030204" pitchFamily="34" charset="0"/>
                <a:cs typeface="Arial" panose="020B0604020202020204" pitchFamily="34" charset="0"/>
              </a:rPr>
              <a:t> period, a </a:t>
            </a:r>
            <a:r>
              <a:rPr lang="cs-CZ" sz="2000" kern="0" dirty="0" err="1">
                <a:effectLst/>
                <a:latin typeface="Arial" panose="020B0604020202020204" pitchFamily="34" charset="0"/>
                <a:ea typeface="Calibri" panose="020F0502020204030204" pitchFamily="34" charset="0"/>
                <a:cs typeface="Arial" panose="020B0604020202020204" pitchFamily="34" charset="0"/>
              </a:rPr>
              <a:t>transition</a:t>
            </a:r>
            <a:r>
              <a:rPr lang="cs-CZ" sz="2000" kern="0" dirty="0">
                <a:effectLst/>
                <a:latin typeface="Arial" panose="020B0604020202020204" pitchFamily="34" charset="0"/>
                <a:ea typeface="Calibri" panose="020F0502020204030204" pitchFamily="34" charset="0"/>
                <a:cs typeface="Arial" panose="020B0604020202020204" pitchFamily="34" charset="0"/>
              </a:rPr>
              <a:t> </a:t>
            </a:r>
            <a:r>
              <a:rPr lang="cs-CZ" sz="2000" kern="0" dirty="0" err="1">
                <a:effectLst/>
                <a:latin typeface="Arial" panose="020B0604020202020204" pitchFamily="34" charset="0"/>
                <a:ea typeface="Calibri" panose="020F0502020204030204" pitchFamily="34" charset="0"/>
                <a:cs typeface="Arial" panose="020B0604020202020204" pitchFamily="34" charset="0"/>
              </a:rPr>
              <a:t>occurred</a:t>
            </a:r>
            <a:r>
              <a:rPr lang="cs-CZ" sz="2000" kern="0" dirty="0">
                <a:effectLst/>
                <a:latin typeface="Arial" panose="020B0604020202020204" pitchFamily="34" charset="0"/>
                <a:ea typeface="Calibri" panose="020F0502020204030204" pitchFamily="34" charset="0"/>
                <a:cs typeface="Arial" panose="020B0604020202020204" pitchFamily="34" charset="0"/>
              </a:rPr>
              <a:t> </a:t>
            </a:r>
            <a:r>
              <a:rPr lang="cs-CZ" sz="2000" kern="0" dirty="0" err="1">
                <a:effectLst/>
                <a:latin typeface="Arial" panose="020B0604020202020204" pitchFamily="34" charset="0"/>
                <a:ea typeface="Calibri" panose="020F0502020204030204" pitchFamily="34" charset="0"/>
                <a:cs typeface="Arial" panose="020B0604020202020204" pitchFamily="34" charset="0"/>
              </a:rPr>
              <a:t>from</a:t>
            </a:r>
            <a:r>
              <a:rPr lang="cs-CZ" sz="2000" kern="0" dirty="0">
                <a:effectLst/>
                <a:latin typeface="Arial" panose="020B0604020202020204" pitchFamily="34" charset="0"/>
                <a:ea typeface="Calibri" panose="020F0502020204030204" pitchFamily="34" charset="0"/>
                <a:cs typeface="Arial" panose="020B0604020202020204" pitchFamily="34" charset="0"/>
              </a:rPr>
              <a:t> </a:t>
            </a:r>
            <a:r>
              <a:rPr lang="cs-CZ" sz="2000" kern="0" dirty="0" err="1">
                <a:effectLst/>
                <a:latin typeface="Arial" panose="020B0604020202020204" pitchFamily="34" charset="0"/>
                <a:ea typeface="Calibri" panose="020F0502020204030204" pitchFamily="34" charset="0"/>
                <a:cs typeface="Arial" panose="020B0604020202020204" pitchFamily="34" charset="0"/>
              </a:rPr>
              <a:t>experimental</a:t>
            </a:r>
            <a:r>
              <a:rPr lang="cs-CZ" sz="2000" kern="0" dirty="0">
                <a:latin typeface="Arial" panose="020B0604020202020204" pitchFamily="34" charset="0"/>
                <a:ea typeface="Calibri" panose="020F0502020204030204" pitchFamily="34" charset="0"/>
                <a:cs typeface="Arial" panose="020B0604020202020204" pitchFamily="34" charset="0"/>
              </a:rPr>
              <a:t> </a:t>
            </a:r>
            <a:r>
              <a:rPr lang="cs-CZ" sz="2000" kern="0" dirty="0" err="1">
                <a:effectLst/>
                <a:latin typeface="Arial" panose="020B0604020202020204" pitchFamily="34" charset="0"/>
                <a:ea typeface="Calibri" panose="020F0502020204030204" pitchFamily="34" charset="0"/>
                <a:cs typeface="Arial" panose="020B0604020202020204" pitchFamily="34" charset="0"/>
              </a:rPr>
              <a:t>discovery</a:t>
            </a:r>
            <a:r>
              <a:rPr lang="cs-CZ" sz="2000" kern="0" dirty="0">
                <a:effectLst/>
                <a:latin typeface="Arial" panose="020B0604020202020204" pitchFamily="34" charset="0"/>
                <a:ea typeface="Calibri" panose="020F0502020204030204" pitchFamily="34" charset="0"/>
                <a:cs typeface="Arial" panose="020B0604020202020204" pitchFamily="34" charset="0"/>
              </a:rPr>
              <a:t> and </a:t>
            </a:r>
            <a:r>
              <a:rPr lang="cs-CZ" sz="2000" kern="0" dirty="0" err="1">
                <a:effectLst/>
                <a:latin typeface="Arial" panose="020B0604020202020204" pitchFamily="34" charset="0"/>
                <a:ea typeface="Calibri" panose="020F0502020204030204" pitchFamily="34" charset="0"/>
                <a:cs typeface="Arial" panose="020B0604020202020204" pitchFamily="34" charset="0"/>
              </a:rPr>
              <a:t>theoretical</a:t>
            </a:r>
            <a:r>
              <a:rPr lang="cs-CZ" sz="2000" kern="0" dirty="0">
                <a:effectLst/>
                <a:latin typeface="Arial" panose="020B0604020202020204" pitchFamily="34" charset="0"/>
                <a:ea typeface="Calibri" panose="020F0502020204030204" pitchFamily="34" charset="0"/>
                <a:cs typeface="Arial" panose="020B0604020202020204" pitchFamily="34" charset="0"/>
              </a:rPr>
              <a:t> </a:t>
            </a:r>
            <a:r>
              <a:rPr lang="cs-CZ" sz="2000" kern="0" dirty="0" err="1">
                <a:effectLst/>
                <a:latin typeface="Arial" panose="020B0604020202020204" pitchFamily="34" charset="0"/>
                <a:ea typeface="Calibri" panose="020F0502020204030204" pitchFamily="34" charset="0"/>
                <a:cs typeface="Arial" panose="020B0604020202020204" pitchFamily="34" charset="0"/>
              </a:rPr>
              <a:t>confusion</a:t>
            </a:r>
            <a:r>
              <a:rPr lang="cs-CZ" sz="2000" kern="0" dirty="0">
                <a:effectLst/>
                <a:latin typeface="Arial" panose="020B0604020202020204" pitchFamily="34" charset="0"/>
                <a:ea typeface="Calibri" panose="020F0502020204030204" pitchFamily="34" charset="0"/>
                <a:cs typeface="Arial" panose="020B0604020202020204" pitchFamily="34" charset="0"/>
              </a:rPr>
              <a:t> to </a:t>
            </a:r>
            <a:r>
              <a:rPr lang="cs-CZ" sz="2000" kern="0" dirty="0" err="1">
                <a:effectLst/>
                <a:latin typeface="Arial" panose="020B0604020202020204" pitchFamily="34" charset="0"/>
                <a:ea typeface="Calibri" panose="020F0502020204030204" pitchFamily="34" charset="0"/>
                <a:cs typeface="Arial" panose="020B0604020202020204" pitchFamily="34" charset="0"/>
              </a:rPr>
              <a:t>theoretical</a:t>
            </a:r>
            <a:r>
              <a:rPr lang="cs-CZ" sz="2000" kern="0" dirty="0">
                <a:effectLst/>
                <a:latin typeface="Arial" panose="020B0604020202020204" pitchFamily="34" charset="0"/>
                <a:ea typeface="Calibri" panose="020F0502020204030204" pitchFamily="34" charset="0"/>
                <a:cs typeface="Arial" panose="020B0604020202020204" pitchFamily="34" charset="0"/>
              </a:rPr>
              <a:t> </a:t>
            </a:r>
            <a:r>
              <a:rPr lang="cs-CZ" sz="2000" kern="0" dirty="0" err="1">
                <a:effectLst/>
                <a:latin typeface="Arial" panose="020B0604020202020204" pitchFamily="34" charset="0"/>
                <a:ea typeface="Calibri" panose="020F0502020204030204" pitchFamily="34" charset="0"/>
                <a:cs typeface="Arial" panose="020B0604020202020204" pitchFamily="34" charset="0"/>
              </a:rPr>
              <a:t>triumph</a:t>
            </a:r>
            <a:r>
              <a:rPr lang="cs-CZ" sz="2000" kern="0" dirty="0">
                <a:effectLst/>
                <a:latin typeface="Arial" panose="020B0604020202020204" pitchFamily="34" charset="0"/>
                <a:ea typeface="Calibri" panose="020F0502020204030204" pitchFamily="34" charset="0"/>
                <a:cs typeface="Arial" panose="020B0604020202020204" pitchFamily="34" charset="0"/>
              </a:rPr>
              <a:t> and </a:t>
            </a:r>
            <a:r>
              <a:rPr lang="cs-CZ" sz="2000" kern="0" dirty="0" err="1">
                <a:effectLst/>
                <a:latin typeface="Arial" panose="020B0604020202020204" pitchFamily="34" charset="0"/>
                <a:ea typeface="Calibri" panose="020F0502020204030204" pitchFamily="34" charset="0"/>
                <a:cs typeface="Arial" panose="020B0604020202020204" pitchFamily="34" charset="0"/>
              </a:rPr>
              <a:t>experimental</a:t>
            </a:r>
            <a:r>
              <a:rPr lang="cs-CZ" sz="2000" kern="0" dirty="0">
                <a:latin typeface="Arial" panose="020B0604020202020204" pitchFamily="34" charset="0"/>
                <a:ea typeface="Calibri" panose="020F0502020204030204" pitchFamily="34" charset="0"/>
                <a:cs typeface="Arial" panose="020B0604020202020204" pitchFamily="34" charset="0"/>
              </a:rPr>
              <a:t> </a:t>
            </a:r>
            <a:r>
              <a:rPr lang="cs-CZ" sz="2000" kern="0" dirty="0" err="1">
                <a:effectLst/>
                <a:latin typeface="Arial" panose="020B0604020202020204" pitchFamily="34" charset="0"/>
                <a:ea typeface="Calibri" panose="020F0502020204030204" pitchFamily="34" charset="0"/>
                <a:cs typeface="Arial" panose="020B0604020202020204" pitchFamily="34" charset="0"/>
              </a:rPr>
              <a:t>confirmation</a:t>
            </a:r>
            <a:r>
              <a:rPr lang="cs-CZ" sz="2000" kern="0" dirty="0">
                <a:effectLst/>
                <a:latin typeface="Arial" panose="020B0604020202020204" pitchFamily="34" charset="0"/>
                <a:ea typeface="Calibri" panose="020F0502020204030204" pitchFamily="34" charset="0"/>
                <a:cs typeface="Arial" panose="020B0604020202020204" pitchFamily="34" charset="0"/>
              </a:rPr>
              <a:t>.</a:t>
            </a:r>
            <a:endParaRPr lang="cs-CZ" sz="2000"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3856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4210"/>
                                        </p:tgtEl>
                                        <p:attrNameLst>
                                          <p:attrName>style.visibility</p:attrName>
                                        </p:attrNameLst>
                                      </p:cBhvr>
                                      <p:to>
                                        <p:strVal val="visible"/>
                                      </p:to>
                                    </p:set>
                                    <p:animEffect transition="in" filter="fade">
                                      <p:cBhvr>
                                        <p:cTn id="7" dur="500"/>
                                        <p:tgtEl>
                                          <p:spTgt spid="942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4211"/>
                                        </p:tgtEl>
                                        <p:attrNameLst>
                                          <p:attrName>style.visibility</p:attrName>
                                        </p:attrNameLst>
                                      </p:cBhvr>
                                      <p:to>
                                        <p:strVal val="visible"/>
                                      </p:to>
                                    </p:set>
                                    <p:animEffect transition="in" filter="fade">
                                      <p:cBhvr>
                                        <p:cTn id="18" dur="500"/>
                                        <p:tgtEl>
                                          <p:spTgt spid="942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4212"/>
                                        </p:tgtEl>
                                        <p:attrNameLst>
                                          <p:attrName>style.visibility</p:attrName>
                                        </p:attrNameLst>
                                      </p:cBhvr>
                                      <p:to>
                                        <p:strVal val="visible"/>
                                      </p:to>
                                    </p:set>
                                    <p:animEffect transition="in" filter="fade">
                                      <p:cBhvr>
                                        <p:cTn id="23" dur="500"/>
                                        <p:tgtEl>
                                          <p:spTgt spid="94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p:bldP spid="94211" grpId="0"/>
      <p:bldP spid="94212" grpId="0"/>
      <p:bldP spid="3" grpId="0"/>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4">
            <a:extLst>
              <a:ext uri="{FF2B5EF4-FFF2-40B4-BE49-F238E27FC236}">
                <a16:creationId xmlns:a16="http://schemas.microsoft.com/office/drawing/2014/main" id="{68F694C9-D781-6CC2-AB68-39B6910EC141}"/>
              </a:ext>
            </a:extLst>
          </p:cNvPr>
          <p:cNvSpPr txBox="1">
            <a:spLocks noChangeArrowheads="1"/>
          </p:cNvSpPr>
          <p:nvPr/>
        </p:nvSpPr>
        <p:spPr bwMode="auto">
          <a:xfrm>
            <a:off x="467518" y="92502"/>
            <a:ext cx="8483442" cy="1631216"/>
          </a:xfrm>
          <a:prstGeom prst="rect">
            <a:avLst/>
          </a:prstGeom>
          <a:noFill/>
          <a:ln>
            <a:noFill/>
          </a:ln>
        </p:spPr>
        <p:txBody>
          <a:bodyPr wrap="square">
            <a:spAutoFit/>
          </a:bodyPr>
          <a:lstStyle>
            <a:lvl1pPr eaLnBrk="0" hangingPunct="0">
              <a:defRPr sz="2000">
                <a:solidFill>
                  <a:schemeClr val="tx1"/>
                </a:solidFill>
                <a:latin typeface="Microsoft Sans Serif" panose="020B0604020202020204" pitchFamily="34" charset="0"/>
              </a:defRPr>
            </a:lvl1pPr>
            <a:lvl2pPr marL="742950" indent="-285750" eaLnBrk="0" hangingPunct="0">
              <a:defRPr sz="2000">
                <a:solidFill>
                  <a:schemeClr val="tx1"/>
                </a:solidFill>
                <a:latin typeface="Microsoft Sans Serif" panose="020B0604020202020204" pitchFamily="34" charset="0"/>
              </a:defRPr>
            </a:lvl2pPr>
            <a:lvl3pPr marL="1143000" indent="-228600" eaLnBrk="0" hangingPunct="0">
              <a:defRPr sz="2000">
                <a:solidFill>
                  <a:schemeClr val="tx1"/>
                </a:solidFill>
                <a:latin typeface="Microsoft Sans Serif" panose="020B0604020202020204" pitchFamily="34" charset="0"/>
              </a:defRPr>
            </a:lvl3pPr>
            <a:lvl4pPr marL="1600200" indent="-228600" eaLnBrk="0" hangingPunct="0">
              <a:defRPr sz="2000">
                <a:solidFill>
                  <a:schemeClr val="tx1"/>
                </a:solidFill>
                <a:latin typeface="Microsoft Sans Serif" panose="020B0604020202020204" pitchFamily="34" charset="0"/>
              </a:defRPr>
            </a:lvl4pPr>
            <a:lvl5pPr marL="2057400" indent="-228600" eaLnBrk="0" hangingPunct="0">
              <a:defRPr sz="2000">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a:solidFill>
                  <a:schemeClr val="tx1"/>
                </a:solidFill>
                <a:latin typeface="Microsoft Sans Serif" panose="020B0604020202020204" pitchFamily="34" charset="0"/>
              </a:defRPr>
            </a:lvl9pPr>
          </a:lstStyle>
          <a:p>
            <a:pPr eaLnBrk="1" hangingPunct="1"/>
            <a:r>
              <a:rPr lang="cs-CZ" altLang="cs-CZ" i="1" dirty="0">
                <a:solidFill>
                  <a:srgbClr val="008000"/>
                </a:solidFill>
                <a:latin typeface="Arial" panose="020B0604020202020204" pitchFamily="34" charset="0"/>
                <a:cs typeface="Arial" panose="020B0604020202020204" pitchFamily="34" charset="0"/>
              </a:rPr>
              <a:t>Second,</a:t>
            </a:r>
            <a:r>
              <a:rPr lang="cs-CZ" altLang="cs-CZ" i="1" dirty="0">
                <a:latin typeface="Arial" panose="020B0604020202020204" pitchFamily="34" charset="0"/>
                <a:cs typeface="Arial" panose="020B0604020202020204" pitchFamily="34" charset="0"/>
              </a:rPr>
              <a:t> </a:t>
            </a:r>
            <a:r>
              <a:rPr lang="cs-CZ" altLang="cs-CZ" b="1" i="1" u="sng" dirty="0">
                <a:solidFill>
                  <a:srgbClr val="FF0000"/>
                </a:solidFill>
                <a:latin typeface="Arial" panose="020B0604020202020204" pitchFamily="34" charset="0"/>
                <a:cs typeface="Arial" panose="020B0604020202020204" pitchFamily="34" charset="0"/>
              </a:rPr>
              <a:t>I </a:t>
            </a:r>
            <a:r>
              <a:rPr lang="cs-CZ" altLang="cs-CZ" b="1" i="1" u="sng" dirty="0" err="1">
                <a:solidFill>
                  <a:srgbClr val="FF0000"/>
                </a:solidFill>
                <a:latin typeface="Arial" panose="020B0604020202020204" pitchFamily="34" charset="0"/>
                <a:cs typeface="Arial" panose="020B0604020202020204" pitchFamily="34" charset="0"/>
              </a:rPr>
              <a:t>would</a:t>
            </a:r>
            <a:r>
              <a:rPr lang="cs-CZ" altLang="cs-CZ" b="1" i="1" u="sng" dirty="0">
                <a:solidFill>
                  <a:srgbClr val="FF0000"/>
                </a:solidFill>
                <a:latin typeface="Arial" panose="020B0604020202020204" pitchFamily="34" charset="0"/>
                <a:cs typeface="Arial" panose="020B0604020202020204" pitchFamily="34" charset="0"/>
              </a:rPr>
              <a:t> show </a:t>
            </a:r>
            <a:r>
              <a:rPr lang="cs-CZ" altLang="cs-CZ" b="1" i="1" u="sng" dirty="0" err="1">
                <a:solidFill>
                  <a:srgbClr val="FF0000"/>
                </a:solidFill>
                <a:latin typeface="Arial" panose="020B0604020202020204" pitchFamily="34" charset="0"/>
                <a:cs typeface="Arial" panose="020B0604020202020204" pitchFamily="34" charset="0"/>
              </a:rPr>
              <a:t>that</a:t>
            </a:r>
            <a:r>
              <a:rPr lang="cs-CZ" altLang="cs-CZ" b="1" i="1" u="sng" dirty="0">
                <a:solidFill>
                  <a:srgbClr val="FF0000"/>
                </a:solidFill>
                <a:latin typeface="Arial" panose="020B0604020202020204" pitchFamily="34" charset="0"/>
                <a:cs typeface="Arial" panose="020B0604020202020204" pitchFamily="34" charset="0"/>
              </a:rPr>
              <a:t> </a:t>
            </a:r>
            <a:r>
              <a:rPr lang="cs-CZ" altLang="cs-CZ" b="1" i="1" u="sng" dirty="0" err="1">
                <a:solidFill>
                  <a:srgbClr val="FF3300"/>
                </a:solidFill>
                <a:latin typeface="Arial" panose="020B0604020202020204" pitchFamily="34" charset="0"/>
                <a:cs typeface="Arial" panose="020B0604020202020204" pitchFamily="34" charset="0"/>
              </a:rPr>
              <a:t>there</a:t>
            </a:r>
            <a:r>
              <a:rPr lang="cs-CZ" altLang="cs-CZ" b="1" i="1" u="sng" dirty="0">
                <a:solidFill>
                  <a:srgbClr val="FF3300"/>
                </a:solidFill>
                <a:latin typeface="Arial" panose="020B0604020202020204" pitchFamily="34" charset="0"/>
                <a:cs typeface="Arial" panose="020B0604020202020204" pitchFamily="34" charset="0"/>
              </a:rPr>
              <a:t> </a:t>
            </a:r>
            <a:r>
              <a:rPr lang="cs-CZ" altLang="cs-CZ" b="1" i="1" u="sng" dirty="0" err="1">
                <a:solidFill>
                  <a:srgbClr val="FF3300"/>
                </a:solidFill>
                <a:latin typeface="Arial" panose="020B0604020202020204" pitchFamily="34" charset="0"/>
                <a:cs typeface="Arial" panose="020B0604020202020204" pitchFamily="34" charset="0"/>
              </a:rPr>
              <a:t>existed</a:t>
            </a:r>
            <a:r>
              <a:rPr lang="cs-CZ" altLang="cs-CZ" b="1" i="1" u="sng" dirty="0">
                <a:solidFill>
                  <a:srgbClr val="FF3300"/>
                </a:solidFill>
                <a:latin typeface="Arial" panose="020B0604020202020204" pitchFamily="34" charset="0"/>
                <a:cs typeface="Arial" panose="020B0604020202020204" pitchFamily="34" charset="0"/>
              </a:rPr>
              <a:t> no </a:t>
            </a:r>
            <a:r>
              <a:rPr lang="cs-CZ" altLang="cs-CZ" b="1" i="1" u="sng" dirty="0" err="1">
                <a:solidFill>
                  <a:srgbClr val="FF3300"/>
                </a:solidFill>
                <a:latin typeface="Arial" panose="020B0604020202020204" pitchFamily="34" charset="0"/>
                <a:cs typeface="Arial" panose="020B0604020202020204" pitchFamily="34" charset="0"/>
              </a:rPr>
              <a:t>asymptotically</a:t>
            </a:r>
            <a:r>
              <a:rPr lang="cs-CZ" altLang="cs-CZ" b="1" i="1" u="sng" dirty="0">
                <a:solidFill>
                  <a:srgbClr val="FF3300"/>
                </a:solidFill>
                <a:latin typeface="Arial" panose="020B0604020202020204" pitchFamily="34" charset="0"/>
                <a:cs typeface="Arial" panose="020B0604020202020204" pitchFamily="34" charset="0"/>
              </a:rPr>
              <a:t> free </a:t>
            </a:r>
            <a:r>
              <a:rPr lang="cs-CZ" altLang="cs-CZ" b="1" i="1" u="sng" dirty="0" err="1">
                <a:solidFill>
                  <a:srgbClr val="FF3300"/>
                </a:solidFill>
                <a:latin typeface="Arial" panose="020B0604020202020204" pitchFamily="34" charset="0"/>
                <a:cs typeface="Arial" panose="020B0604020202020204" pitchFamily="34" charset="0"/>
              </a:rPr>
              <a:t>field</a:t>
            </a:r>
            <a:r>
              <a:rPr lang="cs-CZ" altLang="cs-CZ" b="1" i="1" u="sng" dirty="0">
                <a:solidFill>
                  <a:srgbClr val="FF3300"/>
                </a:solidFill>
                <a:latin typeface="Arial" panose="020B0604020202020204" pitchFamily="34" charset="0"/>
                <a:cs typeface="Arial" panose="020B0604020202020204" pitchFamily="34" charset="0"/>
              </a:rPr>
              <a:t> </a:t>
            </a:r>
            <a:r>
              <a:rPr lang="cs-CZ" altLang="cs-CZ" b="1" i="1" u="sng" dirty="0" err="1">
                <a:solidFill>
                  <a:srgbClr val="FF3300"/>
                </a:solidFill>
                <a:latin typeface="Arial" panose="020B0604020202020204" pitchFamily="34" charset="0"/>
                <a:cs typeface="Arial" panose="020B0604020202020204" pitchFamily="34" charset="0"/>
              </a:rPr>
              <a:t>theories</a:t>
            </a:r>
            <a:r>
              <a:rPr lang="cs-CZ" altLang="cs-CZ" b="1" i="1" u="sng" dirty="0">
                <a:solidFill>
                  <a:srgbClr val="FF3300"/>
                </a:solidFill>
                <a:latin typeface="Arial" panose="020B0604020202020204" pitchFamily="34" charset="0"/>
                <a:cs typeface="Arial" panose="020B0604020202020204" pitchFamily="34" charset="0"/>
              </a:rPr>
              <a:t>.</a:t>
            </a:r>
            <a:r>
              <a:rPr lang="cs-CZ" altLang="cs-CZ" b="1" i="1" dirty="0">
                <a:solidFill>
                  <a:srgbClr val="FF3300"/>
                </a:solidFill>
                <a:latin typeface="Arial" panose="020B0604020202020204" pitchFamily="34" charset="0"/>
                <a:cs typeface="Arial" panose="020B0604020202020204" pitchFamily="34" charset="0"/>
              </a:rPr>
              <a:t> </a:t>
            </a:r>
            <a:r>
              <a:rPr lang="cs-CZ" altLang="cs-CZ" i="1" dirty="0" err="1">
                <a:latin typeface="Arial" panose="020B0604020202020204" pitchFamily="34" charset="0"/>
                <a:cs typeface="Arial" panose="020B0604020202020204" pitchFamily="34" charset="0"/>
              </a:rPr>
              <a:t>The</a:t>
            </a:r>
            <a:r>
              <a:rPr lang="cs-CZ" altLang="cs-CZ" i="1" dirty="0">
                <a:latin typeface="Arial" panose="020B0604020202020204" pitchFamily="34" charset="0"/>
                <a:cs typeface="Arial" panose="020B0604020202020204" pitchFamily="34" charset="0"/>
              </a:rPr>
              <a:t> </a:t>
            </a:r>
            <a:r>
              <a:rPr lang="cs-CZ" altLang="cs-CZ" i="1" dirty="0" err="1">
                <a:latin typeface="Arial" panose="020B0604020202020204" pitchFamily="34" charset="0"/>
                <a:cs typeface="Arial" panose="020B0604020202020204" pitchFamily="34" charset="0"/>
              </a:rPr>
              <a:t>latter</a:t>
            </a:r>
            <a:r>
              <a:rPr lang="cs-CZ" altLang="cs-CZ" i="1" dirty="0">
                <a:latin typeface="Arial" panose="020B0604020202020204" pitchFamily="34" charset="0"/>
                <a:cs typeface="Arial" panose="020B0604020202020204" pitchFamily="34" charset="0"/>
              </a:rPr>
              <a:t> </a:t>
            </a:r>
            <a:r>
              <a:rPr lang="cs-CZ" altLang="cs-CZ" i="1" dirty="0" err="1">
                <a:latin typeface="Arial" panose="020B0604020202020204" pitchFamily="34" charset="0"/>
                <a:cs typeface="Arial" panose="020B0604020202020204" pitchFamily="34" charset="0"/>
              </a:rPr>
              <a:t>was</a:t>
            </a:r>
            <a:r>
              <a:rPr lang="cs-CZ" altLang="cs-CZ" i="1" dirty="0">
                <a:latin typeface="Arial" panose="020B0604020202020204" pitchFamily="34" charset="0"/>
                <a:cs typeface="Arial" panose="020B0604020202020204" pitchFamily="34" charset="0"/>
              </a:rPr>
              <a:t> to </a:t>
            </a:r>
            <a:r>
              <a:rPr lang="cs-CZ" altLang="cs-CZ" i="1" dirty="0" err="1">
                <a:latin typeface="Arial" panose="020B0604020202020204" pitchFamily="34" charset="0"/>
                <a:cs typeface="Arial" panose="020B0604020202020204" pitchFamily="34" charset="0"/>
              </a:rPr>
              <a:t>be</a:t>
            </a:r>
            <a:r>
              <a:rPr lang="cs-CZ" altLang="cs-CZ" i="1" dirty="0">
                <a:latin typeface="Arial" panose="020B0604020202020204" pitchFamily="34" charset="0"/>
                <a:cs typeface="Arial" panose="020B0604020202020204" pitchFamily="34" charset="0"/>
              </a:rPr>
              <a:t> </a:t>
            </a:r>
            <a:r>
              <a:rPr lang="cs-CZ" altLang="cs-CZ" i="1" dirty="0" err="1">
                <a:latin typeface="Arial" panose="020B0604020202020204" pitchFamily="34" charset="0"/>
                <a:cs typeface="Arial" panose="020B0604020202020204" pitchFamily="34" charset="0"/>
              </a:rPr>
              <a:t>expected</a:t>
            </a:r>
            <a:r>
              <a:rPr lang="cs-CZ" altLang="cs-CZ" i="1" dirty="0">
                <a:latin typeface="Arial" panose="020B0604020202020204" pitchFamily="34" charset="0"/>
                <a:cs typeface="Arial" panose="020B0604020202020204" pitchFamily="34" charset="0"/>
              </a:rPr>
              <a:t>. </a:t>
            </a:r>
            <a:r>
              <a:rPr lang="cs-CZ" altLang="cs-CZ" i="1" dirty="0" err="1">
                <a:latin typeface="Arial" panose="020B0604020202020204" pitchFamily="34" charset="0"/>
                <a:cs typeface="Arial" panose="020B0604020202020204" pitchFamily="34" charset="0"/>
              </a:rPr>
              <a:t>After</a:t>
            </a:r>
            <a:r>
              <a:rPr lang="cs-CZ" altLang="cs-CZ" i="1" dirty="0">
                <a:latin typeface="Arial" panose="020B0604020202020204" pitchFamily="34" charset="0"/>
                <a:cs typeface="Arial" panose="020B0604020202020204" pitchFamily="34" charset="0"/>
              </a:rPr>
              <a:t> </a:t>
            </a:r>
            <a:r>
              <a:rPr lang="cs-CZ" altLang="cs-CZ" i="1" dirty="0" err="1">
                <a:latin typeface="Arial" panose="020B0604020202020204" pitchFamily="34" charset="0"/>
                <a:cs typeface="Arial" panose="020B0604020202020204" pitchFamily="34" charset="0"/>
              </a:rPr>
              <a:t>all</a:t>
            </a:r>
            <a:r>
              <a:rPr lang="cs-CZ" altLang="cs-CZ" i="1" dirty="0">
                <a:latin typeface="Arial" panose="020B0604020202020204" pitchFamily="34" charset="0"/>
                <a:cs typeface="Arial" panose="020B0604020202020204" pitchFamily="34" charset="0"/>
              </a:rPr>
              <a:t> </a:t>
            </a:r>
            <a:r>
              <a:rPr lang="cs-CZ" altLang="cs-CZ" i="1" dirty="0" err="1">
                <a:latin typeface="Arial" panose="020B0604020202020204" pitchFamily="34" charset="0"/>
                <a:cs typeface="Arial" panose="020B0604020202020204" pitchFamily="34" charset="0"/>
              </a:rPr>
              <a:t>the</a:t>
            </a:r>
            <a:r>
              <a:rPr lang="cs-CZ" altLang="cs-CZ" i="1" dirty="0">
                <a:latin typeface="Arial" panose="020B0604020202020204" pitchFamily="34" charset="0"/>
                <a:cs typeface="Arial" panose="020B0604020202020204" pitchFamily="34" charset="0"/>
              </a:rPr>
              <a:t> </a:t>
            </a:r>
            <a:r>
              <a:rPr lang="cs-CZ" altLang="cs-CZ" i="1" dirty="0" err="1">
                <a:latin typeface="Arial" panose="020B0604020202020204" pitchFamily="34" charset="0"/>
                <a:cs typeface="Arial" panose="020B0604020202020204" pitchFamily="34" charset="0"/>
              </a:rPr>
              <a:t>paradigm</a:t>
            </a:r>
            <a:r>
              <a:rPr lang="cs-CZ" altLang="cs-CZ" i="1" dirty="0">
                <a:latin typeface="Arial" panose="020B0604020202020204" pitchFamily="34" charset="0"/>
                <a:cs typeface="Arial" panose="020B0604020202020204" pitchFamily="34" charset="0"/>
              </a:rPr>
              <a:t> </a:t>
            </a:r>
            <a:r>
              <a:rPr lang="cs-CZ" altLang="cs-CZ" i="1" dirty="0" err="1">
                <a:latin typeface="Arial" panose="020B0604020202020204" pitchFamily="34" charset="0"/>
                <a:cs typeface="Arial" panose="020B0604020202020204" pitchFamily="34" charset="0"/>
              </a:rPr>
              <a:t>of</a:t>
            </a:r>
            <a:r>
              <a:rPr lang="cs-CZ" altLang="cs-CZ" i="1" dirty="0">
                <a:latin typeface="Arial" panose="020B0604020202020204" pitchFamily="34" charset="0"/>
                <a:cs typeface="Arial" panose="020B0604020202020204" pitchFamily="34" charset="0"/>
              </a:rPr>
              <a:t> </a:t>
            </a:r>
            <a:r>
              <a:rPr lang="cs-CZ" altLang="cs-CZ" i="1" dirty="0" err="1">
                <a:latin typeface="Arial" panose="020B0604020202020204" pitchFamily="34" charset="0"/>
                <a:cs typeface="Arial" panose="020B0604020202020204" pitchFamily="34" charset="0"/>
              </a:rPr>
              <a:t>quantum</a:t>
            </a:r>
            <a:r>
              <a:rPr lang="en-US" altLang="cs-CZ" i="1" dirty="0">
                <a:latin typeface="Arial" panose="020B0604020202020204" pitchFamily="34" charset="0"/>
                <a:cs typeface="Arial" panose="020B0604020202020204" pitchFamily="34" charset="0"/>
              </a:rPr>
              <a:t> </a:t>
            </a:r>
            <a:r>
              <a:rPr lang="cs-CZ" altLang="cs-CZ" i="1" dirty="0" err="1">
                <a:latin typeface="Arial" panose="020B0604020202020204" pitchFamily="34" charset="0"/>
                <a:cs typeface="Arial" panose="020B0604020202020204" pitchFamily="34" charset="0"/>
              </a:rPr>
              <a:t>field</a:t>
            </a:r>
            <a:r>
              <a:rPr lang="cs-CZ" altLang="cs-CZ" i="1" dirty="0">
                <a:latin typeface="Arial" panose="020B0604020202020204" pitchFamily="34" charset="0"/>
                <a:cs typeface="Arial" panose="020B0604020202020204" pitchFamily="34" charset="0"/>
              </a:rPr>
              <a:t> </a:t>
            </a:r>
            <a:r>
              <a:rPr lang="cs-CZ" altLang="cs-CZ" i="1" dirty="0" err="1">
                <a:latin typeface="Arial" panose="020B0604020202020204" pitchFamily="34" charset="0"/>
                <a:cs typeface="Arial" panose="020B0604020202020204" pitchFamily="34" charset="0"/>
              </a:rPr>
              <a:t>theory</a:t>
            </a:r>
            <a:r>
              <a:rPr lang="en-US" altLang="cs-CZ" i="1" dirty="0">
                <a:latin typeface="Arial" panose="020B0604020202020204" pitchFamily="34" charset="0"/>
                <a:cs typeface="Arial" panose="020B0604020202020204" pitchFamily="34" charset="0"/>
              </a:rPr>
              <a:t> –</a:t>
            </a:r>
            <a:r>
              <a:rPr lang="cs-CZ" altLang="cs-CZ" i="1" dirty="0">
                <a:latin typeface="Arial" panose="020B0604020202020204" pitchFamily="34" charset="0"/>
                <a:cs typeface="Arial" panose="020B0604020202020204" pitchFamily="34" charset="0"/>
              </a:rPr>
              <a:t>QED- </a:t>
            </a:r>
            <a:r>
              <a:rPr lang="cs-CZ" altLang="cs-CZ" i="1" dirty="0" err="1">
                <a:latin typeface="Arial" panose="020B0604020202020204" pitchFamily="34" charset="0"/>
                <a:cs typeface="Arial" panose="020B0604020202020204" pitchFamily="34" charset="0"/>
              </a:rPr>
              <a:t>was</a:t>
            </a:r>
            <a:r>
              <a:rPr lang="cs-CZ" altLang="cs-CZ" i="1" dirty="0">
                <a:latin typeface="Arial" panose="020B0604020202020204" pitchFamily="34" charset="0"/>
                <a:cs typeface="Arial" panose="020B0604020202020204" pitchFamily="34" charset="0"/>
              </a:rPr>
              <a:t> </a:t>
            </a:r>
            <a:r>
              <a:rPr lang="cs-CZ" altLang="cs-CZ" i="1" dirty="0" err="1">
                <a:latin typeface="Arial" panose="020B0604020202020204" pitchFamily="34" charset="0"/>
                <a:cs typeface="Arial" panose="020B0604020202020204" pitchFamily="34" charset="0"/>
              </a:rPr>
              <a:t>infrared</a:t>
            </a:r>
            <a:r>
              <a:rPr lang="cs-CZ" altLang="cs-CZ" i="1" dirty="0">
                <a:latin typeface="Arial" panose="020B0604020202020204" pitchFamily="34" charset="0"/>
                <a:cs typeface="Arial" panose="020B0604020202020204" pitchFamily="34" charset="0"/>
              </a:rPr>
              <a:t> </a:t>
            </a:r>
            <a:r>
              <a:rPr lang="cs-CZ" altLang="cs-CZ" i="1" dirty="0" err="1">
                <a:latin typeface="Arial" panose="020B0604020202020204" pitchFamily="34" charset="0"/>
                <a:cs typeface="Arial" panose="020B0604020202020204" pitchFamily="34" charset="0"/>
              </a:rPr>
              <a:t>stable</a:t>
            </a:r>
            <a:r>
              <a:rPr lang="cs-CZ" altLang="cs-CZ" i="1" dirty="0">
                <a:latin typeface="Arial" panose="020B0604020202020204" pitchFamily="34" charset="0"/>
                <a:cs typeface="Arial" panose="020B0604020202020204" pitchFamily="34" charset="0"/>
              </a:rPr>
              <a:t>; in</a:t>
            </a:r>
            <a:r>
              <a:rPr lang="en-US" altLang="cs-CZ" i="1" dirty="0">
                <a:latin typeface="Arial" panose="020B0604020202020204" pitchFamily="34" charset="0"/>
                <a:cs typeface="Arial" panose="020B0604020202020204" pitchFamily="34" charset="0"/>
              </a:rPr>
              <a:t> </a:t>
            </a:r>
            <a:r>
              <a:rPr lang="cs-CZ" altLang="cs-CZ" i="1" dirty="0" err="1">
                <a:latin typeface="Arial" panose="020B0604020202020204" pitchFamily="34" charset="0"/>
                <a:cs typeface="Arial" panose="020B0604020202020204" pitchFamily="34" charset="0"/>
              </a:rPr>
              <a:t>other</a:t>
            </a:r>
            <a:r>
              <a:rPr lang="cs-CZ" altLang="cs-CZ" i="1" dirty="0">
                <a:latin typeface="Arial" panose="020B0604020202020204" pitchFamily="34" charset="0"/>
                <a:cs typeface="Arial" panose="020B0604020202020204" pitchFamily="34" charset="0"/>
              </a:rPr>
              <a:t> </a:t>
            </a:r>
            <a:r>
              <a:rPr lang="cs-CZ" altLang="cs-CZ" i="1" dirty="0" err="1">
                <a:latin typeface="Arial" panose="020B0604020202020204" pitchFamily="34" charset="0"/>
                <a:cs typeface="Arial" panose="020B0604020202020204" pitchFamily="34" charset="0"/>
              </a:rPr>
              <a:t>words</a:t>
            </a:r>
            <a:r>
              <a:rPr lang="cs-CZ" altLang="cs-CZ" i="1" dirty="0">
                <a:latin typeface="Arial" panose="020B0604020202020204" pitchFamily="34" charset="0"/>
                <a:cs typeface="Arial" panose="020B0604020202020204" pitchFamily="34" charset="0"/>
              </a:rPr>
              <a:t>, </a:t>
            </a:r>
            <a:r>
              <a:rPr lang="cs-CZ" altLang="cs-CZ" i="1" dirty="0" err="1">
                <a:latin typeface="Arial" panose="020B0604020202020204" pitchFamily="34" charset="0"/>
                <a:cs typeface="Arial" panose="020B0604020202020204" pitchFamily="34" charset="0"/>
              </a:rPr>
              <a:t>the</a:t>
            </a:r>
            <a:r>
              <a:rPr lang="cs-CZ" altLang="cs-CZ" i="1" dirty="0">
                <a:latin typeface="Arial" panose="020B0604020202020204" pitchFamily="34" charset="0"/>
                <a:cs typeface="Arial" panose="020B0604020202020204" pitchFamily="34" charset="0"/>
              </a:rPr>
              <a:t> e</a:t>
            </a:r>
            <a:r>
              <a:rPr lang="en-US" altLang="cs-CZ" i="1" dirty="0">
                <a:latin typeface="Arial" panose="020B0604020202020204" pitchFamily="34" charset="0"/>
                <a:cs typeface="Arial" panose="020B0604020202020204" pitchFamily="34" charset="0"/>
              </a:rPr>
              <a:t>f</a:t>
            </a:r>
            <a:r>
              <a:rPr lang="cs-CZ" altLang="cs-CZ" i="1" dirty="0" err="1">
                <a:latin typeface="Arial" panose="020B0604020202020204" pitchFamily="34" charset="0"/>
                <a:cs typeface="Arial" panose="020B0604020202020204" pitchFamily="34" charset="0"/>
              </a:rPr>
              <a:t>ective</a:t>
            </a:r>
            <a:r>
              <a:rPr lang="cs-CZ" altLang="cs-CZ" i="1" dirty="0">
                <a:latin typeface="Arial" panose="020B0604020202020204" pitchFamily="34" charset="0"/>
                <a:cs typeface="Arial" panose="020B0604020202020204" pitchFamily="34" charset="0"/>
              </a:rPr>
              <a:t> </a:t>
            </a:r>
            <a:r>
              <a:rPr lang="cs-CZ" altLang="cs-CZ" i="1" dirty="0" err="1">
                <a:latin typeface="Arial" panose="020B0604020202020204" pitchFamily="34" charset="0"/>
                <a:cs typeface="Arial" panose="020B0604020202020204" pitchFamily="34" charset="0"/>
              </a:rPr>
              <a:t>charge</a:t>
            </a:r>
            <a:r>
              <a:rPr lang="cs-CZ" altLang="cs-CZ" i="1" dirty="0">
                <a:latin typeface="Arial" panose="020B0604020202020204" pitchFamily="34" charset="0"/>
                <a:cs typeface="Arial" panose="020B0604020202020204" pitchFamily="34" charset="0"/>
              </a:rPr>
              <a:t> </a:t>
            </a:r>
            <a:r>
              <a:rPr lang="cs-CZ" altLang="cs-CZ" i="1" dirty="0" err="1">
                <a:latin typeface="Arial" panose="020B0604020202020204" pitchFamily="34" charset="0"/>
                <a:cs typeface="Arial" panose="020B0604020202020204" pitchFamily="34" charset="0"/>
              </a:rPr>
              <a:t>grew</a:t>
            </a:r>
            <a:r>
              <a:rPr lang="cs-CZ" altLang="cs-CZ" i="1" dirty="0">
                <a:latin typeface="Arial" panose="020B0604020202020204" pitchFamily="34" charset="0"/>
                <a:cs typeface="Arial" panose="020B0604020202020204" pitchFamily="34" charset="0"/>
              </a:rPr>
              <a:t> </a:t>
            </a:r>
            <a:r>
              <a:rPr lang="cs-CZ" altLang="cs-CZ" i="1" dirty="0" err="1">
                <a:latin typeface="Arial" panose="020B0604020202020204" pitchFamily="34" charset="0"/>
                <a:cs typeface="Arial" panose="020B0604020202020204" pitchFamily="34" charset="0"/>
              </a:rPr>
              <a:t>larger</a:t>
            </a:r>
            <a:r>
              <a:rPr lang="cs-CZ" altLang="cs-CZ" i="1" dirty="0">
                <a:latin typeface="Arial" panose="020B0604020202020204" pitchFamily="34" charset="0"/>
                <a:cs typeface="Arial" panose="020B0604020202020204" pitchFamily="34" charset="0"/>
              </a:rPr>
              <a:t> </a:t>
            </a:r>
            <a:r>
              <a:rPr lang="cs-CZ" altLang="cs-CZ" i="1" dirty="0" err="1">
                <a:latin typeface="Arial" panose="020B0604020202020204" pitchFamily="34" charset="0"/>
                <a:cs typeface="Arial" panose="020B0604020202020204" pitchFamily="34" charset="0"/>
              </a:rPr>
              <a:t>at</a:t>
            </a:r>
            <a:r>
              <a:rPr lang="cs-CZ" altLang="cs-CZ" i="1" dirty="0">
                <a:latin typeface="Arial" panose="020B0604020202020204" pitchFamily="34" charset="0"/>
                <a:cs typeface="Arial" panose="020B0604020202020204" pitchFamily="34" charset="0"/>
              </a:rPr>
              <a:t> </a:t>
            </a:r>
            <a:r>
              <a:rPr lang="cs-CZ" altLang="cs-CZ" i="1" dirty="0" err="1">
                <a:latin typeface="Arial" panose="020B0604020202020204" pitchFamily="34" charset="0"/>
                <a:cs typeface="Arial" panose="020B0604020202020204" pitchFamily="34" charset="0"/>
              </a:rPr>
              <a:t>short</a:t>
            </a:r>
            <a:r>
              <a:rPr lang="cs-CZ" altLang="cs-CZ" i="1" dirty="0">
                <a:latin typeface="Arial" panose="020B0604020202020204" pitchFamily="34" charset="0"/>
                <a:cs typeface="Arial" panose="020B0604020202020204" pitchFamily="34" charset="0"/>
              </a:rPr>
              <a:t> </a:t>
            </a:r>
            <a:r>
              <a:rPr lang="cs-CZ" altLang="cs-CZ" i="1" dirty="0" err="1">
                <a:latin typeface="Arial" panose="020B0604020202020204" pitchFamily="34" charset="0"/>
                <a:cs typeface="Arial" panose="020B0604020202020204" pitchFamily="34" charset="0"/>
              </a:rPr>
              <a:t>distances</a:t>
            </a:r>
            <a:r>
              <a:rPr lang="cs-CZ" altLang="cs-CZ" i="1" dirty="0">
                <a:latin typeface="Arial" panose="020B0604020202020204" pitchFamily="34" charset="0"/>
                <a:cs typeface="Arial" panose="020B0604020202020204" pitchFamily="34" charset="0"/>
              </a:rPr>
              <a:t> and </a:t>
            </a:r>
            <a:r>
              <a:rPr lang="cs-CZ" altLang="cs-CZ" b="1" i="1" u="sng" dirty="0">
                <a:solidFill>
                  <a:srgbClr val="FF0000"/>
                </a:solidFill>
                <a:latin typeface="Arial" panose="020B0604020202020204" pitchFamily="34" charset="0"/>
                <a:cs typeface="Arial" panose="020B0604020202020204" pitchFamily="34" charset="0"/>
              </a:rPr>
              <a:t>no</a:t>
            </a:r>
            <a:r>
              <a:rPr lang="en-US" altLang="cs-CZ" b="1" i="1" u="sng" dirty="0">
                <a:solidFill>
                  <a:srgbClr val="FF0000"/>
                </a:solidFill>
                <a:latin typeface="Arial" panose="020B0604020202020204" pitchFamily="34" charset="0"/>
                <a:cs typeface="Arial" panose="020B0604020202020204" pitchFamily="34" charset="0"/>
              </a:rPr>
              <a:t> </a:t>
            </a:r>
            <a:r>
              <a:rPr lang="cs-CZ" altLang="cs-CZ" b="1" i="1" u="sng" dirty="0" err="1">
                <a:solidFill>
                  <a:srgbClr val="FF0000"/>
                </a:solidFill>
                <a:latin typeface="Arial" panose="020B0604020202020204" pitchFamily="34" charset="0"/>
                <a:cs typeface="Arial" panose="020B0604020202020204" pitchFamily="34" charset="0"/>
              </a:rPr>
              <a:t>one</a:t>
            </a:r>
            <a:r>
              <a:rPr lang="cs-CZ" altLang="cs-CZ" b="1" i="1" u="sng" dirty="0">
                <a:solidFill>
                  <a:srgbClr val="FF0000"/>
                </a:solidFill>
                <a:latin typeface="Arial" panose="020B0604020202020204" pitchFamily="34" charset="0"/>
                <a:cs typeface="Arial" panose="020B0604020202020204" pitchFamily="34" charset="0"/>
              </a:rPr>
              <a:t> had </a:t>
            </a:r>
            <a:r>
              <a:rPr lang="cs-CZ" altLang="cs-CZ" b="1" i="1" u="sng" dirty="0" err="1">
                <a:solidFill>
                  <a:srgbClr val="FF0000"/>
                </a:solidFill>
                <a:latin typeface="Arial" panose="020B0604020202020204" pitchFamily="34" charset="0"/>
                <a:cs typeface="Arial" panose="020B0604020202020204" pitchFamily="34" charset="0"/>
              </a:rPr>
              <a:t>ever</a:t>
            </a:r>
            <a:r>
              <a:rPr lang="cs-CZ" altLang="cs-CZ" b="1" i="1" u="sng" dirty="0">
                <a:solidFill>
                  <a:srgbClr val="FF0000"/>
                </a:solidFill>
                <a:latin typeface="Arial" panose="020B0604020202020204" pitchFamily="34" charset="0"/>
                <a:cs typeface="Arial" panose="020B0604020202020204" pitchFamily="34" charset="0"/>
              </a:rPr>
              <a:t> </a:t>
            </a:r>
            <a:r>
              <a:rPr lang="cs-CZ" altLang="cs-CZ" b="1" i="1" u="sng" dirty="0" err="1">
                <a:solidFill>
                  <a:srgbClr val="FF0000"/>
                </a:solidFill>
                <a:latin typeface="Arial" panose="020B0604020202020204" pitchFamily="34" charset="0"/>
                <a:cs typeface="Arial" panose="020B0604020202020204" pitchFamily="34" charset="0"/>
              </a:rPr>
              <a:t>constructed</a:t>
            </a:r>
            <a:r>
              <a:rPr lang="cs-CZ" altLang="cs-CZ" b="1" i="1" u="sng" dirty="0">
                <a:solidFill>
                  <a:srgbClr val="FF0000"/>
                </a:solidFill>
                <a:latin typeface="Arial" panose="020B0604020202020204" pitchFamily="34" charset="0"/>
                <a:cs typeface="Arial" panose="020B0604020202020204" pitchFamily="34" charset="0"/>
              </a:rPr>
              <a:t> a </a:t>
            </a:r>
            <a:r>
              <a:rPr lang="cs-CZ" altLang="cs-CZ" b="1" i="1" u="sng" dirty="0" err="1">
                <a:solidFill>
                  <a:srgbClr val="FF0000"/>
                </a:solidFill>
                <a:latin typeface="Arial" panose="020B0604020202020204" pitchFamily="34" charset="0"/>
                <a:cs typeface="Arial" panose="020B0604020202020204" pitchFamily="34" charset="0"/>
              </a:rPr>
              <a:t>theory</a:t>
            </a:r>
            <a:r>
              <a:rPr lang="cs-CZ" altLang="cs-CZ" b="1" i="1" u="sng" dirty="0">
                <a:solidFill>
                  <a:srgbClr val="FF0000"/>
                </a:solidFill>
                <a:latin typeface="Arial" panose="020B0604020202020204" pitchFamily="34" charset="0"/>
                <a:cs typeface="Arial" panose="020B0604020202020204" pitchFamily="34" charset="0"/>
              </a:rPr>
              <a:t> in </a:t>
            </a:r>
            <a:r>
              <a:rPr lang="cs-CZ" altLang="cs-CZ" b="1" i="1" u="sng" dirty="0" err="1">
                <a:solidFill>
                  <a:srgbClr val="FF0000"/>
                </a:solidFill>
                <a:latin typeface="Arial" panose="020B0604020202020204" pitchFamily="34" charset="0"/>
                <a:cs typeface="Arial" panose="020B0604020202020204" pitchFamily="34" charset="0"/>
              </a:rPr>
              <a:t>which</a:t>
            </a:r>
            <a:r>
              <a:rPr lang="cs-CZ" altLang="cs-CZ" b="1" i="1" u="sng" dirty="0">
                <a:solidFill>
                  <a:srgbClr val="FF0000"/>
                </a:solidFill>
                <a:latin typeface="Arial" panose="020B0604020202020204" pitchFamily="34" charset="0"/>
                <a:cs typeface="Arial" panose="020B0604020202020204" pitchFamily="34" charset="0"/>
              </a:rPr>
              <a:t> </a:t>
            </a:r>
            <a:r>
              <a:rPr lang="cs-CZ" altLang="cs-CZ" b="1" i="1" u="sng" dirty="0" err="1">
                <a:solidFill>
                  <a:srgbClr val="FF0000"/>
                </a:solidFill>
                <a:latin typeface="Arial" panose="020B0604020202020204" pitchFamily="34" charset="0"/>
                <a:cs typeface="Arial" panose="020B0604020202020204" pitchFamily="34" charset="0"/>
              </a:rPr>
              <a:t>the</a:t>
            </a:r>
            <a:r>
              <a:rPr lang="cs-CZ" altLang="cs-CZ" b="1" i="1" u="sng" dirty="0">
                <a:solidFill>
                  <a:srgbClr val="FF0000"/>
                </a:solidFill>
                <a:latin typeface="Arial" panose="020B0604020202020204" pitchFamily="34" charset="0"/>
                <a:cs typeface="Arial" panose="020B0604020202020204" pitchFamily="34" charset="0"/>
              </a:rPr>
              <a:t> </a:t>
            </a:r>
            <a:r>
              <a:rPr lang="cs-CZ" altLang="cs-CZ" b="1" i="1" u="sng" dirty="0" err="1">
                <a:solidFill>
                  <a:srgbClr val="FF0000"/>
                </a:solidFill>
                <a:latin typeface="Arial" panose="020B0604020202020204" pitchFamily="34" charset="0"/>
                <a:cs typeface="Arial" panose="020B0604020202020204" pitchFamily="34" charset="0"/>
              </a:rPr>
              <a:t>opposite</a:t>
            </a:r>
            <a:r>
              <a:rPr lang="cs-CZ" altLang="cs-CZ" b="1" i="1" u="sng" dirty="0">
                <a:solidFill>
                  <a:srgbClr val="FF0000"/>
                </a:solidFill>
                <a:latin typeface="Arial" panose="020B0604020202020204" pitchFamily="34" charset="0"/>
                <a:cs typeface="Arial" panose="020B0604020202020204" pitchFamily="34" charset="0"/>
              </a:rPr>
              <a:t> </a:t>
            </a:r>
            <a:r>
              <a:rPr lang="cs-CZ" altLang="cs-CZ" b="1" i="1" u="sng" dirty="0" err="1">
                <a:solidFill>
                  <a:srgbClr val="FF0000"/>
                </a:solidFill>
                <a:latin typeface="Arial" panose="020B0604020202020204" pitchFamily="34" charset="0"/>
                <a:cs typeface="Arial" panose="020B0604020202020204" pitchFamily="34" charset="0"/>
              </a:rPr>
              <a:t>occur</a:t>
            </a:r>
            <a:r>
              <a:rPr lang="en-US" altLang="cs-CZ" b="1" i="1" u="sng" dirty="0">
                <a:solidFill>
                  <a:srgbClr val="FF0000"/>
                </a:solidFill>
                <a:latin typeface="Arial" panose="020B0604020202020204" pitchFamily="34" charset="0"/>
                <a:cs typeface="Arial" panose="020B0604020202020204" pitchFamily="34" charset="0"/>
              </a:rPr>
              <a:t>red</a:t>
            </a:r>
            <a:endParaRPr lang="cs-CZ" altLang="cs-CZ" b="1" i="1" u="sng" dirty="0">
              <a:solidFill>
                <a:srgbClr val="FF0000"/>
              </a:solidFill>
              <a:latin typeface="Arial" panose="020B0604020202020204" pitchFamily="34" charset="0"/>
              <a:cs typeface="Arial" panose="020B0604020202020204" pitchFamily="34" charset="0"/>
            </a:endParaRPr>
          </a:p>
        </p:txBody>
      </p:sp>
      <p:sp>
        <p:nvSpPr>
          <p:cNvPr id="95235" name="Text Box 5">
            <a:extLst>
              <a:ext uri="{FF2B5EF4-FFF2-40B4-BE49-F238E27FC236}">
                <a16:creationId xmlns:a16="http://schemas.microsoft.com/office/drawing/2014/main" id="{443ADBB5-E9CF-FC51-3CAC-48A4C5687BB0}"/>
              </a:ext>
            </a:extLst>
          </p:cNvPr>
          <p:cNvSpPr txBox="1">
            <a:spLocks noChangeArrowheads="1"/>
          </p:cNvSpPr>
          <p:nvPr/>
        </p:nvSpPr>
        <p:spPr bwMode="auto">
          <a:xfrm>
            <a:off x="467518" y="1828879"/>
            <a:ext cx="820896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Microsoft Sans Serif" panose="020B0604020202020204" pitchFamily="34" charset="0"/>
              </a:defRPr>
            </a:lvl1pPr>
            <a:lvl2pPr marL="742950" indent="-285750" eaLnBrk="0" hangingPunct="0">
              <a:defRPr sz="2000">
                <a:solidFill>
                  <a:schemeClr val="tx1"/>
                </a:solidFill>
                <a:latin typeface="Microsoft Sans Serif" panose="020B0604020202020204" pitchFamily="34" charset="0"/>
              </a:defRPr>
            </a:lvl2pPr>
            <a:lvl3pPr marL="1143000" indent="-228600" eaLnBrk="0" hangingPunct="0">
              <a:defRPr sz="2000">
                <a:solidFill>
                  <a:schemeClr val="tx1"/>
                </a:solidFill>
                <a:latin typeface="Microsoft Sans Serif" panose="020B0604020202020204" pitchFamily="34" charset="0"/>
              </a:defRPr>
            </a:lvl3pPr>
            <a:lvl4pPr marL="1600200" indent="-228600" eaLnBrk="0" hangingPunct="0">
              <a:defRPr sz="2000">
                <a:solidFill>
                  <a:schemeClr val="tx1"/>
                </a:solidFill>
                <a:latin typeface="Microsoft Sans Serif" panose="020B0604020202020204" pitchFamily="34" charset="0"/>
              </a:defRPr>
            </a:lvl4pPr>
            <a:lvl5pPr marL="2057400" indent="-228600" eaLnBrk="0" hangingPunct="0">
              <a:defRPr sz="2000">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a:solidFill>
                  <a:schemeClr val="tx1"/>
                </a:solidFill>
                <a:latin typeface="Microsoft Sans Serif" panose="020B0604020202020204" pitchFamily="34" charset="0"/>
              </a:defRPr>
            </a:lvl9pPr>
          </a:lstStyle>
          <a:p>
            <a:pPr eaLnBrk="1" hangingPunct="1"/>
            <a:r>
              <a:rPr lang="en-US" altLang="cs-CZ" dirty="0">
                <a:latin typeface="Arial" panose="020B0604020202020204" pitchFamily="34" charset="0"/>
                <a:cs typeface="Arial" panose="020B0604020202020204" pitchFamily="34" charset="0"/>
              </a:rPr>
              <a:t>Together with </a:t>
            </a:r>
            <a:r>
              <a:rPr lang="en-US" altLang="cs-CZ" b="1" dirty="0">
                <a:solidFill>
                  <a:srgbClr val="2613B3"/>
                </a:solidFill>
                <a:latin typeface="Arial" panose="020B0604020202020204" pitchFamily="34" charset="0"/>
                <a:cs typeface="Arial" panose="020B0604020202020204" pitchFamily="34" charset="0"/>
              </a:rPr>
              <a:t>Frank </a:t>
            </a:r>
            <a:r>
              <a:rPr lang="en-US" altLang="cs-CZ" b="1" dirty="0" err="1">
                <a:solidFill>
                  <a:srgbClr val="2613B3"/>
                </a:solidFill>
                <a:latin typeface="Arial" panose="020B0604020202020204" pitchFamily="34" charset="0"/>
                <a:cs typeface="Arial" panose="020B0604020202020204" pitchFamily="34" charset="0"/>
              </a:rPr>
              <a:t>Wilczek</a:t>
            </a:r>
            <a:r>
              <a:rPr lang="en-US" altLang="cs-CZ" b="1" dirty="0">
                <a:solidFill>
                  <a:srgbClr val="2613B3"/>
                </a:solidFill>
                <a:latin typeface="Arial" panose="020B0604020202020204" pitchFamily="34" charset="0"/>
                <a:cs typeface="Arial" panose="020B0604020202020204" pitchFamily="34" charset="0"/>
              </a:rPr>
              <a:t> </a:t>
            </a:r>
            <a:r>
              <a:rPr lang="en-US" altLang="cs-CZ" dirty="0">
                <a:latin typeface="Arial" panose="020B0604020202020204" pitchFamily="34" charset="0"/>
                <a:cs typeface="Arial" panose="020B0604020202020204" pitchFamily="34" charset="0"/>
              </a:rPr>
              <a:t>they succeeded in the first step, but failed in the second because </a:t>
            </a:r>
            <a:r>
              <a:rPr lang="cs-CZ" altLang="cs-CZ" b="1" u="sng" dirty="0">
                <a:solidFill>
                  <a:srgbClr val="FF0000"/>
                </a:solidFill>
                <a:latin typeface="Arial" panose="020B0604020202020204" pitchFamily="34" charset="0"/>
                <a:cs typeface="Arial" panose="020B0604020202020204" pitchFamily="34" charset="0"/>
              </a:rPr>
              <a:t>n</a:t>
            </a:r>
            <a:r>
              <a:rPr lang="en-US" altLang="cs-CZ" b="1" u="sng" dirty="0" err="1">
                <a:solidFill>
                  <a:srgbClr val="FF0000"/>
                </a:solidFill>
                <a:latin typeface="Arial" panose="020B0604020202020204" pitchFamily="34" charset="0"/>
                <a:cs typeface="Arial" panose="020B0604020202020204" pitchFamily="34" charset="0"/>
              </a:rPr>
              <a:t>onabelian</a:t>
            </a:r>
            <a:r>
              <a:rPr lang="en-US" altLang="cs-CZ" b="1" u="sng" dirty="0">
                <a:solidFill>
                  <a:srgbClr val="FF0000"/>
                </a:solidFill>
                <a:latin typeface="Arial" panose="020B0604020202020204" pitchFamily="34" charset="0"/>
                <a:cs typeface="Arial" panose="020B0604020202020204" pitchFamily="34" charset="0"/>
              </a:rPr>
              <a:t> gauge theories have turned out to be </a:t>
            </a:r>
            <a:r>
              <a:rPr lang="en-US" altLang="cs-CZ" dirty="0">
                <a:latin typeface="Arial" panose="020B0604020202020204" pitchFamily="34" charset="0"/>
                <a:cs typeface="Arial" panose="020B0604020202020204" pitchFamily="34" charset="0"/>
              </a:rPr>
              <a:t>(under certain circumstances) </a:t>
            </a:r>
            <a:r>
              <a:rPr lang="en-US" altLang="cs-CZ" b="1" u="sng" dirty="0">
                <a:solidFill>
                  <a:srgbClr val="FF0000"/>
                </a:solidFill>
                <a:latin typeface="Arial" panose="020B0604020202020204" pitchFamily="34" charset="0"/>
                <a:cs typeface="Arial" panose="020B0604020202020204" pitchFamily="34" charset="0"/>
              </a:rPr>
              <a:t>asymptotically free! </a:t>
            </a:r>
            <a:endParaRPr lang="cs-CZ" altLang="cs-CZ" b="1" u="sng" dirty="0">
              <a:solidFill>
                <a:srgbClr val="FF0000"/>
              </a:solidFill>
              <a:latin typeface="Arial" panose="020B0604020202020204" pitchFamily="34" charset="0"/>
              <a:cs typeface="Arial" panose="020B0604020202020204" pitchFamily="34" charset="0"/>
            </a:endParaRPr>
          </a:p>
        </p:txBody>
      </p:sp>
      <p:sp>
        <p:nvSpPr>
          <p:cNvPr id="95237" name="Text Box 7">
            <a:extLst>
              <a:ext uri="{FF2B5EF4-FFF2-40B4-BE49-F238E27FC236}">
                <a16:creationId xmlns:a16="http://schemas.microsoft.com/office/drawing/2014/main" id="{1249F834-CF43-E7AC-B817-E966855A1FCE}"/>
              </a:ext>
            </a:extLst>
          </p:cNvPr>
          <p:cNvSpPr txBox="1">
            <a:spLocks noChangeArrowheads="1"/>
          </p:cNvSpPr>
          <p:nvPr/>
        </p:nvSpPr>
        <p:spPr bwMode="auto">
          <a:xfrm>
            <a:off x="467518" y="3061038"/>
            <a:ext cx="4729480" cy="2862322"/>
          </a:xfrm>
          <a:prstGeom prst="rect">
            <a:avLst/>
          </a:prstGeom>
          <a:noFill/>
          <a:ln>
            <a:noFill/>
          </a:ln>
        </p:spPr>
        <p:txBody>
          <a:bodyPr wrap="square">
            <a:spAutoFit/>
          </a:bodyPr>
          <a:lstStyle>
            <a:lvl1pPr eaLnBrk="0" hangingPunct="0">
              <a:defRPr sz="2000">
                <a:solidFill>
                  <a:schemeClr val="tx1"/>
                </a:solidFill>
                <a:latin typeface="Microsoft Sans Serif" panose="020B0604020202020204" pitchFamily="34" charset="0"/>
              </a:defRPr>
            </a:lvl1pPr>
            <a:lvl2pPr marL="742950" indent="-285750" eaLnBrk="0" hangingPunct="0">
              <a:defRPr sz="2000">
                <a:solidFill>
                  <a:schemeClr val="tx1"/>
                </a:solidFill>
                <a:latin typeface="Microsoft Sans Serif" panose="020B0604020202020204" pitchFamily="34" charset="0"/>
              </a:defRPr>
            </a:lvl2pPr>
            <a:lvl3pPr marL="1143000" indent="-228600" eaLnBrk="0" hangingPunct="0">
              <a:defRPr sz="2000">
                <a:solidFill>
                  <a:schemeClr val="tx1"/>
                </a:solidFill>
                <a:latin typeface="Microsoft Sans Serif" panose="020B0604020202020204" pitchFamily="34" charset="0"/>
              </a:defRPr>
            </a:lvl3pPr>
            <a:lvl4pPr marL="1600200" indent="-228600" eaLnBrk="0" hangingPunct="0">
              <a:defRPr sz="2000">
                <a:solidFill>
                  <a:schemeClr val="tx1"/>
                </a:solidFill>
                <a:latin typeface="Microsoft Sans Serif" panose="020B0604020202020204" pitchFamily="34" charset="0"/>
              </a:defRPr>
            </a:lvl4pPr>
            <a:lvl5pPr marL="2057400" indent="-228600" eaLnBrk="0" hangingPunct="0">
              <a:defRPr sz="2000">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a:solidFill>
                  <a:schemeClr val="tx1"/>
                </a:solidFill>
                <a:latin typeface="Microsoft Sans Serif" panose="020B0604020202020204" pitchFamily="34" charset="0"/>
              </a:defRPr>
            </a:lvl9pPr>
          </a:lstStyle>
          <a:p>
            <a:pPr eaLnBrk="1" hangingPunct="1"/>
            <a:r>
              <a:rPr lang="en-US" altLang="cs-CZ" b="1" i="1" dirty="0">
                <a:solidFill>
                  <a:srgbClr val="FF33CC"/>
                </a:solidFill>
                <a:latin typeface="Arial" panose="020B0604020202020204" pitchFamily="34" charset="0"/>
                <a:cs typeface="Arial" panose="020B0604020202020204" pitchFamily="34" charset="0"/>
              </a:rPr>
              <a:t>D. Gross:</a:t>
            </a:r>
            <a:r>
              <a:rPr lang="en-US" altLang="cs-CZ" b="1" i="1" dirty="0">
                <a:latin typeface="Arial" panose="020B0604020202020204" pitchFamily="34" charset="0"/>
                <a:cs typeface="Arial" panose="020B0604020202020204" pitchFamily="34" charset="0"/>
              </a:rPr>
              <a:t> </a:t>
            </a:r>
            <a:r>
              <a:rPr lang="cs-CZ" altLang="cs-CZ" b="1" i="1" dirty="0" err="1">
                <a:solidFill>
                  <a:srgbClr val="2613B3"/>
                </a:solidFill>
                <a:latin typeface="Arial" panose="020B0604020202020204" pitchFamily="34" charset="0"/>
                <a:cs typeface="Arial" panose="020B0604020202020204" pitchFamily="34" charset="0"/>
              </a:rPr>
              <a:t>For</a:t>
            </a:r>
            <a:r>
              <a:rPr lang="cs-CZ" altLang="cs-CZ" b="1" i="1" dirty="0">
                <a:solidFill>
                  <a:srgbClr val="2613B3"/>
                </a:solidFill>
                <a:latin typeface="Arial" panose="020B0604020202020204" pitchFamily="34" charset="0"/>
                <a:cs typeface="Arial" panose="020B0604020202020204" pitchFamily="34" charset="0"/>
              </a:rPr>
              <a:t> </a:t>
            </a:r>
            <a:r>
              <a:rPr lang="cs-CZ" altLang="cs-CZ" b="1" i="1" dirty="0" err="1">
                <a:solidFill>
                  <a:srgbClr val="2613B3"/>
                </a:solidFill>
                <a:latin typeface="Arial" panose="020B0604020202020204" pitchFamily="34" charset="0"/>
                <a:cs typeface="Arial" panose="020B0604020202020204" pitchFamily="34" charset="0"/>
              </a:rPr>
              <a:t>me</a:t>
            </a:r>
            <a:r>
              <a:rPr lang="cs-CZ" altLang="cs-CZ" b="1" i="1" dirty="0">
                <a:solidFill>
                  <a:srgbClr val="2613B3"/>
                </a:solidFill>
                <a:latin typeface="Arial" panose="020B0604020202020204" pitchFamily="34" charset="0"/>
                <a:cs typeface="Arial" panose="020B0604020202020204" pitchFamily="34" charset="0"/>
              </a:rPr>
              <a:t> </a:t>
            </a:r>
            <a:r>
              <a:rPr lang="cs-CZ" altLang="cs-CZ" b="1" i="1" dirty="0" err="1">
                <a:solidFill>
                  <a:srgbClr val="2613B3"/>
                </a:solidFill>
                <a:latin typeface="Arial" panose="020B0604020202020204" pitchFamily="34" charset="0"/>
                <a:cs typeface="Arial" panose="020B0604020202020204" pitchFamily="34" charset="0"/>
              </a:rPr>
              <a:t>the</a:t>
            </a:r>
            <a:r>
              <a:rPr lang="cs-CZ" altLang="cs-CZ" b="1" i="1" dirty="0">
                <a:solidFill>
                  <a:srgbClr val="2613B3"/>
                </a:solidFill>
                <a:latin typeface="Arial" panose="020B0604020202020204" pitchFamily="34" charset="0"/>
                <a:cs typeface="Arial" panose="020B0604020202020204" pitchFamily="34" charset="0"/>
              </a:rPr>
              <a:t> </a:t>
            </a:r>
            <a:r>
              <a:rPr lang="cs-CZ" altLang="cs-CZ" b="1" i="1" dirty="0" err="1">
                <a:solidFill>
                  <a:srgbClr val="2613B3"/>
                </a:solidFill>
                <a:latin typeface="Arial" panose="020B0604020202020204" pitchFamily="34" charset="0"/>
                <a:cs typeface="Arial" panose="020B0604020202020204" pitchFamily="34" charset="0"/>
              </a:rPr>
              <a:t>discovery</a:t>
            </a:r>
            <a:r>
              <a:rPr lang="cs-CZ" altLang="cs-CZ" b="1" i="1" dirty="0">
                <a:solidFill>
                  <a:srgbClr val="2613B3"/>
                </a:solidFill>
                <a:latin typeface="Arial" panose="020B0604020202020204" pitchFamily="34" charset="0"/>
                <a:cs typeface="Arial" panose="020B0604020202020204" pitchFamily="34" charset="0"/>
              </a:rPr>
              <a:t> </a:t>
            </a:r>
            <a:r>
              <a:rPr lang="cs-CZ" altLang="cs-CZ" b="1" i="1" dirty="0" err="1">
                <a:solidFill>
                  <a:srgbClr val="2613B3"/>
                </a:solidFill>
                <a:latin typeface="Arial" panose="020B0604020202020204" pitchFamily="34" charset="0"/>
                <a:cs typeface="Arial" panose="020B0604020202020204" pitchFamily="34" charset="0"/>
              </a:rPr>
              <a:t>of</a:t>
            </a:r>
            <a:r>
              <a:rPr lang="cs-CZ" altLang="cs-CZ" b="1" i="1" dirty="0">
                <a:solidFill>
                  <a:srgbClr val="2613B3"/>
                </a:solidFill>
                <a:latin typeface="Arial" panose="020B0604020202020204" pitchFamily="34" charset="0"/>
                <a:cs typeface="Arial" panose="020B0604020202020204" pitchFamily="34" charset="0"/>
              </a:rPr>
              <a:t> </a:t>
            </a:r>
            <a:r>
              <a:rPr lang="cs-CZ" altLang="cs-CZ" b="1" i="1" dirty="0" err="1">
                <a:solidFill>
                  <a:srgbClr val="2613B3"/>
                </a:solidFill>
                <a:latin typeface="Arial" panose="020B0604020202020204" pitchFamily="34" charset="0"/>
                <a:cs typeface="Arial" panose="020B0604020202020204" pitchFamily="34" charset="0"/>
              </a:rPr>
              <a:t>asymptotic</a:t>
            </a:r>
            <a:r>
              <a:rPr lang="cs-CZ" altLang="cs-CZ" b="1" i="1" dirty="0">
                <a:solidFill>
                  <a:srgbClr val="2613B3"/>
                </a:solidFill>
                <a:latin typeface="Arial" panose="020B0604020202020204" pitchFamily="34" charset="0"/>
                <a:cs typeface="Arial" panose="020B0604020202020204" pitchFamily="34" charset="0"/>
              </a:rPr>
              <a:t> </a:t>
            </a:r>
            <a:r>
              <a:rPr lang="cs-CZ" altLang="cs-CZ" b="1" i="1" dirty="0" err="1">
                <a:solidFill>
                  <a:srgbClr val="2613B3"/>
                </a:solidFill>
                <a:latin typeface="Arial" panose="020B0604020202020204" pitchFamily="34" charset="0"/>
                <a:cs typeface="Arial" panose="020B0604020202020204" pitchFamily="34" charset="0"/>
              </a:rPr>
              <a:t>freedom</a:t>
            </a:r>
            <a:r>
              <a:rPr lang="cs-CZ" altLang="cs-CZ" b="1" i="1" dirty="0">
                <a:solidFill>
                  <a:srgbClr val="2613B3"/>
                </a:solidFill>
                <a:latin typeface="Arial" panose="020B0604020202020204" pitchFamily="34" charset="0"/>
                <a:cs typeface="Arial" panose="020B0604020202020204" pitchFamily="34" charset="0"/>
              </a:rPr>
              <a:t> </a:t>
            </a:r>
            <a:r>
              <a:rPr lang="cs-CZ" altLang="cs-CZ" b="1" i="1" dirty="0" err="1">
                <a:solidFill>
                  <a:srgbClr val="2613B3"/>
                </a:solidFill>
                <a:latin typeface="Arial" panose="020B0604020202020204" pitchFamily="34" charset="0"/>
                <a:cs typeface="Arial" panose="020B0604020202020204" pitchFamily="34" charset="0"/>
              </a:rPr>
              <a:t>was</a:t>
            </a:r>
            <a:r>
              <a:rPr lang="cs-CZ" altLang="cs-CZ" b="1" i="1" dirty="0">
                <a:solidFill>
                  <a:srgbClr val="2613B3"/>
                </a:solidFill>
                <a:latin typeface="Arial" panose="020B0604020202020204" pitchFamily="34" charset="0"/>
                <a:cs typeface="Arial" panose="020B0604020202020204" pitchFamily="34" charset="0"/>
              </a:rPr>
              <a:t> </a:t>
            </a:r>
            <a:r>
              <a:rPr lang="cs-CZ" altLang="cs-CZ" b="1" i="1" dirty="0" err="1">
                <a:solidFill>
                  <a:srgbClr val="2613B3"/>
                </a:solidFill>
                <a:latin typeface="Arial" panose="020B0604020202020204" pitchFamily="34" charset="0"/>
                <a:cs typeface="Arial" panose="020B0604020202020204" pitchFamily="34" charset="0"/>
              </a:rPr>
              <a:t>totally</a:t>
            </a:r>
            <a:r>
              <a:rPr lang="cs-CZ" altLang="cs-CZ" b="1" i="1" dirty="0">
                <a:solidFill>
                  <a:srgbClr val="2613B3"/>
                </a:solidFill>
                <a:latin typeface="Arial" panose="020B0604020202020204" pitchFamily="34" charset="0"/>
                <a:cs typeface="Arial" panose="020B0604020202020204" pitchFamily="34" charset="0"/>
              </a:rPr>
              <a:t> </a:t>
            </a:r>
            <a:r>
              <a:rPr lang="cs-CZ" altLang="cs-CZ" b="1" i="1" dirty="0" err="1">
                <a:solidFill>
                  <a:srgbClr val="2613B3"/>
                </a:solidFill>
                <a:latin typeface="Arial" panose="020B0604020202020204" pitchFamily="34" charset="0"/>
                <a:cs typeface="Arial" panose="020B0604020202020204" pitchFamily="34" charset="0"/>
              </a:rPr>
              <a:t>unexpected</a:t>
            </a:r>
            <a:r>
              <a:rPr lang="cs-CZ" altLang="cs-CZ" b="1" i="1" dirty="0">
                <a:solidFill>
                  <a:srgbClr val="2613B3"/>
                </a:solidFill>
                <a:latin typeface="Arial" panose="020B0604020202020204" pitchFamily="34" charset="0"/>
                <a:cs typeface="Arial" panose="020B0604020202020204" pitchFamily="34" charset="0"/>
              </a:rPr>
              <a:t>.</a:t>
            </a:r>
            <a:r>
              <a:rPr lang="en-US" altLang="cs-CZ" b="1" i="1" dirty="0">
                <a:solidFill>
                  <a:srgbClr val="2613B3"/>
                </a:solidFill>
                <a:latin typeface="Arial" panose="020B0604020202020204" pitchFamily="34" charset="0"/>
                <a:cs typeface="Arial" panose="020B0604020202020204" pitchFamily="34" charset="0"/>
              </a:rPr>
              <a:t> </a:t>
            </a:r>
            <a:r>
              <a:rPr lang="en-US" sz="2000" b="0" i="1" u="none" strike="noStrike" baseline="0" dirty="0">
                <a:latin typeface="Arial" panose="020B0604020202020204" pitchFamily="34" charset="0"/>
                <a:cs typeface="Arial" panose="020B0604020202020204" pitchFamily="34" charset="0"/>
              </a:rPr>
              <a:t>Like an atheist who has just received a message from a burning bush, </a:t>
            </a:r>
            <a:r>
              <a:rPr lang="en-US" sz="2000" b="1" i="1" u="none" strike="noStrike" baseline="0" dirty="0">
                <a:solidFill>
                  <a:srgbClr val="FF0000"/>
                </a:solidFill>
                <a:latin typeface="Arial" panose="020B0604020202020204" pitchFamily="34" charset="0"/>
                <a:cs typeface="Arial" panose="020B0604020202020204" pitchFamily="34" charset="0"/>
              </a:rPr>
              <a:t>I</a:t>
            </a:r>
            <a:r>
              <a:rPr lang="cs-CZ" sz="2000" b="1" i="1" u="none" strike="noStrike" baseline="0" dirty="0">
                <a:solidFill>
                  <a:srgbClr val="FF0000"/>
                </a:solidFill>
                <a:latin typeface="Arial" panose="020B0604020202020204" pitchFamily="34" charset="0"/>
                <a:cs typeface="Arial" panose="020B0604020202020204" pitchFamily="34" charset="0"/>
              </a:rPr>
              <a:t> </a:t>
            </a:r>
            <a:r>
              <a:rPr lang="en-US" sz="2000" b="1" i="1" u="none" strike="noStrike" baseline="0" dirty="0">
                <a:solidFill>
                  <a:srgbClr val="FF0000"/>
                </a:solidFill>
                <a:latin typeface="Arial" panose="020B0604020202020204" pitchFamily="34" charset="0"/>
                <a:cs typeface="Arial" panose="020B0604020202020204" pitchFamily="34" charset="0"/>
              </a:rPr>
              <a:t>became an immediate true believer</a:t>
            </a:r>
            <a:r>
              <a:rPr lang="en-US" sz="2000" b="0" i="1" u="none" strike="noStrike" baseline="0" dirty="0">
                <a:latin typeface="Arial" panose="020B0604020202020204" pitchFamily="34" charset="0"/>
                <a:cs typeface="Arial" panose="020B0604020202020204" pitchFamily="34" charset="0"/>
              </a:rPr>
              <a:t>. </a:t>
            </a:r>
            <a:r>
              <a:rPr lang="cs-CZ" altLang="cs-CZ" b="1" i="1" dirty="0" err="1">
                <a:solidFill>
                  <a:srgbClr val="FF3300"/>
                </a:solidFill>
                <a:latin typeface="Arial" panose="020B0604020202020204" pitchFamily="34" charset="0"/>
                <a:cs typeface="Arial" panose="020B0604020202020204" pitchFamily="34" charset="0"/>
              </a:rPr>
              <a:t>Field</a:t>
            </a:r>
            <a:r>
              <a:rPr lang="cs-CZ" altLang="cs-CZ" b="1" i="1" dirty="0">
                <a:solidFill>
                  <a:srgbClr val="FF3300"/>
                </a:solidFill>
                <a:latin typeface="Arial" panose="020B0604020202020204" pitchFamily="34" charset="0"/>
                <a:cs typeface="Arial" panose="020B0604020202020204" pitchFamily="34" charset="0"/>
              </a:rPr>
              <a:t> </a:t>
            </a:r>
            <a:r>
              <a:rPr lang="cs-CZ" altLang="cs-CZ" b="1" i="1" dirty="0" err="1">
                <a:solidFill>
                  <a:srgbClr val="FF3300"/>
                </a:solidFill>
                <a:latin typeface="Arial" panose="020B0604020202020204" pitchFamily="34" charset="0"/>
                <a:cs typeface="Arial" panose="020B0604020202020204" pitchFamily="34" charset="0"/>
              </a:rPr>
              <a:t>theory</a:t>
            </a:r>
            <a:r>
              <a:rPr lang="cs-CZ" altLang="cs-CZ" b="1" i="1" dirty="0">
                <a:solidFill>
                  <a:srgbClr val="FF3300"/>
                </a:solidFill>
                <a:latin typeface="Arial" panose="020B0604020202020204" pitchFamily="34" charset="0"/>
                <a:cs typeface="Arial" panose="020B0604020202020204" pitchFamily="34" charset="0"/>
              </a:rPr>
              <a:t> </a:t>
            </a:r>
            <a:r>
              <a:rPr lang="cs-CZ" altLang="cs-CZ" b="1" i="1" dirty="0" err="1">
                <a:solidFill>
                  <a:srgbClr val="FF3300"/>
                </a:solidFill>
                <a:latin typeface="Arial" panose="020B0604020202020204" pitchFamily="34" charset="0"/>
                <a:cs typeface="Arial" panose="020B0604020202020204" pitchFamily="34" charset="0"/>
              </a:rPr>
              <a:t>was</a:t>
            </a:r>
            <a:r>
              <a:rPr lang="en-US" altLang="cs-CZ" b="1" i="1" dirty="0">
                <a:solidFill>
                  <a:srgbClr val="FF3300"/>
                </a:solidFill>
                <a:latin typeface="Arial" panose="020B0604020202020204" pitchFamily="34" charset="0"/>
                <a:cs typeface="Arial" panose="020B0604020202020204" pitchFamily="34" charset="0"/>
              </a:rPr>
              <a:t> </a:t>
            </a:r>
            <a:r>
              <a:rPr lang="cs-CZ" altLang="cs-CZ" b="1" i="1" dirty="0">
                <a:solidFill>
                  <a:srgbClr val="FF3300"/>
                </a:solidFill>
                <a:latin typeface="Arial" panose="020B0604020202020204" pitchFamily="34" charset="0"/>
                <a:cs typeface="Arial" panose="020B0604020202020204" pitchFamily="34" charset="0"/>
              </a:rPr>
              <a:t>n</a:t>
            </a:r>
            <a:r>
              <a:rPr lang="en-US" altLang="cs-CZ" b="1" i="1" dirty="0" err="1">
                <a:solidFill>
                  <a:srgbClr val="FF3300"/>
                </a:solidFill>
                <a:latin typeface="Arial" panose="020B0604020202020204" pitchFamily="34" charset="0"/>
                <a:cs typeface="Arial" panose="020B0604020202020204" pitchFamily="34" charset="0"/>
              </a:rPr>
              <a:t>ot</a:t>
            </a:r>
            <a:r>
              <a:rPr lang="cs-CZ" altLang="cs-CZ" b="1" i="1" dirty="0">
                <a:solidFill>
                  <a:srgbClr val="FF3300"/>
                </a:solidFill>
                <a:latin typeface="Arial" panose="020B0604020202020204" pitchFamily="34" charset="0"/>
                <a:cs typeface="Arial" panose="020B0604020202020204" pitchFamily="34" charset="0"/>
              </a:rPr>
              <a:t> </a:t>
            </a:r>
            <a:r>
              <a:rPr lang="cs-CZ" altLang="cs-CZ" b="1" i="1" dirty="0" err="1">
                <a:solidFill>
                  <a:srgbClr val="FF3300"/>
                </a:solidFill>
                <a:latin typeface="Arial" panose="020B0604020202020204" pitchFamily="34" charset="0"/>
                <a:cs typeface="Arial" panose="020B0604020202020204" pitchFamily="34" charset="0"/>
              </a:rPr>
              <a:t>wrong</a:t>
            </a:r>
            <a:r>
              <a:rPr lang="en-US" altLang="cs-CZ" b="1" i="1" dirty="0">
                <a:solidFill>
                  <a:srgbClr val="FF3300"/>
                </a:solidFill>
                <a:latin typeface="Arial" panose="020B0604020202020204" pitchFamily="34" charset="0"/>
                <a:cs typeface="Arial" panose="020B0604020202020204" pitchFamily="34" charset="0"/>
              </a:rPr>
              <a:t>, </a:t>
            </a:r>
            <a:r>
              <a:rPr lang="cs-CZ" altLang="cs-CZ" i="1" dirty="0" err="1">
                <a:latin typeface="Arial" panose="020B0604020202020204" pitchFamily="34" charset="0"/>
                <a:cs typeface="Arial" panose="020B0604020202020204" pitchFamily="34" charset="0"/>
              </a:rPr>
              <a:t>instead</a:t>
            </a:r>
            <a:r>
              <a:rPr lang="en-US" altLang="cs-CZ" i="1" dirty="0">
                <a:latin typeface="Arial" panose="020B0604020202020204" pitchFamily="34" charset="0"/>
                <a:cs typeface="Arial" panose="020B0604020202020204" pitchFamily="34" charset="0"/>
              </a:rPr>
              <a:t> </a:t>
            </a:r>
            <a:r>
              <a:rPr lang="cs-CZ" altLang="cs-CZ" i="1" dirty="0" err="1">
                <a:latin typeface="Arial" panose="020B0604020202020204" pitchFamily="34" charset="0"/>
                <a:cs typeface="Arial" panose="020B0604020202020204" pitchFamily="34" charset="0"/>
              </a:rPr>
              <a:t>scaling</a:t>
            </a:r>
            <a:r>
              <a:rPr lang="cs-CZ" altLang="cs-CZ" i="1" dirty="0">
                <a:latin typeface="Arial" panose="020B0604020202020204" pitchFamily="34" charset="0"/>
                <a:cs typeface="Arial" panose="020B0604020202020204" pitchFamily="34" charset="0"/>
              </a:rPr>
              <a:t> </a:t>
            </a:r>
            <a:r>
              <a:rPr lang="cs-CZ" altLang="cs-CZ" i="1" dirty="0" err="1">
                <a:latin typeface="Arial" panose="020B0604020202020204" pitchFamily="34" charset="0"/>
                <a:cs typeface="Arial" panose="020B0604020202020204" pitchFamily="34" charset="0"/>
              </a:rPr>
              <a:t>must</a:t>
            </a:r>
            <a:r>
              <a:rPr lang="cs-CZ" altLang="cs-CZ" i="1" dirty="0">
                <a:latin typeface="Arial" panose="020B0604020202020204" pitchFamily="34" charset="0"/>
                <a:cs typeface="Arial" panose="020B0604020202020204" pitchFamily="34" charset="0"/>
              </a:rPr>
              <a:t> </a:t>
            </a:r>
            <a:r>
              <a:rPr lang="cs-CZ" altLang="cs-CZ" i="1" dirty="0" err="1">
                <a:latin typeface="Arial" panose="020B0604020202020204" pitchFamily="34" charset="0"/>
                <a:cs typeface="Arial" panose="020B0604020202020204" pitchFamily="34" charset="0"/>
              </a:rPr>
              <a:t>be</a:t>
            </a:r>
            <a:r>
              <a:rPr lang="cs-CZ" altLang="cs-CZ" i="1" dirty="0">
                <a:latin typeface="Arial" panose="020B0604020202020204" pitchFamily="34" charset="0"/>
                <a:cs typeface="Arial" panose="020B0604020202020204" pitchFamily="34" charset="0"/>
              </a:rPr>
              <a:t> </a:t>
            </a:r>
            <a:r>
              <a:rPr lang="cs-CZ" altLang="cs-CZ" i="1" dirty="0" err="1">
                <a:latin typeface="Arial" panose="020B0604020202020204" pitchFamily="34" charset="0"/>
                <a:cs typeface="Arial" panose="020B0604020202020204" pitchFamily="34" charset="0"/>
              </a:rPr>
              <a:t>explained</a:t>
            </a:r>
            <a:r>
              <a:rPr lang="cs-CZ" altLang="cs-CZ" i="1" dirty="0">
                <a:latin typeface="Arial" panose="020B0604020202020204" pitchFamily="34" charset="0"/>
                <a:cs typeface="Arial" panose="020B0604020202020204" pitchFamily="34" charset="0"/>
              </a:rPr>
              <a:t> by </a:t>
            </a:r>
            <a:r>
              <a:rPr lang="cs-CZ" altLang="cs-CZ" i="1" dirty="0" err="1">
                <a:latin typeface="Arial" panose="020B0604020202020204" pitchFamily="34" charset="0"/>
                <a:cs typeface="Arial" panose="020B0604020202020204" pitchFamily="34" charset="0"/>
              </a:rPr>
              <a:t>an</a:t>
            </a:r>
            <a:r>
              <a:rPr lang="cs-CZ" altLang="cs-CZ" i="1" dirty="0">
                <a:latin typeface="Arial" panose="020B0604020202020204" pitchFamily="34" charset="0"/>
                <a:cs typeface="Arial" panose="020B0604020202020204" pitchFamily="34" charset="0"/>
              </a:rPr>
              <a:t> </a:t>
            </a:r>
            <a:r>
              <a:rPr lang="cs-CZ" altLang="cs-CZ" i="1" dirty="0" err="1">
                <a:latin typeface="Arial" panose="020B0604020202020204" pitchFamily="34" charset="0"/>
                <a:cs typeface="Arial" panose="020B0604020202020204" pitchFamily="34" charset="0"/>
              </a:rPr>
              <a:t>asymptotically</a:t>
            </a:r>
            <a:r>
              <a:rPr lang="cs-CZ" altLang="cs-CZ" i="1" dirty="0">
                <a:latin typeface="Arial" panose="020B0604020202020204" pitchFamily="34" charset="0"/>
                <a:cs typeface="Arial" panose="020B0604020202020204" pitchFamily="34" charset="0"/>
              </a:rPr>
              <a:t> free </a:t>
            </a:r>
            <a:r>
              <a:rPr lang="cs-CZ" altLang="cs-CZ" i="1" dirty="0" err="1">
                <a:latin typeface="Arial" panose="020B0604020202020204" pitchFamily="34" charset="0"/>
                <a:cs typeface="Arial" panose="020B0604020202020204" pitchFamily="34" charset="0"/>
              </a:rPr>
              <a:t>gauge</a:t>
            </a:r>
            <a:r>
              <a:rPr lang="cs-CZ" altLang="cs-CZ" i="1" dirty="0">
                <a:latin typeface="Arial" panose="020B0604020202020204" pitchFamily="34" charset="0"/>
                <a:cs typeface="Arial" panose="020B0604020202020204" pitchFamily="34" charset="0"/>
              </a:rPr>
              <a:t> </a:t>
            </a:r>
            <a:r>
              <a:rPr lang="cs-CZ" altLang="cs-CZ" i="1" dirty="0" err="1">
                <a:latin typeface="Arial" panose="020B0604020202020204" pitchFamily="34" charset="0"/>
                <a:cs typeface="Arial" panose="020B0604020202020204" pitchFamily="34" charset="0"/>
              </a:rPr>
              <a:t>theory</a:t>
            </a:r>
            <a:r>
              <a:rPr lang="cs-CZ" altLang="cs-CZ" i="1" dirty="0">
                <a:latin typeface="Arial" panose="020B0604020202020204" pitchFamily="34" charset="0"/>
                <a:cs typeface="Arial" panose="020B0604020202020204" pitchFamily="34" charset="0"/>
              </a:rPr>
              <a:t> </a:t>
            </a:r>
            <a:r>
              <a:rPr lang="cs-CZ" altLang="cs-CZ" i="1" dirty="0" err="1">
                <a:latin typeface="Arial" panose="020B0604020202020204" pitchFamily="34" charset="0"/>
                <a:cs typeface="Arial" panose="020B0604020202020204" pitchFamily="34" charset="0"/>
              </a:rPr>
              <a:t>of</a:t>
            </a:r>
            <a:r>
              <a:rPr lang="en-US" altLang="cs-CZ" i="1" dirty="0">
                <a:latin typeface="Arial" panose="020B0604020202020204" pitchFamily="34" charset="0"/>
                <a:cs typeface="Arial" panose="020B0604020202020204" pitchFamily="34" charset="0"/>
              </a:rPr>
              <a:t> </a:t>
            </a:r>
            <a:r>
              <a:rPr lang="cs-CZ" altLang="cs-CZ" i="1" dirty="0" err="1">
                <a:latin typeface="Arial" panose="020B0604020202020204" pitchFamily="34" charset="0"/>
                <a:cs typeface="Arial" panose="020B0604020202020204" pitchFamily="34" charset="0"/>
              </a:rPr>
              <a:t>the</a:t>
            </a:r>
            <a:r>
              <a:rPr lang="cs-CZ" altLang="cs-CZ" i="1" dirty="0">
                <a:latin typeface="Arial" panose="020B0604020202020204" pitchFamily="34" charset="0"/>
                <a:cs typeface="Arial" panose="020B0604020202020204" pitchFamily="34" charset="0"/>
              </a:rPr>
              <a:t> </a:t>
            </a:r>
            <a:r>
              <a:rPr lang="cs-CZ" altLang="cs-CZ" i="1" dirty="0" err="1">
                <a:latin typeface="Arial" panose="020B0604020202020204" pitchFamily="34" charset="0"/>
                <a:cs typeface="Arial" panose="020B0604020202020204" pitchFamily="34" charset="0"/>
              </a:rPr>
              <a:t>strong</a:t>
            </a:r>
            <a:r>
              <a:rPr lang="cs-CZ" altLang="cs-CZ" i="1" dirty="0">
                <a:latin typeface="Arial" panose="020B0604020202020204" pitchFamily="34" charset="0"/>
                <a:cs typeface="Arial" panose="020B0604020202020204" pitchFamily="34" charset="0"/>
              </a:rPr>
              <a:t> </a:t>
            </a:r>
            <a:r>
              <a:rPr lang="cs-CZ" altLang="cs-CZ" i="1" dirty="0" err="1">
                <a:latin typeface="Arial" panose="020B0604020202020204" pitchFamily="34" charset="0"/>
                <a:cs typeface="Arial" panose="020B0604020202020204" pitchFamily="34" charset="0"/>
              </a:rPr>
              <a:t>interactions</a:t>
            </a:r>
            <a:r>
              <a:rPr lang="cs-CZ" altLang="cs-CZ" i="1" dirty="0">
                <a:latin typeface="Arial" panose="020B0604020202020204" pitchFamily="34" charset="0"/>
                <a:cs typeface="Arial" panose="020B0604020202020204" pitchFamily="34" charset="0"/>
              </a:rPr>
              <a:t>.</a:t>
            </a:r>
          </a:p>
        </p:txBody>
      </p:sp>
      <p:sp>
        <p:nvSpPr>
          <p:cNvPr id="6" name="Zástupný symbol pro datum 5">
            <a:extLst>
              <a:ext uri="{FF2B5EF4-FFF2-40B4-BE49-F238E27FC236}">
                <a16:creationId xmlns:a16="http://schemas.microsoft.com/office/drawing/2014/main" id="{175212EA-C520-A66F-AD0A-536A79B270F7}"/>
              </a:ext>
            </a:extLst>
          </p:cNvPr>
          <p:cNvSpPr>
            <a:spLocks noGrp="1"/>
          </p:cNvSpPr>
          <p:nvPr>
            <p:ph type="dt" sz="quarter" idx="10"/>
          </p:nvPr>
        </p:nvSpPr>
        <p:spPr/>
        <p:txBody>
          <a:bodyPr/>
          <a:lstStyle/>
          <a:p>
            <a:pPr>
              <a:defRPr/>
            </a:pPr>
            <a:r>
              <a:rPr lang="cs-CZ"/>
              <a:t>12.10.2023</a:t>
            </a:r>
          </a:p>
        </p:txBody>
      </p:sp>
      <p:sp>
        <p:nvSpPr>
          <p:cNvPr id="7" name="Zástupný symbol pro číslo snímku 6">
            <a:extLst>
              <a:ext uri="{FF2B5EF4-FFF2-40B4-BE49-F238E27FC236}">
                <a16:creationId xmlns:a16="http://schemas.microsoft.com/office/drawing/2014/main" id="{A311C7DF-557C-86F4-8C49-704A657530E1}"/>
              </a:ext>
            </a:extLst>
          </p:cNvPr>
          <p:cNvSpPr>
            <a:spLocks noGrp="1"/>
          </p:cNvSpPr>
          <p:nvPr>
            <p:ph type="sldNum" sz="quarter" idx="12"/>
          </p:nvPr>
        </p:nvSpPr>
        <p:spPr/>
        <p:txBody>
          <a:bodyPr/>
          <a:lstStyle>
            <a:lvl1pPr eaLnBrk="0" hangingPunct="0">
              <a:defRPr sz="2000">
                <a:solidFill>
                  <a:schemeClr val="tx1"/>
                </a:solidFill>
                <a:latin typeface="Microsoft Sans Serif" panose="020B0604020202020204" pitchFamily="34" charset="0"/>
              </a:defRPr>
            </a:lvl1pPr>
            <a:lvl2pPr marL="742950" indent="-285750" eaLnBrk="0" hangingPunct="0">
              <a:defRPr sz="2000">
                <a:solidFill>
                  <a:schemeClr val="tx1"/>
                </a:solidFill>
                <a:latin typeface="Microsoft Sans Serif" panose="020B0604020202020204" pitchFamily="34" charset="0"/>
              </a:defRPr>
            </a:lvl2pPr>
            <a:lvl3pPr marL="1143000" indent="-228600" eaLnBrk="0" hangingPunct="0">
              <a:defRPr sz="2000">
                <a:solidFill>
                  <a:schemeClr val="tx1"/>
                </a:solidFill>
                <a:latin typeface="Microsoft Sans Serif" panose="020B0604020202020204" pitchFamily="34" charset="0"/>
              </a:defRPr>
            </a:lvl3pPr>
            <a:lvl4pPr marL="1600200" indent="-228600" eaLnBrk="0" hangingPunct="0">
              <a:defRPr sz="2000">
                <a:solidFill>
                  <a:schemeClr val="tx1"/>
                </a:solidFill>
                <a:latin typeface="Microsoft Sans Serif" panose="020B0604020202020204" pitchFamily="34" charset="0"/>
              </a:defRPr>
            </a:lvl4pPr>
            <a:lvl5pPr marL="2057400" indent="-228600" eaLnBrk="0" hangingPunct="0">
              <a:defRPr sz="2000">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a:solidFill>
                  <a:schemeClr val="tx1"/>
                </a:solidFill>
                <a:latin typeface="Microsoft Sans Serif" panose="020B0604020202020204" pitchFamily="34" charset="0"/>
              </a:defRPr>
            </a:lvl9pPr>
          </a:lstStyle>
          <a:p>
            <a:pPr eaLnBrk="1" hangingPunct="1"/>
            <a:fld id="{0B8B9D67-2EAC-40CA-AA0B-6393FBA7ED66}" type="slidenum">
              <a:rPr lang="cs-CZ" altLang="cs-CZ" sz="1400">
                <a:latin typeface="Arial" panose="020B0604020202020204" pitchFamily="34" charset="0"/>
              </a:rPr>
              <a:pPr eaLnBrk="1" hangingPunct="1"/>
              <a:t>54</a:t>
            </a:fld>
            <a:endParaRPr lang="cs-CZ" altLang="cs-CZ" sz="1400">
              <a:latin typeface="Arial" panose="020B0604020202020204" pitchFamily="34" charset="0"/>
            </a:endParaRPr>
          </a:p>
        </p:txBody>
      </p:sp>
      <p:sp>
        <p:nvSpPr>
          <p:cNvPr id="8" name="Zástupný symbol pro zápatí 7">
            <a:extLst>
              <a:ext uri="{FF2B5EF4-FFF2-40B4-BE49-F238E27FC236}">
                <a16:creationId xmlns:a16="http://schemas.microsoft.com/office/drawing/2014/main" id="{FC4807CA-2528-D414-CFC4-F51E2C51B21C}"/>
              </a:ext>
            </a:extLst>
          </p:cNvPr>
          <p:cNvSpPr>
            <a:spLocks noGrp="1"/>
          </p:cNvSpPr>
          <p:nvPr>
            <p:ph type="ftr" sz="quarter" idx="11"/>
          </p:nvPr>
        </p:nvSpPr>
        <p:spPr/>
        <p:txBody>
          <a:bodyPr/>
          <a:lstStyle/>
          <a:p>
            <a:pPr>
              <a:defRPr/>
            </a:pPr>
            <a:r>
              <a:rPr lang="cs-CZ"/>
              <a:t>Division Seminar</a:t>
            </a:r>
          </a:p>
        </p:txBody>
      </p:sp>
      <p:pic>
        <p:nvPicPr>
          <p:cNvPr id="2" name="Picture 2">
            <a:extLst>
              <a:ext uri="{FF2B5EF4-FFF2-40B4-BE49-F238E27FC236}">
                <a16:creationId xmlns:a16="http://schemas.microsoft.com/office/drawing/2014/main" id="{436AB096-3656-A5F0-D84E-BA2F61E89C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3359" y="2773125"/>
            <a:ext cx="3318352" cy="3992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150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5234"/>
                                        </p:tgtEl>
                                        <p:attrNameLst>
                                          <p:attrName>style.visibility</p:attrName>
                                        </p:attrNameLst>
                                      </p:cBhvr>
                                      <p:to>
                                        <p:strVal val="visible"/>
                                      </p:to>
                                    </p:set>
                                    <p:animEffect transition="in" filter="fade">
                                      <p:cBhvr>
                                        <p:cTn id="7" dur="500"/>
                                        <p:tgtEl>
                                          <p:spTgt spid="952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5235"/>
                                        </p:tgtEl>
                                        <p:attrNameLst>
                                          <p:attrName>style.visibility</p:attrName>
                                        </p:attrNameLst>
                                      </p:cBhvr>
                                      <p:to>
                                        <p:strVal val="visible"/>
                                      </p:to>
                                    </p:set>
                                    <p:animEffect transition="in" filter="fade">
                                      <p:cBhvr>
                                        <p:cTn id="12" dur="500"/>
                                        <p:tgtEl>
                                          <p:spTgt spid="952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5237"/>
                                        </p:tgtEl>
                                        <p:attrNameLst>
                                          <p:attrName>style.visibility</p:attrName>
                                        </p:attrNameLst>
                                      </p:cBhvr>
                                      <p:to>
                                        <p:strVal val="visible"/>
                                      </p:to>
                                    </p:set>
                                    <p:animEffect transition="in" filter="fade">
                                      <p:cBhvr>
                                        <p:cTn id="17" dur="500"/>
                                        <p:tgtEl>
                                          <p:spTgt spid="95237"/>
                                        </p:tgtEl>
                                      </p:cBhvr>
                                    </p:animEffect>
                                  </p:childTnLst>
                                </p:cTn>
                              </p:par>
                              <p:par>
                                <p:cTn id="18" presetID="10"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p:bldP spid="95235" grpId="0"/>
      <p:bldP spid="9523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40EB0425-DC0A-AA53-F211-7F3597050A2D}"/>
              </a:ext>
            </a:extLst>
          </p:cNvPr>
          <p:cNvSpPr txBox="1"/>
          <p:nvPr/>
        </p:nvSpPr>
        <p:spPr>
          <a:xfrm>
            <a:off x="2686050" y="446084"/>
            <a:ext cx="4572000" cy="461665"/>
          </a:xfrm>
          <a:prstGeom prst="rect">
            <a:avLst/>
          </a:prstGeom>
          <a:noFill/>
        </p:spPr>
        <p:txBody>
          <a:bodyPr wrap="square">
            <a:spAutoFit/>
          </a:bodyPr>
          <a:lstStyle/>
          <a:p>
            <a:r>
              <a:rPr lang="cs-CZ" sz="2400" b="1" dirty="0">
                <a:latin typeface="Arial" panose="020B0604020202020204" pitchFamily="34" charset="0"/>
                <a:cs typeface="Arial" panose="020B0604020202020204" pitchFamily="34" charset="0"/>
              </a:rPr>
              <a:t>Exodus </a:t>
            </a:r>
            <a:r>
              <a:rPr lang="cs-CZ" sz="2400" b="1" dirty="0" err="1">
                <a:latin typeface="Arial" panose="020B0604020202020204" pitchFamily="34" charset="0"/>
                <a:cs typeface="Arial" panose="020B0604020202020204" pitchFamily="34" charset="0"/>
              </a:rPr>
              <a:t>Chapter</a:t>
            </a:r>
            <a:r>
              <a:rPr lang="cs-CZ" sz="2400" b="1" dirty="0">
                <a:latin typeface="Arial" panose="020B0604020202020204" pitchFamily="34" charset="0"/>
                <a:cs typeface="Arial" panose="020B0604020202020204" pitchFamily="34" charset="0"/>
              </a:rPr>
              <a:t> 3</a:t>
            </a:r>
          </a:p>
        </p:txBody>
      </p:sp>
      <p:sp>
        <p:nvSpPr>
          <p:cNvPr id="5" name="TextovéPole 4">
            <a:extLst>
              <a:ext uri="{FF2B5EF4-FFF2-40B4-BE49-F238E27FC236}">
                <a16:creationId xmlns:a16="http://schemas.microsoft.com/office/drawing/2014/main" id="{15D1FCB0-DF2A-7798-E5C0-5ED794BB1135}"/>
              </a:ext>
            </a:extLst>
          </p:cNvPr>
          <p:cNvSpPr txBox="1"/>
          <p:nvPr/>
        </p:nvSpPr>
        <p:spPr>
          <a:xfrm>
            <a:off x="365760" y="1044990"/>
            <a:ext cx="8615680" cy="2246769"/>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The </a:t>
            </a:r>
            <a:r>
              <a:rPr lang="en-US" sz="2000" b="1" dirty="0">
                <a:solidFill>
                  <a:srgbClr val="FF0000"/>
                </a:solidFill>
                <a:latin typeface="Arial" panose="020B0604020202020204" pitchFamily="34" charset="0"/>
                <a:cs typeface="Arial" panose="020B0604020202020204" pitchFamily="34" charset="0"/>
              </a:rPr>
              <a:t>burning bush</a:t>
            </a:r>
            <a:r>
              <a:rPr lang="en-US" sz="2000" dirty="0">
                <a:solidFill>
                  <a:srgbClr val="FF0000"/>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(or the </a:t>
            </a:r>
            <a:r>
              <a:rPr lang="en-US" sz="2000" b="1" dirty="0">
                <a:solidFill>
                  <a:srgbClr val="FF0000"/>
                </a:solidFill>
                <a:latin typeface="Arial" panose="020B0604020202020204" pitchFamily="34" charset="0"/>
                <a:cs typeface="Arial" panose="020B0604020202020204" pitchFamily="34" charset="0"/>
              </a:rPr>
              <a:t>unburnt bush</a:t>
            </a:r>
            <a:r>
              <a:rPr lang="en-US" sz="2000" dirty="0">
                <a:latin typeface="Arial" panose="020B0604020202020204" pitchFamily="34" charset="0"/>
                <a:cs typeface="Arial" panose="020B0604020202020204" pitchFamily="34" charset="0"/>
              </a:rPr>
              <a:t>) refers to an event recorded in the Jewish Torah (as also in the biblical Old Testament). It is described in the third chapter of the Book of Exodus as having occurred on Mount Horeb. According to the biblical account, the bush was on fire, but was not consumed by the flames, hence the name.</a:t>
            </a:r>
            <a:r>
              <a:rPr lang="cs-CZ"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In the biblical narrative, </a:t>
            </a:r>
            <a:r>
              <a:rPr lang="en-US" sz="2000" b="1" dirty="0">
                <a:solidFill>
                  <a:srgbClr val="FF0000"/>
                </a:solidFill>
                <a:latin typeface="Arial" panose="020B0604020202020204" pitchFamily="34" charset="0"/>
                <a:cs typeface="Arial" panose="020B0604020202020204" pitchFamily="34" charset="0"/>
              </a:rPr>
              <a:t>the burning bush is the location at which Moses was appointed by Yahweh to lead the Israelites out of Egypt and into Canaan. </a:t>
            </a:r>
            <a:endParaRPr lang="cs-CZ" sz="2000" b="1" dirty="0">
              <a:solidFill>
                <a:srgbClr val="FF0000"/>
              </a:solidFill>
              <a:latin typeface="Arial" panose="020B0604020202020204" pitchFamily="34" charset="0"/>
              <a:cs typeface="Arial" panose="020B0604020202020204" pitchFamily="34" charset="0"/>
            </a:endParaRPr>
          </a:p>
        </p:txBody>
      </p:sp>
      <p:sp>
        <p:nvSpPr>
          <p:cNvPr id="7" name="TextovéPole 6">
            <a:extLst>
              <a:ext uri="{FF2B5EF4-FFF2-40B4-BE49-F238E27FC236}">
                <a16:creationId xmlns:a16="http://schemas.microsoft.com/office/drawing/2014/main" id="{4C2E5802-E07E-9AB3-3D50-80D9FB3CCF55}"/>
              </a:ext>
            </a:extLst>
          </p:cNvPr>
          <p:cNvSpPr txBox="1"/>
          <p:nvPr/>
        </p:nvSpPr>
        <p:spPr>
          <a:xfrm>
            <a:off x="274320" y="3429000"/>
            <a:ext cx="8798560" cy="1323439"/>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The text portrays Yahweh as telling Moses that he is sending him to the Pharaoh in order to bring the Israelites out of Egypt, an action that Yahweh is described as having decided upon as a result of noticing that the Israelites were being oppressed by the Egyptians.</a:t>
            </a:r>
            <a:endParaRPr lang="cs-CZ" sz="2000" dirty="0">
              <a:latin typeface="Arial" panose="020B0604020202020204" pitchFamily="34" charset="0"/>
              <a:cs typeface="Arial" panose="020B0604020202020204" pitchFamily="34" charset="0"/>
            </a:endParaRPr>
          </a:p>
        </p:txBody>
      </p:sp>
      <p:sp>
        <p:nvSpPr>
          <p:cNvPr id="9" name="TextovéPole 8">
            <a:extLst>
              <a:ext uri="{FF2B5EF4-FFF2-40B4-BE49-F238E27FC236}">
                <a16:creationId xmlns:a16="http://schemas.microsoft.com/office/drawing/2014/main" id="{B0EA244E-0DF2-B183-3A98-EB75BBE18338}"/>
              </a:ext>
            </a:extLst>
          </p:cNvPr>
          <p:cNvSpPr txBox="1"/>
          <p:nvPr/>
        </p:nvSpPr>
        <p:spPr>
          <a:xfrm>
            <a:off x="274320" y="4889680"/>
            <a:ext cx="8798560" cy="1015663"/>
          </a:xfrm>
          <a:prstGeom prst="rect">
            <a:avLst/>
          </a:prstGeom>
          <a:noFill/>
        </p:spPr>
        <p:txBody>
          <a:bodyPr wrap="square">
            <a:spAutoFit/>
          </a:bodyPr>
          <a:lstStyle/>
          <a:p>
            <a:r>
              <a:rPr lang="en-US" sz="2000" b="1" dirty="0">
                <a:solidFill>
                  <a:srgbClr val="FF0000"/>
                </a:solidFill>
                <a:latin typeface="Arial" panose="020B0604020202020204" pitchFamily="34" charset="0"/>
                <a:cs typeface="Arial" panose="020B0604020202020204" pitchFamily="34" charset="0"/>
              </a:rPr>
              <a:t>Despite the signs, Moses is described as being very reluctant to take on the role, arguing that he lacked eloquence, and that someone else should be sent instead</a:t>
            </a:r>
            <a:r>
              <a:rPr lang="cs-CZ" sz="2000" b="1" dirty="0">
                <a:solidFill>
                  <a:srgbClr val="FF0000"/>
                </a:solidFill>
                <a:latin typeface="Arial" panose="020B0604020202020204" pitchFamily="34" charset="0"/>
                <a:cs typeface="Arial" panose="020B0604020202020204" pitchFamily="34" charset="0"/>
              </a:rPr>
              <a:t>.</a:t>
            </a:r>
          </a:p>
        </p:txBody>
      </p:sp>
      <p:sp>
        <p:nvSpPr>
          <p:cNvPr id="2" name="Zástupný symbol pro datum 1">
            <a:extLst>
              <a:ext uri="{FF2B5EF4-FFF2-40B4-BE49-F238E27FC236}">
                <a16:creationId xmlns:a16="http://schemas.microsoft.com/office/drawing/2014/main" id="{1442798C-9BF4-16F0-3239-042C7E790FC6}"/>
              </a:ext>
            </a:extLst>
          </p:cNvPr>
          <p:cNvSpPr>
            <a:spLocks noGrp="1"/>
          </p:cNvSpPr>
          <p:nvPr>
            <p:ph type="dt" sz="half" idx="10"/>
          </p:nvPr>
        </p:nvSpPr>
        <p:spPr/>
        <p:txBody>
          <a:bodyPr/>
          <a:lstStyle/>
          <a:p>
            <a:r>
              <a:rPr lang="cs-CZ"/>
              <a:t>12.10.2023</a:t>
            </a:r>
          </a:p>
        </p:txBody>
      </p:sp>
      <p:sp>
        <p:nvSpPr>
          <p:cNvPr id="4" name="Zástupný symbol pro zápatí 3">
            <a:extLst>
              <a:ext uri="{FF2B5EF4-FFF2-40B4-BE49-F238E27FC236}">
                <a16:creationId xmlns:a16="http://schemas.microsoft.com/office/drawing/2014/main" id="{20C89817-80DD-5400-E598-82DD102B5F85}"/>
              </a:ext>
            </a:extLst>
          </p:cNvPr>
          <p:cNvSpPr>
            <a:spLocks noGrp="1"/>
          </p:cNvSpPr>
          <p:nvPr>
            <p:ph type="ftr" sz="quarter" idx="11"/>
          </p:nvPr>
        </p:nvSpPr>
        <p:spPr/>
        <p:txBody>
          <a:bodyPr/>
          <a:lstStyle/>
          <a:p>
            <a:r>
              <a:rPr lang="cs-CZ"/>
              <a:t>Division Seminar</a:t>
            </a:r>
          </a:p>
        </p:txBody>
      </p:sp>
      <p:sp>
        <p:nvSpPr>
          <p:cNvPr id="6" name="Zástupný symbol pro číslo snímku 5">
            <a:extLst>
              <a:ext uri="{FF2B5EF4-FFF2-40B4-BE49-F238E27FC236}">
                <a16:creationId xmlns:a16="http://schemas.microsoft.com/office/drawing/2014/main" id="{6FFD99BC-5C17-3BF3-5DC4-BAE3D8FB6169}"/>
              </a:ext>
            </a:extLst>
          </p:cNvPr>
          <p:cNvSpPr>
            <a:spLocks noGrp="1"/>
          </p:cNvSpPr>
          <p:nvPr>
            <p:ph type="sldNum" sz="quarter" idx="12"/>
          </p:nvPr>
        </p:nvSpPr>
        <p:spPr/>
        <p:txBody>
          <a:bodyPr/>
          <a:lstStyle/>
          <a:p>
            <a:fld id="{ED62073D-E85B-40FA-9124-13BD24CF2971}" type="slidenum">
              <a:rPr lang="cs-CZ" smtClean="0"/>
              <a:t>55</a:t>
            </a:fld>
            <a:endParaRPr lang="cs-CZ"/>
          </a:p>
        </p:txBody>
      </p:sp>
    </p:spTree>
    <p:extLst>
      <p:ext uri="{BB962C8B-B14F-4D97-AF65-F5344CB8AC3E}">
        <p14:creationId xmlns:p14="http://schemas.microsoft.com/office/powerpoint/2010/main" val="399419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C16DFCBF-4643-1A40-DA35-2589562B4407}"/>
              </a:ext>
            </a:extLst>
          </p:cNvPr>
          <p:cNvSpPr>
            <a:spLocks noGrp="1"/>
          </p:cNvSpPr>
          <p:nvPr>
            <p:ph type="dt" sz="quarter" idx="10"/>
          </p:nvPr>
        </p:nvSpPr>
        <p:spPr/>
        <p:txBody>
          <a:bodyPr/>
          <a:lstStyle/>
          <a:p>
            <a:pPr>
              <a:defRPr/>
            </a:pPr>
            <a:r>
              <a:rPr lang="cs-CZ"/>
              <a:t>12.10.2023</a:t>
            </a:r>
          </a:p>
        </p:txBody>
      </p:sp>
      <p:sp>
        <p:nvSpPr>
          <p:cNvPr id="3" name="Zástupný symbol pro zápatí 2">
            <a:extLst>
              <a:ext uri="{FF2B5EF4-FFF2-40B4-BE49-F238E27FC236}">
                <a16:creationId xmlns:a16="http://schemas.microsoft.com/office/drawing/2014/main" id="{6B0D4D9A-C236-ED74-21BC-005B5FA19248}"/>
              </a:ext>
            </a:extLst>
          </p:cNvPr>
          <p:cNvSpPr>
            <a:spLocks noGrp="1"/>
          </p:cNvSpPr>
          <p:nvPr>
            <p:ph type="ftr" sz="quarter" idx="11"/>
          </p:nvPr>
        </p:nvSpPr>
        <p:spPr/>
        <p:txBody>
          <a:bodyPr/>
          <a:lstStyle/>
          <a:p>
            <a:pPr>
              <a:defRPr/>
            </a:pPr>
            <a:r>
              <a:rPr lang="cs-CZ"/>
              <a:t>Division Seminar</a:t>
            </a:r>
          </a:p>
        </p:txBody>
      </p:sp>
      <p:sp>
        <p:nvSpPr>
          <p:cNvPr id="4" name="Zástupný symbol pro číslo snímku 3">
            <a:extLst>
              <a:ext uri="{FF2B5EF4-FFF2-40B4-BE49-F238E27FC236}">
                <a16:creationId xmlns:a16="http://schemas.microsoft.com/office/drawing/2014/main" id="{62E5477B-932D-7F61-9C21-569B70A61B28}"/>
              </a:ext>
            </a:extLst>
          </p:cNvPr>
          <p:cNvSpPr>
            <a:spLocks noGrp="1"/>
          </p:cNvSpPr>
          <p:nvPr>
            <p:ph type="sldNum" sz="quarter" idx="12"/>
          </p:nvPr>
        </p:nvSpPr>
        <p:spPr/>
        <p:txBody>
          <a:bodyPr/>
          <a:lstStyle>
            <a:lvl1pPr eaLnBrk="0" hangingPunct="0">
              <a:defRPr sz="2000">
                <a:solidFill>
                  <a:schemeClr val="tx1"/>
                </a:solidFill>
                <a:latin typeface="Microsoft Sans Serif" panose="020B0604020202020204" pitchFamily="34" charset="0"/>
              </a:defRPr>
            </a:lvl1pPr>
            <a:lvl2pPr marL="742950" indent="-285750" eaLnBrk="0" hangingPunct="0">
              <a:defRPr sz="2000">
                <a:solidFill>
                  <a:schemeClr val="tx1"/>
                </a:solidFill>
                <a:latin typeface="Microsoft Sans Serif" panose="020B0604020202020204" pitchFamily="34" charset="0"/>
              </a:defRPr>
            </a:lvl2pPr>
            <a:lvl3pPr marL="1143000" indent="-228600" eaLnBrk="0" hangingPunct="0">
              <a:defRPr sz="2000">
                <a:solidFill>
                  <a:schemeClr val="tx1"/>
                </a:solidFill>
                <a:latin typeface="Microsoft Sans Serif" panose="020B0604020202020204" pitchFamily="34" charset="0"/>
              </a:defRPr>
            </a:lvl3pPr>
            <a:lvl4pPr marL="1600200" indent="-228600" eaLnBrk="0" hangingPunct="0">
              <a:defRPr sz="2000">
                <a:solidFill>
                  <a:schemeClr val="tx1"/>
                </a:solidFill>
                <a:latin typeface="Microsoft Sans Serif" panose="020B0604020202020204" pitchFamily="34" charset="0"/>
              </a:defRPr>
            </a:lvl4pPr>
            <a:lvl5pPr marL="2057400" indent="-228600" eaLnBrk="0" hangingPunct="0">
              <a:defRPr sz="2000">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a:solidFill>
                  <a:schemeClr val="tx1"/>
                </a:solidFill>
                <a:latin typeface="Microsoft Sans Serif" panose="020B0604020202020204" pitchFamily="34" charset="0"/>
              </a:defRPr>
            </a:lvl9pPr>
          </a:lstStyle>
          <a:p>
            <a:pPr eaLnBrk="1" hangingPunct="1"/>
            <a:fld id="{3DB91593-A470-4BBD-BBFA-B2BDE18E37ED}" type="slidenum">
              <a:rPr lang="cs-CZ" altLang="cs-CZ" sz="1400">
                <a:latin typeface="Arial" panose="020B0604020202020204" pitchFamily="34" charset="0"/>
              </a:rPr>
              <a:pPr eaLnBrk="1" hangingPunct="1"/>
              <a:t>56</a:t>
            </a:fld>
            <a:endParaRPr lang="cs-CZ" altLang="cs-CZ" sz="1400">
              <a:latin typeface="Arial" panose="020B0604020202020204" pitchFamily="34" charset="0"/>
            </a:endParaRPr>
          </a:p>
        </p:txBody>
      </p:sp>
      <p:pic>
        <p:nvPicPr>
          <p:cNvPr id="154626" name="Picture 2">
            <a:extLst>
              <a:ext uri="{FF2B5EF4-FFF2-40B4-BE49-F238E27FC236}">
                <a16:creationId xmlns:a16="http://schemas.microsoft.com/office/drawing/2014/main" id="{BC79DCAA-755A-79DE-3ECE-B990C85F90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785812"/>
            <a:ext cx="7842250"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ovéPole 5">
            <a:extLst>
              <a:ext uri="{FF2B5EF4-FFF2-40B4-BE49-F238E27FC236}">
                <a16:creationId xmlns:a16="http://schemas.microsoft.com/office/drawing/2014/main" id="{496F4E30-3C8C-0A29-60B6-6132E6AEC686}"/>
              </a:ext>
            </a:extLst>
          </p:cNvPr>
          <p:cNvSpPr txBox="1">
            <a:spLocks noChangeArrowheads="1"/>
          </p:cNvSpPr>
          <p:nvPr/>
        </p:nvSpPr>
        <p:spPr bwMode="auto">
          <a:xfrm>
            <a:off x="285750" y="42711"/>
            <a:ext cx="8572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Microsoft Sans Serif" panose="020B0604020202020204" pitchFamily="34" charset="0"/>
              </a:defRPr>
            </a:lvl1pPr>
            <a:lvl2pPr marL="742950" indent="-285750" eaLnBrk="0" hangingPunct="0">
              <a:defRPr sz="2000">
                <a:solidFill>
                  <a:schemeClr val="tx1"/>
                </a:solidFill>
                <a:latin typeface="Microsoft Sans Serif" panose="020B0604020202020204" pitchFamily="34" charset="0"/>
              </a:defRPr>
            </a:lvl2pPr>
            <a:lvl3pPr marL="1143000" indent="-228600" eaLnBrk="0" hangingPunct="0">
              <a:defRPr sz="2000">
                <a:solidFill>
                  <a:schemeClr val="tx1"/>
                </a:solidFill>
                <a:latin typeface="Microsoft Sans Serif" panose="020B0604020202020204" pitchFamily="34" charset="0"/>
              </a:defRPr>
            </a:lvl3pPr>
            <a:lvl4pPr marL="1600200" indent="-228600" eaLnBrk="0" hangingPunct="0">
              <a:defRPr sz="2000">
                <a:solidFill>
                  <a:schemeClr val="tx1"/>
                </a:solidFill>
                <a:latin typeface="Microsoft Sans Serif" panose="020B0604020202020204" pitchFamily="34" charset="0"/>
              </a:defRPr>
            </a:lvl4pPr>
            <a:lvl5pPr marL="2057400" indent="-228600" eaLnBrk="0" hangingPunct="0">
              <a:defRPr sz="2000">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a:solidFill>
                  <a:schemeClr val="tx1"/>
                </a:solidFill>
                <a:latin typeface="Microsoft Sans Serif" panose="020B0604020202020204" pitchFamily="34" charset="0"/>
              </a:defRPr>
            </a:lvl9pPr>
          </a:lstStyle>
          <a:p>
            <a:pPr eaLnBrk="1" hangingPunct="1"/>
            <a:r>
              <a:rPr lang="cs-CZ" altLang="cs-CZ" sz="2400" dirty="0">
                <a:latin typeface="Arial" panose="020B0604020202020204" pitchFamily="34" charset="0"/>
                <a:cs typeface="Arial" panose="020B0604020202020204" pitchFamily="34" charset="0"/>
              </a:rPr>
              <a:t>Much </a:t>
            </a:r>
            <a:r>
              <a:rPr lang="cs-CZ" altLang="cs-CZ" sz="2400" dirty="0" err="1">
                <a:latin typeface="Arial" panose="020B0604020202020204" pitchFamily="34" charset="0"/>
                <a:cs typeface="Arial" panose="020B0604020202020204" pitchFamily="34" charset="0"/>
              </a:rPr>
              <a:t>better</a:t>
            </a:r>
            <a:r>
              <a:rPr lang="cs-CZ" altLang="cs-CZ" sz="2400" dirty="0">
                <a:latin typeface="Arial" panose="020B0604020202020204" pitchFamily="34" charset="0"/>
                <a:cs typeface="Arial" panose="020B0604020202020204" pitchFamily="34" charset="0"/>
              </a:rPr>
              <a:t> analogy: </a:t>
            </a:r>
            <a:r>
              <a:rPr lang="cs-CZ" altLang="cs-CZ" sz="2200" b="1" dirty="0" err="1">
                <a:solidFill>
                  <a:srgbClr val="2613B3"/>
                </a:solidFill>
                <a:latin typeface="Arial" panose="020B0604020202020204" pitchFamily="34" charset="0"/>
                <a:cs typeface="Arial" panose="020B0604020202020204" pitchFamily="34" charset="0"/>
              </a:rPr>
              <a:t>conversion</a:t>
            </a:r>
            <a:r>
              <a:rPr lang="cs-CZ" altLang="cs-CZ" sz="2200" b="1" dirty="0">
                <a:solidFill>
                  <a:srgbClr val="2613B3"/>
                </a:solidFill>
                <a:latin typeface="Arial" panose="020B0604020202020204" pitchFamily="34" charset="0"/>
                <a:cs typeface="Arial" panose="020B0604020202020204" pitchFamily="34" charset="0"/>
              </a:rPr>
              <a:t> </a:t>
            </a:r>
            <a:r>
              <a:rPr lang="cs-CZ" altLang="cs-CZ" sz="2200" b="1" dirty="0" err="1">
                <a:solidFill>
                  <a:srgbClr val="2613B3"/>
                </a:solidFill>
                <a:latin typeface="Arial" panose="020B0604020202020204" pitchFamily="34" charset="0"/>
                <a:cs typeface="Arial" panose="020B0604020202020204" pitchFamily="34" charset="0"/>
              </a:rPr>
              <a:t>of</a:t>
            </a:r>
            <a:r>
              <a:rPr lang="cs-CZ" altLang="cs-CZ" sz="2200" b="1" dirty="0">
                <a:solidFill>
                  <a:srgbClr val="2613B3"/>
                </a:solidFill>
                <a:latin typeface="Arial" panose="020B0604020202020204" pitchFamily="34" charset="0"/>
                <a:cs typeface="Arial" panose="020B0604020202020204" pitchFamily="34" charset="0"/>
              </a:rPr>
              <a:t> Saul </a:t>
            </a:r>
            <a:r>
              <a:rPr lang="cs-CZ" altLang="cs-CZ" sz="2200" b="1" dirty="0" err="1">
                <a:solidFill>
                  <a:srgbClr val="2613B3"/>
                </a:solidFill>
                <a:latin typeface="Arial" panose="020B0604020202020204" pitchFamily="34" charset="0"/>
                <a:cs typeface="Arial" panose="020B0604020202020204" pitchFamily="34" charset="0"/>
              </a:rPr>
              <a:t>of</a:t>
            </a:r>
            <a:r>
              <a:rPr lang="cs-CZ" altLang="cs-CZ" sz="2200" b="1" dirty="0">
                <a:solidFill>
                  <a:srgbClr val="2613B3"/>
                </a:solidFill>
                <a:latin typeface="Arial" panose="020B0604020202020204" pitchFamily="34" charset="0"/>
                <a:cs typeface="Arial" panose="020B0604020202020204" pitchFamily="34" charset="0"/>
              </a:rPr>
              <a:t> Taurus to St. Paul</a:t>
            </a:r>
            <a:r>
              <a:rPr lang="cs-CZ" altLang="cs-CZ" sz="2400" dirty="0">
                <a:solidFill>
                  <a:srgbClr val="2613B3"/>
                </a:solidFill>
                <a:latin typeface="Arial" panose="020B0604020202020204" pitchFamily="34" charset="0"/>
                <a:cs typeface="Arial" panose="020B0604020202020204" pitchFamily="34" charset="0"/>
              </a:rPr>
              <a:t>.</a:t>
            </a:r>
          </a:p>
        </p:txBody>
      </p:sp>
      <p:pic>
        <p:nvPicPr>
          <p:cNvPr id="5" name="Obrázek 4" descr="Obsah obrázku obraz, umění, Výtvarné umění, rám obrazu&#10;&#10;Popis byl vytvořen automaticky">
            <a:extLst>
              <a:ext uri="{FF2B5EF4-FFF2-40B4-BE49-F238E27FC236}">
                <a16:creationId xmlns:a16="http://schemas.microsoft.com/office/drawing/2014/main" id="{DEADE946-77DF-02DA-7E18-35A6BA3C6F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504376"/>
            <a:ext cx="7753350" cy="6208737"/>
          </a:xfrm>
          <a:prstGeom prst="rect">
            <a:avLst/>
          </a:prstGeom>
        </p:spPr>
      </p:pic>
    </p:spTree>
    <p:extLst>
      <p:ext uri="{BB962C8B-B14F-4D97-AF65-F5344CB8AC3E}">
        <p14:creationId xmlns:p14="http://schemas.microsoft.com/office/powerpoint/2010/main" val="3308067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54626"/>
                                        </p:tgtEl>
                                        <p:attrNameLst>
                                          <p:attrName>style.visibility</p:attrName>
                                        </p:attrNameLst>
                                      </p:cBhvr>
                                      <p:to>
                                        <p:strVal val="visible"/>
                                      </p:to>
                                    </p:set>
                                    <p:animEffect transition="in" filter="fade">
                                      <p:cBhvr>
                                        <p:cTn id="13" dur="500"/>
                                        <p:tgtEl>
                                          <p:spTgt spid="15462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E06BBB4A-2F4E-7D01-4653-C0D55776D9E0}"/>
              </a:ext>
            </a:extLst>
          </p:cNvPr>
          <p:cNvSpPr txBox="1"/>
          <p:nvPr/>
        </p:nvSpPr>
        <p:spPr>
          <a:xfrm>
            <a:off x="1943914" y="34945"/>
            <a:ext cx="5542736" cy="461665"/>
          </a:xfrm>
          <a:prstGeom prst="rect">
            <a:avLst/>
          </a:prstGeom>
          <a:noFill/>
        </p:spPr>
        <p:txBody>
          <a:bodyPr wrap="none" rtlCol="0">
            <a:spAutoFit/>
          </a:bodyPr>
          <a:lstStyle/>
          <a:p>
            <a:r>
              <a:rPr lang="cs-CZ" sz="2400" b="1" dirty="0">
                <a:latin typeface="Arial" panose="020B0604020202020204" pitchFamily="34" charset="0"/>
                <a:cs typeface="Arial" panose="020B0604020202020204" pitchFamily="34" charset="0"/>
              </a:rPr>
              <a:t>New Testament, </a:t>
            </a:r>
            <a:r>
              <a:rPr lang="cs-CZ" sz="2400" b="1" dirty="0" err="1">
                <a:latin typeface="Arial" panose="020B0604020202020204" pitchFamily="34" charset="0"/>
                <a:cs typeface="Arial" panose="020B0604020202020204" pitchFamily="34" charset="0"/>
              </a:rPr>
              <a:t>Acts</a:t>
            </a:r>
            <a:r>
              <a:rPr lang="cs-CZ" sz="2400" b="1" dirty="0">
                <a:latin typeface="Arial" panose="020B0604020202020204" pitchFamily="34" charset="0"/>
                <a:cs typeface="Arial" panose="020B0604020202020204" pitchFamily="34" charset="0"/>
              </a:rPr>
              <a:t> </a:t>
            </a:r>
            <a:r>
              <a:rPr lang="cs-CZ" sz="2400" b="1" dirty="0" err="1">
                <a:latin typeface="Arial" panose="020B0604020202020204" pitchFamily="34" charset="0"/>
                <a:cs typeface="Arial" panose="020B0604020202020204" pitchFamily="34" charset="0"/>
              </a:rPr>
              <a:t>of</a:t>
            </a:r>
            <a:r>
              <a:rPr lang="cs-CZ" sz="2400" b="1" dirty="0">
                <a:latin typeface="Arial" panose="020B0604020202020204" pitchFamily="34" charset="0"/>
                <a:cs typeface="Arial" panose="020B0604020202020204" pitchFamily="34" charset="0"/>
              </a:rPr>
              <a:t> </a:t>
            </a:r>
            <a:r>
              <a:rPr lang="cs-CZ" sz="2400" b="1" dirty="0" err="1">
                <a:latin typeface="Arial" panose="020B0604020202020204" pitchFamily="34" charset="0"/>
                <a:cs typeface="Arial" panose="020B0604020202020204" pitchFamily="34" charset="0"/>
              </a:rPr>
              <a:t>the</a:t>
            </a:r>
            <a:r>
              <a:rPr lang="cs-CZ" sz="2400" b="1" dirty="0">
                <a:latin typeface="Arial" panose="020B0604020202020204" pitchFamily="34" charset="0"/>
                <a:cs typeface="Arial" panose="020B0604020202020204" pitchFamily="34" charset="0"/>
              </a:rPr>
              <a:t> </a:t>
            </a:r>
            <a:r>
              <a:rPr lang="cs-CZ" sz="2400" b="1" dirty="0" err="1">
                <a:latin typeface="Arial" panose="020B0604020202020204" pitchFamily="34" charset="0"/>
                <a:cs typeface="Arial" panose="020B0604020202020204" pitchFamily="34" charset="0"/>
              </a:rPr>
              <a:t>Apostles</a:t>
            </a:r>
            <a:endParaRPr lang="cs-CZ" sz="2400" b="1" dirty="0">
              <a:latin typeface="Arial" panose="020B0604020202020204" pitchFamily="34" charset="0"/>
              <a:cs typeface="Arial" panose="020B0604020202020204" pitchFamily="34" charset="0"/>
            </a:endParaRPr>
          </a:p>
        </p:txBody>
      </p:sp>
      <p:sp>
        <p:nvSpPr>
          <p:cNvPr id="2" name="Zástupný symbol pro datum 1">
            <a:extLst>
              <a:ext uri="{FF2B5EF4-FFF2-40B4-BE49-F238E27FC236}">
                <a16:creationId xmlns:a16="http://schemas.microsoft.com/office/drawing/2014/main" id="{74D02E7A-9958-86B0-79A1-1FC7B97F7DDF}"/>
              </a:ext>
            </a:extLst>
          </p:cNvPr>
          <p:cNvSpPr>
            <a:spLocks noGrp="1"/>
          </p:cNvSpPr>
          <p:nvPr>
            <p:ph type="dt" sz="half" idx="10"/>
          </p:nvPr>
        </p:nvSpPr>
        <p:spPr/>
        <p:txBody>
          <a:bodyPr/>
          <a:lstStyle/>
          <a:p>
            <a:r>
              <a:rPr lang="cs-CZ"/>
              <a:t>12.10.2023</a:t>
            </a:r>
          </a:p>
        </p:txBody>
      </p:sp>
      <p:sp>
        <p:nvSpPr>
          <p:cNvPr id="3" name="Zástupný symbol pro zápatí 2">
            <a:extLst>
              <a:ext uri="{FF2B5EF4-FFF2-40B4-BE49-F238E27FC236}">
                <a16:creationId xmlns:a16="http://schemas.microsoft.com/office/drawing/2014/main" id="{B45EDEAA-CA6A-9D17-7E50-22AD2A6D7A8B}"/>
              </a:ext>
            </a:extLst>
          </p:cNvPr>
          <p:cNvSpPr>
            <a:spLocks noGrp="1"/>
          </p:cNvSpPr>
          <p:nvPr>
            <p:ph type="ftr" sz="quarter" idx="11"/>
          </p:nvPr>
        </p:nvSpPr>
        <p:spPr/>
        <p:txBody>
          <a:bodyPr/>
          <a:lstStyle/>
          <a:p>
            <a:r>
              <a:rPr lang="cs-CZ"/>
              <a:t>Division Seminar</a:t>
            </a:r>
          </a:p>
        </p:txBody>
      </p:sp>
      <p:sp>
        <p:nvSpPr>
          <p:cNvPr id="6" name="Zástupný symbol pro číslo snímku 5">
            <a:extLst>
              <a:ext uri="{FF2B5EF4-FFF2-40B4-BE49-F238E27FC236}">
                <a16:creationId xmlns:a16="http://schemas.microsoft.com/office/drawing/2014/main" id="{C7CF0BD3-3EA8-5FEA-8053-034093916A48}"/>
              </a:ext>
            </a:extLst>
          </p:cNvPr>
          <p:cNvSpPr>
            <a:spLocks noGrp="1"/>
          </p:cNvSpPr>
          <p:nvPr>
            <p:ph type="sldNum" sz="quarter" idx="12"/>
          </p:nvPr>
        </p:nvSpPr>
        <p:spPr/>
        <p:txBody>
          <a:bodyPr/>
          <a:lstStyle/>
          <a:p>
            <a:fld id="{ED62073D-E85B-40FA-9124-13BD24CF2971}" type="slidenum">
              <a:rPr lang="cs-CZ" smtClean="0"/>
              <a:t>57</a:t>
            </a:fld>
            <a:endParaRPr lang="cs-CZ"/>
          </a:p>
        </p:txBody>
      </p:sp>
      <p:sp>
        <p:nvSpPr>
          <p:cNvPr id="7" name="TextovéPole 6">
            <a:extLst>
              <a:ext uri="{FF2B5EF4-FFF2-40B4-BE49-F238E27FC236}">
                <a16:creationId xmlns:a16="http://schemas.microsoft.com/office/drawing/2014/main" id="{027DC0B2-3D0B-5EFC-FD22-DEA34C634F6B}"/>
              </a:ext>
            </a:extLst>
          </p:cNvPr>
          <p:cNvSpPr txBox="1"/>
          <p:nvPr/>
        </p:nvSpPr>
        <p:spPr>
          <a:xfrm>
            <a:off x="152400" y="461665"/>
            <a:ext cx="8839200" cy="6555641"/>
          </a:xfrm>
          <a:prstGeom prst="rect">
            <a:avLst/>
          </a:prstGeom>
          <a:solidFill>
            <a:schemeClr val="bg1"/>
          </a:solidFill>
        </p:spPr>
        <p:txBody>
          <a:bodyPr wrap="square">
            <a:spAutoFit/>
          </a:bodyPr>
          <a:lstStyle/>
          <a:p>
            <a:r>
              <a:rPr lang="en-US" sz="2000" b="1" dirty="0">
                <a:latin typeface="Arial" panose="020B0604020202020204" pitchFamily="34" charset="0"/>
                <a:cs typeface="Arial" panose="020B0604020202020204" pitchFamily="34" charset="0"/>
              </a:rPr>
              <a:t>Acts 22:6–21</a:t>
            </a:r>
          </a:p>
          <a:p>
            <a:r>
              <a:rPr lang="en-US" sz="2000" dirty="0">
                <a:latin typeface="Arial" panose="020B0604020202020204" pitchFamily="34" charset="0"/>
                <a:cs typeface="Arial" panose="020B0604020202020204" pitchFamily="34" charset="0"/>
              </a:rPr>
              <a:t>While I was on my way and approaching Damascus, about noon a great light from heaven suddenly shone about me. </a:t>
            </a:r>
            <a:r>
              <a:rPr lang="en-US" sz="2000" baseline="30000" dirty="0">
                <a:latin typeface="Arial" panose="020B0604020202020204" pitchFamily="34" charset="0"/>
                <a:cs typeface="Arial" panose="020B0604020202020204" pitchFamily="34" charset="0"/>
              </a:rPr>
              <a:t>7</a:t>
            </a:r>
            <a:r>
              <a:rPr lang="en-US" sz="2000" dirty="0">
                <a:latin typeface="Arial" panose="020B0604020202020204" pitchFamily="34" charset="0"/>
                <a:cs typeface="Arial" panose="020B0604020202020204" pitchFamily="34" charset="0"/>
              </a:rPr>
              <a:t>I fell to the ground and heard a voice saying to me, </a:t>
            </a:r>
            <a:endParaRPr lang="cs-CZ"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a:t>
            </a:r>
            <a:r>
              <a:rPr lang="en-US" sz="2000" b="1" dirty="0">
                <a:solidFill>
                  <a:srgbClr val="2613B3"/>
                </a:solidFill>
                <a:latin typeface="Arial" panose="020B0604020202020204" pitchFamily="34" charset="0"/>
                <a:cs typeface="Arial" panose="020B0604020202020204" pitchFamily="34" charset="0"/>
              </a:rPr>
              <a:t>Saul, Saul, why are you persecuting me?’ </a:t>
            </a:r>
            <a:endParaRPr lang="cs-CZ" sz="2000" b="1" baseline="30000" dirty="0">
              <a:solidFill>
                <a:srgbClr val="2613B3"/>
              </a:solidFill>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I answered, </a:t>
            </a:r>
            <a:endParaRPr lang="cs-CZ" sz="2000" dirty="0">
              <a:latin typeface="Arial" panose="020B0604020202020204" pitchFamily="34" charset="0"/>
              <a:cs typeface="Arial" panose="020B0604020202020204" pitchFamily="34" charset="0"/>
            </a:endParaRPr>
          </a:p>
          <a:p>
            <a:pPr algn="ctr"/>
            <a:r>
              <a:rPr lang="en-US" sz="2000" b="1" dirty="0">
                <a:solidFill>
                  <a:srgbClr val="2613B3"/>
                </a:solidFill>
                <a:latin typeface="Arial" panose="020B0604020202020204" pitchFamily="34" charset="0"/>
                <a:cs typeface="Arial" panose="020B0604020202020204" pitchFamily="34" charset="0"/>
              </a:rPr>
              <a:t>‘Who are you, Lord?’ </a:t>
            </a:r>
            <a:endParaRPr lang="cs-CZ" sz="2000" b="1" dirty="0">
              <a:solidFill>
                <a:srgbClr val="2613B3"/>
              </a:solidFill>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Then he said to me, </a:t>
            </a:r>
            <a:endParaRPr lang="cs-CZ" sz="2000" dirty="0">
              <a:latin typeface="Arial" panose="020B0604020202020204" pitchFamily="34" charset="0"/>
              <a:cs typeface="Arial" panose="020B0604020202020204" pitchFamily="34" charset="0"/>
            </a:endParaRPr>
          </a:p>
          <a:p>
            <a:pPr algn="ctr"/>
            <a:r>
              <a:rPr lang="en-US" sz="2000" b="1" dirty="0">
                <a:solidFill>
                  <a:srgbClr val="2613B3"/>
                </a:solidFill>
                <a:latin typeface="Arial" panose="020B0604020202020204" pitchFamily="34" charset="0"/>
                <a:cs typeface="Arial" panose="020B0604020202020204" pitchFamily="34" charset="0"/>
              </a:rPr>
              <a:t>‘I am Jesus of Nazareth whom you are persecuting.</a:t>
            </a:r>
            <a:r>
              <a:rPr lang="cs-CZ" sz="2000" b="1" dirty="0">
                <a:solidFill>
                  <a:srgbClr val="2613B3"/>
                </a:solidFill>
                <a:latin typeface="Arial" panose="020B0604020202020204" pitchFamily="34" charset="0"/>
                <a:cs typeface="Arial" panose="020B0604020202020204" pitchFamily="34" charset="0"/>
              </a:rPr>
              <a:t> </a:t>
            </a:r>
          </a:p>
          <a:p>
            <a:pPr algn="ctr"/>
            <a:endParaRPr lang="cs-CZ" sz="1000" b="1" dirty="0">
              <a:solidFill>
                <a:srgbClr val="2613B3"/>
              </a:solidFill>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Now those who were with me saw the light but did not hear the voice of the one who was speaking to </a:t>
            </a:r>
            <a:r>
              <a:rPr lang="en-US" sz="2000" dirty="0" err="1">
                <a:latin typeface="Arial" panose="020B0604020202020204" pitchFamily="34" charset="0"/>
                <a:cs typeface="Arial" panose="020B0604020202020204" pitchFamily="34" charset="0"/>
              </a:rPr>
              <a:t>me.I</a:t>
            </a:r>
            <a:r>
              <a:rPr lang="en-US" sz="2000" dirty="0">
                <a:latin typeface="Arial" panose="020B0604020202020204" pitchFamily="34" charset="0"/>
                <a:cs typeface="Arial" panose="020B0604020202020204" pitchFamily="34" charset="0"/>
              </a:rPr>
              <a:t> asked, </a:t>
            </a:r>
            <a:endParaRPr lang="cs-CZ" sz="2000" dirty="0">
              <a:latin typeface="Arial" panose="020B0604020202020204" pitchFamily="34" charset="0"/>
              <a:cs typeface="Arial" panose="020B0604020202020204" pitchFamily="34" charset="0"/>
            </a:endParaRPr>
          </a:p>
          <a:p>
            <a:pPr algn="ctr"/>
            <a:r>
              <a:rPr lang="en-US" sz="2000" b="1" dirty="0">
                <a:solidFill>
                  <a:srgbClr val="2613B3"/>
                </a:solidFill>
                <a:latin typeface="Arial" panose="020B0604020202020204" pitchFamily="34" charset="0"/>
                <a:cs typeface="Arial" panose="020B0604020202020204" pitchFamily="34" charset="0"/>
              </a:rPr>
              <a:t>‘What am I to do, Lord?’ </a:t>
            </a:r>
            <a:endParaRPr lang="cs-CZ" sz="2000" b="1" dirty="0">
              <a:solidFill>
                <a:srgbClr val="2613B3"/>
              </a:solidFill>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The Lord said to me, </a:t>
            </a:r>
            <a:endParaRPr lang="cs-CZ" sz="2000" dirty="0">
              <a:latin typeface="Arial" panose="020B0604020202020204" pitchFamily="34" charset="0"/>
              <a:cs typeface="Arial" panose="020B0604020202020204" pitchFamily="34" charset="0"/>
            </a:endParaRPr>
          </a:p>
          <a:p>
            <a:pPr algn="ctr"/>
            <a:r>
              <a:rPr lang="en-US" sz="2000" b="1" dirty="0">
                <a:solidFill>
                  <a:srgbClr val="2613B3"/>
                </a:solidFill>
                <a:latin typeface="Arial" panose="020B0604020202020204" pitchFamily="34" charset="0"/>
                <a:cs typeface="Arial" panose="020B0604020202020204" pitchFamily="34" charset="0"/>
              </a:rPr>
              <a:t>‘Get up and go to Damascus; there you will be told everything that has been assigned to you to do.’ </a:t>
            </a:r>
            <a:endParaRPr lang="cs-CZ" sz="2000" b="1" baseline="30000" dirty="0">
              <a:solidFill>
                <a:srgbClr val="2613B3"/>
              </a:solidFill>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Since I could not see because of the brightness of that light, those who were with me took my hand and led me to Damascus. </a:t>
            </a:r>
            <a:r>
              <a:rPr lang="en-US" sz="2000" baseline="30000" dirty="0">
                <a:latin typeface="Arial" panose="020B0604020202020204" pitchFamily="34" charset="0"/>
                <a:cs typeface="Arial" panose="020B0604020202020204" pitchFamily="34" charset="0"/>
              </a:rPr>
              <a:t>12</a:t>
            </a:r>
            <a:r>
              <a:rPr lang="en-US" sz="2000" dirty="0">
                <a:latin typeface="Arial" panose="020B0604020202020204" pitchFamily="34" charset="0"/>
                <a:cs typeface="Arial" panose="020B0604020202020204" pitchFamily="34" charset="0"/>
              </a:rPr>
              <a:t>“A certain Ananias, who was a devout man according to the law and well spoken of by all the Jews living </a:t>
            </a:r>
            <a:r>
              <a:rPr lang="en-US" sz="2000" dirty="0" err="1">
                <a:latin typeface="Arial" panose="020B0604020202020204" pitchFamily="34" charset="0"/>
                <a:cs typeface="Arial" panose="020B0604020202020204" pitchFamily="34" charset="0"/>
              </a:rPr>
              <a:t>there,came</a:t>
            </a:r>
            <a:r>
              <a:rPr lang="en-US" sz="2000" dirty="0">
                <a:latin typeface="Arial" panose="020B0604020202020204" pitchFamily="34" charset="0"/>
                <a:cs typeface="Arial" panose="020B0604020202020204" pitchFamily="34" charset="0"/>
              </a:rPr>
              <a:t> to me; and standing beside me, he said, </a:t>
            </a:r>
            <a:r>
              <a:rPr lang="en-US" sz="2000" b="1" dirty="0">
                <a:solidFill>
                  <a:srgbClr val="FF0000"/>
                </a:solidFill>
                <a:latin typeface="Arial" panose="020B0604020202020204" pitchFamily="34" charset="0"/>
                <a:cs typeface="Arial" panose="020B0604020202020204" pitchFamily="34" charset="0"/>
              </a:rPr>
              <a:t>‘Brother Saul, regain your sight!’ </a:t>
            </a:r>
            <a:r>
              <a:rPr lang="en-US" sz="2000" dirty="0">
                <a:latin typeface="Arial" panose="020B0604020202020204" pitchFamily="34" charset="0"/>
                <a:cs typeface="Arial" panose="020B0604020202020204" pitchFamily="34" charset="0"/>
              </a:rPr>
              <a:t>In that very hour I regained my sight and saw him. </a:t>
            </a:r>
            <a:r>
              <a:rPr lang="en-US" sz="2000" baseline="30000" dirty="0">
                <a:latin typeface="Arial" panose="020B0604020202020204" pitchFamily="34" charset="0"/>
                <a:cs typeface="Arial" panose="020B0604020202020204" pitchFamily="34" charset="0"/>
              </a:rPr>
              <a:t>1</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0993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fade">
                                      <p:cBhvr>
                                        <p:cTn id="18" dur="500"/>
                                        <p:tgtEl>
                                          <p:spTgt spid="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fade">
                                      <p:cBhvr>
                                        <p:cTn id="23" dur="500"/>
                                        <p:tgtEl>
                                          <p:spTgt spid="7">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7">
                                            <p:txEl>
                                              <p:pRg st="4" end="4"/>
                                            </p:txEl>
                                          </p:spTgt>
                                        </p:tgtEl>
                                        <p:attrNameLst>
                                          <p:attrName>style.visibility</p:attrName>
                                        </p:attrNameLst>
                                      </p:cBhvr>
                                      <p:to>
                                        <p:strVal val="visible"/>
                                      </p:to>
                                    </p:set>
                                    <p:animEffect transition="in" filter="fade">
                                      <p:cBhvr>
                                        <p:cTn id="26" dur="500"/>
                                        <p:tgtEl>
                                          <p:spTgt spid="7">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animEffect transition="in" filter="fade">
                                      <p:cBhvr>
                                        <p:cTn id="29" dur="500"/>
                                        <p:tgtEl>
                                          <p:spTgt spid="7">
                                            <p:txEl>
                                              <p:pRg st="5" end="5"/>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fade">
                                      <p:cBhvr>
                                        <p:cTn id="32" dur="500"/>
                                        <p:tgtEl>
                                          <p:spTgt spid="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8" end="8"/>
                                            </p:txEl>
                                          </p:spTgt>
                                        </p:tgtEl>
                                        <p:attrNameLst>
                                          <p:attrName>style.visibility</p:attrName>
                                        </p:attrNameLst>
                                      </p:cBhvr>
                                      <p:to>
                                        <p:strVal val="visible"/>
                                      </p:to>
                                    </p:set>
                                    <p:animEffect transition="in" filter="fade">
                                      <p:cBhvr>
                                        <p:cTn id="37" dur="500"/>
                                        <p:tgtEl>
                                          <p:spTgt spid="7">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7">
                                            <p:txEl>
                                              <p:pRg st="9" end="9"/>
                                            </p:txEl>
                                          </p:spTgt>
                                        </p:tgtEl>
                                        <p:attrNameLst>
                                          <p:attrName>style.visibility</p:attrName>
                                        </p:attrNameLst>
                                      </p:cBhvr>
                                      <p:to>
                                        <p:strVal val="visible"/>
                                      </p:to>
                                    </p:set>
                                    <p:animEffect transition="in" filter="fade">
                                      <p:cBhvr>
                                        <p:cTn id="40" dur="500"/>
                                        <p:tgtEl>
                                          <p:spTgt spid="7">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7">
                                            <p:txEl>
                                              <p:pRg st="10" end="10"/>
                                            </p:txEl>
                                          </p:spTgt>
                                        </p:tgtEl>
                                        <p:attrNameLst>
                                          <p:attrName>style.visibility</p:attrName>
                                        </p:attrNameLst>
                                      </p:cBhvr>
                                      <p:to>
                                        <p:strVal val="visible"/>
                                      </p:to>
                                    </p:set>
                                    <p:animEffect transition="in" filter="fade">
                                      <p:cBhvr>
                                        <p:cTn id="43" dur="500"/>
                                        <p:tgtEl>
                                          <p:spTgt spid="7">
                                            <p:txEl>
                                              <p:pRg st="10" end="10"/>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7">
                                            <p:txEl>
                                              <p:pRg st="11" end="11"/>
                                            </p:txEl>
                                          </p:spTgt>
                                        </p:tgtEl>
                                        <p:attrNameLst>
                                          <p:attrName>style.visibility</p:attrName>
                                        </p:attrNameLst>
                                      </p:cBhvr>
                                      <p:to>
                                        <p:strVal val="visible"/>
                                      </p:to>
                                    </p:set>
                                    <p:animEffect transition="in" filter="fade">
                                      <p:cBhvr>
                                        <p:cTn id="46" dur="500"/>
                                        <p:tgtEl>
                                          <p:spTgt spid="7">
                                            <p:txEl>
                                              <p:pRg st="11" end="1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7">
                                            <p:txEl>
                                              <p:pRg st="12" end="12"/>
                                            </p:txEl>
                                          </p:spTgt>
                                        </p:tgtEl>
                                        <p:attrNameLst>
                                          <p:attrName>style.visibility</p:attrName>
                                        </p:attrNameLst>
                                      </p:cBhvr>
                                      <p:to>
                                        <p:strVal val="visible"/>
                                      </p:to>
                                    </p:set>
                                    <p:animEffect transition="in" filter="fade">
                                      <p:cBhvr>
                                        <p:cTn id="51" dur="5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58" name="Group 8">
            <a:extLst>
              <a:ext uri="{FF2B5EF4-FFF2-40B4-BE49-F238E27FC236}">
                <a16:creationId xmlns:a16="http://schemas.microsoft.com/office/drawing/2014/main" id="{EA0643ED-19C3-3ACF-3591-D5985C754FC6}"/>
              </a:ext>
            </a:extLst>
          </p:cNvPr>
          <p:cNvGrpSpPr>
            <a:grpSpLocks/>
          </p:cNvGrpSpPr>
          <p:nvPr/>
        </p:nvGrpSpPr>
        <p:grpSpPr bwMode="auto">
          <a:xfrm>
            <a:off x="33338" y="587375"/>
            <a:ext cx="9077325" cy="6154738"/>
            <a:chOff x="21" y="370"/>
            <a:chExt cx="5718" cy="3877"/>
          </a:xfrm>
        </p:grpSpPr>
        <p:pic>
          <p:nvPicPr>
            <p:cNvPr id="96263" name="Picture 4">
              <a:extLst>
                <a:ext uri="{FF2B5EF4-FFF2-40B4-BE49-F238E27FC236}">
                  <a16:creationId xmlns:a16="http://schemas.microsoft.com/office/drawing/2014/main" id="{DBFFE36B-6334-6F46-1ADA-8583663FA9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 y="2410"/>
              <a:ext cx="5511" cy="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4" name="Picture 5">
              <a:extLst>
                <a:ext uri="{FF2B5EF4-FFF2-40B4-BE49-F238E27FC236}">
                  <a16:creationId xmlns:a16="http://schemas.microsoft.com/office/drawing/2014/main" id="{FB9F375C-C1F6-545F-7FBC-FFB5949807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 y="674"/>
              <a:ext cx="5624" cy="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5" name="Picture 6">
              <a:extLst>
                <a:ext uri="{FF2B5EF4-FFF2-40B4-BE49-F238E27FC236}">
                  <a16:creationId xmlns:a16="http://schemas.microsoft.com/office/drawing/2014/main" id="{A6D484F7-1624-7C3B-D23D-82305C25B1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 y="370"/>
              <a:ext cx="571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6259" name="Text Box 7">
            <a:extLst>
              <a:ext uri="{FF2B5EF4-FFF2-40B4-BE49-F238E27FC236}">
                <a16:creationId xmlns:a16="http://schemas.microsoft.com/office/drawing/2014/main" id="{6699C49C-66CB-4300-85F8-7B91BD099C60}"/>
              </a:ext>
            </a:extLst>
          </p:cNvPr>
          <p:cNvSpPr txBox="1">
            <a:spLocks noChangeArrowheads="1"/>
          </p:cNvSpPr>
          <p:nvPr/>
        </p:nvSpPr>
        <p:spPr bwMode="auto">
          <a:xfrm>
            <a:off x="100013" y="92075"/>
            <a:ext cx="8504237" cy="457200"/>
          </a:xfrm>
          <a:prstGeom prst="rect">
            <a:avLst/>
          </a:prstGeom>
          <a:noFill/>
          <a:ln>
            <a:noFill/>
          </a:ln>
        </p:spPr>
        <p:txBody>
          <a:bodyPr wrap="none">
            <a:spAutoFit/>
          </a:bodyPr>
          <a:lstStyle>
            <a:lvl1pPr eaLnBrk="0" hangingPunct="0">
              <a:defRPr sz="2000">
                <a:solidFill>
                  <a:schemeClr val="tx1"/>
                </a:solidFill>
                <a:latin typeface="Microsoft Sans Serif" panose="020B0604020202020204" pitchFamily="34" charset="0"/>
              </a:defRPr>
            </a:lvl1pPr>
            <a:lvl2pPr marL="742950" indent="-285750" eaLnBrk="0" hangingPunct="0">
              <a:defRPr sz="2000">
                <a:solidFill>
                  <a:schemeClr val="tx1"/>
                </a:solidFill>
                <a:latin typeface="Microsoft Sans Serif" panose="020B0604020202020204" pitchFamily="34" charset="0"/>
              </a:defRPr>
            </a:lvl2pPr>
            <a:lvl3pPr marL="1143000" indent="-228600" eaLnBrk="0" hangingPunct="0">
              <a:defRPr sz="2000">
                <a:solidFill>
                  <a:schemeClr val="tx1"/>
                </a:solidFill>
                <a:latin typeface="Microsoft Sans Serif" panose="020B0604020202020204" pitchFamily="34" charset="0"/>
              </a:defRPr>
            </a:lvl3pPr>
            <a:lvl4pPr marL="1600200" indent="-228600" eaLnBrk="0" hangingPunct="0">
              <a:defRPr sz="2000">
                <a:solidFill>
                  <a:schemeClr val="tx1"/>
                </a:solidFill>
                <a:latin typeface="Microsoft Sans Serif" panose="020B0604020202020204" pitchFamily="34" charset="0"/>
              </a:defRPr>
            </a:lvl4pPr>
            <a:lvl5pPr marL="2057400" indent="-228600" eaLnBrk="0" hangingPunct="0">
              <a:defRPr sz="2000">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a:solidFill>
                  <a:schemeClr val="tx1"/>
                </a:solidFill>
                <a:latin typeface="Microsoft Sans Serif" panose="020B0604020202020204" pitchFamily="34" charset="0"/>
              </a:defRPr>
            </a:lvl9pPr>
          </a:lstStyle>
          <a:p>
            <a:pPr eaLnBrk="1" hangingPunct="1"/>
            <a:r>
              <a:rPr lang="en-US" altLang="cs-CZ" sz="2400"/>
              <a:t>Asymptotic freedom had been discovered in these two papers</a:t>
            </a:r>
            <a:endParaRPr lang="cs-CZ" altLang="cs-CZ" sz="2400"/>
          </a:p>
        </p:txBody>
      </p:sp>
      <p:sp>
        <p:nvSpPr>
          <p:cNvPr id="7" name="Zástupný symbol pro datum 6">
            <a:extLst>
              <a:ext uri="{FF2B5EF4-FFF2-40B4-BE49-F238E27FC236}">
                <a16:creationId xmlns:a16="http://schemas.microsoft.com/office/drawing/2014/main" id="{F3B514FD-EDE7-CAD2-B557-F1CAF03DFEF2}"/>
              </a:ext>
            </a:extLst>
          </p:cNvPr>
          <p:cNvSpPr>
            <a:spLocks noGrp="1"/>
          </p:cNvSpPr>
          <p:nvPr>
            <p:ph type="dt" sz="quarter" idx="10"/>
          </p:nvPr>
        </p:nvSpPr>
        <p:spPr/>
        <p:txBody>
          <a:bodyPr/>
          <a:lstStyle/>
          <a:p>
            <a:pPr>
              <a:defRPr/>
            </a:pPr>
            <a:r>
              <a:rPr lang="cs-CZ"/>
              <a:t>12.10.2023</a:t>
            </a:r>
          </a:p>
        </p:txBody>
      </p:sp>
      <p:sp>
        <p:nvSpPr>
          <p:cNvPr id="8" name="Zástupný symbol pro číslo snímku 7">
            <a:extLst>
              <a:ext uri="{FF2B5EF4-FFF2-40B4-BE49-F238E27FC236}">
                <a16:creationId xmlns:a16="http://schemas.microsoft.com/office/drawing/2014/main" id="{38415513-0E81-C3AD-83FF-E1D13E8E72DB}"/>
              </a:ext>
            </a:extLst>
          </p:cNvPr>
          <p:cNvSpPr>
            <a:spLocks noGrp="1"/>
          </p:cNvSpPr>
          <p:nvPr>
            <p:ph type="sldNum" sz="quarter" idx="12"/>
          </p:nvPr>
        </p:nvSpPr>
        <p:spPr/>
        <p:txBody>
          <a:bodyPr/>
          <a:lstStyle>
            <a:lvl1pPr eaLnBrk="0" hangingPunct="0">
              <a:defRPr sz="2000">
                <a:solidFill>
                  <a:schemeClr val="tx1"/>
                </a:solidFill>
                <a:latin typeface="Microsoft Sans Serif" panose="020B0604020202020204" pitchFamily="34" charset="0"/>
              </a:defRPr>
            </a:lvl1pPr>
            <a:lvl2pPr marL="742950" indent="-285750" eaLnBrk="0" hangingPunct="0">
              <a:defRPr sz="2000">
                <a:solidFill>
                  <a:schemeClr val="tx1"/>
                </a:solidFill>
                <a:latin typeface="Microsoft Sans Serif" panose="020B0604020202020204" pitchFamily="34" charset="0"/>
              </a:defRPr>
            </a:lvl2pPr>
            <a:lvl3pPr marL="1143000" indent="-228600" eaLnBrk="0" hangingPunct="0">
              <a:defRPr sz="2000">
                <a:solidFill>
                  <a:schemeClr val="tx1"/>
                </a:solidFill>
                <a:latin typeface="Microsoft Sans Serif" panose="020B0604020202020204" pitchFamily="34" charset="0"/>
              </a:defRPr>
            </a:lvl3pPr>
            <a:lvl4pPr marL="1600200" indent="-228600" eaLnBrk="0" hangingPunct="0">
              <a:defRPr sz="2000">
                <a:solidFill>
                  <a:schemeClr val="tx1"/>
                </a:solidFill>
                <a:latin typeface="Microsoft Sans Serif" panose="020B0604020202020204" pitchFamily="34" charset="0"/>
              </a:defRPr>
            </a:lvl4pPr>
            <a:lvl5pPr marL="2057400" indent="-228600" eaLnBrk="0" hangingPunct="0">
              <a:defRPr sz="2000">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a:solidFill>
                  <a:schemeClr val="tx1"/>
                </a:solidFill>
                <a:latin typeface="Microsoft Sans Serif" panose="020B0604020202020204" pitchFamily="34" charset="0"/>
              </a:defRPr>
            </a:lvl9pPr>
          </a:lstStyle>
          <a:p>
            <a:pPr eaLnBrk="1" hangingPunct="1"/>
            <a:fld id="{9B807BAC-0297-44F0-B6F7-AEC289133BCE}" type="slidenum">
              <a:rPr lang="cs-CZ" altLang="cs-CZ" sz="1400">
                <a:latin typeface="Arial" panose="020B0604020202020204" pitchFamily="34" charset="0"/>
              </a:rPr>
              <a:pPr eaLnBrk="1" hangingPunct="1"/>
              <a:t>58</a:t>
            </a:fld>
            <a:endParaRPr lang="cs-CZ" altLang="cs-CZ" sz="1400">
              <a:latin typeface="Arial" panose="020B0604020202020204" pitchFamily="34" charset="0"/>
            </a:endParaRPr>
          </a:p>
        </p:txBody>
      </p:sp>
      <p:sp>
        <p:nvSpPr>
          <p:cNvPr id="9" name="Zástupný symbol pro zápatí 8">
            <a:extLst>
              <a:ext uri="{FF2B5EF4-FFF2-40B4-BE49-F238E27FC236}">
                <a16:creationId xmlns:a16="http://schemas.microsoft.com/office/drawing/2014/main" id="{AC18E522-E173-7007-A43E-23E6D888C41F}"/>
              </a:ext>
            </a:extLst>
          </p:cNvPr>
          <p:cNvSpPr>
            <a:spLocks noGrp="1"/>
          </p:cNvSpPr>
          <p:nvPr>
            <p:ph type="ftr" sz="quarter" idx="11"/>
          </p:nvPr>
        </p:nvSpPr>
        <p:spPr/>
        <p:txBody>
          <a:bodyPr/>
          <a:lstStyle/>
          <a:p>
            <a:pPr>
              <a:defRPr/>
            </a:pPr>
            <a:r>
              <a:rPr lang="cs-CZ"/>
              <a:t>Division Seminar</a:t>
            </a:r>
          </a:p>
        </p:txBody>
      </p:sp>
    </p:spTree>
    <p:extLst>
      <p:ext uri="{BB962C8B-B14F-4D97-AF65-F5344CB8AC3E}">
        <p14:creationId xmlns:p14="http://schemas.microsoft.com/office/powerpoint/2010/main" val="5937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6259"/>
                                        </p:tgtEl>
                                        <p:attrNameLst>
                                          <p:attrName>style.visibility</p:attrName>
                                        </p:attrNameLst>
                                      </p:cBhvr>
                                      <p:to>
                                        <p:strVal val="visible"/>
                                      </p:to>
                                    </p:set>
                                    <p:animEffect transition="in" filter="fade">
                                      <p:cBhvr>
                                        <p:cTn id="7" dur="500"/>
                                        <p:tgtEl>
                                          <p:spTgt spid="962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6258"/>
                                        </p:tgtEl>
                                        <p:attrNameLst>
                                          <p:attrName>style.visibility</p:attrName>
                                        </p:attrNameLst>
                                      </p:cBhvr>
                                      <p:to>
                                        <p:strVal val="visible"/>
                                      </p:to>
                                    </p:set>
                                    <p:animEffect transition="in" filter="fade">
                                      <p:cBhvr>
                                        <p:cTn id="12" dur="500"/>
                                        <p:tgtEl>
                                          <p:spTgt spid="96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4">
            <a:extLst>
              <a:ext uri="{FF2B5EF4-FFF2-40B4-BE49-F238E27FC236}">
                <a16:creationId xmlns:a16="http://schemas.microsoft.com/office/drawing/2014/main" id="{EEE0A2A8-43A6-9B85-E28C-03CEA6D67364}"/>
              </a:ext>
            </a:extLst>
          </p:cNvPr>
          <p:cNvSpPr txBox="1">
            <a:spLocks noChangeArrowheads="1"/>
          </p:cNvSpPr>
          <p:nvPr/>
        </p:nvSpPr>
        <p:spPr bwMode="auto">
          <a:xfrm>
            <a:off x="0" y="-57150"/>
            <a:ext cx="9144000" cy="701675"/>
          </a:xfrm>
          <a:prstGeom prst="rect">
            <a:avLst/>
          </a:prstGeom>
          <a:noFill/>
          <a:ln>
            <a:noFill/>
          </a:ln>
        </p:spPr>
        <p:txBody>
          <a:bodyPr>
            <a:spAutoFit/>
          </a:bodyPr>
          <a:lstStyle>
            <a:lvl1pPr eaLnBrk="0" hangingPunct="0">
              <a:defRPr sz="2000">
                <a:solidFill>
                  <a:schemeClr val="tx1"/>
                </a:solidFill>
                <a:latin typeface="Microsoft Sans Serif" panose="020B0604020202020204" pitchFamily="34" charset="0"/>
              </a:defRPr>
            </a:lvl1pPr>
            <a:lvl2pPr marL="742950" indent="-285750" eaLnBrk="0" hangingPunct="0">
              <a:defRPr sz="2000">
                <a:solidFill>
                  <a:schemeClr val="tx1"/>
                </a:solidFill>
                <a:latin typeface="Microsoft Sans Serif" panose="020B0604020202020204" pitchFamily="34" charset="0"/>
              </a:defRPr>
            </a:lvl2pPr>
            <a:lvl3pPr marL="1143000" indent="-228600" eaLnBrk="0" hangingPunct="0">
              <a:defRPr sz="2000">
                <a:solidFill>
                  <a:schemeClr val="tx1"/>
                </a:solidFill>
                <a:latin typeface="Microsoft Sans Serif" panose="020B0604020202020204" pitchFamily="34" charset="0"/>
              </a:defRPr>
            </a:lvl3pPr>
            <a:lvl4pPr marL="1600200" indent="-228600" eaLnBrk="0" hangingPunct="0">
              <a:defRPr sz="2000">
                <a:solidFill>
                  <a:schemeClr val="tx1"/>
                </a:solidFill>
                <a:latin typeface="Microsoft Sans Serif" panose="020B0604020202020204" pitchFamily="34" charset="0"/>
              </a:defRPr>
            </a:lvl4pPr>
            <a:lvl5pPr marL="2057400" indent="-228600" eaLnBrk="0" hangingPunct="0">
              <a:defRPr sz="2000">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a:solidFill>
                  <a:schemeClr val="tx1"/>
                </a:solidFill>
                <a:latin typeface="Microsoft Sans Serif" panose="020B0604020202020204" pitchFamily="34" charset="0"/>
              </a:defRPr>
            </a:lvl9pPr>
          </a:lstStyle>
          <a:p>
            <a:pPr eaLnBrk="1" hangingPunct="1"/>
            <a:r>
              <a:rPr lang="en-US" altLang="cs-CZ" dirty="0"/>
              <a:t>shortly followed by three papers containing complete formulation of QCD, together with elaboration of its application to DIS.  </a:t>
            </a:r>
            <a:endParaRPr lang="cs-CZ" altLang="cs-CZ" dirty="0"/>
          </a:p>
        </p:txBody>
      </p:sp>
      <p:pic>
        <p:nvPicPr>
          <p:cNvPr id="97283" name="Picture 9">
            <a:extLst>
              <a:ext uri="{FF2B5EF4-FFF2-40B4-BE49-F238E27FC236}">
                <a16:creationId xmlns:a16="http://schemas.microsoft.com/office/drawing/2014/main" id="{DA7E65D1-6559-4646-0C25-C19C3F80CB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620713"/>
            <a:ext cx="874395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4" name="Picture 11">
            <a:extLst>
              <a:ext uri="{FF2B5EF4-FFF2-40B4-BE49-F238E27FC236}">
                <a16:creationId xmlns:a16="http://schemas.microsoft.com/office/drawing/2014/main" id="{FB91F5BC-0DC2-E4BA-EE62-B3610BA264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5" y="2898775"/>
            <a:ext cx="866775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5" name="Text Box 12">
            <a:extLst>
              <a:ext uri="{FF2B5EF4-FFF2-40B4-BE49-F238E27FC236}">
                <a16:creationId xmlns:a16="http://schemas.microsoft.com/office/drawing/2014/main" id="{6E777E41-10A8-DF0C-E1D7-5011C82211A5}"/>
              </a:ext>
            </a:extLst>
          </p:cNvPr>
          <p:cNvSpPr txBox="1">
            <a:spLocks noChangeArrowheads="1"/>
          </p:cNvSpPr>
          <p:nvPr/>
        </p:nvSpPr>
        <p:spPr bwMode="auto">
          <a:xfrm>
            <a:off x="250825" y="60213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Microsoft Sans Serif" panose="020B0604020202020204" pitchFamily="34" charset="0"/>
              </a:defRPr>
            </a:lvl1pPr>
            <a:lvl2pPr marL="742950" indent="-285750" eaLnBrk="0" hangingPunct="0">
              <a:defRPr sz="2000">
                <a:solidFill>
                  <a:schemeClr val="tx1"/>
                </a:solidFill>
                <a:latin typeface="Microsoft Sans Serif" panose="020B0604020202020204" pitchFamily="34" charset="0"/>
              </a:defRPr>
            </a:lvl2pPr>
            <a:lvl3pPr marL="1143000" indent="-228600" eaLnBrk="0" hangingPunct="0">
              <a:defRPr sz="2000">
                <a:solidFill>
                  <a:schemeClr val="tx1"/>
                </a:solidFill>
                <a:latin typeface="Microsoft Sans Serif" panose="020B0604020202020204" pitchFamily="34" charset="0"/>
              </a:defRPr>
            </a:lvl3pPr>
            <a:lvl4pPr marL="1600200" indent="-228600" eaLnBrk="0" hangingPunct="0">
              <a:defRPr sz="2000">
                <a:solidFill>
                  <a:schemeClr val="tx1"/>
                </a:solidFill>
                <a:latin typeface="Microsoft Sans Serif" panose="020B0604020202020204" pitchFamily="34" charset="0"/>
              </a:defRPr>
            </a:lvl4pPr>
            <a:lvl5pPr marL="2057400" indent="-228600" eaLnBrk="0" hangingPunct="0">
              <a:defRPr sz="2000">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a:solidFill>
                  <a:schemeClr val="tx1"/>
                </a:solidFill>
                <a:latin typeface="Microsoft Sans Serif" panose="020B0604020202020204" pitchFamily="34" charset="0"/>
              </a:defRPr>
            </a:lvl9pPr>
          </a:lstStyle>
          <a:p>
            <a:pPr eaLnBrk="1" hangingPunct="1"/>
            <a:endParaRPr lang="cs-CZ" altLang="cs-CZ"/>
          </a:p>
        </p:txBody>
      </p:sp>
      <p:pic>
        <p:nvPicPr>
          <p:cNvPr id="97287" name="Picture 15">
            <a:extLst>
              <a:ext uri="{FF2B5EF4-FFF2-40B4-BE49-F238E27FC236}">
                <a16:creationId xmlns:a16="http://schemas.microsoft.com/office/drawing/2014/main" id="{511E827C-E357-D6AB-8397-DCCE594D91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292600"/>
            <a:ext cx="86868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ástupný symbol pro datum 7">
            <a:extLst>
              <a:ext uri="{FF2B5EF4-FFF2-40B4-BE49-F238E27FC236}">
                <a16:creationId xmlns:a16="http://schemas.microsoft.com/office/drawing/2014/main" id="{2B67335D-3EE4-F6B5-9EFB-4299637D86E0}"/>
              </a:ext>
            </a:extLst>
          </p:cNvPr>
          <p:cNvSpPr>
            <a:spLocks noGrp="1"/>
          </p:cNvSpPr>
          <p:nvPr>
            <p:ph type="dt" sz="quarter" idx="10"/>
          </p:nvPr>
        </p:nvSpPr>
        <p:spPr/>
        <p:txBody>
          <a:bodyPr/>
          <a:lstStyle/>
          <a:p>
            <a:pPr>
              <a:defRPr/>
            </a:pPr>
            <a:r>
              <a:rPr lang="cs-CZ"/>
              <a:t>12.10.2023</a:t>
            </a:r>
          </a:p>
        </p:txBody>
      </p:sp>
      <p:sp>
        <p:nvSpPr>
          <p:cNvPr id="9" name="Zástupný symbol pro číslo snímku 8">
            <a:extLst>
              <a:ext uri="{FF2B5EF4-FFF2-40B4-BE49-F238E27FC236}">
                <a16:creationId xmlns:a16="http://schemas.microsoft.com/office/drawing/2014/main" id="{14E452A8-D28C-B48A-36D2-355FEDE29E82}"/>
              </a:ext>
            </a:extLst>
          </p:cNvPr>
          <p:cNvSpPr>
            <a:spLocks noGrp="1"/>
          </p:cNvSpPr>
          <p:nvPr>
            <p:ph type="sldNum" sz="quarter" idx="12"/>
          </p:nvPr>
        </p:nvSpPr>
        <p:spPr/>
        <p:txBody>
          <a:bodyPr/>
          <a:lstStyle>
            <a:lvl1pPr eaLnBrk="0" hangingPunct="0">
              <a:defRPr sz="2000">
                <a:solidFill>
                  <a:schemeClr val="tx1"/>
                </a:solidFill>
                <a:latin typeface="Microsoft Sans Serif" panose="020B0604020202020204" pitchFamily="34" charset="0"/>
              </a:defRPr>
            </a:lvl1pPr>
            <a:lvl2pPr marL="742950" indent="-285750" eaLnBrk="0" hangingPunct="0">
              <a:defRPr sz="2000">
                <a:solidFill>
                  <a:schemeClr val="tx1"/>
                </a:solidFill>
                <a:latin typeface="Microsoft Sans Serif" panose="020B0604020202020204" pitchFamily="34" charset="0"/>
              </a:defRPr>
            </a:lvl2pPr>
            <a:lvl3pPr marL="1143000" indent="-228600" eaLnBrk="0" hangingPunct="0">
              <a:defRPr sz="2000">
                <a:solidFill>
                  <a:schemeClr val="tx1"/>
                </a:solidFill>
                <a:latin typeface="Microsoft Sans Serif" panose="020B0604020202020204" pitchFamily="34" charset="0"/>
              </a:defRPr>
            </a:lvl3pPr>
            <a:lvl4pPr marL="1600200" indent="-228600" eaLnBrk="0" hangingPunct="0">
              <a:defRPr sz="2000">
                <a:solidFill>
                  <a:schemeClr val="tx1"/>
                </a:solidFill>
                <a:latin typeface="Microsoft Sans Serif" panose="020B0604020202020204" pitchFamily="34" charset="0"/>
              </a:defRPr>
            </a:lvl4pPr>
            <a:lvl5pPr marL="2057400" indent="-228600" eaLnBrk="0" hangingPunct="0">
              <a:defRPr sz="2000">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a:solidFill>
                  <a:schemeClr val="tx1"/>
                </a:solidFill>
                <a:latin typeface="Microsoft Sans Serif" panose="020B0604020202020204" pitchFamily="34" charset="0"/>
              </a:defRPr>
            </a:lvl9pPr>
          </a:lstStyle>
          <a:p>
            <a:pPr eaLnBrk="1" hangingPunct="1"/>
            <a:fld id="{AE1D32AC-52FC-4EEA-8F5F-EFAB4F2E0A08}" type="slidenum">
              <a:rPr lang="cs-CZ" altLang="cs-CZ" sz="1400">
                <a:latin typeface="Arial" panose="020B0604020202020204" pitchFamily="34" charset="0"/>
              </a:rPr>
              <a:pPr eaLnBrk="1" hangingPunct="1"/>
              <a:t>59</a:t>
            </a:fld>
            <a:endParaRPr lang="cs-CZ" altLang="cs-CZ" sz="1400">
              <a:latin typeface="Arial" panose="020B0604020202020204" pitchFamily="34" charset="0"/>
            </a:endParaRPr>
          </a:p>
        </p:txBody>
      </p:sp>
      <p:sp>
        <p:nvSpPr>
          <p:cNvPr id="10" name="Zástupný symbol pro zápatí 9">
            <a:extLst>
              <a:ext uri="{FF2B5EF4-FFF2-40B4-BE49-F238E27FC236}">
                <a16:creationId xmlns:a16="http://schemas.microsoft.com/office/drawing/2014/main" id="{AB2CEFA1-3151-79EE-F936-9AE1D6973B0B}"/>
              </a:ext>
            </a:extLst>
          </p:cNvPr>
          <p:cNvSpPr>
            <a:spLocks noGrp="1"/>
          </p:cNvSpPr>
          <p:nvPr>
            <p:ph type="ftr" sz="quarter" idx="11"/>
          </p:nvPr>
        </p:nvSpPr>
        <p:spPr/>
        <p:txBody>
          <a:bodyPr/>
          <a:lstStyle/>
          <a:p>
            <a:pPr>
              <a:defRPr/>
            </a:pPr>
            <a:r>
              <a:rPr lang="cs-CZ"/>
              <a:t>Division Seminar</a:t>
            </a:r>
          </a:p>
        </p:txBody>
      </p:sp>
      <p:sp>
        <p:nvSpPr>
          <p:cNvPr id="2" name="Text Box 13">
            <a:extLst>
              <a:ext uri="{FF2B5EF4-FFF2-40B4-BE49-F238E27FC236}">
                <a16:creationId xmlns:a16="http://schemas.microsoft.com/office/drawing/2014/main" id="{39B461D3-C113-3E0E-C689-21DD046276DB}"/>
              </a:ext>
            </a:extLst>
          </p:cNvPr>
          <p:cNvSpPr txBox="1">
            <a:spLocks noChangeArrowheads="1"/>
          </p:cNvSpPr>
          <p:nvPr/>
        </p:nvSpPr>
        <p:spPr bwMode="auto">
          <a:xfrm>
            <a:off x="34925" y="5876925"/>
            <a:ext cx="9020175" cy="1006475"/>
          </a:xfrm>
          <a:prstGeom prst="rect">
            <a:avLst/>
          </a:prstGeom>
          <a:solidFill>
            <a:schemeClr val="bg1"/>
          </a:solidFill>
          <a:ln>
            <a:noFill/>
          </a:ln>
        </p:spPr>
        <p:txBody>
          <a:bodyPr wrap="none">
            <a:spAutoFit/>
          </a:bodyPr>
          <a:lstStyle>
            <a:lvl1pPr eaLnBrk="0" hangingPunct="0">
              <a:defRPr sz="2000">
                <a:solidFill>
                  <a:schemeClr val="tx1"/>
                </a:solidFill>
                <a:latin typeface="Microsoft Sans Serif" panose="020B0604020202020204" pitchFamily="34" charset="0"/>
              </a:defRPr>
            </a:lvl1pPr>
            <a:lvl2pPr marL="742950" indent="-285750" eaLnBrk="0" hangingPunct="0">
              <a:defRPr sz="2000">
                <a:solidFill>
                  <a:schemeClr val="tx1"/>
                </a:solidFill>
                <a:latin typeface="Microsoft Sans Serif" panose="020B0604020202020204" pitchFamily="34" charset="0"/>
              </a:defRPr>
            </a:lvl2pPr>
            <a:lvl3pPr marL="1143000" indent="-228600" eaLnBrk="0" hangingPunct="0">
              <a:defRPr sz="2000">
                <a:solidFill>
                  <a:schemeClr val="tx1"/>
                </a:solidFill>
                <a:latin typeface="Microsoft Sans Serif" panose="020B0604020202020204" pitchFamily="34" charset="0"/>
              </a:defRPr>
            </a:lvl3pPr>
            <a:lvl4pPr marL="1600200" indent="-228600" eaLnBrk="0" hangingPunct="0">
              <a:defRPr sz="2000">
                <a:solidFill>
                  <a:schemeClr val="tx1"/>
                </a:solidFill>
                <a:latin typeface="Microsoft Sans Serif" panose="020B0604020202020204" pitchFamily="34" charset="0"/>
              </a:defRPr>
            </a:lvl4pPr>
            <a:lvl5pPr marL="2057400" indent="-228600" eaLnBrk="0" hangingPunct="0">
              <a:defRPr sz="2000">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a:solidFill>
                  <a:schemeClr val="tx1"/>
                </a:solidFill>
                <a:latin typeface="Microsoft Sans Serif" panose="020B0604020202020204" pitchFamily="34" charset="0"/>
              </a:defRPr>
            </a:lvl9pPr>
          </a:lstStyle>
          <a:p>
            <a:pPr eaLnBrk="1" hangingPunct="1"/>
            <a:r>
              <a:rPr lang="en-US" altLang="cs-CZ" dirty="0"/>
              <a:t>All these papers </a:t>
            </a:r>
            <a:r>
              <a:rPr lang="en-US" altLang="cs-CZ" b="1" dirty="0">
                <a:solidFill>
                  <a:srgbClr val="FF3300"/>
                </a:solidFill>
              </a:rPr>
              <a:t>existed as preprints by the date of their submissions</a:t>
            </a:r>
            <a:r>
              <a:rPr lang="en-US" altLang="cs-CZ" dirty="0"/>
              <a:t> and thus </a:t>
            </a:r>
          </a:p>
          <a:p>
            <a:pPr eaLnBrk="1" hangingPunct="1"/>
            <a:r>
              <a:rPr lang="en-US" altLang="cs-CZ" dirty="0"/>
              <a:t>months before the submission of the paper which is often, but incorrectly, </a:t>
            </a:r>
          </a:p>
          <a:p>
            <a:pPr eaLnBrk="1" hangingPunct="1"/>
            <a:r>
              <a:rPr lang="en-US" altLang="cs-CZ" dirty="0"/>
              <a:t>credited with the formulation of QCD.</a:t>
            </a:r>
            <a:endParaRPr lang="cs-CZ" altLang="cs-CZ" dirty="0"/>
          </a:p>
        </p:txBody>
      </p:sp>
    </p:spTree>
    <p:extLst>
      <p:ext uri="{BB962C8B-B14F-4D97-AF65-F5344CB8AC3E}">
        <p14:creationId xmlns:p14="http://schemas.microsoft.com/office/powerpoint/2010/main" val="225130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7282"/>
                                        </p:tgtEl>
                                        <p:attrNameLst>
                                          <p:attrName>style.visibility</p:attrName>
                                        </p:attrNameLst>
                                      </p:cBhvr>
                                      <p:to>
                                        <p:strVal val="visible"/>
                                      </p:to>
                                    </p:set>
                                    <p:animEffect transition="in" filter="fade">
                                      <p:cBhvr>
                                        <p:cTn id="7" dur="500"/>
                                        <p:tgtEl>
                                          <p:spTgt spid="972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7283"/>
                                        </p:tgtEl>
                                        <p:attrNameLst>
                                          <p:attrName>style.visibility</p:attrName>
                                        </p:attrNameLst>
                                      </p:cBhvr>
                                      <p:to>
                                        <p:strVal val="visible"/>
                                      </p:to>
                                    </p:set>
                                    <p:animEffect transition="in" filter="fade">
                                      <p:cBhvr>
                                        <p:cTn id="12" dur="500"/>
                                        <p:tgtEl>
                                          <p:spTgt spid="9728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7284"/>
                                        </p:tgtEl>
                                        <p:attrNameLst>
                                          <p:attrName>style.visibility</p:attrName>
                                        </p:attrNameLst>
                                      </p:cBhvr>
                                      <p:to>
                                        <p:strVal val="visible"/>
                                      </p:to>
                                    </p:set>
                                    <p:animEffect transition="in" filter="fade">
                                      <p:cBhvr>
                                        <p:cTn id="17" dur="500"/>
                                        <p:tgtEl>
                                          <p:spTgt spid="9728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7287"/>
                                        </p:tgtEl>
                                        <p:attrNameLst>
                                          <p:attrName>style.visibility</p:attrName>
                                        </p:attrNameLst>
                                      </p:cBhvr>
                                      <p:to>
                                        <p:strVal val="visible"/>
                                      </p:to>
                                    </p:set>
                                    <p:animEffect transition="in" filter="fade">
                                      <p:cBhvr>
                                        <p:cTn id="22" dur="500"/>
                                        <p:tgtEl>
                                          <p:spTgt spid="9728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4">
            <a:extLst>
              <a:ext uri="{FF2B5EF4-FFF2-40B4-BE49-F238E27FC236}">
                <a16:creationId xmlns:a16="http://schemas.microsoft.com/office/drawing/2014/main" id="{AE17D6E4-D337-5FA0-8D2E-9C876E18CB71}"/>
              </a:ext>
            </a:extLst>
          </p:cNvPr>
          <p:cNvSpPr txBox="1">
            <a:spLocks noChangeArrowheads="1"/>
          </p:cNvSpPr>
          <p:nvPr/>
        </p:nvSpPr>
        <p:spPr bwMode="auto">
          <a:xfrm>
            <a:off x="391629" y="340380"/>
            <a:ext cx="3789820" cy="461665"/>
          </a:xfrm>
          <a:prstGeom prst="rect">
            <a:avLst/>
          </a:prstGeom>
          <a:noFill/>
          <a:ln>
            <a:noFill/>
          </a:ln>
        </p:spPr>
        <p:txBody>
          <a:bodyPr wrap="none">
            <a:spAutoFit/>
          </a:bodyPr>
          <a:lstStyle>
            <a:lvl1pPr eaLnBrk="0" hangingPunct="0">
              <a:defRPr sz="2000">
                <a:solidFill>
                  <a:schemeClr val="tx1"/>
                </a:solidFill>
                <a:latin typeface="Microsoft Sans Serif" panose="020B0604020202020204" pitchFamily="34" charset="0"/>
              </a:defRPr>
            </a:lvl1pPr>
            <a:lvl2pPr marL="742950" indent="-285750" eaLnBrk="0" hangingPunct="0">
              <a:defRPr sz="2000">
                <a:solidFill>
                  <a:schemeClr val="tx1"/>
                </a:solidFill>
                <a:latin typeface="Microsoft Sans Serif" panose="020B0604020202020204" pitchFamily="34" charset="0"/>
              </a:defRPr>
            </a:lvl2pPr>
            <a:lvl3pPr marL="1143000" indent="-228600" eaLnBrk="0" hangingPunct="0">
              <a:defRPr sz="2000">
                <a:solidFill>
                  <a:schemeClr val="tx1"/>
                </a:solidFill>
                <a:latin typeface="Microsoft Sans Serif" panose="020B0604020202020204" pitchFamily="34" charset="0"/>
              </a:defRPr>
            </a:lvl3pPr>
            <a:lvl4pPr marL="1600200" indent="-228600" eaLnBrk="0" hangingPunct="0">
              <a:defRPr sz="2000">
                <a:solidFill>
                  <a:schemeClr val="tx1"/>
                </a:solidFill>
                <a:latin typeface="Microsoft Sans Serif" panose="020B0604020202020204" pitchFamily="34" charset="0"/>
              </a:defRPr>
            </a:lvl4pPr>
            <a:lvl5pPr marL="2057400" indent="-228600" eaLnBrk="0" hangingPunct="0">
              <a:defRPr sz="2000">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a:solidFill>
                  <a:schemeClr val="tx1"/>
                </a:solidFill>
                <a:latin typeface="Microsoft Sans Serif" panose="020B0604020202020204" pitchFamily="34" charset="0"/>
              </a:defRPr>
            </a:lvl9pPr>
          </a:lstStyle>
          <a:p>
            <a:pPr eaLnBrk="1" hangingPunct="1"/>
            <a:r>
              <a:rPr lang="en-US" altLang="cs-CZ" sz="2400" b="1" dirty="0">
                <a:solidFill>
                  <a:srgbClr val="3333FF"/>
                </a:solidFill>
                <a:latin typeface="Arial" panose="020B0604020202020204" pitchFamily="34" charset="0"/>
                <a:cs typeface="Arial" panose="020B0604020202020204" pitchFamily="34" charset="0"/>
              </a:rPr>
              <a:t>Premature burial</a:t>
            </a:r>
            <a:r>
              <a:rPr lang="cs-CZ" altLang="cs-CZ" sz="2400" b="1" dirty="0">
                <a:solidFill>
                  <a:srgbClr val="3333FF"/>
                </a:solidFill>
                <a:latin typeface="Arial" panose="020B0604020202020204" pitchFamily="34" charset="0"/>
                <a:cs typeface="Arial" panose="020B0604020202020204" pitchFamily="34" charset="0"/>
              </a:rPr>
              <a:t> </a:t>
            </a:r>
            <a:r>
              <a:rPr lang="cs-CZ" altLang="cs-CZ" sz="2400" b="1" dirty="0" err="1">
                <a:solidFill>
                  <a:srgbClr val="3333FF"/>
                </a:solidFill>
                <a:latin typeface="Arial" panose="020B0604020202020204" pitchFamily="34" charset="0"/>
                <a:cs typeface="Arial" panose="020B0604020202020204" pitchFamily="34" charset="0"/>
              </a:rPr>
              <a:t>of</a:t>
            </a:r>
            <a:r>
              <a:rPr lang="cs-CZ" altLang="cs-CZ" sz="2400" b="1" dirty="0">
                <a:solidFill>
                  <a:srgbClr val="3333FF"/>
                </a:solidFill>
                <a:latin typeface="Arial" panose="020B0604020202020204" pitchFamily="34" charset="0"/>
                <a:cs typeface="Arial" panose="020B0604020202020204" pitchFamily="34" charset="0"/>
              </a:rPr>
              <a:t> QFT</a:t>
            </a:r>
            <a:r>
              <a:rPr lang="en-US" altLang="cs-CZ" sz="2400" b="1" dirty="0">
                <a:solidFill>
                  <a:srgbClr val="3333FF"/>
                </a:solidFill>
                <a:latin typeface="Arial" panose="020B0604020202020204" pitchFamily="34" charset="0"/>
                <a:cs typeface="Arial" panose="020B0604020202020204" pitchFamily="34" charset="0"/>
              </a:rPr>
              <a:t> </a:t>
            </a:r>
            <a:endParaRPr lang="cs-CZ" altLang="cs-CZ" sz="2400" b="1" dirty="0">
              <a:solidFill>
                <a:srgbClr val="3333FF"/>
              </a:solidFill>
              <a:latin typeface="Arial" panose="020B0604020202020204" pitchFamily="34" charset="0"/>
              <a:cs typeface="Arial" panose="020B0604020202020204" pitchFamily="34" charset="0"/>
            </a:endParaRPr>
          </a:p>
        </p:txBody>
      </p:sp>
      <p:sp>
        <p:nvSpPr>
          <p:cNvPr id="62467" name="Text Box 6">
            <a:extLst>
              <a:ext uri="{FF2B5EF4-FFF2-40B4-BE49-F238E27FC236}">
                <a16:creationId xmlns:a16="http://schemas.microsoft.com/office/drawing/2014/main" id="{B675BC64-DB02-3865-4C51-54EC7CF68B39}"/>
              </a:ext>
            </a:extLst>
          </p:cNvPr>
          <p:cNvSpPr txBox="1">
            <a:spLocks noChangeArrowheads="1"/>
          </p:cNvSpPr>
          <p:nvPr/>
        </p:nvSpPr>
        <p:spPr bwMode="auto">
          <a:xfrm>
            <a:off x="222481" y="1067341"/>
            <a:ext cx="4606692"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Microsoft Sans Serif" panose="020B0604020202020204" pitchFamily="34" charset="0"/>
              </a:defRPr>
            </a:lvl1pPr>
            <a:lvl2pPr marL="742950" indent="-285750" eaLnBrk="0" hangingPunct="0">
              <a:defRPr sz="2000">
                <a:solidFill>
                  <a:schemeClr val="tx1"/>
                </a:solidFill>
                <a:latin typeface="Microsoft Sans Serif" panose="020B0604020202020204" pitchFamily="34" charset="0"/>
              </a:defRPr>
            </a:lvl2pPr>
            <a:lvl3pPr marL="1143000" indent="-228600" eaLnBrk="0" hangingPunct="0">
              <a:defRPr sz="2000">
                <a:solidFill>
                  <a:schemeClr val="tx1"/>
                </a:solidFill>
                <a:latin typeface="Microsoft Sans Serif" panose="020B0604020202020204" pitchFamily="34" charset="0"/>
              </a:defRPr>
            </a:lvl3pPr>
            <a:lvl4pPr marL="1600200" indent="-228600" eaLnBrk="0" hangingPunct="0">
              <a:defRPr sz="2000">
                <a:solidFill>
                  <a:schemeClr val="tx1"/>
                </a:solidFill>
                <a:latin typeface="Microsoft Sans Serif" panose="020B0604020202020204" pitchFamily="34" charset="0"/>
              </a:defRPr>
            </a:lvl4pPr>
            <a:lvl5pPr marL="2057400" indent="-228600" eaLnBrk="0" hangingPunct="0">
              <a:defRPr sz="2000">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a:solidFill>
                  <a:schemeClr val="tx1"/>
                </a:solidFill>
                <a:latin typeface="Microsoft Sans Serif" panose="020B0604020202020204" pitchFamily="34" charset="0"/>
              </a:defRPr>
            </a:lvl9pPr>
          </a:lstStyle>
          <a:p>
            <a:pPr eaLnBrk="1" hangingPunct="1"/>
            <a:r>
              <a:rPr lang="cs-CZ" altLang="cs-CZ" dirty="0" err="1">
                <a:latin typeface="Arial" panose="020B0604020202020204" pitchFamily="34" charset="0"/>
                <a:cs typeface="Arial" panose="020B0604020202020204" pitchFamily="34" charset="0"/>
              </a:rPr>
              <a:t>The</a:t>
            </a:r>
            <a:r>
              <a:rPr lang="cs-CZ" altLang="cs-CZ" dirty="0">
                <a:latin typeface="Arial" panose="020B0604020202020204" pitchFamily="34" charset="0"/>
                <a:cs typeface="Arial" panose="020B0604020202020204" pitchFamily="34" charset="0"/>
              </a:rPr>
              <a:t> </a:t>
            </a:r>
            <a:r>
              <a:rPr lang="cs-CZ" altLang="cs-CZ" dirty="0" err="1">
                <a:latin typeface="Arial" panose="020B0604020202020204" pitchFamily="34" charset="0"/>
                <a:cs typeface="Arial" panose="020B0604020202020204" pitchFamily="34" charset="0"/>
              </a:rPr>
              <a:t>renormalization</a:t>
            </a:r>
            <a:r>
              <a:rPr lang="cs-CZ" altLang="cs-CZ" dirty="0">
                <a:latin typeface="Arial" panose="020B0604020202020204" pitchFamily="34" charset="0"/>
                <a:cs typeface="Arial" panose="020B0604020202020204" pitchFamily="34" charset="0"/>
              </a:rPr>
              <a:t> </a:t>
            </a:r>
            <a:r>
              <a:rPr lang="cs-CZ" altLang="cs-CZ" dirty="0" err="1">
                <a:latin typeface="Arial" panose="020B0604020202020204" pitchFamily="34" charset="0"/>
                <a:cs typeface="Arial" panose="020B0604020202020204" pitchFamily="34" charset="0"/>
              </a:rPr>
              <a:t>procedure</a:t>
            </a:r>
            <a:r>
              <a:rPr lang="en-US" altLang="cs-CZ" dirty="0">
                <a:latin typeface="Arial" panose="020B0604020202020204" pitchFamily="34" charset="0"/>
                <a:cs typeface="Arial" panose="020B0604020202020204" pitchFamily="34" charset="0"/>
              </a:rPr>
              <a:t>,</a:t>
            </a:r>
            <a:r>
              <a:rPr lang="cs-CZ" altLang="cs-CZ" dirty="0">
                <a:latin typeface="Arial" panose="020B0604020202020204" pitchFamily="34" charset="0"/>
                <a:cs typeface="Arial" panose="020B0604020202020204" pitchFamily="34" charset="0"/>
              </a:rPr>
              <a:t> </a:t>
            </a:r>
            <a:r>
              <a:rPr lang="en-US" altLang="cs-CZ" dirty="0">
                <a:latin typeface="Arial" panose="020B0604020202020204" pitchFamily="34" charset="0"/>
                <a:cs typeface="Arial" panose="020B0604020202020204" pitchFamily="34" charset="0"/>
              </a:rPr>
              <a:t>developed by </a:t>
            </a:r>
            <a:r>
              <a:rPr lang="en-US" altLang="cs-CZ" dirty="0">
                <a:solidFill>
                  <a:srgbClr val="3333FF"/>
                </a:solidFill>
                <a:latin typeface="Arial" panose="020B0604020202020204" pitchFamily="34" charset="0"/>
                <a:cs typeface="Arial" panose="020B0604020202020204" pitchFamily="34" charset="0"/>
              </a:rPr>
              <a:t>Dyson, </a:t>
            </a:r>
            <a:r>
              <a:rPr lang="cs-CZ" altLang="cs-CZ" dirty="0" err="1">
                <a:solidFill>
                  <a:srgbClr val="3333FF"/>
                </a:solidFill>
                <a:latin typeface="Arial" panose="020B0604020202020204" pitchFamily="34" charset="0"/>
                <a:cs typeface="Arial" panose="020B0604020202020204" pitchFamily="34" charset="0"/>
              </a:rPr>
              <a:t>Feynman</a:t>
            </a:r>
            <a:r>
              <a:rPr lang="en-US" altLang="cs-CZ" dirty="0">
                <a:solidFill>
                  <a:srgbClr val="3333FF"/>
                </a:solidFill>
                <a:latin typeface="Arial" panose="020B0604020202020204" pitchFamily="34" charset="0"/>
                <a:cs typeface="Arial" panose="020B0604020202020204" pitchFamily="34" charset="0"/>
              </a:rPr>
              <a:t>, </a:t>
            </a:r>
            <a:r>
              <a:rPr lang="cs-CZ" altLang="cs-CZ" dirty="0" err="1">
                <a:solidFill>
                  <a:srgbClr val="3333FF"/>
                </a:solidFill>
                <a:latin typeface="Arial" panose="020B0604020202020204" pitchFamily="34" charset="0"/>
                <a:cs typeface="Arial" panose="020B0604020202020204" pitchFamily="34" charset="0"/>
              </a:rPr>
              <a:t>Schwinger</a:t>
            </a:r>
            <a:r>
              <a:rPr lang="en-US" altLang="cs-CZ" dirty="0">
                <a:solidFill>
                  <a:srgbClr val="3333FF"/>
                </a:solidFill>
                <a:latin typeface="Arial" panose="020B0604020202020204" pitchFamily="34" charset="0"/>
                <a:cs typeface="Arial" panose="020B0604020202020204" pitchFamily="34" charset="0"/>
              </a:rPr>
              <a:t> and </a:t>
            </a:r>
            <a:r>
              <a:rPr lang="cs-CZ" altLang="cs-CZ" dirty="0" err="1">
                <a:solidFill>
                  <a:srgbClr val="3333FF"/>
                </a:solidFill>
                <a:latin typeface="Arial" panose="020B0604020202020204" pitchFamily="34" charset="0"/>
                <a:cs typeface="Arial" panose="020B0604020202020204" pitchFamily="34" charset="0"/>
              </a:rPr>
              <a:t>Tomanaga</a:t>
            </a:r>
            <a:r>
              <a:rPr lang="cs-CZ" altLang="cs-CZ" dirty="0">
                <a:latin typeface="Arial" panose="020B0604020202020204" pitchFamily="34" charset="0"/>
                <a:cs typeface="Arial" panose="020B0604020202020204" pitchFamily="34" charset="0"/>
              </a:rPr>
              <a:t> </a:t>
            </a:r>
            <a:r>
              <a:rPr lang="cs-CZ" altLang="cs-CZ" dirty="0" err="1">
                <a:latin typeface="Arial" panose="020B0604020202020204" pitchFamily="34" charset="0"/>
                <a:cs typeface="Arial" panose="020B0604020202020204" pitchFamily="34" charset="0"/>
              </a:rPr>
              <a:t>was</a:t>
            </a:r>
            <a:r>
              <a:rPr lang="cs-CZ" altLang="cs-CZ" dirty="0">
                <a:latin typeface="Arial" panose="020B0604020202020204" pitchFamily="34" charset="0"/>
                <a:cs typeface="Arial" panose="020B0604020202020204" pitchFamily="34" charset="0"/>
              </a:rPr>
              <a:t> </a:t>
            </a:r>
            <a:r>
              <a:rPr lang="cs-CZ" altLang="cs-CZ" dirty="0" err="1">
                <a:latin typeface="Arial" panose="020B0604020202020204" pitchFamily="34" charset="0"/>
                <a:cs typeface="Arial" panose="020B0604020202020204" pitchFamily="34" charset="0"/>
              </a:rPr>
              <a:t>spectacularly</a:t>
            </a:r>
            <a:r>
              <a:rPr lang="en-US" altLang="cs-CZ" dirty="0">
                <a:latin typeface="Arial" panose="020B0604020202020204" pitchFamily="34" charset="0"/>
                <a:cs typeface="Arial" panose="020B0604020202020204" pitchFamily="34" charset="0"/>
              </a:rPr>
              <a:t> </a:t>
            </a:r>
            <a:r>
              <a:rPr lang="cs-CZ" altLang="cs-CZ" dirty="0" err="1">
                <a:latin typeface="Arial" panose="020B0604020202020204" pitchFamily="34" charset="0"/>
                <a:cs typeface="Arial" panose="020B0604020202020204" pitchFamily="34" charset="0"/>
              </a:rPr>
              <a:t>successful</a:t>
            </a:r>
            <a:r>
              <a:rPr lang="cs-CZ" altLang="cs-CZ" dirty="0">
                <a:latin typeface="Arial" panose="020B0604020202020204" pitchFamily="34" charset="0"/>
                <a:cs typeface="Arial" panose="020B0604020202020204" pitchFamily="34" charset="0"/>
              </a:rPr>
              <a:t> in Q</a:t>
            </a:r>
            <a:r>
              <a:rPr lang="en-US" altLang="cs-CZ" dirty="0">
                <a:latin typeface="Arial" panose="020B0604020202020204" pitchFamily="34" charset="0"/>
                <a:cs typeface="Arial" panose="020B0604020202020204" pitchFamily="34" charset="0"/>
              </a:rPr>
              <a:t>ED. </a:t>
            </a:r>
            <a:r>
              <a:rPr lang="cs-CZ" altLang="cs-CZ" dirty="0" err="1">
                <a:latin typeface="Arial" panose="020B0604020202020204" pitchFamily="34" charset="0"/>
                <a:cs typeface="Arial" panose="020B0604020202020204" pitchFamily="34" charset="0"/>
              </a:rPr>
              <a:t>However</a:t>
            </a:r>
            <a:r>
              <a:rPr lang="cs-CZ" altLang="cs-CZ" dirty="0">
                <a:latin typeface="Arial" panose="020B0604020202020204" pitchFamily="34" charset="0"/>
                <a:cs typeface="Arial" panose="020B0604020202020204" pitchFamily="34" charset="0"/>
              </a:rPr>
              <a:t>, </a:t>
            </a:r>
            <a:r>
              <a:rPr lang="cs-CZ" altLang="cs-CZ" b="1" dirty="0" err="1">
                <a:solidFill>
                  <a:srgbClr val="FF0000"/>
                </a:solidFill>
                <a:latin typeface="Arial" panose="020B0604020202020204" pitchFamily="34" charset="0"/>
                <a:cs typeface="Arial" panose="020B0604020202020204" pitchFamily="34" charset="0"/>
              </a:rPr>
              <a:t>the</a:t>
            </a:r>
            <a:r>
              <a:rPr lang="cs-CZ" altLang="cs-CZ" b="1" dirty="0">
                <a:solidFill>
                  <a:srgbClr val="FF0000"/>
                </a:solidFill>
                <a:latin typeface="Arial" panose="020B0604020202020204" pitchFamily="34" charset="0"/>
                <a:cs typeface="Arial" panose="020B0604020202020204" pitchFamily="34" charset="0"/>
              </a:rPr>
              <a:t> </a:t>
            </a:r>
            <a:r>
              <a:rPr lang="cs-CZ" altLang="cs-CZ" b="1" dirty="0" err="1">
                <a:solidFill>
                  <a:srgbClr val="FF0000"/>
                </a:solidFill>
                <a:latin typeface="Arial" panose="020B0604020202020204" pitchFamily="34" charset="0"/>
                <a:cs typeface="Arial" panose="020B0604020202020204" pitchFamily="34" charset="0"/>
              </a:rPr>
              <a:t>physical</a:t>
            </a:r>
            <a:r>
              <a:rPr lang="en-US" altLang="cs-CZ" b="1" dirty="0">
                <a:solidFill>
                  <a:srgbClr val="FF0000"/>
                </a:solidFill>
                <a:latin typeface="Arial" panose="020B0604020202020204" pitchFamily="34" charset="0"/>
                <a:cs typeface="Arial" panose="020B0604020202020204" pitchFamily="34" charset="0"/>
              </a:rPr>
              <a:t> </a:t>
            </a:r>
            <a:r>
              <a:rPr lang="cs-CZ" altLang="cs-CZ" b="1" dirty="0" err="1">
                <a:solidFill>
                  <a:srgbClr val="FF0000"/>
                </a:solidFill>
                <a:latin typeface="Arial" panose="020B0604020202020204" pitchFamily="34" charset="0"/>
                <a:cs typeface="Arial" panose="020B0604020202020204" pitchFamily="34" charset="0"/>
              </a:rPr>
              <a:t>meaning</a:t>
            </a:r>
            <a:r>
              <a:rPr lang="cs-CZ" altLang="cs-CZ" b="1" dirty="0">
                <a:solidFill>
                  <a:srgbClr val="FF0000"/>
                </a:solidFill>
                <a:latin typeface="Arial" panose="020B0604020202020204" pitchFamily="34" charset="0"/>
                <a:cs typeface="Arial" panose="020B0604020202020204" pitchFamily="34" charset="0"/>
              </a:rPr>
              <a:t> </a:t>
            </a:r>
            <a:r>
              <a:rPr lang="cs-CZ" altLang="cs-CZ" b="1" dirty="0" err="1">
                <a:solidFill>
                  <a:srgbClr val="FF0000"/>
                </a:solidFill>
                <a:latin typeface="Arial" panose="020B0604020202020204" pitchFamily="34" charset="0"/>
                <a:cs typeface="Arial" panose="020B0604020202020204" pitchFamily="34" charset="0"/>
              </a:rPr>
              <a:t>of</a:t>
            </a:r>
            <a:r>
              <a:rPr lang="cs-CZ" altLang="cs-CZ" b="1" dirty="0">
                <a:solidFill>
                  <a:srgbClr val="FF0000"/>
                </a:solidFill>
                <a:latin typeface="Arial" panose="020B0604020202020204" pitchFamily="34" charset="0"/>
                <a:cs typeface="Arial" panose="020B0604020202020204" pitchFamily="34" charset="0"/>
              </a:rPr>
              <a:t> </a:t>
            </a:r>
            <a:r>
              <a:rPr lang="en-US" altLang="cs-CZ" b="1" dirty="0" err="1">
                <a:solidFill>
                  <a:srgbClr val="FF0000"/>
                </a:solidFill>
                <a:latin typeface="Arial" panose="020B0604020202020204" pitchFamily="34" charset="0"/>
                <a:cs typeface="Arial" panose="020B0604020202020204" pitchFamily="34" charset="0"/>
              </a:rPr>
              <a:t>renor</a:t>
            </a:r>
            <a:r>
              <a:rPr lang="cs-CZ" altLang="cs-CZ" b="1" dirty="0" err="1">
                <a:solidFill>
                  <a:srgbClr val="FF0000"/>
                </a:solidFill>
                <a:latin typeface="Arial" panose="020B0604020202020204" pitchFamily="34" charset="0"/>
                <a:cs typeface="Arial" panose="020B0604020202020204" pitchFamily="34" charset="0"/>
              </a:rPr>
              <a:t>malization</a:t>
            </a:r>
            <a:r>
              <a:rPr lang="cs-CZ" altLang="cs-CZ" b="1" dirty="0">
                <a:solidFill>
                  <a:srgbClr val="FF0000"/>
                </a:solidFill>
                <a:latin typeface="Arial" panose="020B0604020202020204" pitchFamily="34" charset="0"/>
                <a:cs typeface="Arial" panose="020B0604020202020204" pitchFamily="34" charset="0"/>
              </a:rPr>
              <a:t> </a:t>
            </a:r>
            <a:r>
              <a:rPr lang="cs-CZ" altLang="cs-CZ" b="1" dirty="0" err="1">
                <a:solidFill>
                  <a:srgbClr val="FF0000"/>
                </a:solidFill>
                <a:latin typeface="Arial" panose="020B0604020202020204" pitchFamily="34" charset="0"/>
                <a:cs typeface="Arial" panose="020B0604020202020204" pitchFamily="34" charset="0"/>
              </a:rPr>
              <a:t>was</a:t>
            </a:r>
            <a:r>
              <a:rPr lang="cs-CZ" altLang="cs-CZ" b="1" dirty="0">
                <a:solidFill>
                  <a:srgbClr val="FF0000"/>
                </a:solidFill>
                <a:latin typeface="Arial" panose="020B0604020202020204" pitchFamily="34" charset="0"/>
                <a:cs typeface="Arial" panose="020B0604020202020204" pitchFamily="34" charset="0"/>
              </a:rPr>
              <a:t> not </a:t>
            </a:r>
            <a:r>
              <a:rPr lang="cs-CZ" altLang="cs-CZ" b="1" dirty="0" err="1">
                <a:solidFill>
                  <a:srgbClr val="FF0000"/>
                </a:solidFill>
                <a:latin typeface="Arial" panose="020B0604020202020204" pitchFamily="34" charset="0"/>
                <a:cs typeface="Arial" panose="020B0604020202020204" pitchFamily="34" charset="0"/>
              </a:rPr>
              <a:t>truly</a:t>
            </a:r>
            <a:r>
              <a:rPr lang="cs-CZ" altLang="cs-CZ" b="1" dirty="0">
                <a:solidFill>
                  <a:srgbClr val="FF0000"/>
                </a:solidFill>
                <a:latin typeface="Arial" panose="020B0604020202020204" pitchFamily="34" charset="0"/>
                <a:cs typeface="Arial" panose="020B0604020202020204" pitchFamily="34" charset="0"/>
              </a:rPr>
              <a:t> </a:t>
            </a:r>
            <a:r>
              <a:rPr lang="cs-CZ" altLang="cs-CZ" b="1" dirty="0" err="1">
                <a:solidFill>
                  <a:srgbClr val="FF0000"/>
                </a:solidFill>
                <a:latin typeface="Arial" panose="020B0604020202020204" pitchFamily="34" charset="0"/>
                <a:cs typeface="Arial" panose="020B0604020202020204" pitchFamily="34" charset="0"/>
              </a:rPr>
              <a:t>understood</a:t>
            </a:r>
            <a:r>
              <a:rPr lang="en-US" altLang="cs-CZ" dirty="0">
                <a:solidFill>
                  <a:srgbClr val="FF0000"/>
                </a:solidFill>
                <a:latin typeface="Arial" panose="020B0604020202020204" pitchFamily="34" charset="0"/>
                <a:cs typeface="Arial" panose="020B0604020202020204" pitchFamily="34" charset="0"/>
              </a:rPr>
              <a:t> </a:t>
            </a:r>
            <a:r>
              <a:rPr lang="en-US" altLang="cs-CZ" dirty="0">
                <a:latin typeface="Arial" panose="020B0604020202020204" pitchFamily="34" charset="0"/>
                <a:cs typeface="Arial" panose="020B0604020202020204" pitchFamily="34" charset="0"/>
              </a:rPr>
              <a:t>and the</a:t>
            </a:r>
            <a:r>
              <a:rPr lang="cs-CZ" altLang="cs-CZ" dirty="0">
                <a:latin typeface="Arial" panose="020B0604020202020204" pitchFamily="34" charset="0"/>
                <a:cs typeface="Arial" panose="020B0604020202020204" pitchFamily="34" charset="0"/>
              </a:rPr>
              <a:t> </a:t>
            </a:r>
            <a:r>
              <a:rPr lang="cs-CZ" altLang="cs-CZ" dirty="0" err="1">
                <a:latin typeface="Arial" panose="020B0604020202020204" pitchFamily="34" charset="0"/>
                <a:cs typeface="Arial" panose="020B0604020202020204" pitchFamily="34" charset="0"/>
              </a:rPr>
              <a:t>renormalization</a:t>
            </a:r>
            <a:r>
              <a:rPr lang="cs-CZ" altLang="cs-CZ" dirty="0">
                <a:latin typeface="Arial" panose="020B0604020202020204" pitchFamily="34" charset="0"/>
                <a:cs typeface="Arial" panose="020B0604020202020204" pitchFamily="34" charset="0"/>
              </a:rPr>
              <a:t> </a:t>
            </a:r>
            <a:r>
              <a:rPr lang="cs-CZ" altLang="cs-CZ" dirty="0" err="1">
                <a:latin typeface="Arial" panose="020B0604020202020204" pitchFamily="34" charset="0"/>
                <a:cs typeface="Arial" panose="020B0604020202020204" pitchFamily="34" charset="0"/>
              </a:rPr>
              <a:t>was</a:t>
            </a:r>
            <a:r>
              <a:rPr lang="cs-CZ" altLang="cs-CZ" dirty="0">
                <a:latin typeface="Arial" panose="020B0604020202020204" pitchFamily="34" charset="0"/>
                <a:cs typeface="Arial" panose="020B0604020202020204" pitchFamily="34" charset="0"/>
              </a:rPr>
              <a:t> </a:t>
            </a:r>
            <a:r>
              <a:rPr lang="cs-CZ" altLang="cs-CZ" dirty="0" err="1">
                <a:latin typeface="Arial" panose="020B0604020202020204" pitchFamily="34" charset="0"/>
                <a:cs typeface="Arial" panose="020B0604020202020204" pitchFamily="34" charset="0"/>
              </a:rPr>
              <a:t>rejected</a:t>
            </a:r>
            <a:r>
              <a:rPr lang="cs-CZ" altLang="cs-CZ" dirty="0">
                <a:latin typeface="Arial" panose="020B0604020202020204" pitchFamily="34" charset="0"/>
                <a:cs typeface="Arial" panose="020B0604020202020204" pitchFamily="34" charset="0"/>
              </a:rPr>
              <a:t>, </a:t>
            </a:r>
            <a:r>
              <a:rPr lang="cs-CZ" altLang="cs-CZ" dirty="0" err="1">
                <a:latin typeface="Arial" panose="020B0604020202020204" pitchFamily="34" charset="0"/>
                <a:cs typeface="Arial" panose="020B0604020202020204" pitchFamily="34" charset="0"/>
              </a:rPr>
              <a:t>among</a:t>
            </a:r>
            <a:r>
              <a:rPr lang="cs-CZ" altLang="cs-CZ" dirty="0">
                <a:latin typeface="Arial" panose="020B0604020202020204" pitchFamily="34" charset="0"/>
                <a:cs typeface="Arial" panose="020B0604020202020204" pitchFamily="34" charset="0"/>
              </a:rPr>
              <a:t> </a:t>
            </a:r>
            <a:r>
              <a:rPr lang="cs-CZ" altLang="cs-CZ" dirty="0" err="1">
                <a:latin typeface="Arial" panose="020B0604020202020204" pitchFamily="34" charset="0"/>
                <a:cs typeface="Arial" panose="020B0604020202020204" pitchFamily="34" charset="0"/>
              </a:rPr>
              <a:t>other</a:t>
            </a:r>
            <a:r>
              <a:rPr lang="cs-CZ" altLang="cs-CZ" dirty="0">
                <a:latin typeface="Arial" panose="020B0604020202020204" pitchFamily="34" charset="0"/>
                <a:cs typeface="Arial" panose="020B0604020202020204" pitchFamily="34" charset="0"/>
              </a:rPr>
              <a:t> </a:t>
            </a:r>
            <a:r>
              <a:rPr lang="cs-CZ" altLang="cs-CZ" dirty="0" err="1">
                <a:latin typeface="Arial" panose="020B0604020202020204" pitchFamily="34" charset="0"/>
                <a:cs typeface="Arial" panose="020B0604020202020204" pitchFamily="34" charset="0"/>
              </a:rPr>
              <a:t>theorists</a:t>
            </a:r>
            <a:r>
              <a:rPr lang="cs-CZ" altLang="cs-CZ" dirty="0">
                <a:latin typeface="Arial" panose="020B0604020202020204" pitchFamily="34" charset="0"/>
                <a:cs typeface="Arial" panose="020B0604020202020204" pitchFamily="34" charset="0"/>
              </a:rPr>
              <a:t>, </a:t>
            </a:r>
            <a:r>
              <a:rPr lang="cs-CZ" altLang="cs-CZ" dirty="0" err="1">
                <a:latin typeface="Arial" panose="020B0604020202020204" pitchFamily="34" charset="0"/>
                <a:cs typeface="Arial" panose="020B0604020202020204" pitchFamily="34" charset="0"/>
              </a:rPr>
              <a:t>for</a:t>
            </a:r>
            <a:r>
              <a:rPr lang="cs-CZ" altLang="cs-CZ" dirty="0">
                <a:latin typeface="Arial" panose="020B0604020202020204" pitchFamily="34" charset="0"/>
                <a:cs typeface="Arial" panose="020B0604020202020204" pitchFamily="34" charset="0"/>
              </a:rPr>
              <a:t> </a:t>
            </a:r>
            <a:r>
              <a:rPr lang="cs-CZ" altLang="cs-CZ" dirty="0" err="1">
                <a:latin typeface="Arial" panose="020B0604020202020204" pitchFamily="34" charset="0"/>
                <a:cs typeface="Arial" panose="020B0604020202020204" pitchFamily="34" charset="0"/>
              </a:rPr>
              <a:t>different</a:t>
            </a:r>
            <a:r>
              <a:rPr lang="cs-CZ" altLang="cs-CZ" dirty="0">
                <a:latin typeface="Arial" panose="020B0604020202020204" pitchFamily="34" charset="0"/>
                <a:cs typeface="Arial" panose="020B0604020202020204" pitchFamily="34" charset="0"/>
              </a:rPr>
              <a:t> </a:t>
            </a:r>
            <a:r>
              <a:rPr lang="cs-CZ" altLang="cs-CZ" dirty="0" err="1">
                <a:latin typeface="Arial" panose="020B0604020202020204" pitchFamily="34" charset="0"/>
                <a:cs typeface="Arial" panose="020B0604020202020204" pitchFamily="34" charset="0"/>
              </a:rPr>
              <a:t>reasons</a:t>
            </a:r>
            <a:r>
              <a:rPr lang="cs-CZ" altLang="cs-CZ" dirty="0">
                <a:latin typeface="Arial" panose="020B0604020202020204" pitchFamily="34" charset="0"/>
                <a:cs typeface="Arial" panose="020B0604020202020204" pitchFamily="34" charset="0"/>
              </a:rPr>
              <a:t> by </a:t>
            </a:r>
            <a:r>
              <a:rPr lang="cs-CZ" altLang="cs-CZ" dirty="0" err="1">
                <a:solidFill>
                  <a:srgbClr val="2613B3"/>
                </a:solidFill>
                <a:latin typeface="Arial" panose="020B0604020202020204" pitchFamily="34" charset="0"/>
                <a:cs typeface="Arial" panose="020B0604020202020204" pitchFamily="34" charset="0"/>
              </a:rPr>
              <a:t>Dirac</a:t>
            </a:r>
            <a:r>
              <a:rPr lang="cs-CZ" altLang="cs-CZ" dirty="0">
                <a:solidFill>
                  <a:srgbClr val="2613B3"/>
                </a:solidFill>
                <a:latin typeface="Arial" panose="020B0604020202020204" pitchFamily="34" charset="0"/>
                <a:cs typeface="Arial" panose="020B0604020202020204" pitchFamily="34" charset="0"/>
              </a:rPr>
              <a:t> and </a:t>
            </a:r>
            <a:r>
              <a:rPr lang="cs-CZ" altLang="cs-CZ" dirty="0" err="1">
                <a:solidFill>
                  <a:srgbClr val="2613B3"/>
                </a:solidFill>
                <a:latin typeface="Arial" panose="020B0604020202020204" pitchFamily="34" charset="0"/>
                <a:cs typeface="Arial" panose="020B0604020202020204" pitchFamily="34" charset="0"/>
              </a:rPr>
              <a:t>Landau</a:t>
            </a:r>
            <a:r>
              <a:rPr lang="cs-CZ" altLang="cs-CZ" dirty="0">
                <a:latin typeface="Arial" panose="020B0604020202020204" pitchFamily="34" charset="0"/>
                <a:cs typeface="Arial" panose="020B0604020202020204" pitchFamily="34" charset="0"/>
              </a:rPr>
              <a:t>.</a:t>
            </a:r>
          </a:p>
        </p:txBody>
      </p:sp>
      <p:pic>
        <p:nvPicPr>
          <p:cNvPr id="62468" name="Picture 8">
            <a:extLst>
              <a:ext uri="{FF2B5EF4-FFF2-40B4-BE49-F238E27FC236}">
                <a16:creationId xmlns:a16="http://schemas.microsoft.com/office/drawing/2014/main" id="{ACF638DE-164C-B007-79F3-48B5A415DC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9173" y="981075"/>
            <a:ext cx="3887789" cy="547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Text Box 9">
            <a:extLst>
              <a:ext uri="{FF2B5EF4-FFF2-40B4-BE49-F238E27FC236}">
                <a16:creationId xmlns:a16="http://schemas.microsoft.com/office/drawing/2014/main" id="{4C78E1B1-2071-8C14-0CA8-62C0DAF276BE}"/>
              </a:ext>
            </a:extLst>
          </p:cNvPr>
          <p:cNvSpPr txBox="1">
            <a:spLocks noChangeArrowheads="1"/>
          </p:cNvSpPr>
          <p:nvPr/>
        </p:nvSpPr>
        <p:spPr bwMode="auto">
          <a:xfrm>
            <a:off x="5038407" y="406400"/>
            <a:ext cx="3887788" cy="457200"/>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Microsoft Sans Serif" panose="020B0604020202020204" pitchFamily="34" charset="0"/>
              </a:defRPr>
            </a:lvl1pPr>
            <a:lvl2pPr marL="742950" indent="-285750" eaLnBrk="0" hangingPunct="0">
              <a:defRPr sz="2000">
                <a:solidFill>
                  <a:schemeClr val="tx1"/>
                </a:solidFill>
                <a:latin typeface="Microsoft Sans Serif" panose="020B0604020202020204" pitchFamily="34" charset="0"/>
              </a:defRPr>
            </a:lvl2pPr>
            <a:lvl3pPr marL="1143000" indent="-228600" eaLnBrk="0" hangingPunct="0">
              <a:defRPr sz="2000">
                <a:solidFill>
                  <a:schemeClr val="tx1"/>
                </a:solidFill>
                <a:latin typeface="Microsoft Sans Serif" panose="020B0604020202020204" pitchFamily="34" charset="0"/>
              </a:defRPr>
            </a:lvl3pPr>
            <a:lvl4pPr marL="1600200" indent="-228600" eaLnBrk="0" hangingPunct="0">
              <a:defRPr sz="2000">
                <a:solidFill>
                  <a:schemeClr val="tx1"/>
                </a:solidFill>
                <a:latin typeface="Microsoft Sans Serif" panose="020B0604020202020204" pitchFamily="34" charset="0"/>
              </a:defRPr>
            </a:lvl4pPr>
            <a:lvl5pPr marL="2057400" indent="-228600" eaLnBrk="0" hangingPunct="0">
              <a:defRPr sz="2000">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a:solidFill>
                  <a:schemeClr val="tx1"/>
                </a:solidFill>
                <a:latin typeface="Microsoft Sans Serif" panose="020B0604020202020204" pitchFamily="34" charset="0"/>
              </a:defRPr>
            </a:lvl9pPr>
          </a:lstStyle>
          <a:p>
            <a:pPr eaLnBrk="1" hangingPunct="1"/>
            <a:r>
              <a:rPr lang="en-US" altLang="cs-CZ" sz="2200" b="1" dirty="0"/>
              <a:t>From Nambu’s book</a:t>
            </a:r>
            <a:r>
              <a:rPr lang="en-US" altLang="cs-CZ" sz="2200" dirty="0"/>
              <a:t> </a:t>
            </a:r>
            <a:r>
              <a:rPr lang="en-US" altLang="cs-CZ" sz="2400" b="1" i="1" dirty="0">
                <a:solidFill>
                  <a:srgbClr val="FFFF00"/>
                </a:solidFill>
              </a:rPr>
              <a:t>Quarks</a:t>
            </a:r>
            <a:endParaRPr lang="cs-CZ" altLang="cs-CZ" sz="2400" b="1" i="1" dirty="0">
              <a:solidFill>
                <a:srgbClr val="FFFF00"/>
              </a:solidFill>
            </a:endParaRPr>
          </a:p>
        </p:txBody>
      </p:sp>
      <p:sp>
        <p:nvSpPr>
          <p:cNvPr id="62470" name="Text Box 10">
            <a:extLst>
              <a:ext uri="{FF2B5EF4-FFF2-40B4-BE49-F238E27FC236}">
                <a16:creationId xmlns:a16="http://schemas.microsoft.com/office/drawing/2014/main" id="{8852CAC4-3EBC-06B5-075C-2A7564242C61}"/>
              </a:ext>
            </a:extLst>
          </p:cNvPr>
          <p:cNvSpPr txBox="1">
            <a:spLocks noChangeArrowheads="1"/>
          </p:cNvSpPr>
          <p:nvPr/>
        </p:nvSpPr>
        <p:spPr bwMode="auto">
          <a:xfrm>
            <a:off x="197878" y="4323706"/>
            <a:ext cx="4465638" cy="1323439"/>
          </a:xfrm>
          <a:prstGeom prst="rect">
            <a:avLst/>
          </a:prstGeom>
          <a:noFill/>
          <a:ln>
            <a:noFill/>
          </a:ln>
        </p:spPr>
        <p:txBody>
          <a:bodyPr>
            <a:spAutoFit/>
          </a:bodyPr>
          <a:lstStyle>
            <a:lvl1pPr eaLnBrk="0" hangingPunct="0">
              <a:defRPr sz="2000">
                <a:solidFill>
                  <a:schemeClr val="tx1"/>
                </a:solidFill>
                <a:latin typeface="Microsoft Sans Serif" panose="020B0604020202020204" pitchFamily="34" charset="0"/>
              </a:defRPr>
            </a:lvl1pPr>
            <a:lvl2pPr marL="742950" indent="-285750" eaLnBrk="0" hangingPunct="0">
              <a:defRPr sz="2000">
                <a:solidFill>
                  <a:schemeClr val="tx1"/>
                </a:solidFill>
                <a:latin typeface="Microsoft Sans Serif" panose="020B0604020202020204" pitchFamily="34" charset="0"/>
              </a:defRPr>
            </a:lvl2pPr>
            <a:lvl3pPr marL="1143000" indent="-228600" eaLnBrk="0" hangingPunct="0">
              <a:defRPr sz="2000">
                <a:solidFill>
                  <a:schemeClr val="tx1"/>
                </a:solidFill>
                <a:latin typeface="Microsoft Sans Serif" panose="020B0604020202020204" pitchFamily="34" charset="0"/>
              </a:defRPr>
            </a:lvl3pPr>
            <a:lvl4pPr marL="1600200" indent="-228600" eaLnBrk="0" hangingPunct="0">
              <a:defRPr sz="2000">
                <a:solidFill>
                  <a:schemeClr val="tx1"/>
                </a:solidFill>
                <a:latin typeface="Microsoft Sans Serif" panose="020B0604020202020204" pitchFamily="34" charset="0"/>
              </a:defRPr>
            </a:lvl4pPr>
            <a:lvl5pPr marL="2057400" indent="-228600" eaLnBrk="0" hangingPunct="0">
              <a:defRPr sz="2000">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a:solidFill>
                  <a:schemeClr val="tx1"/>
                </a:solidFill>
                <a:latin typeface="Microsoft Sans Serif" panose="020B0604020202020204" pitchFamily="34" charset="0"/>
              </a:defRPr>
            </a:lvl9pPr>
          </a:lstStyle>
          <a:p>
            <a:pPr eaLnBrk="1" hangingPunct="1"/>
            <a:r>
              <a:rPr lang="cs-CZ" altLang="cs-CZ" dirty="0" err="1"/>
              <a:t>The</a:t>
            </a:r>
            <a:r>
              <a:rPr lang="cs-CZ" altLang="cs-CZ" dirty="0"/>
              <a:t> </a:t>
            </a:r>
            <a:r>
              <a:rPr lang="cs-CZ" altLang="cs-CZ" dirty="0" err="1"/>
              <a:t>prevalent</a:t>
            </a:r>
            <a:r>
              <a:rPr lang="cs-CZ" altLang="cs-CZ" dirty="0"/>
              <a:t> feeling </a:t>
            </a:r>
            <a:r>
              <a:rPr lang="cs-CZ" altLang="cs-CZ" dirty="0" err="1"/>
              <a:t>was</a:t>
            </a:r>
            <a:r>
              <a:rPr lang="cs-CZ" altLang="cs-CZ" dirty="0"/>
              <a:t> </a:t>
            </a:r>
            <a:r>
              <a:rPr lang="cs-CZ" altLang="cs-CZ" dirty="0" err="1"/>
              <a:t>that</a:t>
            </a:r>
            <a:r>
              <a:rPr lang="en-US" altLang="cs-CZ" dirty="0"/>
              <a:t> </a:t>
            </a:r>
          </a:p>
          <a:p>
            <a:pPr eaLnBrk="1" hangingPunct="1"/>
            <a:r>
              <a:rPr lang="cs-CZ" altLang="cs-CZ" dirty="0" err="1"/>
              <a:t>renormalization</a:t>
            </a:r>
            <a:r>
              <a:rPr lang="cs-CZ" altLang="cs-CZ" dirty="0"/>
              <a:t> </a:t>
            </a:r>
            <a:r>
              <a:rPr lang="cs-CZ" altLang="cs-CZ" dirty="0" err="1"/>
              <a:t>simply</a:t>
            </a:r>
            <a:r>
              <a:rPr lang="cs-CZ" altLang="cs-CZ" dirty="0"/>
              <a:t> </a:t>
            </a:r>
            <a:r>
              <a:rPr lang="cs-CZ" altLang="cs-CZ" dirty="0" err="1"/>
              <a:t>swept</a:t>
            </a:r>
            <a:r>
              <a:rPr lang="cs-CZ" altLang="cs-CZ" dirty="0"/>
              <a:t> </a:t>
            </a:r>
            <a:r>
              <a:rPr lang="cs-CZ" altLang="cs-CZ" dirty="0" err="1"/>
              <a:t>the</a:t>
            </a:r>
            <a:r>
              <a:rPr lang="cs-CZ" altLang="cs-CZ" dirty="0"/>
              <a:t> </a:t>
            </a:r>
            <a:r>
              <a:rPr lang="cs-CZ" altLang="cs-CZ" dirty="0" err="1"/>
              <a:t>infinities</a:t>
            </a:r>
            <a:r>
              <a:rPr lang="cs-CZ" altLang="cs-CZ" dirty="0"/>
              <a:t> </a:t>
            </a:r>
            <a:r>
              <a:rPr lang="cs-CZ" altLang="cs-CZ" dirty="0" err="1"/>
              <a:t>under</a:t>
            </a:r>
            <a:r>
              <a:rPr lang="cs-CZ" altLang="cs-CZ" dirty="0"/>
              <a:t> </a:t>
            </a:r>
            <a:r>
              <a:rPr lang="cs-CZ" altLang="cs-CZ" dirty="0" err="1"/>
              <a:t>the</a:t>
            </a:r>
            <a:r>
              <a:rPr lang="cs-CZ" altLang="cs-CZ" dirty="0"/>
              <a:t> </a:t>
            </a:r>
            <a:r>
              <a:rPr lang="cs-CZ" altLang="cs-CZ" dirty="0" err="1"/>
              <a:t>rug</a:t>
            </a:r>
            <a:r>
              <a:rPr lang="cs-CZ" altLang="cs-CZ" dirty="0"/>
              <a:t>, but </a:t>
            </a:r>
            <a:r>
              <a:rPr lang="cs-CZ" altLang="cs-CZ" dirty="0" err="1"/>
              <a:t>that</a:t>
            </a:r>
            <a:r>
              <a:rPr lang="cs-CZ" altLang="cs-CZ" dirty="0"/>
              <a:t> </a:t>
            </a:r>
            <a:r>
              <a:rPr lang="cs-CZ" altLang="cs-CZ" dirty="0" err="1"/>
              <a:t>they</a:t>
            </a:r>
            <a:r>
              <a:rPr lang="en-US" altLang="cs-CZ" dirty="0"/>
              <a:t> </a:t>
            </a:r>
            <a:r>
              <a:rPr lang="cs-CZ" altLang="cs-CZ" dirty="0" err="1"/>
              <a:t>were</a:t>
            </a:r>
            <a:r>
              <a:rPr lang="cs-CZ" altLang="cs-CZ" dirty="0"/>
              <a:t> </a:t>
            </a:r>
            <a:r>
              <a:rPr lang="cs-CZ" altLang="cs-CZ" dirty="0" err="1"/>
              <a:t>still</a:t>
            </a:r>
            <a:r>
              <a:rPr lang="cs-CZ" altLang="cs-CZ" dirty="0"/>
              <a:t> </a:t>
            </a:r>
            <a:r>
              <a:rPr lang="cs-CZ" altLang="cs-CZ" dirty="0" err="1"/>
              <a:t>there</a:t>
            </a:r>
            <a:r>
              <a:rPr lang="en-US" altLang="cs-CZ" dirty="0"/>
              <a:t>.</a:t>
            </a:r>
            <a:endParaRPr lang="cs-CZ" altLang="cs-CZ" dirty="0"/>
          </a:p>
        </p:txBody>
      </p:sp>
      <p:sp>
        <p:nvSpPr>
          <p:cNvPr id="7" name="Zástupný symbol pro datum 6">
            <a:extLst>
              <a:ext uri="{FF2B5EF4-FFF2-40B4-BE49-F238E27FC236}">
                <a16:creationId xmlns:a16="http://schemas.microsoft.com/office/drawing/2014/main" id="{6F0F6419-315B-C8B7-C712-F6703FA5BFBF}"/>
              </a:ext>
            </a:extLst>
          </p:cNvPr>
          <p:cNvSpPr>
            <a:spLocks noGrp="1"/>
          </p:cNvSpPr>
          <p:nvPr>
            <p:ph type="dt" sz="quarter" idx="10"/>
          </p:nvPr>
        </p:nvSpPr>
        <p:spPr/>
        <p:txBody>
          <a:bodyPr/>
          <a:lstStyle/>
          <a:p>
            <a:pPr>
              <a:defRPr/>
            </a:pPr>
            <a:r>
              <a:rPr lang="cs-CZ"/>
              <a:t>12.10.2023</a:t>
            </a:r>
          </a:p>
        </p:txBody>
      </p:sp>
      <p:sp>
        <p:nvSpPr>
          <p:cNvPr id="8" name="Zástupný symbol pro číslo snímku 7">
            <a:extLst>
              <a:ext uri="{FF2B5EF4-FFF2-40B4-BE49-F238E27FC236}">
                <a16:creationId xmlns:a16="http://schemas.microsoft.com/office/drawing/2014/main" id="{F3EEE9D2-8FA9-085E-23ED-9C8171A15158}"/>
              </a:ext>
            </a:extLst>
          </p:cNvPr>
          <p:cNvSpPr>
            <a:spLocks noGrp="1"/>
          </p:cNvSpPr>
          <p:nvPr>
            <p:ph type="sldNum" sz="quarter" idx="12"/>
          </p:nvPr>
        </p:nvSpPr>
        <p:spPr/>
        <p:txBody>
          <a:bodyPr/>
          <a:lstStyle>
            <a:lvl1pPr eaLnBrk="0" hangingPunct="0">
              <a:defRPr sz="2000">
                <a:solidFill>
                  <a:schemeClr val="tx1"/>
                </a:solidFill>
                <a:latin typeface="Microsoft Sans Serif" panose="020B0604020202020204" pitchFamily="34" charset="0"/>
              </a:defRPr>
            </a:lvl1pPr>
            <a:lvl2pPr marL="742950" indent="-285750" eaLnBrk="0" hangingPunct="0">
              <a:defRPr sz="2000">
                <a:solidFill>
                  <a:schemeClr val="tx1"/>
                </a:solidFill>
                <a:latin typeface="Microsoft Sans Serif" panose="020B0604020202020204" pitchFamily="34" charset="0"/>
              </a:defRPr>
            </a:lvl2pPr>
            <a:lvl3pPr marL="1143000" indent="-228600" eaLnBrk="0" hangingPunct="0">
              <a:defRPr sz="2000">
                <a:solidFill>
                  <a:schemeClr val="tx1"/>
                </a:solidFill>
                <a:latin typeface="Microsoft Sans Serif" panose="020B0604020202020204" pitchFamily="34" charset="0"/>
              </a:defRPr>
            </a:lvl3pPr>
            <a:lvl4pPr marL="1600200" indent="-228600" eaLnBrk="0" hangingPunct="0">
              <a:defRPr sz="2000">
                <a:solidFill>
                  <a:schemeClr val="tx1"/>
                </a:solidFill>
                <a:latin typeface="Microsoft Sans Serif" panose="020B0604020202020204" pitchFamily="34" charset="0"/>
              </a:defRPr>
            </a:lvl4pPr>
            <a:lvl5pPr marL="2057400" indent="-228600" eaLnBrk="0" hangingPunct="0">
              <a:defRPr sz="2000">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a:solidFill>
                  <a:schemeClr val="tx1"/>
                </a:solidFill>
                <a:latin typeface="Microsoft Sans Serif" panose="020B0604020202020204" pitchFamily="34" charset="0"/>
              </a:defRPr>
            </a:lvl9pPr>
          </a:lstStyle>
          <a:p>
            <a:pPr eaLnBrk="1" hangingPunct="1"/>
            <a:fld id="{6E0774CC-EABC-404A-8586-7451FB03C641}" type="slidenum">
              <a:rPr lang="cs-CZ" altLang="cs-CZ" sz="1400">
                <a:latin typeface="Arial" panose="020B0604020202020204" pitchFamily="34" charset="0"/>
              </a:rPr>
              <a:pPr eaLnBrk="1" hangingPunct="1"/>
              <a:t>6</a:t>
            </a:fld>
            <a:endParaRPr lang="cs-CZ" altLang="cs-CZ" sz="1400">
              <a:latin typeface="Arial" panose="020B0604020202020204" pitchFamily="34" charset="0"/>
            </a:endParaRPr>
          </a:p>
        </p:txBody>
      </p:sp>
      <p:sp>
        <p:nvSpPr>
          <p:cNvPr id="9" name="Zástupný symbol pro zápatí 8">
            <a:extLst>
              <a:ext uri="{FF2B5EF4-FFF2-40B4-BE49-F238E27FC236}">
                <a16:creationId xmlns:a16="http://schemas.microsoft.com/office/drawing/2014/main" id="{68C65052-D684-F899-E522-98DD32905C0B}"/>
              </a:ext>
            </a:extLst>
          </p:cNvPr>
          <p:cNvSpPr>
            <a:spLocks noGrp="1"/>
          </p:cNvSpPr>
          <p:nvPr>
            <p:ph type="ftr" sz="quarter" idx="11"/>
          </p:nvPr>
        </p:nvSpPr>
        <p:spPr/>
        <p:txBody>
          <a:bodyPr/>
          <a:lstStyle/>
          <a:p>
            <a:pPr>
              <a:defRPr/>
            </a:pPr>
            <a:r>
              <a:rPr lang="cs-CZ"/>
              <a:t>Division Seminar</a:t>
            </a:r>
            <a:endParaRPr lang="cs-CZ" dirty="0"/>
          </a:p>
        </p:txBody>
      </p:sp>
      <p:sp>
        <p:nvSpPr>
          <p:cNvPr id="2" name="Obdélník 1">
            <a:extLst>
              <a:ext uri="{FF2B5EF4-FFF2-40B4-BE49-F238E27FC236}">
                <a16:creationId xmlns:a16="http://schemas.microsoft.com/office/drawing/2014/main" id="{5BD311A1-D111-F407-3906-47597012421E}"/>
              </a:ext>
            </a:extLst>
          </p:cNvPr>
          <p:cNvSpPr/>
          <p:nvPr/>
        </p:nvSpPr>
        <p:spPr>
          <a:xfrm>
            <a:off x="5222716" y="6055678"/>
            <a:ext cx="3292634" cy="483235"/>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988539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fade">
                                      <p:cBhvr>
                                        <p:cTn id="7" dur="500"/>
                                        <p:tgtEl>
                                          <p:spTgt spid="6246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2467"/>
                                        </p:tgtEl>
                                        <p:attrNameLst>
                                          <p:attrName>style.visibility</p:attrName>
                                        </p:attrNameLst>
                                      </p:cBhvr>
                                      <p:to>
                                        <p:strVal val="visible"/>
                                      </p:to>
                                    </p:set>
                                    <p:animEffect transition="in" filter="fade">
                                      <p:cBhvr>
                                        <p:cTn id="10" dur="500"/>
                                        <p:tgtEl>
                                          <p:spTgt spid="6246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470"/>
                                        </p:tgtEl>
                                        <p:attrNameLst>
                                          <p:attrName>style.visibility</p:attrName>
                                        </p:attrNameLst>
                                      </p:cBhvr>
                                      <p:to>
                                        <p:strVal val="visible"/>
                                      </p:to>
                                    </p:set>
                                    <p:animEffect transition="in" filter="fade">
                                      <p:cBhvr>
                                        <p:cTn id="15" dur="500"/>
                                        <p:tgtEl>
                                          <p:spTgt spid="62470"/>
                                        </p:tgtEl>
                                      </p:cBhvr>
                                    </p:animEffect>
                                  </p:childTnLst>
                                </p:cTn>
                              </p:par>
                              <p:par>
                                <p:cTn id="16" presetID="10" presetClass="entr" presetSubtype="0" fill="hold" nodeType="withEffect">
                                  <p:stCondLst>
                                    <p:cond delay="0"/>
                                  </p:stCondLst>
                                  <p:childTnLst>
                                    <p:set>
                                      <p:cBhvr>
                                        <p:cTn id="17" dur="1" fill="hold">
                                          <p:stCondLst>
                                            <p:cond delay="0"/>
                                          </p:stCondLst>
                                        </p:cTn>
                                        <p:tgtEl>
                                          <p:spTgt spid="62468"/>
                                        </p:tgtEl>
                                        <p:attrNameLst>
                                          <p:attrName>style.visibility</p:attrName>
                                        </p:attrNameLst>
                                      </p:cBhvr>
                                      <p:to>
                                        <p:strVal val="visible"/>
                                      </p:to>
                                    </p:set>
                                    <p:animEffect transition="in" filter="fade">
                                      <p:cBhvr>
                                        <p:cTn id="18" dur="500"/>
                                        <p:tgtEl>
                                          <p:spTgt spid="6246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2469"/>
                                        </p:tgtEl>
                                        <p:attrNameLst>
                                          <p:attrName>style.visibility</p:attrName>
                                        </p:attrNameLst>
                                      </p:cBhvr>
                                      <p:to>
                                        <p:strVal val="visible"/>
                                      </p:to>
                                    </p:set>
                                    <p:animEffect transition="in" filter="fade">
                                      <p:cBhvr>
                                        <p:cTn id="21" dur="500"/>
                                        <p:tgtEl>
                                          <p:spTgt spid="6246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p:bldP spid="62467" grpId="0"/>
      <p:bldP spid="62469" grpId="0" animBg="1"/>
      <p:bldP spid="62470" grpId="0"/>
      <p:bldP spid="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31066448-3D7F-A96E-04DB-7B25ED78FD24}"/>
              </a:ext>
            </a:extLst>
          </p:cNvPr>
          <p:cNvSpPr>
            <a:spLocks noChangeArrowheads="1"/>
          </p:cNvSpPr>
          <p:nvPr/>
        </p:nvSpPr>
        <p:spPr bwMode="auto">
          <a:xfrm>
            <a:off x="323850" y="2590800"/>
            <a:ext cx="867568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i="1" dirty="0">
                <a:cs typeface="Arial" panose="020B0604020202020204" pitchFamily="34" charset="0"/>
              </a:rPr>
              <a:t>A </a:t>
            </a:r>
            <a:r>
              <a:rPr lang="cs-CZ" altLang="cs-CZ" sz="2000" i="1" dirty="0" err="1">
                <a:cs typeface="Arial" panose="020B0604020202020204" pitchFamily="34" charset="0"/>
              </a:rPr>
              <a:t>fourth</a:t>
            </a:r>
            <a:r>
              <a:rPr lang="cs-CZ" altLang="cs-CZ" sz="2000" i="1" dirty="0">
                <a:cs typeface="Arial" panose="020B0604020202020204" pitchFamily="34" charset="0"/>
              </a:rPr>
              <a:t> </a:t>
            </a:r>
            <a:r>
              <a:rPr lang="cs-CZ" altLang="cs-CZ" sz="2000" i="1" dirty="0" err="1">
                <a:cs typeface="Arial" panose="020B0604020202020204" pitchFamily="34" charset="0"/>
              </a:rPr>
              <a:t>apparent</a:t>
            </a:r>
            <a:r>
              <a:rPr lang="cs-CZ" altLang="cs-CZ" sz="2000" i="1" dirty="0">
                <a:cs typeface="Arial" panose="020B0604020202020204" pitchFamily="34" charset="0"/>
              </a:rPr>
              <a:t> </a:t>
            </a:r>
            <a:r>
              <a:rPr lang="cs-CZ" altLang="cs-CZ" sz="2000" i="1" dirty="0" err="1">
                <a:cs typeface="Arial" panose="020B0604020202020204" pitchFamily="34" charset="0"/>
              </a:rPr>
              <a:t>advantage</a:t>
            </a:r>
            <a:r>
              <a:rPr lang="cs-CZ" altLang="cs-CZ" sz="2000" i="1" dirty="0">
                <a:cs typeface="Arial" panose="020B0604020202020204" pitchFamily="34" charset="0"/>
              </a:rPr>
              <a:t> </a:t>
            </a:r>
            <a:r>
              <a:rPr lang="cs-CZ" altLang="cs-CZ" sz="2000" i="1" dirty="0" err="1">
                <a:cs typeface="Arial" panose="020B0604020202020204" pitchFamily="34" charset="0"/>
              </a:rPr>
              <a:t>of</a:t>
            </a:r>
            <a:r>
              <a:rPr lang="cs-CZ" altLang="cs-CZ" sz="2000" i="1" dirty="0">
                <a:cs typeface="Arial" panose="020B0604020202020204" pitchFamily="34" charset="0"/>
              </a:rPr>
              <a:t> </a:t>
            </a:r>
            <a:r>
              <a:rPr lang="cs-CZ" altLang="cs-CZ" sz="2000" i="1" dirty="0" err="1">
                <a:cs typeface="Arial" panose="020B0604020202020204" pitchFamily="34" charset="0"/>
              </a:rPr>
              <a:t>the</a:t>
            </a:r>
            <a:r>
              <a:rPr lang="cs-CZ" altLang="cs-CZ" sz="2000" i="1" dirty="0">
                <a:cs typeface="Arial" panose="020B0604020202020204" pitchFamily="34" charset="0"/>
              </a:rPr>
              <a:t> </a:t>
            </a:r>
            <a:r>
              <a:rPr lang="cs-CZ" altLang="cs-CZ" sz="2000" i="1" dirty="0" err="1">
                <a:cs typeface="Arial" panose="020B0604020202020204" pitchFamily="34" charset="0"/>
              </a:rPr>
              <a:t>color</a:t>
            </a:r>
            <a:r>
              <a:rPr lang="cs-CZ" altLang="cs-CZ" sz="2000" i="1" dirty="0">
                <a:cs typeface="Arial" panose="020B0604020202020204" pitchFamily="34" charset="0"/>
              </a:rPr>
              <a:t> </a:t>
            </a:r>
            <a:r>
              <a:rPr lang="cs-CZ" altLang="cs-CZ" sz="2000" i="1" dirty="0" err="1">
                <a:cs typeface="Arial" panose="020B0604020202020204" pitchFamily="34" charset="0"/>
              </a:rPr>
              <a:t>octet</a:t>
            </a:r>
            <a:r>
              <a:rPr lang="en-US" altLang="cs-CZ" sz="2000" i="1" dirty="0">
                <a:cs typeface="Arial" panose="020B0604020202020204" pitchFamily="34" charset="0"/>
              </a:rPr>
              <a:t> </a:t>
            </a:r>
            <a:r>
              <a:rPr lang="cs-CZ" altLang="cs-CZ" sz="2000" i="1" dirty="0">
                <a:cs typeface="Arial" panose="020B0604020202020204" pitchFamily="34" charset="0"/>
              </a:rPr>
              <a:t>gluon </a:t>
            </a:r>
            <a:r>
              <a:rPr lang="cs-CZ" altLang="cs-CZ" sz="2000" i="1" dirty="0" err="1">
                <a:cs typeface="Arial" panose="020B0604020202020204" pitchFamily="34" charset="0"/>
              </a:rPr>
              <a:t>scheme</a:t>
            </a:r>
            <a:r>
              <a:rPr lang="cs-CZ" altLang="cs-CZ" sz="2000" i="1" dirty="0">
                <a:cs typeface="Arial" panose="020B0604020202020204" pitchFamily="34" charset="0"/>
              </a:rPr>
              <a:t> has </a:t>
            </a:r>
            <a:r>
              <a:rPr lang="cs-CZ" altLang="cs-CZ" sz="2000" i="1" dirty="0" err="1">
                <a:cs typeface="Arial" panose="020B0604020202020204" pitchFamily="34" charset="0"/>
              </a:rPr>
              <a:t>recently</a:t>
            </a:r>
            <a:r>
              <a:rPr lang="cs-CZ" altLang="cs-CZ" sz="2000" i="1" dirty="0">
                <a:cs typeface="Arial" panose="020B0604020202020204" pitchFamily="34" charset="0"/>
              </a:rPr>
              <a:t> </a:t>
            </a:r>
            <a:r>
              <a:rPr lang="cs-CZ" altLang="cs-CZ" sz="2000" i="1" dirty="0" err="1">
                <a:cs typeface="Arial" panose="020B0604020202020204" pitchFamily="34" charset="0"/>
              </a:rPr>
              <a:t>been</a:t>
            </a:r>
            <a:r>
              <a:rPr lang="cs-CZ" altLang="cs-CZ" sz="2000" i="1" dirty="0">
                <a:cs typeface="Arial" panose="020B0604020202020204" pitchFamily="34" charset="0"/>
              </a:rPr>
              <a:t> </a:t>
            </a:r>
            <a:r>
              <a:rPr lang="cs-CZ" altLang="cs-CZ" sz="2000" i="1" dirty="0" err="1">
                <a:cs typeface="Arial" panose="020B0604020202020204" pitchFamily="34" charset="0"/>
              </a:rPr>
              <a:t>demonstrated</a:t>
            </a:r>
            <a:r>
              <a:rPr lang="cs-CZ" altLang="cs-CZ" sz="2000" i="1" dirty="0">
                <a:cs typeface="Arial" panose="020B0604020202020204" pitchFamily="34" charset="0"/>
              </a:rPr>
              <a:t> </a:t>
            </a:r>
            <a:r>
              <a:rPr lang="en-US" altLang="cs-CZ" sz="2000" i="1" dirty="0">
                <a:cs typeface="Arial" panose="020B0604020202020204" pitchFamily="34" charset="0"/>
              </a:rPr>
              <a:t>……</a:t>
            </a:r>
            <a:r>
              <a:rPr lang="cs-CZ" altLang="cs-CZ" sz="2000" i="1" dirty="0" err="1">
                <a:cs typeface="Arial" panose="020B0604020202020204" pitchFamily="34" charset="0"/>
              </a:rPr>
              <a:t>the</a:t>
            </a:r>
            <a:r>
              <a:rPr lang="cs-CZ" altLang="cs-CZ" sz="2000" i="1" dirty="0">
                <a:cs typeface="Arial" panose="020B0604020202020204" pitchFamily="34" charset="0"/>
              </a:rPr>
              <a:t> </a:t>
            </a:r>
            <a:r>
              <a:rPr lang="cs-CZ" altLang="cs-CZ" sz="2000" i="1" dirty="0" err="1">
                <a:cs typeface="Arial" panose="020B0604020202020204" pitchFamily="34" charset="0"/>
              </a:rPr>
              <a:t>behavior</a:t>
            </a:r>
            <a:r>
              <a:rPr lang="cs-CZ" altLang="cs-CZ" sz="2000" i="1" dirty="0">
                <a:cs typeface="Arial" panose="020B0604020202020204" pitchFamily="34" charset="0"/>
              </a:rPr>
              <a:t> </a:t>
            </a:r>
            <a:r>
              <a:rPr lang="cs-CZ" altLang="cs-CZ" sz="2000" i="1" dirty="0" err="1">
                <a:cs typeface="Arial" panose="020B0604020202020204" pitchFamily="34" charset="0"/>
              </a:rPr>
              <a:t>of</a:t>
            </a:r>
            <a:r>
              <a:rPr lang="cs-CZ" altLang="cs-CZ" sz="2000" i="1" dirty="0">
                <a:cs typeface="Arial" panose="020B0604020202020204" pitchFamily="34" charset="0"/>
              </a:rPr>
              <a:t> </a:t>
            </a:r>
            <a:r>
              <a:rPr lang="cs-CZ" altLang="cs-CZ" sz="2000" i="1" dirty="0" err="1">
                <a:cs typeface="Arial" panose="020B0604020202020204" pitchFamily="34" charset="0"/>
              </a:rPr>
              <a:t>light</a:t>
            </a:r>
            <a:r>
              <a:rPr lang="cs-CZ" altLang="cs-CZ" sz="2000" i="1" dirty="0">
                <a:cs typeface="Arial" panose="020B0604020202020204" pitchFamily="34" charset="0"/>
              </a:rPr>
              <a:t> </a:t>
            </a:r>
            <a:r>
              <a:rPr lang="cs-CZ" altLang="cs-CZ" sz="2000" i="1" dirty="0" err="1">
                <a:cs typeface="Arial" panose="020B0604020202020204" pitchFamily="34" charset="0"/>
              </a:rPr>
              <a:t>cone</a:t>
            </a:r>
            <a:r>
              <a:rPr lang="en-US" altLang="cs-CZ" sz="2000" i="1" dirty="0">
                <a:cs typeface="Arial" panose="020B0604020202020204" pitchFamily="34" charset="0"/>
              </a:rPr>
              <a:t> </a:t>
            </a:r>
            <a:r>
              <a:rPr lang="cs-CZ" altLang="cs-CZ" sz="2000" i="1" dirty="0" err="1">
                <a:cs typeface="Arial" panose="020B0604020202020204" pitchFamily="34" charset="0"/>
              </a:rPr>
              <a:t>commutators</a:t>
            </a:r>
            <a:r>
              <a:rPr lang="cs-CZ" altLang="cs-CZ" sz="2000" i="1" dirty="0">
                <a:cs typeface="Arial" panose="020B0604020202020204" pitchFamily="34" charset="0"/>
              </a:rPr>
              <a:t> </a:t>
            </a:r>
            <a:r>
              <a:rPr lang="cs-CZ" altLang="cs-CZ" sz="2000" i="1" dirty="0" err="1">
                <a:cs typeface="Arial" panose="020B0604020202020204" pitchFamily="34" charset="0"/>
              </a:rPr>
              <a:t>comes</a:t>
            </a:r>
            <a:r>
              <a:rPr lang="cs-CZ" altLang="cs-CZ" sz="2000" i="1" dirty="0">
                <a:cs typeface="Arial" panose="020B0604020202020204" pitchFamily="34" charset="0"/>
              </a:rPr>
              <a:t> </a:t>
            </a:r>
            <a:r>
              <a:rPr lang="cs-CZ" altLang="cs-CZ" sz="2000" i="1" dirty="0" err="1">
                <a:cs typeface="Arial" panose="020B0604020202020204" pitchFamily="34" charset="0"/>
              </a:rPr>
              <a:t>closer</a:t>
            </a:r>
            <a:r>
              <a:rPr lang="cs-CZ" altLang="cs-CZ" sz="2000" i="1" dirty="0">
                <a:cs typeface="Arial" panose="020B0604020202020204" pitchFamily="34" charset="0"/>
              </a:rPr>
              <a:t> to </a:t>
            </a:r>
            <a:r>
              <a:rPr lang="cs-CZ" altLang="cs-CZ" sz="2000" i="1" dirty="0" err="1">
                <a:cs typeface="Arial" panose="020B0604020202020204" pitchFamily="34" charset="0"/>
              </a:rPr>
              <a:t>scaling</a:t>
            </a:r>
            <a:r>
              <a:rPr lang="cs-CZ" altLang="cs-CZ" sz="2000" i="1" dirty="0">
                <a:cs typeface="Arial" panose="020B0604020202020204" pitchFamily="34" charset="0"/>
              </a:rPr>
              <a:t> </a:t>
            </a:r>
            <a:r>
              <a:rPr lang="cs-CZ" altLang="cs-CZ" sz="2000" i="1" dirty="0" err="1">
                <a:cs typeface="Arial" panose="020B0604020202020204" pitchFamily="34" charset="0"/>
              </a:rPr>
              <a:t>behavior</a:t>
            </a:r>
            <a:r>
              <a:rPr lang="cs-CZ" altLang="cs-CZ" sz="2000" i="1" dirty="0">
                <a:cs typeface="Arial" panose="020B0604020202020204" pitchFamily="34" charset="0"/>
              </a:rPr>
              <a:t> </a:t>
            </a:r>
            <a:r>
              <a:rPr lang="cs-CZ" altLang="cs-CZ" sz="2000" i="1" dirty="0" err="1">
                <a:cs typeface="Arial" panose="020B0604020202020204" pitchFamily="34" charset="0"/>
              </a:rPr>
              <a:t>than</a:t>
            </a:r>
            <a:r>
              <a:rPr lang="cs-CZ" altLang="cs-CZ" sz="2000" i="1" dirty="0">
                <a:cs typeface="Arial" panose="020B0604020202020204" pitchFamily="34" charset="0"/>
              </a:rPr>
              <a:t> in</a:t>
            </a:r>
            <a:r>
              <a:rPr lang="en-US" altLang="cs-CZ" sz="2000" i="1" dirty="0">
                <a:cs typeface="Arial" panose="020B0604020202020204" pitchFamily="34" charset="0"/>
              </a:rPr>
              <a:t> </a:t>
            </a:r>
            <a:r>
              <a:rPr lang="cs-CZ" altLang="cs-CZ" sz="2000" i="1" dirty="0" err="1">
                <a:cs typeface="Arial" panose="020B0604020202020204" pitchFamily="34" charset="0"/>
              </a:rPr>
              <a:t>the</a:t>
            </a:r>
            <a:r>
              <a:rPr lang="cs-CZ" altLang="cs-CZ" sz="2000" i="1" dirty="0">
                <a:cs typeface="Arial" panose="020B0604020202020204" pitchFamily="34" charset="0"/>
              </a:rPr>
              <a:t> </a:t>
            </a:r>
            <a:r>
              <a:rPr lang="cs-CZ" altLang="cs-CZ" sz="2000" i="1" dirty="0" err="1">
                <a:cs typeface="Arial" panose="020B0604020202020204" pitchFamily="34" charset="0"/>
              </a:rPr>
              <a:t>color</a:t>
            </a:r>
            <a:r>
              <a:rPr lang="cs-CZ" altLang="cs-CZ" sz="2000" i="1" dirty="0">
                <a:cs typeface="Arial" panose="020B0604020202020204" pitchFamily="34" charset="0"/>
              </a:rPr>
              <a:t> singlet </a:t>
            </a:r>
            <a:r>
              <a:rPr lang="cs-CZ" altLang="cs-CZ" sz="2000" i="1" dirty="0" err="1">
                <a:cs typeface="Arial" panose="020B0604020202020204" pitchFamily="34" charset="0"/>
              </a:rPr>
              <a:t>vector</a:t>
            </a:r>
            <a:r>
              <a:rPr lang="cs-CZ" altLang="cs-CZ" sz="2000" i="1" dirty="0">
                <a:cs typeface="Arial" panose="020B0604020202020204" pitchFamily="34" charset="0"/>
              </a:rPr>
              <a:t> gluon case</a:t>
            </a:r>
            <a:r>
              <a:rPr lang="en-US" altLang="cs-CZ" sz="2000" i="1" dirty="0">
                <a:cs typeface="Arial" panose="020B0604020202020204" pitchFamily="34" charset="0"/>
              </a:rPr>
              <a:t>.</a:t>
            </a:r>
            <a:r>
              <a:rPr lang="cs-CZ" altLang="cs-CZ" sz="2000" i="1" dirty="0">
                <a:cs typeface="Arial" panose="020B0604020202020204" pitchFamily="34" charset="0"/>
              </a:rPr>
              <a:t> </a:t>
            </a:r>
            <a:r>
              <a:rPr lang="cs-CZ" altLang="cs-CZ" sz="2000" b="1" i="1" dirty="0" err="1">
                <a:solidFill>
                  <a:srgbClr val="2613B3"/>
                </a:solidFill>
                <a:cs typeface="Arial" panose="020B0604020202020204" pitchFamily="34" charset="0"/>
              </a:rPr>
              <a:t>However</a:t>
            </a:r>
            <a:r>
              <a:rPr lang="cs-CZ" altLang="cs-CZ" sz="2000" b="1" i="1" dirty="0">
                <a:solidFill>
                  <a:srgbClr val="2613B3"/>
                </a:solidFill>
                <a:cs typeface="Arial" panose="020B0604020202020204" pitchFamily="34" charset="0"/>
              </a:rPr>
              <a:t>, </a:t>
            </a:r>
            <a:r>
              <a:rPr lang="cs-CZ" altLang="cs-CZ" sz="2000" b="1" i="1" dirty="0" err="1">
                <a:solidFill>
                  <a:srgbClr val="2613B3"/>
                </a:solidFill>
                <a:cs typeface="Arial" panose="020B0604020202020204" pitchFamily="34" charset="0"/>
              </a:rPr>
              <a:t>actual</a:t>
            </a:r>
            <a:r>
              <a:rPr lang="en-US" altLang="cs-CZ" sz="2000" b="1" i="1" dirty="0">
                <a:solidFill>
                  <a:srgbClr val="2613B3"/>
                </a:solidFill>
                <a:cs typeface="Arial" panose="020B0604020202020204" pitchFamily="34" charset="0"/>
              </a:rPr>
              <a:t> </a:t>
            </a:r>
            <a:r>
              <a:rPr lang="cs-CZ" altLang="cs-CZ" sz="2000" b="1" i="1" dirty="0" err="1">
                <a:solidFill>
                  <a:srgbClr val="2613B3"/>
                </a:solidFill>
                <a:cs typeface="Arial" panose="020B0604020202020204" pitchFamily="34" charset="0"/>
              </a:rPr>
              <a:t>Bjorken</a:t>
            </a:r>
            <a:r>
              <a:rPr lang="cs-CZ" altLang="cs-CZ" sz="2000" b="1" i="1" dirty="0">
                <a:solidFill>
                  <a:srgbClr val="2613B3"/>
                </a:solidFill>
                <a:cs typeface="Arial" panose="020B0604020202020204" pitchFamily="34" charset="0"/>
              </a:rPr>
              <a:t> </a:t>
            </a:r>
            <a:r>
              <a:rPr lang="cs-CZ" altLang="cs-CZ" sz="2000" b="1" i="1" dirty="0" err="1">
                <a:solidFill>
                  <a:srgbClr val="2613B3"/>
                </a:solidFill>
                <a:cs typeface="Arial" panose="020B0604020202020204" pitchFamily="34" charset="0"/>
              </a:rPr>
              <a:t>scaling</a:t>
            </a:r>
            <a:r>
              <a:rPr lang="cs-CZ" altLang="cs-CZ" sz="2000" b="1" i="1" dirty="0">
                <a:solidFill>
                  <a:srgbClr val="2613B3"/>
                </a:solidFill>
                <a:cs typeface="Arial" panose="020B0604020202020204" pitchFamily="34" charset="0"/>
              </a:rPr>
              <a:t> does not </a:t>
            </a:r>
            <a:r>
              <a:rPr lang="cs-CZ" altLang="cs-CZ" sz="2000" b="1" i="1" dirty="0" err="1">
                <a:solidFill>
                  <a:srgbClr val="2613B3"/>
                </a:solidFill>
                <a:cs typeface="Arial" panose="020B0604020202020204" pitchFamily="34" charset="0"/>
              </a:rPr>
              <a:t>occur</a:t>
            </a:r>
            <a:r>
              <a:rPr lang="en-US" altLang="cs-CZ" sz="2000" b="1" i="1" dirty="0">
                <a:solidFill>
                  <a:srgbClr val="2613B3"/>
                </a:solidFill>
                <a:cs typeface="Arial" panose="020B0604020202020204" pitchFamily="34" charset="0"/>
              </a:rPr>
              <a:t>…..</a:t>
            </a:r>
            <a:endParaRPr lang="en-US" altLang="cs-CZ" sz="2000" b="1" dirty="0">
              <a:solidFill>
                <a:srgbClr val="2613B3"/>
              </a:solidFill>
              <a:cs typeface="Arial" panose="020B0604020202020204" pitchFamily="34" charset="0"/>
            </a:endParaRPr>
          </a:p>
        </p:txBody>
      </p:sp>
      <p:pic>
        <p:nvPicPr>
          <p:cNvPr id="51203" name="Picture 6" descr="advantage1">
            <a:extLst>
              <a:ext uri="{FF2B5EF4-FFF2-40B4-BE49-F238E27FC236}">
                <a16:creationId xmlns:a16="http://schemas.microsoft.com/office/drawing/2014/main" id="{60E90924-C8A4-69B0-BFDB-433B8FB462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57175"/>
            <a:ext cx="842486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7" descr="advantage2">
            <a:extLst>
              <a:ext uri="{FF2B5EF4-FFF2-40B4-BE49-F238E27FC236}">
                <a16:creationId xmlns:a16="http://schemas.microsoft.com/office/drawing/2014/main" id="{AC452AB3-8200-F4C1-48F5-0296156964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590550"/>
            <a:ext cx="7561263"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Text Box 8">
            <a:extLst>
              <a:ext uri="{FF2B5EF4-FFF2-40B4-BE49-F238E27FC236}">
                <a16:creationId xmlns:a16="http://schemas.microsoft.com/office/drawing/2014/main" id="{62A48207-FD51-147C-0C27-4CA4F575B9F3}"/>
              </a:ext>
            </a:extLst>
          </p:cNvPr>
          <p:cNvSpPr txBox="1">
            <a:spLocks noChangeArrowheads="1"/>
          </p:cNvSpPr>
          <p:nvPr/>
        </p:nvSpPr>
        <p:spPr bwMode="auto">
          <a:xfrm>
            <a:off x="306387" y="4012664"/>
            <a:ext cx="8459787" cy="1631216"/>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i="1" dirty="0" err="1">
                <a:cs typeface="Arial" panose="020B0604020202020204" pitchFamily="34" charset="0"/>
              </a:rPr>
              <a:t>For</a:t>
            </a:r>
            <a:r>
              <a:rPr lang="cs-CZ" altLang="cs-CZ" sz="2000" i="1" dirty="0">
                <a:cs typeface="Arial" panose="020B0604020202020204" pitchFamily="34" charset="0"/>
              </a:rPr>
              <a:t> </a:t>
            </a:r>
            <a:r>
              <a:rPr lang="cs-CZ" altLang="cs-CZ" sz="2000" i="1" dirty="0" err="1">
                <a:cs typeface="Arial" panose="020B0604020202020204" pitchFamily="34" charset="0"/>
              </a:rPr>
              <a:t>us</a:t>
            </a:r>
            <a:r>
              <a:rPr lang="cs-CZ" altLang="cs-CZ" sz="2000" i="1" dirty="0">
                <a:cs typeface="Arial" panose="020B0604020202020204" pitchFamily="34" charset="0"/>
              </a:rPr>
              <a:t>, </a:t>
            </a:r>
            <a:r>
              <a:rPr lang="cs-CZ" altLang="cs-CZ" sz="2000" i="1" dirty="0" err="1">
                <a:cs typeface="Arial" panose="020B0604020202020204" pitchFamily="34" charset="0"/>
              </a:rPr>
              <a:t>the</a:t>
            </a:r>
            <a:r>
              <a:rPr lang="cs-CZ" altLang="cs-CZ" sz="2000" i="1" dirty="0">
                <a:cs typeface="Arial" panose="020B0604020202020204" pitchFamily="34" charset="0"/>
              </a:rPr>
              <a:t> </a:t>
            </a:r>
            <a:r>
              <a:rPr lang="cs-CZ" altLang="cs-CZ" sz="2000" i="1" dirty="0" err="1">
                <a:cs typeface="Arial" panose="020B0604020202020204" pitchFamily="34" charset="0"/>
              </a:rPr>
              <a:t>result</a:t>
            </a:r>
            <a:r>
              <a:rPr lang="cs-CZ" altLang="cs-CZ" sz="2000" i="1" dirty="0">
                <a:cs typeface="Arial" panose="020B0604020202020204" pitchFamily="34" charset="0"/>
              </a:rPr>
              <a:t> </a:t>
            </a:r>
            <a:r>
              <a:rPr lang="cs-CZ" altLang="cs-CZ" sz="2000" i="1" dirty="0" err="1">
                <a:cs typeface="Arial" panose="020B0604020202020204" pitchFamily="34" charset="0"/>
              </a:rPr>
              <a:t>that</a:t>
            </a:r>
            <a:r>
              <a:rPr lang="cs-CZ" altLang="cs-CZ" sz="2000" i="1" dirty="0">
                <a:cs typeface="Arial" panose="020B0604020202020204" pitchFamily="34" charset="0"/>
              </a:rPr>
              <a:t> </a:t>
            </a:r>
            <a:r>
              <a:rPr lang="cs-CZ" altLang="cs-CZ" sz="2000" i="1" dirty="0" err="1">
                <a:cs typeface="Arial" panose="020B0604020202020204" pitchFamily="34" charset="0"/>
              </a:rPr>
              <a:t>the</a:t>
            </a:r>
            <a:r>
              <a:rPr lang="cs-CZ" altLang="cs-CZ" sz="2000" i="1" dirty="0">
                <a:cs typeface="Arial" panose="020B0604020202020204" pitchFamily="34" charset="0"/>
              </a:rPr>
              <a:t> </a:t>
            </a:r>
            <a:r>
              <a:rPr lang="cs-CZ" altLang="cs-CZ" sz="2000" i="1" dirty="0" err="1">
                <a:cs typeface="Arial" panose="020B0604020202020204" pitchFamily="34" charset="0"/>
              </a:rPr>
              <a:t>color</a:t>
            </a:r>
            <a:r>
              <a:rPr lang="cs-CZ" altLang="cs-CZ" sz="2000" i="1" dirty="0">
                <a:cs typeface="Arial" panose="020B0604020202020204" pitchFamily="34" charset="0"/>
              </a:rPr>
              <a:t> </a:t>
            </a:r>
            <a:r>
              <a:rPr lang="cs-CZ" altLang="cs-CZ" sz="2000" i="1" dirty="0" err="1">
                <a:cs typeface="Arial" panose="020B0604020202020204" pitchFamily="34" charset="0"/>
              </a:rPr>
              <a:t>octet</a:t>
            </a:r>
            <a:r>
              <a:rPr lang="cs-CZ" altLang="cs-CZ" sz="2000" i="1" dirty="0">
                <a:cs typeface="Arial" panose="020B0604020202020204" pitchFamily="34" charset="0"/>
              </a:rPr>
              <a:t> </a:t>
            </a:r>
            <a:r>
              <a:rPr lang="cs-CZ" altLang="cs-CZ" sz="2000" i="1" dirty="0" err="1">
                <a:cs typeface="Arial" panose="020B0604020202020204" pitchFamily="34" charset="0"/>
              </a:rPr>
              <a:t>field</a:t>
            </a:r>
            <a:r>
              <a:rPr lang="cs-CZ" altLang="cs-CZ" sz="2000" i="1" dirty="0">
                <a:cs typeface="Arial" panose="020B0604020202020204" pitchFamily="34" charset="0"/>
              </a:rPr>
              <a:t> </a:t>
            </a:r>
            <a:r>
              <a:rPr lang="cs-CZ" altLang="cs-CZ" sz="2000" i="1" dirty="0" err="1">
                <a:cs typeface="Arial" panose="020B0604020202020204" pitchFamily="34" charset="0"/>
              </a:rPr>
              <a:t>theory</a:t>
            </a:r>
            <a:r>
              <a:rPr lang="en-US" altLang="cs-CZ" sz="2000" i="1" dirty="0">
                <a:cs typeface="Arial" panose="020B0604020202020204" pitchFamily="34" charset="0"/>
              </a:rPr>
              <a:t> </a:t>
            </a:r>
            <a:r>
              <a:rPr lang="cs-CZ" altLang="cs-CZ" sz="2000" i="1" dirty="0">
                <a:cs typeface="Arial" panose="020B0604020202020204" pitchFamily="34" charset="0"/>
              </a:rPr>
              <a:t>model </a:t>
            </a:r>
            <a:r>
              <a:rPr lang="cs-CZ" altLang="cs-CZ" sz="2000" i="1" dirty="0" err="1">
                <a:cs typeface="Arial" panose="020B0604020202020204" pitchFamily="34" charset="0"/>
              </a:rPr>
              <a:t>comes</a:t>
            </a:r>
            <a:r>
              <a:rPr lang="cs-CZ" altLang="cs-CZ" sz="2000" i="1" dirty="0">
                <a:cs typeface="Arial" panose="020B0604020202020204" pitchFamily="34" charset="0"/>
              </a:rPr>
              <a:t> </a:t>
            </a:r>
            <a:r>
              <a:rPr lang="cs-CZ" altLang="cs-CZ" sz="2000" i="1" dirty="0" err="1">
                <a:cs typeface="Arial" panose="020B0604020202020204" pitchFamily="34" charset="0"/>
              </a:rPr>
              <a:t>closer</a:t>
            </a:r>
            <a:r>
              <a:rPr lang="cs-CZ" altLang="cs-CZ" sz="2000" i="1" dirty="0">
                <a:cs typeface="Arial" panose="020B0604020202020204" pitchFamily="34" charset="0"/>
              </a:rPr>
              <a:t> to </a:t>
            </a:r>
            <a:r>
              <a:rPr lang="cs-CZ" altLang="cs-CZ" sz="2000" i="1" dirty="0" err="1">
                <a:cs typeface="Arial" panose="020B0604020202020204" pitchFamily="34" charset="0"/>
              </a:rPr>
              <a:t>asymptotic</a:t>
            </a:r>
            <a:r>
              <a:rPr lang="cs-CZ" altLang="cs-CZ" sz="2000" i="1" dirty="0">
                <a:cs typeface="Arial" panose="020B0604020202020204" pitchFamily="34" charset="0"/>
              </a:rPr>
              <a:t> </a:t>
            </a:r>
            <a:r>
              <a:rPr lang="cs-CZ" altLang="cs-CZ" sz="2000" i="1" dirty="0" err="1">
                <a:cs typeface="Arial" panose="020B0604020202020204" pitchFamily="34" charset="0"/>
              </a:rPr>
              <a:t>scaling</a:t>
            </a:r>
            <a:r>
              <a:rPr lang="cs-CZ" altLang="cs-CZ" sz="2000" i="1" dirty="0">
                <a:cs typeface="Arial" panose="020B0604020202020204" pitchFamily="34" charset="0"/>
              </a:rPr>
              <a:t> </a:t>
            </a:r>
            <a:r>
              <a:rPr lang="cs-CZ" altLang="cs-CZ" sz="2000" i="1" dirty="0" err="1">
                <a:cs typeface="Arial" panose="020B0604020202020204" pitchFamily="34" charset="0"/>
              </a:rPr>
              <a:t>than</a:t>
            </a:r>
            <a:r>
              <a:rPr lang="cs-CZ" altLang="cs-CZ" sz="2000" i="1" dirty="0">
                <a:cs typeface="Arial" panose="020B0604020202020204" pitchFamily="34" charset="0"/>
              </a:rPr>
              <a:t> </a:t>
            </a:r>
            <a:r>
              <a:rPr lang="cs-CZ" altLang="cs-CZ" sz="2000" i="1" dirty="0" err="1">
                <a:cs typeface="Arial" panose="020B0604020202020204" pitchFamily="34" charset="0"/>
              </a:rPr>
              <a:t>the</a:t>
            </a:r>
            <a:r>
              <a:rPr lang="en-US" altLang="cs-CZ" sz="2000" i="1" dirty="0">
                <a:cs typeface="Arial" panose="020B0604020202020204" pitchFamily="34" charset="0"/>
              </a:rPr>
              <a:t> </a:t>
            </a:r>
            <a:r>
              <a:rPr lang="cs-CZ" altLang="cs-CZ" sz="2000" i="1" dirty="0" err="1">
                <a:cs typeface="Arial" panose="020B0604020202020204" pitchFamily="34" charset="0"/>
              </a:rPr>
              <a:t>color</a:t>
            </a:r>
            <a:r>
              <a:rPr lang="cs-CZ" altLang="cs-CZ" sz="2000" i="1" dirty="0">
                <a:cs typeface="Arial" panose="020B0604020202020204" pitchFamily="34" charset="0"/>
              </a:rPr>
              <a:t> singlet model </a:t>
            </a:r>
            <a:r>
              <a:rPr lang="cs-CZ" altLang="cs-CZ" sz="2000" i="1" dirty="0" err="1">
                <a:cs typeface="Arial" panose="020B0604020202020204" pitchFamily="34" charset="0"/>
              </a:rPr>
              <a:t>is</a:t>
            </a:r>
            <a:r>
              <a:rPr lang="cs-CZ" altLang="cs-CZ" sz="2000" i="1" dirty="0">
                <a:cs typeface="Arial" panose="020B0604020202020204" pitchFamily="34" charset="0"/>
              </a:rPr>
              <a:t> </a:t>
            </a:r>
            <a:r>
              <a:rPr lang="cs-CZ" altLang="cs-CZ" sz="2000" i="1" dirty="0" err="1">
                <a:cs typeface="Arial" panose="020B0604020202020204" pitchFamily="34" charset="0"/>
              </a:rPr>
              <a:t>interesting</a:t>
            </a:r>
            <a:r>
              <a:rPr lang="cs-CZ" altLang="cs-CZ" sz="2000" i="1" dirty="0">
                <a:cs typeface="Arial" panose="020B0604020202020204" pitchFamily="34" charset="0"/>
              </a:rPr>
              <a:t>, but not </a:t>
            </a:r>
            <a:r>
              <a:rPr lang="cs-CZ" altLang="cs-CZ" sz="2000" i="1" dirty="0" err="1">
                <a:cs typeface="Arial" panose="020B0604020202020204" pitchFamily="34" charset="0"/>
              </a:rPr>
              <a:t>necessarily</a:t>
            </a:r>
            <a:r>
              <a:rPr lang="en-US" altLang="cs-CZ" sz="2000" i="1" dirty="0">
                <a:cs typeface="Arial" panose="020B0604020202020204" pitchFamily="34" charset="0"/>
              </a:rPr>
              <a:t> </a:t>
            </a:r>
            <a:r>
              <a:rPr lang="cs-CZ" altLang="cs-CZ" sz="2000" i="1" dirty="0" err="1">
                <a:cs typeface="Arial" panose="020B0604020202020204" pitchFamily="34" charset="0"/>
              </a:rPr>
              <a:t>conclusive</a:t>
            </a:r>
            <a:r>
              <a:rPr lang="cs-CZ" altLang="cs-CZ" sz="2000" i="1" dirty="0">
                <a:cs typeface="Arial" panose="020B0604020202020204" pitchFamily="34" charset="0"/>
              </a:rPr>
              <a:t>, </a:t>
            </a:r>
            <a:r>
              <a:rPr lang="cs-CZ" altLang="cs-CZ" sz="2000" i="1" dirty="0" err="1">
                <a:cs typeface="Arial" panose="020B0604020202020204" pitchFamily="34" charset="0"/>
              </a:rPr>
              <a:t>since</a:t>
            </a:r>
            <a:r>
              <a:rPr lang="cs-CZ" altLang="cs-CZ" sz="2000" i="1" dirty="0">
                <a:solidFill>
                  <a:srgbClr val="6600CC"/>
                </a:solidFill>
                <a:cs typeface="Arial" panose="020B0604020202020204" pitchFamily="34" charset="0"/>
              </a:rPr>
              <a:t> </a:t>
            </a:r>
            <a:r>
              <a:rPr lang="cs-CZ" altLang="cs-CZ" sz="2000" b="1" i="1" u="sng" dirty="0" err="1">
                <a:solidFill>
                  <a:srgbClr val="2613B3"/>
                </a:solidFill>
                <a:cs typeface="Arial" panose="020B0604020202020204" pitchFamily="34" charset="0"/>
              </a:rPr>
              <a:t>we</a:t>
            </a:r>
            <a:r>
              <a:rPr lang="cs-CZ" altLang="cs-CZ" sz="2000" b="1" i="1" u="sng" dirty="0">
                <a:solidFill>
                  <a:srgbClr val="2613B3"/>
                </a:solidFill>
                <a:cs typeface="Arial" panose="020B0604020202020204" pitchFamily="34" charset="0"/>
              </a:rPr>
              <a:t> </a:t>
            </a:r>
            <a:r>
              <a:rPr lang="cs-CZ" altLang="cs-CZ" sz="2000" b="1" i="1" u="sng" dirty="0" err="1">
                <a:solidFill>
                  <a:srgbClr val="2613B3"/>
                </a:solidFill>
                <a:cs typeface="Arial" panose="020B0604020202020204" pitchFamily="34" charset="0"/>
              </a:rPr>
              <a:t>conjecture</a:t>
            </a:r>
            <a:r>
              <a:rPr lang="cs-CZ" altLang="cs-CZ" sz="2000" b="1" i="1" u="sng" dirty="0">
                <a:solidFill>
                  <a:srgbClr val="2613B3"/>
                </a:solidFill>
                <a:cs typeface="Arial" panose="020B0604020202020204" pitchFamily="34" charset="0"/>
              </a:rPr>
              <a:t> </a:t>
            </a:r>
            <a:r>
              <a:rPr lang="cs-CZ" altLang="cs-CZ" sz="2000" b="1" i="1" u="sng" dirty="0" err="1">
                <a:solidFill>
                  <a:srgbClr val="2613B3"/>
                </a:solidFill>
                <a:cs typeface="Arial" panose="020B0604020202020204" pitchFamily="34" charset="0"/>
              </a:rPr>
              <a:t>that</a:t>
            </a:r>
            <a:r>
              <a:rPr lang="cs-CZ" altLang="cs-CZ" sz="2000" b="1" i="1" u="sng" dirty="0">
                <a:solidFill>
                  <a:srgbClr val="2613B3"/>
                </a:solidFill>
                <a:cs typeface="Arial" panose="020B0604020202020204" pitchFamily="34" charset="0"/>
              </a:rPr>
              <a:t> </a:t>
            </a:r>
            <a:r>
              <a:rPr lang="cs-CZ" altLang="cs-CZ" sz="2000" b="1" i="1" u="sng" dirty="0" err="1">
                <a:solidFill>
                  <a:srgbClr val="2613B3"/>
                </a:solidFill>
                <a:cs typeface="Arial" panose="020B0604020202020204" pitchFamily="34" charset="0"/>
              </a:rPr>
              <a:t>there</a:t>
            </a:r>
            <a:r>
              <a:rPr lang="cs-CZ" altLang="cs-CZ" sz="2000" b="1" i="1" u="sng" dirty="0">
                <a:solidFill>
                  <a:srgbClr val="2613B3"/>
                </a:solidFill>
                <a:cs typeface="Arial" panose="020B0604020202020204" pitchFamily="34" charset="0"/>
              </a:rPr>
              <a:t> </a:t>
            </a:r>
            <a:r>
              <a:rPr lang="cs-CZ" altLang="cs-CZ" sz="2000" b="1" i="1" u="sng" dirty="0" err="1">
                <a:solidFill>
                  <a:srgbClr val="2613B3"/>
                </a:solidFill>
                <a:cs typeface="Arial" panose="020B0604020202020204" pitchFamily="34" charset="0"/>
              </a:rPr>
              <a:t>may</a:t>
            </a:r>
            <a:r>
              <a:rPr lang="cs-CZ" altLang="cs-CZ" sz="2000" b="1" i="1" u="sng" dirty="0">
                <a:solidFill>
                  <a:srgbClr val="2613B3"/>
                </a:solidFill>
                <a:cs typeface="Arial" panose="020B0604020202020204" pitchFamily="34" charset="0"/>
              </a:rPr>
              <a:t> </a:t>
            </a:r>
            <a:r>
              <a:rPr lang="cs-CZ" altLang="cs-CZ" sz="2000" b="1" i="1" u="sng" dirty="0" err="1">
                <a:solidFill>
                  <a:srgbClr val="2613B3"/>
                </a:solidFill>
                <a:cs typeface="Arial" panose="020B0604020202020204" pitchFamily="34" charset="0"/>
              </a:rPr>
              <a:t>be</a:t>
            </a:r>
            <a:r>
              <a:rPr lang="cs-CZ" altLang="cs-CZ" sz="2000" b="1" i="1" u="sng" dirty="0">
                <a:solidFill>
                  <a:srgbClr val="2613B3"/>
                </a:solidFill>
                <a:cs typeface="Arial" panose="020B0604020202020204" pitchFamily="34" charset="0"/>
              </a:rPr>
              <a:t> a</a:t>
            </a:r>
            <a:r>
              <a:rPr lang="en-US" altLang="cs-CZ" sz="2000" b="1" i="1" u="sng" dirty="0">
                <a:solidFill>
                  <a:srgbClr val="2613B3"/>
                </a:solidFill>
                <a:cs typeface="Arial" panose="020B0604020202020204" pitchFamily="34" charset="0"/>
              </a:rPr>
              <a:t> </a:t>
            </a:r>
            <a:r>
              <a:rPr lang="cs-CZ" altLang="cs-CZ" sz="2000" b="1" i="1" u="sng" dirty="0" err="1">
                <a:solidFill>
                  <a:srgbClr val="2613B3"/>
                </a:solidFill>
                <a:cs typeface="Arial" panose="020B0604020202020204" pitchFamily="34" charset="0"/>
              </a:rPr>
              <a:t>modification</a:t>
            </a:r>
            <a:r>
              <a:rPr lang="cs-CZ" altLang="cs-CZ" sz="2000" b="1" i="1" u="sng" dirty="0">
                <a:solidFill>
                  <a:srgbClr val="2613B3"/>
                </a:solidFill>
                <a:cs typeface="Arial" panose="020B0604020202020204" pitchFamily="34" charset="0"/>
              </a:rPr>
              <a:t> </a:t>
            </a:r>
            <a:r>
              <a:rPr lang="cs-CZ" altLang="cs-CZ" sz="2000" b="1" i="1" u="sng" dirty="0" err="1">
                <a:solidFill>
                  <a:srgbClr val="2613B3"/>
                </a:solidFill>
                <a:cs typeface="Arial" panose="020B0604020202020204" pitchFamily="34" charset="0"/>
              </a:rPr>
              <a:t>at</a:t>
            </a:r>
            <a:r>
              <a:rPr lang="cs-CZ" altLang="cs-CZ" sz="2000" b="1" i="1" u="sng" dirty="0">
                <a:solidFill>
                  <a:srgbClr val="2613B3"/>
                </a:solidFill>
                <a:cs typeface="Arial" panose="020B0604020202020204" pitchFamily="34" charset="0"/>
              </a:rPr>
              <a:t> </a:t>
            </a:r>
            <a:r>
              <a:rPr lang="cs-CZ" altLang="cs-CZ" sz="2000" b="1" i="1" u="sng" dirty="0" err="1">
                <a:solidFill>
                  <a:srgbClr val="2613B3"/>
                </a:solidFill>
                <a:cs typeface="Arial" panose="020B0604020202020204" pitchFamily="34" charset="0"/>
              </a:rPr>
              <a:t>high</a:t>
            </a:r>
            <a:r>
              <a:rPr lang="cs-CZ" altLang="cs-CZ" sz="2000" b="1" i="1" u="sng" dirty="0">
                <a:solidFill>
                  <a:srgbClr val="2613B3"/>
                </a:solidFill>
                <a:cs typeface="Arial" panose="020B0604020202020204" pitchFamily="34" charset="0"/>
              </a:rPr>
              <a:t> </a:t>
            </a:r>
            <a:r>
              <a:rPr lang="cs-CZ" altLang="cs-CZ" sz="2000" b="1" i="1" u="sng" dirty="0" err="1">
                <a:solidFill>
                  <a:srgbClr val="2613B3"/>
                </a:solidFill>
                <a:cs typeface="Arial" panose="020B0604020202020204" pitchFamily="34" charset="0"/>
              </a:rPr>
              <a:t>frequencies</a:t>
            </a:r>
            <a:r>
              <a:rPr lang="cs-CZ" altLang="cs-CZ" sz="2000" b="1" i="1" u="sng" dirty="0">
                <a:solidFill>
                  <a:srgbClr val="2613B3"/>
                </a:solidFill>
                <a:cs typeface="Arial" panose="020B0604020202020204" pitchFamily="34" charset="0"/>
              </a:rPr>
              <a:t> </a:t>
            </a:r>
            <a:r>
              <a:rPr lang="cs-CZ" altLang="cs-CZ" sz="2000" b="1" i="1" u="sng" dirty="0" err="1">
                <a:solidFill>
                  <a:srgbClr val="2613B3"/>
                </a:solidFill>
                <a:cs typeface="Arial" panose="020B0604020202020204" pitchFamily="34" charset="0"/>
              </a:rPr>
              <a:t>that</a:t>
            </a:r>
            <a:r>
              <a:rPr lang="cs-CZ" altLang="cs-CZ" sz="2000" b="1" i="1" u="sng" dirty="0">
                <a:solidFill>
                  <a:srgbClr val="2613B3"/>
                </a:solidFill>
                <a:cs typeface="Arial" panose="020B0604020202020204" pitchFamily="34" charset="0"/>
              </a:rPr>
              <a:t> </a:t>
            </a:r>
            <a:r>
              <a:rPr lang="cs-CZ" altLang="cs-CZ" sz="2000" b="1" i="1" u="sng" dirty="0" err="1">
                <a:solidFill>
                  <a:srgbClr val="2613B3"/>
                </a:solidFill>
                <a:cs typeface="Arial" panose="020B0604020202020204" pitchFamily="34" charset="0"/>
              </a:rPr>
              <a:t>produces</a:t>
            </a:r>
            <a:r>
              <a:rPr lang="cs-CZ" altLang="cs-CZ" sz="2000" b="1" i="1" u="sng" dirty="0">
                <a:solidFill>
                  <a:srgbClr val="2613B3"/>
                </a:solidFill>
                <a:cs typeface="Arial" panose="020B0604020202020204" pitchFamily="34" charset="0"/>
              </a:rPr>
              <a:t> </a:t>
            </a:r>
            <a:r>
              <a:rPr lang="cs-CZ" altLang="cs-CZ" sz="2000" b="1" i="1" u="sng" dirty="0" err="1">
                <a:solidFill>
                  <a:srgbClr val="2613B3"/>
                </a:solidFill>
                <a:cs typeface="Arial" panose="020B0604020202020204" pitchFamily="34" charset="0"/>
              </a:rPr>
              <a:t>true</a:t>
            </a:r>
            <a:r>
              <a:rPr lang="en-US" altLang="cs-CZ" sz="2000" b="1" i="1" u="sng" dirty="0">
                <a:solidFill>
                  <a:srgbClr val="2613B3"/>
                </a:solidFill>
                <a:cs typeface="Arial" panose="020B0604020202020204" pitchFamily="34" charset="0"/>
              </a:rPr>
              <a:t> </a:t>
            </a:r>
            <a:r>
              <a:rPr lang="cs-CZ" altLang="cs-CZ" sz="2000" b="1" i="1" u="sng" dirty="0" err="1">
                <a:solidFill>
                  <a:srgbClr val="2613B3"/>
                </a:solidFill>
                <a:cs typeface="Arial" panose="020B0604020202020204" pitchFamily="34" charset="0"/>
              </a:rPr>
              <a:t>asymptotic</a:t>
            </a:r>
            <a:r>
              <a:rPr lang="cs-CZ" altLang="cs-CZ" sz="2000" b="1" i="1" u="sng" dirty="0">
                <a:solidFill>
                  <a:srgbClr val="2613B3"/>
                </a:solidFill>
                <a:cs typeface="Arial" panose="020B0604020202020204" pitchFamily="34" charset="0"/>
              </a:rPr>
              <a:t> </a:t>
            </a:r>
            <a:r>
              <a:rPr lang="cs-CZ" altLang="cs-CZ" sz="2000" b="1" i="1" u="sng" dirty="0" err="1">
                <a:solidFill>
                  <a:srgbClr val="2613B3"/>
                </a:solidFill>
                <a:cs typeface="Arial" panose="020B0604020202020204" pitchFamily="34" charset="0"/>
              </a:rPr>
              <a:t>scaling</a:t>
            </a:r>
            <a:r>
              <a:rPr lang="cs-CZ" altLang="cs-CZ" sz="2000" b="1" i="1" u="sng" dirty="0">
                <a:solidFill>
                  <a:srgbClr val="2613B3"/>
                </a:solidFill>
                <a:cs typeface="Arial" panose="020B0604020202020204" pitchFamily="34" charset="0"/>
              </a:rPr>
              <a:t>.</a:t>
            </a:r>
            <a:endParaRPr lang="cs-CZ" altLang="cs-CZ" sz="2000" b="1" dirty="0">
              <a:solidFill>
                <a:srgbClr val="2613B3"/>
              </a:solidFill>
              <a:cs typeface="Arial" panose="020B0604020202020204" pitchFamily="34" charset="0"/>
            </a:endParaRPr>
          </a:p>
        </p:txBody>
      </p:sp>
      <p:sp>
        <p:nvSpPr>
          <p:cNvPr id="2" name="TextovéPole 1">
            <a:extLst>
              <a:ext uri="{FF2B5EF4-FFF2-40B4-BE49-F238E27FC236}">
                <a16:creationId xmlns:a16="http://schemas.microsoft.com/office/drawing/2014/main" id="{86BCBDC7-34B5-436C-63BF-D0862987BFFA}"/>
              </a:ext>
            </a:extLst>
          </p:cNvPr>
          <p:cNvSpPr txBox="1"/>
          <p:nvPr/>
        </p:nvSpPr>
        <p:spPr>
          <a:xfrm>
            <a:off x="323850" y="5755709"/>
            <a:ext cx="8327921" cy="400110"/>
          </a:xfrm>
          <a:prstGeom prst="rect">
            <a:avLst/>
          </a:prstGeom>
          <a:noFill/>
        </p:spPr>
        <p:txBody>
          <a:bodyPr wrap="none" rtlCol="0">
            <a:spAutoFit/>
          </a:bodyPr>
          <a:lstStyle/>
          <a:p>
            <a:r>
              <a:rPr lang="cs-CZ" sz="2000" b="1" dirty="0">
                <a:solidFill>
                  <a:srgbClr val="FF0000"/>
                </a:solidFill>
                <a:latin typeface="Arial" panose="020B0604020202020204" pitchFamily="34" charset="0"/>
                <a:cs typeface="Arial" panose="020B0604020202020204" pitchFamily="34" charset="0"/>
              </a:rPr>
              <a:t>They </a:t>
            </a:r>
            <a:r>
              <a:rPr lang="cs-CZ" sz="2000" b="1" dirty="0" err="1">
                <a:solidFill>
                  <a:srgbClr val="FF0000"/>
                </a:solidFill>
                <a:latin typeface="Arial" panose="020B0604020202020204" pitchFamily="34" charset="0"/>
                <a:cs typeface="Arial" panose="020B0604020202020204" pitchFamily="34" charset="0"/>
              </a:rPr>
              <a:t>missed</a:t>
            </a:r>
            <a:r>
              <a:rPr lang="cs-CZ" sz="2000" b="1" dirty="0">
                <a:solidFill>
                  <a:srgbClr val="FF0000"/>
                </a:solidFill>
                <a:latin typeface="Arial" panose="020B0604020202020204" pitchFamily="34" charset="0"/>
                <a:cs typeface="Arial" panose="020B0604020202020204" pitchFamily="34" charset="0"/>
              </a:rPr>
              <a:t> </a:t>
            </a:r>
            <a:r>
              <a:rPr lang="cs-CZ" sz="2000" b="1" dirty="0" err="1">
                <a:solidFill>
                  <a:srgbClr val="FF0000"/>
                </a:solidFill>
                <a:latin typeface="Arial" panose="020B0604020202020204" pitchFamily="34" charset="0"/>
                <a:cs typeface="Arial" panose="020B0604020202020204" pitchFamily="34" charset="0"/>
              </a:rPr>
              <a:t>the</a:t>
            </a:r>
            <a:r>
              <a:rPr lang="cs-CZ" sz="2000" b="1" dirty="0">
                <a:solidFill>
                  <a:srgbClr val="FF0000"/>
                </a:solidFill>
                <a:latin typeface="Arial" panose="020B0604020202020204" pitchFamily="34" charset="0"/>
                <a:cs typeface="Arial" panose="020B0604020202020204" pitchFamily="34" charset="0"/>
              </a:rPr>
              <a:t> </a:t>
            </a:r>
            <a:r>
              <a:rPr lang="cs-CZ" sz="2000" b="1" dirty="0" err="1">
                <a:solidFill>
                  <a:srgbClr val="FF0000"/>
                </a:solidFill>
                <a:latin typeface="Arial" panose="020B0604020202020204" pitchFamily="34" charset="0"/>
                <a:cs typeface="Arial" panose="020B0604020202020204" pitchFamily="34" charset="0"/>
              </a:rPr>
              <a:t>essence</a:t>
            </a:r>
            <a:r>
              <a:rPr lang="cs-CZ" sz="2000" b="1" dirty="0">
                <a:solidFill>
                  <a:srgbClr val="FF0000"/>
                </a:solidFill>
                <a:latin typeface="Arial" panose="020B0604020202020204" pitchFamily="34" charset="0"/>
                <a:cs typeface="Arial" panose="020B0604020202020204" pitchFamily="34" charset="0"/>
              </a:rPr>
              <a:t> </a:t>
            </a:r>
            <a:r>
              <a:rPr lang="cs-CZ" sz="2000" b="1" dirty="0" err="1">
                <a:solidFill>
                  <a:srgbClr val="FF0000"/>
                </a:solidFill>
                <a:latin typeface="Arial" panose="020B0604020202020204" pitchFamily="34" charset="0"/>
                <a:cs typeface="Arial" panose="020B0604020202020204" pitchFamily="34" charset="0"/>
              </a:rPr>
              <a:t>of</a:t>
            </a:r>
            <a:r>
              <a:rPr lang="cs-CZ" sz="2000" b="1" dirty="0">
                <a:solidFill>
                  <a:srgbClr val="FF0000"/>
                </a:solidFill>
                <a:latin typeface="Arial" panose="020B0604020202020204" pitchFamily="34" charset="0"/>
                <a:cs typeface="Arial" panose="020B0604020202020204" pitchFamily="34" charset="0"/>
              </a:rPr>
              <a:t> </a:t>
            </a:r>
            <a:r>
              <a:rPr lang="cs-CZ" sz="2000" b="1" dirty="0" err="1">
                <a:solidFill>
                  <a:srgbClr val="FF0000"/>
                </a:solidFill>
                <a:latin typeface="Arial" panose="020B0604020202020204" pitchFamily="34" charset="0"/>
                <a:cs typeface="Arial" panose="020B0604020202020204" pitchFamily="34" charset="0"/>
              </a:rPr>
              <a:t>the</a:t>
            </a:r>
            <a:r>
              <a:rPr lang="cs-CZ" sz="2000" b="1" dirty="0">
                <a:solidFill>
                  <a:srgbClr val="FF0000"/>
                </a:solidFill>
                <a:latin typeface="Arial" panose="020B0604020202020204" pitchFamily="34" charset="0"/>
                <a:cs typeface="Arial" panose="020B0604020202020204" pitchFamily="34" charset="0"/>
              </a:rPr>
              <a:t> </a:t>
            </a:r>
            <a:r>
              <a:rPr lang="cs-CZ" sz="2000" b="1" dirty="0" err="1">
                <a:solidFill>
                  <a:srgbClr val="FF0000"/>
                </a:solidFill>
                <a:latin typeface="Arial" panose="020B0604020202020204" pitchFamily="34" charset="0"/>
                <a:cs typeface="Arial" panose="020B0604020202020204" pitchFamily="34" charset="0"/>
              </a:rPr>
              <a:t>meaning</a:t>
            </a:r>
            <a:r>
              <a:rPr lang="cs-CZ" sz="2000" b="1" dirty="0">
                <a:solidFill>
                  <a:srgbClr val="FF0000"/>
                </a:solidFill>
                <a:latin typeface="Arial" panose="020B0604020202020204" pitchFamily="34" charset="0"/>
                <a:cs typeface="Arial" panose="020B0604020202020204" pitchFamily="34" charset="0"/>
              </a:rPr>
              <a:t> </a:t>
            </a:r>
            <a:r>
              <a:rPr lang="cs-CZ" sz="2000" b="1" dirty="0" err="1">
                <a:solidFill>
                  <a:srgbClr val="FF0000"/>
                </a:solidFill>
                <a:latin typeface="Arial" panose="020B0604020202020204" pitchFamily="34" charset="0"/>
                <a:cs typeface="Arial" panose="020B0604020202020204" pitchFamily="34" charset="0"/>
              </a:rPr>
              <a:t>of</a:t>
            </a:r>
            <a:r>
              <a:rPr lang="cs-CZ" sz="2000" b="1" dirty="0">
                <a:solidFill>
                  <a:srgbClr val="FF0000"/>
                </a:solidFill>
                <a:latin typeface="Arial" panose="020B0604020202020204" pitchFamily="34" charset="0"/>
                <a:cs typeface="Arial" panose="020B0604020202020204" pitchFamily="34" charset="0"/>
              </a:rPr>
              <a:t> </a:t>
            </a:r>
            <a:r>
              <a:rPr lang="cs-CZ" sz="2000" b="1" dirty="0" err="1">
                <a:solidFill>
                  <a:srgbClr val="FF0000"/>
                </a:solidFill>
                <a:latin typeface="Arial" panose="020B0604020202020204" pitchFamily="34" charset="0"/>
                <a:cs typeface="Arial" panose="020B0604020202020204" pitchFamily="34" charset="0"/>
              </a:rPr>
              <a:t>asymprotic</a:t>
            </a:r>
            <a:r>
              <a:rPr lang="cs-CZ" sz="2000" b="1" dirty="0">
                <a:solidFill>
                  <a:srgbClr val="FF0000"/>
                </a:solidFill>
                <a:latin typeface="Arial" panose="020B0604020202020204" pitchFamily="34" charset="0"/>
                <a:cs typeface="Arial" panose="020B0604020202020204" pitchFamily="34" charset="0"/>
              </a:rPr>
              <a:t> </a:t>
            </a:r>
            <a:r>
              <a:rPr lang="cs-CZ" sz="2000" b="1" dirty="0" err="1">
                <a:solidFill>
                  <a:srgbClr val="FF0000"/>
                </a:solidFill>
                <a:latin typeface="Arial" panose="020B0604020202020204" pitchFamily="34" charset="0"/>
                <a:cs typeface="Arial" panose="020B0604020202020204" pitchFamily="34" charset="0"/>
              </a:rPr>
              <a:t>freedom</a:t>
            </a:r>
            <a:r>
              <a:rPr lang="cs-CZ" sz="2000" b="1" dirty="0">
                <a:solidFill>
                  <a:srgbClr val="FF0000"/>
                </a:solidFill>
                <a:latin typeface="Arial" panose="020B0604020202020204" pitchFamily="34" charset="0"/>
                <a:cs typeface="Arial" panose="020B0604020202020204" pitchFamily="34" charset="0"/>
              </a:rPr>
              <a:t>!!!</a:t>
            </a:r>
          </a:p>
        </p:txBody>
      </p:sp>
      <p:sp>
        <p:nvSpPr>
          <p:cNvPr id="3" name="Zástupný symbol pro datum 2">
            <a:extLst>
              <a:ext uri="{FF2B5EF4-FFF2-40B4-BE49-F238E27FC236}">
                <a16:creationId xmlns:a16="http://schemas.microsoft.com/office/drawing/2014/main" id="{85B1EA38-AAC9-C1DD-B9A9-1C28B0E6B3CB}"/>
              </a:ext>
            </a:extLst>
          </p:cNvPr>
          <p:cNvSpPr>
            <a:spLocks noGrp="1"/>
          </p:cNvSpPr>
          <p:nvPr>
            <p:ph type="dt" sz="half" idx="10"/>
          </p:nvPr>
        </p:nvSpPr>
        <p:spPr/>
        <p:txBody>
          <a:bodyPr/>
          <a:lstStyle/>
          <a:p>
            <a:r>
              <a:rPr lang="cs-CZ"/>
              <a:t>12.10.2023</a:t>
            </a:r>
          </a:p>
        </p:txBody>
      </p:sp>
      <p:sp>
        <p:nvSpPr>
          <p:cNvPr id="4" name="Zástupný symbol pro zápatí 3">
            <a:extLst>
              <a:ext uri="{FF2B5EF4-FFF2-40B4-BE49-F238E27FC236}">
                <a16:creationId xmlns:a16="http://schemas.microsoft.com/office/drawing/2014/main" id="{3BF7280F-1A28-7F64-E441-4C153416584C}"/>
              </a:ext>
            </a:extLst>
          </p:cNvPr>
          <p:cNvSpPr>
            <a:spLocks noGrp="1"/>
          </p:cNvSpPr>
          <p:nvPr>
            <p:ph type="ftr" sz="quarter" idx="11"/>
          </p:nvPr>
        </p:nvSpPr>
        <p:spPr/>
        <p:txBody>
          <a:bodyPr/>
          <a:lstStyle/>
          <a:p>
            <a:r>
              <a:rPr lang="cs-CZ"/>
              <a:t>Division Seminar</a:t>
            </a:r>
          </a:p>
        </p:txBody>
      </p:sp>
      <p:sp>
        <p:nvSpPr>
          <p:cNvPr id="5" name="Zástupný symbol pro číslo snímku 4">
            <a:extLst>
              <a:ext uri="{FF2B5EF4-FFF2-40B4-BE49-F238E27FC236}">
                <a16:creationId xmlns:a16="http://schemas.microsoft.com/office/drawing/2014/main" id="{87E40D1D-9853-98A9-8FAC-835DF5ABCD17}"/>
              </a:ext>
            </a:extLst>
          </p:cNvPr>
          <p:cNvSpPr>
            <a:spLocks noGrp="1"/>
          </p:cNvSpPr>
          <p:nvPr>
            <p:ph type="sldNum" sz="quarter" idx="12"/>
          </p:nvPr>
        </p:nvSpPr>
        <p:spPr/>
        <p:txBody>
          <a:bodyPr/>
          <a:lstStyle/>
          <a:p>
            <a:fld id="{ED62073D-E85B-40FA-9124-13BD24CF2971}" type="slidenum">
              <a:rPr lang="cs-CZ" smtClean="0"/>
              <a:t>60</a:t>
            </a:fld>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203"/>
                                        </p:tgtEl>
                                        <p:attrNameLst>
                                          <p:attrName>style.visibility</p:attrName>
                                        </p:attrNameLst>
                                      </p:cBhvr>
                                      <p:to>
                                        <p:strVal val="visible"/>
                                      </p:to>
                                    </p:set>
                                    <p:animEffect transition="in" filter="fade">
                                      <p:cBhvr>
                                        <p:cTn id="7" dur="500"/>
                                        <p:tgtEl>
                                          <p:spTgt spid="51203"/>
                                        </p:tgtEl>
                                      </p:cBhvr>
                                    </p:animEffect>
                                  </p:childTnLst>
                                </p:cTn>
                              </p:par>
                              <p:par>
                                <p:cTn id="8" presetID="10" presetClass="entr" presetSubtype="0" fill="hold" nodeType="withEffect">
                                  <p:stCondLst>
                                    <p:cond delay="0"/>
                                  </p:stCondLst>
                                  <p:childTnLst>
                                    <p:set>
                                      <p:cBhvr>
                                        <p:cTn id="9" dur="1" fill="hold">
                                          <p:stCondLst>
                                            <p:cond delay="0"/>
                                          </p:stCondLst>
                                        </p:cTn>
                                        <p:tgtEl>
                                          <p:spTgt spid="51204"/>
                                        </p:tgtEl>
                                        <p:attrNameLst>
                                          <p:attrName>style.visibility</p:attrName>
                                        </p:attrNameLst>
                                      </p:cBhvr>
                                      <p:to>
                                        <p:strVal val="visible"/>
                                      </p:to>
                                    </p:set>
                                    <p:animEffect transition="in" filter="fade">
                                      <p:cBhvr>
                                        <p:cTn id="10" dur="500"/>
                                        <p:tgtEl>
                                          <p:spTgt spid="5120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1202"/>
                                        </p:tgtEl>
                                        <p:attrNameLst>
                                          <p:attrName>style.visibility</p:attrName>
                                        </p:attrNameLst>
                                      </p:cBhvr>
                                      <p:to>
                                        <p:strVal val="visible"/>
                                      </p:to>
                                    </p:set>
                                    <p:animEffect transition="in" filter="fade">
                                      <p:cBhvr>
                                        <p:cTn id="15" dur="500"/>
                                        <p:tgtEl>
                                          <p:spTgt spid="5120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1205"/>
                                        </p:tgtEl>
                                        <p:attrNameLst>
                                          <p:attrName>style.visibility</p:attrName>
                                        </p:attrNameLst>
                                      </p:cBhvr>
                                      <p:to>
                                        <p:strVal val="visible"/>
                                      </p:to>
                                    </p:set>
                                    <p:animEffect transition="in" filter="fade">
                                      <p:cBhvr>
                                        <p:cTn id="20" dur="500"/>
                                        <p:tgtEl>
                                          <p:spTgt spid="5120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51205" grpId="0"/>
      <p:bldP spid="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7" name="Picture 8">
            <a:extLst>
              <a:ext uri="{FF2B5EF4-FFF2-40B4-BE49-F238E27FC236}">
                <a16:creationId xmlns:a16="http://schemas.microsoft.com/office/drawing/2014/main" id="{9B62981D-57B7-7BF5-F731-DCCFECE87C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393" y="482861"/>
            <a:ext cx="5912294" cy="6077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ástupný symbol pro datum 5">
            <a:extLst>
              <a:ext uri="{FF2B5EF4-FFF2-40B4-BE49-F238E27FC236}">
                <a16:creationId xmlns:a16="http://schemas.microsoft.com/office/drawing/2014/main" id="{7BF66213-370D-C860-FA8C-1B0684AE6068}"/>
              </a:ext>
            </a:extLst>
          </p:cNvPr>
          <p:cNvSpPr>
            <a:spLocks noGrp="1"/>
          </p:cNvSpPr>
          <p:nvPr>
            <p:ph type="dt" sz="quarter" idx="10"/>
          </p:nvPr>
        </p:nvSpPr>
        <p:spPr/>
        <p:txBody>
          <a:bodyPr/>
          <a:lstStyle/>
          <a:p>
            <a:pPr>
              <a:defRPr/>
            </a:pPr>
            <a:r>
              <a:rPr lang="cs-CZ"/>
              <a:t>12.10.2023</a:t>
            </a:r>
          </a:p>
        </p:txBody>
      </p:sp>
      <p:sp>
        <p:nvSpPr>
          <p:cNvPr id="7" name="Zástupný symbol pro číslo snímku 6">
            <a:extLst>
              <a:ext uri="{FF2B5EF4-FFF2-40B4-BE49-F238E27FC236}">
                <a16:creationId xmlns:a16="http://schemas.microsoft.com/office/drawing/2014/main" id="{54A64629-05EA-255F-13E4-3482AAADA91B}"/>
              </a:ext>
            </a:extLst>
          </p:cNvPr>
          <p:cNvSpPr>
            <a:spLocks noGrp="1"/>
          </p:cNvSpPr>
          <p:nvPr>
            <p:ph type="sldNum" sz="quarter" idx="12"/>
          </p:nvPr>
        </p:nvSpPr>
        <p:spPr/>
        <p:txBody>
          <a:bodyPr/>
          <a:lstStyle>
            <a:lvl1pPr eaLnBrk="0" hangingPunct="0">
              <a:defRPr sz="2000">
                <a:solidFill>
                  <a:schemeClr val="tx1"/>
                </a:solidFill>
                <a:latin typeface="Microsoft Sans Serif" panose="020B0604020202020204" pitchFamily="34" charset="0"/>
              </a:defRPr>
            </a:lvl1pPr>
            <a:lvl2pPr marL="742950" indent="-285750" eaLnBrk="0" hangingPunct="0">
              <a:defRPr sz="2000">
                <a:solidFill>
                  <a:schemeClr val="tx1"/>
                </a:solidFill>
                <a:latin typeface="Microsoft Sans Serif" panose="020B0604020202020204" pitchFamily="34" charset="0"/>
              </a:defRPr>
            </a:lvl2pPr>
            <a:lvl3pPr marL="1143000" indent="-228600" eaLnBrk="0" hangingPunct="0">
              <a:defRPr sz="2000">
                <a:solidFill>
                  <a:schemeClr val="tx1"/>
                </a:solidFill>
                <a:latin typeface="Microsoft Sans Serif" panose="020B0604020202020204" pitchFamily="34" charset="0"/>
              </a:defRPr>
            </a:lvl3pPr>
            <a:lvl4pPr marL="1600200" indent="-228600" eaLnBrk="0" hangingPunct="0">
              <a:defRPr sz="2000">
                <a:solidFill>
                  <a:schemeClr val="tx1"/>
                </a:solidFill>
                <a:latin typeface="Microsoft Sans Serif" panose="020B0604020202020204" pitchFamily="34" charset="0"/>
              </a:defRPr>
            </a:lvl4pPr>
            <a:lvl5pPr marL="2057400" indent="-228600" eaLnBrk="0" hangingPunct="0">
              <a:defRPr sz="2000">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a:solidFill>
                  <a:schemeClr val="tx1"/>
                </a:solidFill>
                <a:latin typeface="Microsoft Sans Serif" panose="020B0604020202020204" pitchFamily="34" charset="0"/>
              </a:defRPr>
            </a:lvl9pPr>
          </a:lstStyle>
          <a:p>
            <a:pPr eaLnBrk="1" hangingPunct="1"/>
            <a:fld id="{394093CD-8859-4D38-A408-26F7AF78EDCF}" type="slidenum">
              <a:rPr lang="cs-CZ" altLang="cs-CZ" sz="1400">
                <a:latin typeface="Arial" panose="020B0604020202020204" pitchFamily="34" charset="0"/>
              </a:rPr>
              <a:pPr eaLnBrk="1" hangingPunct="1"/>
              <a:t>61</a:t>
            </a:fld>
            <a:endParaRPr lang="cs-CZ" altLang="cs-CZ" sz="1400">
              <a:latin typeface="Arial" panose="020B0604020202020204" pitchFamily="34" charset="0"/>
            </a:endParaRPr>
          </a:p>
        </p:txBody>
      </p:sp>
      <p:sp>
        <p:nvSpPr>
          <p:cNvPr id="8" name="Zástupný symbol pro zápatí 7">
            <a:extLst>
              <a:ext uri="{FF2B5EF4-FFF2-40B4-BE49-F238E27FC236}">
                <a16:creationId xmlns:a16="http://schemas.microsoft.com/office/drawing/2014/main" id="{55FEBA26-0921-0AF6-C927-BD0CD392CE67}"/>
              </a:ext>
            </a:extLst>
          </p:cNvPr>
          <p:cNvSpPr>
            <a:spLocks noGrp="1"/>
          </p:cNvSpPr>
          <p:nvPr>
            <p:ph type="ftr" sz="quarter" idx="11"/>
          </p:nvPr>
        </p:nvSpPr>
        <p:spPr/>
        <p:txBody>
          <a:bodyPr/>
          <a:lstStyle/>
          <a:p>
            <a:pPr>
              <a:defRPr/>
            </a:pPr>
            <a:r>
              <a:rPr lang="cs-CZ"/>
              <a:t>Division Seminar</a:t>
            </a:r>
          </a:p>
        </p:txBody>
      </p:sp>
      <p:sp>
        <p:nvSpPr>
          <p:cNvPr id="2" name="Text Box 7">
            <a:extLst>
              <a:ext uri="{FF2B5EF4-FFF2-40B4-BE49-F238E27FC236}">
                <a16:creationId xmlns:a16="http://schemas.microsoft.com/office/drawing/2014/main" id="{FB99CB89-2284-432B-9426-8358858D656D}"/>
              </a:ext>
            </a:extLst>
          </p:cNvPr>
          <p:cNvSpPr txBox="1">
            <a:spLocks noChangeArrowheads="1"/>
          </p:cNvSpPr>
          <p:nvPr/>
        </p:nvSpPr>
        <p:spPr bwMode="auto">
          <a:xfrm>
            <a:off x="1414347" y="482861"/>
            <a:ext cx="3021981" cy="1200329"/>
          </a:xfrm>
          <a:prstGeom prst="rect">
            <a:avLst/>
          </a:prstGeom>
          <a:noFill/>
          <a:ln>
            <a:noFill/>
          </a:ln>
        </p:spPr>
        <p:txBody>
          <a:bodyPr wrap="none">
            <a:spAutoFit/>
          </a:bodyPr>
          <a:lstStyle>
            <a:lvl1pPr eaLnBrk="0" hangingPunct="0">
              <a:defRPr sz="2000">
                <a:solidFill>
                  <a:schemeClr val="tx1"/>
                </a:solidFill>
                <a:latin typeface="Microsoft Sans Serif" panose="020B0604020202020204" pitchFamily="34" charset="0"/>
              </a:defRPr>
            </a:lvl1pPr>
            <a:lvl2pPr marL="742950" indent="-285750" eaLnBrk="0" hangingPunct="0">
              <a:defRPr sz="2000">
                <a:solidFill>
                  <a:schemeClr val="tx1"/>
                </a:solidFill>
                <a:latin typeface="Microsoft Sans Serif" panose="020B0604020202020204" pitchFamily="34" charset="0"/>
              </a:defRPr>
            </a:lvl2pPr>
            <a:lvl3pPr marL="1143000" indent="-228600" eaLnBrk="0" hangingPunct="0">
              <a:defRPr sz="2000">
                <a:solidFill>
                  <a:schemeClr val="tx1"/>
                </a:solidFill>
                <a:latin typeface="Microsoft Sans Serif" panose="020B0604020202020204" pitchFamily="34" charset="0"/>
              </a:defRPr>
            </a:lvl3pPr>
            <a:lvl4pPr marL="1600200" indent="-228600" eaLnBrk="0" hangingPunct="0">
              <a:defRPr sz="2000">
                <a:solidFill>
                  <a:schemeClr val="tx1"/>
                </a:solidFill>
                <a:latin typeface="Microsoft Sans Serif" panose="020B0604020202020204" pitchFamily="34" charset="0"/>
              </a:defRPr>
            </a:lvl4pPr>
            <a:lvl5pPr marL="2057400" indent="-228600" eaLnBrk="0" hangingPunct="0">
              <a:defRPr sz="2000">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a:solidFill>
                  <a:schemeClr val="tx1"/>
                </a:solidFill>
                <a:latin typeface="Microsoft Sans Serif" panose="020B0604020202020204" pitchFamily="34" charset="0"/>
              </a:defRPr>
            </a:lvl9pPr>
          </a:lstStyle>
          <a:p>
            <a:pPr eaLnBrk="1" hangingPunct="1"/>
            <a:r>
              <a:rPr lang="cs-CZ" altLang="cs-CZ" sz="2400" b="1" dirty="0" err="1">
                <a:solidFill>
                  <a:srgbClr val="0033CC"/>
                </a:solidFill>
              </a:rPr>
              <a:t>Physical</a:t>
            </a:r>
            <a:r>
              <a:rPr lang="cs-CZ" altLang="cs-CZ" sz="2400" b="1" dirty="0">
                <a:solidFill>
                  <a:srgbClr val="0033CC"/>
                </a:solidFill>
              </a:rPr>
              <a:t> </a:t>
            </a:r>
            <a:r>
              <a:rPr lang="cs-CZ" altLang="cs-CZ" sz="2400" b="1" dirty="0" err="1">
                <a:solidFill>
                  <a:srgbClr val="0033CC"/>
                </a:solidFill>
              </a:rPr>
              <a:t>meaning</a:t>
            </a:r>
            <a:r>
              <a:rPr lang="cs-CZ" altLang="cs-CZ" sz="2400" b="1" dirty="0">
                <a:solidFill>
                  <a:srgbClr val="0033CC"/>
                </a:solidFill>
              </a:rPr>
              <a:t> </a:t>
            </a:r>
            <a:r>
              <a:rPr lang="cs-CZ" altLang="cs-CZ" sz="2400" b="1" dirty="0" err="1">
                <a:solidFill>
                  <a:srgbClr val="0033CC"/>
                </a:solidFill>
              </a:rPr>
              <a:t>of</a:t>
            </a:r>
            <a:r>
              <a:rPr lang="cs-CZ" altLang="cs-CZ" sz="2400" b="1" dirty="0">
                <a:solidFill>
                  <a:srgbClr val="0033CC"/>
                </a:solidFill>
              </a:rPr>
              <a:t> </a:t>
            </a:r>
          </a:p>
          <a:p>
            <a:pPr eaLnBrk="1" hangingPunct="1"/>
            <a:r>
              <a:rPr lang="cs-CZ" altLang="cs-CZ" sz="2400" b="1" dirty="0" err="1">
                <a:solidFill>
                  <a:srgbClr val="0033CC"/>
                </a:solidFill>
              </a:rPr>
              <a:t>aymptotic</a:t>
            </a:r>
            <a:r>
              <a:rPr lang="cs-CZ" altLang="cs-CZ" sz="2400" b="1" dirty="0">
                <a:solidFill>
                  <a:srgbClr val="0033CC"/>
                </a:solidFill>
              </a:rPr>
              <a:t> </a:t>
            </a:r>
            <a:r>
              <a:rPr lang="cs-CZ" altLang="cs-CZ" sz="2400" b="1" dirty="0" err="1">
                <a:solidFill>
                  <a:srgbClr val="0033CC"/>
                </a:solidFill>
              </a:rPr>
              <a:t>freedom</a:t>
            </a:r>
            <a:r>
              <a:rPr lang="cs-CZ" altLang="cs-CZ" sz="2400" b="1" dirty="0">
                <a:solidFill>
                  <a:srgbClr val="0033CC"/>
                </a:solidFill>
              </a:rPr>
              <a:t>: </a:t>
            </a:r>
          </a:p>
          <a:p>
            <a:pPr eaLnBrk="1" hangingPunct="1"/>
            <a:r>
              <a:rPr lang="cs-CZ" altLang="cs-CZ" sz="2400" b="1" dirty="0" err="1">
                <a:solidFill>
                  <a:srgbClr val="0033CC"/>
                </a:solidFill>
              </a:rPr>
              <a:t>antiscreening</a:t>
            </a:r>
            <a:r>
              <a:rPr lang="cs-CZ" altLang="cs-CZ" sz="2400" b="1" dirty="0">
                <a:solidFill>
                  <a:srgbClr val="0033CC"/>
                </a:solidFill>
              </a:rPr>
              <a:t>.</a:t>
            </a:r>
          </a:p>
        </p:txBody>
      </p:sp>
      <p:sp>
        <p:nvSpPr>
          <p:cNvPr id="3" name="TextovéPole 2">
            <a:extLst>
              <a:ext uri="{FF2B5EF4-FFF2-40B4-BE49-F238E27FC236}">
                <a16:creationId xmlns:a16="http://schemas.microsoft.com/office/drawing/2014/main" id="{A58C94FD-4067-5136-085A-24C0F614423E}"/>
              </a:ext>
            </a:extLst>
          </p:cNvPr>
          <p:cNvSpPr txBox="1"/>
          <p:nvPr/>
        </p:nvSpPr>
        <p:spPr>
          <a:xfrm>
            <a:off x="5211865" y="482861"/>
            <a:ext cx="3743332" cy="2246769"/>
          </a:xfrm>
          <a:prstGeom prst="rect">
            <a:avLst/>
          </a:prstGeom>
          <a:noFill/>
        </p:spPr>
        <p:txBody>
          <a:bodyPr wrap="none" rtlCol="0">
            <a:spAutoFit/>
          </a:bodyPr>
          <a:lstStyle/>
          <a:p>
            <a:r>
              <a:rPr lang="cs-CZ" sz="2000" dirty="0">
                <a:latin typeface="Arial" panose="020B0604020202020204" pitchFamily="34" charset="0"/>
                <a:cs typeface="Arial" panose="020B0604020202020204" pitchFamily="34" charset="0"/>
              </a:rPr>
              <a:t>Divergence </a:t>
            </a:r>
            <a:r>
              <a:rPr lang="cs-CZ" sz="2000" dirty="0" err="1">
                <a:latin typeface="Arial" panose="020B0604020202020204" pitchFamily="34" charset="0"/>
                <a:cs typeface="Arial" panose="020B0604020202020204" pitchFamily="34" charset="0"/>
              </a:rPr>
              <a:t>here</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is</a:t>
            </a:r>
            <a:r>
              <a:rPr lang="cs-CZ" sz="2000" dirty="0">
                <a:latin typeface="Arial" panose="020B0604020202020204" pitchFamily="34" charset="0"/>
                <a:cs typeface="Arial" panose="020B0604020202020204" pitchFamily="34" charset="0"/>
              </a:rPr>
              <a:t> no</a:t>
            </a:r>
          </a:p>
          <a:p>
            <a:r>
              <a:rPr lang="cs-CZ" sz="2000" dirty="0" err="1">
                <a:latin typeface="Arial" panose="020B0604020202020204" pitchFamily="34" charset="0"/>
                <a:cs typeface="Arial" panose="020B0604020202020204" pitchFamily="34" charset="0"/>
              </a:rPr>
              <a:t>problem</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it</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only</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means</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that</a:t>
            </a:r>
            <a:r>
              <a:rPr lang="cs-CZ" sz="2000" dirty="0">
                <a:latin typeface="Arial" panose="020B0604020202020204" pitchFamily="34" charset="0"/>
                <a:cs typeface="Arial" panose="020B0604020202020204" pitchFamily="34" charset="0"/>
              </a:rPr>
              <a:t> </a:t>
            </a:r>
          </a:p>
          <a:p>
            <a:r>
              <a:rPr lang="cs-CZ" sz="2000" b="1" dirty="0" err="1">
                <a:solidFill>
                  <a:srgbClr val="FF0000"/>
                </a:solidFill>
                <a:latin typeface="Arial" panose="020B0604020202020204" pitchFamily="34" charset="0"/>
                <a:cs typeface="Arial" panose="020B0604020202020204" pitchFamily="34" charset="0"/>
              </a:rPr>
              <a:t>perturbation</a:t>
            </a:r>
            <a:r>
              <a:rPr lang="cs-CZ" sz="2000" b="1" dirty="0">
                <a:solidFill>
                  <a:srgbClr val="FF0000"/>
                </a:solidFill>
                <a:latin typeface="Arial" panose="020B0604020202020204" pitchFamily="34" charset="0"/>
                <a:cs typeface="Arial" panose="020B0604020202020204" pitchFamily="34" charset="0"/>
              </a:rPr>
              <a:t> </a:t>
            </a:r>
            <a:r>
              <a:rPr lang="cs-CZ" sz="2000" b="1" dirty="0" err="1">
                <a:solidFill>
                  <a:srgbClr val="FF0000"/>
                </a:solidFill>
                <a:latin typeface="Arial" panose="020B0604020202020204" pitchFamily="34" charset="0"/>
                <a:cs typeface="Arial" panose="020B0604020202020204" pitchFamily="34" charset="0"/>
              </a:rPr>
              <a:t>theory</a:t>
            </a:r>
            <a:r>
              <a:rPr lang="cs-CZ" sz="2000" b="1" dirty="0">
                <a:solidFill>
                  <a:srgbClr val="FF0000"/>
                </a:solidFill>
                <a:latin typeface="Arial" panose="020B0604020202020204" pitchFamily="34" charset="0"/>
                <a:cs typeface="Arial" panose="020B0604020202020204" pitchFamily="34" charset="0"/>
              </a:rPr>
              <a:t> </a:t>
            </a:r>
            <a:r>
              <a:rPr lang="cs-CZ" sz="2000" b="1" dirty="0" err="1">
                <a:solidFill>
                  <a:srgbClr val="FF0000"/>
                </a:solidFill>
                <a:latin typeface="Arial" panose="020B0604020202020204" pitchFamily="34" charset="0"/>
                <a:cs typeface="Arial" panose="020B0604020202020204" pitchFamily="34" charset="0"/>
              </a:rPr>
              <a:t>is</a:t>
            </a:r>
            <a:r>
              <a:rPr lang="cs-CZ" sz="2000" b="1" dirty="0">
                <a:solidFill>
                  <a:srgbClr val="FF0000"/>
                </a:solidFill>
                <a:latin typeface="Arial" panose="020B0604020202020204" pitchFamily="34" charset="0"/>
                <a:cs typeface="Arial" panose="020B0604020202020204" pitchFamily="34" charset="0"/>
              </a:rPr>
              <a:t> not</a:t>
            </a:r>
          </a:p>
          <a:p>
            <a:r>
              <a:rPr lang="cs-CZ" sz="2000" b="1" dirty="0" err="1">
                <a:solidFill>
                  <a:srgbClr val="FF0000"/>
                </a:solidFill>
                <a:latin typeface="Arial" panose="020B0604020202020204" pitchFamily="34" charset="0"/>
                <a:cs typeface="Arial" panose="020B0604020202020204" pitchFamily="34" charset="0"/>
              </a:rPr>
              <a:t>applicable</a:t>
            </a:r>
            <a:r>
              <a:rPr lang="cs-CZ" sz="2000" b="1" dirty="0">
                <a:solidFill>
                  <a:srgbClr val="FF0000"/>
                </a:solidFill>
                <a:latin typeface="Arial" panose="020B0604020202020204" pitchFamily="34" charset="0"/>
                <a:cs typeface="Arial" panose="020B0604020202020204" pitchFamily="34" charset="0"/>
              </a:rPr>
              <a:t> </a:t>
            </a:r>
            <a:r>
              <a:rPr lang="cs-CZ" sz="2000" b="1" dirty="0" err="1">
                <a:solidFill>
                  <a:srgbClr val="FF0000"/>
                </a:solidFill>
                <a:latin typeface="Arial" panose="020B0604020202020204" pitchFamily="34" charset="0"/>
                <a:cs typeface="Arial" panose="020B0604020202020204" pitchFamily="34" charset="0"/>
              </a:rPr>
              <a:t>at</a:t>
            </a:r>
            <a:r>
              <a:rPr lang="cs-CZ" sz="2000" b="1" dirty="0">
                <a:solidFill>
                  <a:srgbClr val="FF0000"/>
                </a:solidFill>
                <a:latin typeface="Arial" panose="020B0604020202020204" pitchFamily="34" charset="0"/>
                <a:cs typeface="Arial" panose="020B0604020202020204" pitchFamily="34" charset="0"/>
              </a:rPr>
              <a:t> </a:t>
            </a:r>
            <a:r>
              <a:rPr lang="cs-CZ" sz="2000" b="1" dirty="0" err="1">
                <a:solidFill>
                  <a:srgbClr val="FF0000"/>
                </a:solidFill>
                <a:latin typeface="Arial" panose="020B0604020202020204" pitchFamily="34" charset="0"/>
                <a:cs typeface="Arial" panose="020B0604020202020204" pitchFamily="34" charset="0"/>
              </a:rPr>
              <a:t>large</a:t>
            </a:r>
            <a:r>
              <a:rPr lang="cs-CZ" sz="2000" b="1" dirty="0">
                <a:solidFill>
                  <a:srgbClr val="FF0000"/>
                </a:solidFill>
                <a:latin typeface="Arial" panose="020B0604020202020204" pitchFamily="34" charset="0"/>
                <a:cs typeface="Arial" panose="020B0604020202020204" pitchFamily="34" charset="0"/>
              </a:rPr>
              <a:t> </a:t>
            </a:r>
            <a:r>
              <a:rPr lang="cs-CZ" sz="2000" b="1" dirty="0" err="1">
                <a:solidFill>
                  <a:srgbClr val="FF0000"/>
                </a:solidFill>
                <a:latin typeface="Arial" panose="020B0604020202020204" pitchFamily="34" charset="0"/>
                <a:cs typeface="Arial" panose="020B0604020202020204" pitchFamily="34" charset="0"/>
              </a:rPr>
              <a:t>distances</a:t>
            </a:r>
            <a:r>
              <a:rPr lang="cs-CZ" sz="2000" dirty="0">
                <a:latin typeface="Arial" panose="020B0604020202020204" pitchFamily="34" charset="0"/>
                <a:cs typeface="Arial" panose="020B0604020202020204" pitchFamily="34" charset="0"/>
              </a:rPr>
              <a:t>.</a:t>
            </a:r>
          </a:p>
          <a:p>
            <a:r>
              <a:rPr lang="cs-CZ" sz="2000" dirty="0" err="1">
                <a:latin typeface="Arial" panose="020B0604020202020204" pitchFamily="34" charset="0"/>
                <a:cs typeface="Arial" panose="020B0604020202020204" pitchFamily="34" charset="0"/>
              </a:rPr>
              <a:t>Moreover</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at</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large</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distances</a:t>
            </a:r>
            <a:r>
              <a:rPr lang="cs-CZ" sz="2000" dirty="0">
                <a:latin typeface="Arial" panose="020B0604020202020204" pitchFamily="34" charset="0"/>
                <a:cs typeface="Arial" panose="020B0604020202020204" pitchFamily="34" charset="0"/>
              </a:rPr>
              <a:t> </a:t>
            </a:r>
          </a:p>
          <a:p>
            <a:r>
              <a:rPr lang="cs-CZ" sz="2000" dirty="0" err="1">
                <a:latin typeface="Arial" panose="020B0604020202020204" pitchFamily="34" charset="0"/>
                <a:cs typeface="Arial" panose="020B0604020202020204" pitchFamily="34" charset="0"/>
              </a:rPr>
              <a:t>perturbation</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expansions</a:t>
            </a:r>
            <a:r>
              <a:rPr lang="cs-CZ" sz="2000" dirty="0">
                <a:latin typeface="Arial" panose="020B0604020202020204" pitchFamily="34" charset="0"/>
                <a:cs typeface="Arial" panose="020B0604020202020204" pitchFamily="34" charset="0"/>
              </a:rPr>
              <a:t> are</a:t>
            </a:r>
          </a:p>
          <a:p>
            <a:r>
              <a:rPr lang="cs-CZ" sz="2000" dirty="0" err="1">
                <a:latin typeface="Arial" panose="020B0604020202020204" pitchFamily="34" charset="0"/>
                <a:cs typeface="Arial" panose="020B0604020202020204" pitchFamily="34" charset="0"/>
              </a:rPr>
              <a:t>hugely</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ambigous</a:t>
            </a:r>
            <a:r>
              <a:rPr lang="cs-CZ" sz="2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665498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4517"/>
                                        </p:tgtEl>
                                        <p:attrNameLst>
                                          <p:attrName>style.visibility</p:attrName>
                                        </p:attrNameLst>
                                      </p:cBhvr>
                                      <p:to>
                                        <p:strVal val="visible"/>
                                      </p:to>
                                    </p:set>
                                    <p:animEffect transition="in" filter="fade">
                                      <p:cBhvr>
                                        <p:cTn id="7" dur="500"/>
                                        <p:tgtEl>
                                          <p:spTgt spid="645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a:extLst>
              <a:ext uri="{FF2B5EF4-FFF2-40B4-BE49-F238E27FC236}">
                <a16:creationId xmlns:a16="http://schemas.microsoft.com/office/drawing/2014/main" id="{5AAD5237-C8CD-CC0A-78B0-CE7AAA21F7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560" y="0"/>
            <a:ext cx="5541010" cy="6727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11" name="Line 7">
            <a:extLst>
              <a:ext uri="{FF2B5EF4-FFF2-40B4-BE49-F238E27FC236}">
                <a16:creationId xmlns:a16="http://schemas.microsoft.com/office/drawing/2014/main" id="{E9ADA50C-C8C1-A7D1-FACC-050178CDB974}"/>
              </a:ext>
            </a:extLst>
          </p:cNvPr>
          <p:cNvSpPr>
            <a:spLocks noChangeShapeType="1"/>
          </p:cNvSpPr>
          <p:nvPr/>
        </p:nvSpPr>
        <p:spPr bwMode="auto">
          <a:xfrm>
            <a:off x="3180714" y="1445578"/>
            <a:ext cx="3443605" cy="17462"/>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98312" name="Line 8">
            <a:extLst>
              <a:ext uri="{FF2B5EF4-FFF2-40B4-BE49-F238E27FC236}">
                <a16:creationId xmlns:a16="http://schemas.microsoft.com/office/drawing/2014/main" id="{4AB3A03D-9816-632C-31DC-3972C20F673D}"/>
              </a:ext>
            </a:extLst>
          </p:cNvPr>
          <p:cNvSpPr>
            <a:spLocks noChangeShapeType="1"/>
          </p:cNvSpPr>
          <p:nvPr/>
        </p:nvSpPr>
        <p:spPr bwMode="auto">
          <a:xfrm flipV="1">
            <a:off x="1598930" y="1645920"/>
            <a:ext cx="808990" cy="3493"/>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9" name="Zástupný symbol pro datum 8">
            <a:extLst>
              <a:ext uri="{FF2B5EF4-FFF2-40B4-BE49-F238E27FC236}">
                <a16:creationId xmlns:a16="http://schemas.microsoft.com/office/drawing/2014/main" id="{9BC01C20-459D-23EE-436D-6C742F9BECC5}"/>
              </a:ext>
            </a:extLst>
          </p:cNvPr>
          <p:cNvSpPr>
            <a:spLocks noGrp="1"/>
          </p:cNvSpPr>
          <p:nvPr>
            <p:ph type="dt" sz="quarter" idx="10"/>
          </p:nvPr>
        </p:nvSpPr>
        <p:spPr/>
        <p:txBody>
          <a:bodyPr/>
          <a:lstStyle/>
          <a:p>
            <a:pPr>
              <a:defRPr/>
            </a:pPr>
            <a:r>
              <a:rPr lang="cs-CZ"/>
              <a:t>12.10.2023</a:t>
            </a:r>
          </a:p>
        </p:txBody>
      </p:sp>
      <p:sp>
        <p:nvSpPr>
          <p:cNvPr id="10" name="Zástupný symbol pro číslo snímku 9">
            <a:extLst>
              <a:ext uri="{FF2B5EF4-FFF2-40B4-BE49-F238E27FC236}">
                <a16:creationId xmlns:a16="http://schemas.microsoft.com/office/drawing/2014/main" id="{BCDB081A-216F-31DE-5325-0EEC4E5928EB}"/>
              </a:ext>
            </a:extLst>
          </p:cNvPr>
          <p:cNvSpPr>
            <a:spLocks noGrp="1"/>
          </p:cNvSpPr>
          <p:nvPr>
            <p:ph type="sldNum" sz="quarter" idx="12"/>
          </p:nvPr>
        </p:nvSpPr>
        <p:spPr/>
        <p:txBody>
          <a:bodyPr/>
          <a:lstStyle>
            <a:lvl1pPr eaLnBrk="0" hangingPunct="0">
              <a:defRPr sz="2000">
                <a:solidFill>
                  <a:schemeClr val="tx1"/>
                </a:solidFill>
                <a:latin typeface="Microsoft Sans Serif" panose="020B0604020202020204" pitchFamily="34" charset="0"/>
              </a:defRPr>
            </a:lvl1pPr>
            <a:lvl2pPr marL="742950" indent="-285750" eaLnBrk="0" hangingPunct="0">
              <a:defRPr sz="2000">
                <a:solidFill>
                  <a:schemeClr val="tx1"/>
                </a:solidFill>
                <a:latin typeface="Microsoft Sans Serif" panose="020B0604020202020204" pitchFamily="34" charset="0"/>
              </a:defRPr>
            </a:lvl2pPr>
            <a:lvl3pPr marL="1143000" indent="-228600" eaLnBrk="0" hangingPunct="0">
              <a:defRPr sz="2000">
                <a:solidFill>
                  <a:schemeClr val="tx1"/>
                </a:solidFill>
                <a:latin typeface="Microsoft Sans Serif" panose="020B0604020202020204" pitchFamily="34" charset="0"/>
              </a:defRPr>
            </a:lvl3pPr>
            <a:lvl4pPr marL="1600200" indent="-228600" eaLnBrk="0" hangingPunct="0">
              <a:defRPr sz="2000">
                <a:solidFill>
                  <a:schemeClr val="tx1"/>
                </a:solidFill>
                <a:latin typeface="Microsoft Sans Serif" panose="020B0604020202020204" pitchFamily="34" charset="0"/>
              </a:defRPr>
            </a:lvl4pPr>
            <a:lvl5pPr marL="2057400" indent="-228600" eaLnBrk="0" hangingPunct="0">
              <a:defRPr sz="2000">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a:solidFill>
                  <a:schemeClr val="tx1"/>
                </a:solidFill>
                <a:latin typeface="Microsoft Sans Serif" panose="020B0604020202020204" pitchFamily="34" charset="0"/>
              </a:defRPr>
            </a:lvl9pPr>
          </a:lstStyle>
          <a:p>
            <a:pPr eaLnBrk="1" hangingPunct="1"/>
            <a:fld id="{0E45FE2F-F8DC-4A98-B8E6-878523C99CB5}" type="slidenum">
              <a:rPr lang="cs-CZ" altLang="cs-CZ" sz="1400">
                <a:latin typeface="Arial" panose="020B0604020202020204" pitchFamily="34" charset="0"/>
              </a:rPr>
              <a:pPr eaLnBrk="1" hangingPunct="1"/>
              <a:t>62</a:t>
            </a:fld>
            <a:endParaRPr lang="cs-CZ" altLang="cs-CZ" sz="1400">
              <a:latin typeface="Arial" panose="020B0604020202020204" pitchFamily="34" charset="0"/>
            </a:endParaRPr>
          </a:p>
        </p:txBody>
      </p:sp>
      <p:sp>
        <p:nvSpPr>
          <p:cNvPr id="11" name="Zástupný symbol pro zápatí 10">
            <a:extLst>
              <a:ext uri="{FF2B5EF4-FFF2-40B4-BE49-F238E27FC236}">
                <a16:creationId xmlns:a16="http://schemas.microsoft.com/office/drawing/2014/main" id="{14481F5C-F192-AEA0-54C1-DB38EA2F1CB9}"/>
              </a:ext>
            </a:extLst>
          </p:cNvPr>
          <p:cNvSpPr>
            <a:spLocks noGrp="1"/>
          </p:cNvSpPr>
          <p:nvPr>
            <p:ph type="ftr" sz="quarter" idx="11"/>
          </p:nvPr>
        </p:nvSpPr>
        <p:spPr/>
        <p:txBody>
          <a:bodyPr/>
          <a:lstStyle/>
          <a:p>
            <a:pPr>
              <a:defRPr/>
            </a:pPr>
            <a:r>
              <a:rPr lang="cs-CZ"/>
              <a:t>Division Seminar</a:t>
            </a:r>
          </a:p>
        </p:txBody>
      </p:sp>
    </p:spTree>
    <p:extLst>
      <p:ext uri="{BB962C8B-B14F-4D97-AF65-F5344CB8AC3E}">
        <p14:creationId xmlns:p14="http://schemas.microsoft.com/office/powerpoint/2010/main" val="21652227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D8FD1443-E8CA-EB74-C90C-4F2C3470BC34}"/>
              </a:ext>
            </a:extLst>
          </p:cNvPr>
          <p:cNvSpPr>
            <a:spLocks noChangeArrowheads="1"/>
          </p:cNvSpPr>
          <p:nvPr/>
        </p:nvSpPr>
        <p:spPr bwMode="auto">
          <a:xfrm>
            <a:off x="249714" y="712657"/>
            <a:ext cx="85251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Microsoft Sans Serif" panose="020B0604020202020204" pitchFamily="34" charset="0"/>
              </a:defRPr>
            </a:lvl1pPr>
            <a:lvl2pPr marL="742950" indent="-285750" eaLnBrk="0" hangingPunct="0">
              <a:defRPr sz="2000">
                <a:solidFill>
                  <a:schemeClr val="tx1"/>
                </a:solidFill>
                <a:latin typeface="Microsoft Sans Serif" panose="020B0604020202020204" pitchFamily="34" charset="0"/>
              </a:defRPr>
            </a:lvl2pPr>
            <a:lvl3pPr marL="1143000" indent="-228600" eaLnBrk="0" hangingPunct="0">
              <a:defRPr sz="2000">
                <a:solidFill>
                  <a:schemeClr val="tx1"/>
                </a:solidFill>
                <a:latin typeface="Microsoft Sans Serif" panose="020B0604020202020204" pitchFamily="34" charset="0"/>
              </a:defRPr>
            </a:lvl3pPr>
            <a:lvl4pPr marL="1600200" indent="-228600" eaLnBrk="0" hangingPunct="0">
              <a:defRPr sz="2000">
                <a:solidFill>
                  <a:schemeClr val="tx1"/>
                </a:solidFill>
                <a:latin typeface="Microsoft Sans Serif" panose="020B0604020202020204" pitchFamily="34" charset="0"/>
              </a:defRPr>
            </a:lvl4pPr>
            <a:lvl5pPr marL="2057400" indent="-228600" eaLnBrk="0" hangingPunct="0">
              <a:defRPr sz="2000">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a:solidFill>
                  <a:schemeClr val="tx1"/>
                </a:solidFill>
                <a:latin typeface="Microsoft Sans Serif" panose="020B0604020202020204" pitchFamily="34" charset="0"/>
              </a:defRPr>
            </a:lvl9pPr>
          </a:lstStyle>
          <a:p>
            <a:pPr eaLnBrk="1" hangingPunct="1"/>
            <a:r>
              <a:rPr lang="en-US" altLang="cs-CZ" b="1" dirty="0">
                <a:solidFill>
                  <a:srgbClr val="3333FF"/>
                </a:solidFill>
                <a:latin typeface="Arial" panose="020B0604020202020204" pitchFamily="34" charset="0"/>
                <a:cs typeface="Arial" panose="020B0604020202020204" pitchFamily="34" charset="0"/>
              </a:rPr>
              <a:t>G. ‘t Hooft:</a:t>
            </a:r>
            <a:r>
              <a:rPr lang="en-US" altLang="cs-CZ" dirty="0">
                <a:latin typeface="Arial" panose="020B0604020202020204" pitchFamily="34" charset="0"/>
                <a:cs typeface="Arial" panose="020B0604020202020204" pitchFamily="34" charset="0"/>
              </a:rPr>
              <a:t> When was asymptotic freedom discovered? hep-</a:t>
            </a:r>
            <a:r>
              <a:rPr lang="en-US" altLang="cs-CZ" dirty="0" err="1">
                <a:latin typeface="Arial" panose="020B0604020202020204" pitchFamily="34" charset="0"/>
                <a:cs typeface="Arial" panose="020B0604020202020204" pitchFamily="34" charset="0"/>
              </a:rPr>
              <a:t>th</a:t>
            </a:r>
            <a:r>
              <a:rPr lang="en-US" altLang="cs-CZ" dirty="0">
                <a:latin typeface="Arial" panose="020B0604020202020204" pitchFamily="34" charset="0"/>
                <a:cs typeface="Arial" panose="020B0604020202020204" pitchFamily="34" charset="0"/>
              </a:rPr>
              <a:t>/9808154</a:t>
            </a:r>
            <a:endParaRPr lang="cs-CZ" altLang="cs-CZ" dirty="0">
              <a:latin typeface="Arial" panose="020B0604020202020204" pitchFamily="34" charset="0"/>
              <a:cs typeface="Arial" panose="020B0604020202020204" pitchFamily="34" charset="0"/>
            </a:endParaRPr>
          </a:p>
        </p:txBody>
      </p:sp>
      <p:sp>
        <p:nvSpPr>
          <p:cNvPr id="100355" name="Rectangle 5">
            <a:extLst>
              <a:ext uri="{FF2B5EF4-FFF2-40B4-BE49-F238E27FC236}">
                <a16:creationId xmlns:a16="http://schemas.microsoft.com/office/drawing/2014/main" id="{F2D3D6CE-1BFC-50FD-CA87-BCEBDA464CCF}"/>
              </a:ext>
            </a:extLst>
          </p:cNvPr>
          <p:cNvSpPr>
            <a:spLocks noChangeArrowheads="1"/>
          </p:cNvSpPr>
          <p:nvPr/>
        </p:nvSpPr>
        <p:spPr bwMode="auto">
          <a:xfrm>
            <a:off x="249714" y="1151135"/>
            <a:ext cx="8525191" cy="1938992"/>
          </a:xfrm>
          <a:prstGeom prst="rect">
            <a:avLst/>
          </a:prstGeom>
          <a:noFill/>
          <a:ln>
            <a:noFill/>
          </a:ln>
        </p:spPr>
        <p:txBody>
          <a:bodyPr wrap="square">
            <a:spAutoFit/>
          </a:bodyPr>
          <a:lstStyle>
            <a:lvl1pPr eaLnBrk="0" hangingPunct="0">
              <a:defRPr sz="2000">
                <a:solidFill>
                  <a:schemeClr val="tx1"/>
                </a:solidFill>
                <a:latin typeface="Microsoft Sans Serif" panose="020B0604020202020204" pitchFamily="34" charset="0"/>
              </a:defRPr>
            </a:lvl1pPr>
            <a:lvl2pPr marL="742950" indent="-285750" eaLnBrk="0" hangingPunct="0">
              <a:defRPr sz="2000">
                <a:solidFill>
                  <a:schemeClr val="tx1"/>
                </a:solidFill>
                <a:latin typeface="Microsoft Sans Serif" panose="020B0604020202020204" pitchFamily="34" charset="0"/>
              </a:defRPr>
            </a:lvl2pPr>
            <a:lvl3pPr marL="1143000" indent="-228600" eaLnBrk="0" hangingPunct="0">
              <a:defRPr sz="2000">
                <a:solidFill>
                  <a:schemeClr val="tx1"/>
                </a:solidFill>
                <a:latin typeface="Microsoft Sans Serif" panose="020B0604020202020204" pitchFamily="34" charset="0"/>
              </a:defRPr>
            </a:lvl3pPr>
            <a:lvl4pPr marL="1600200" indent="-228600" eaLnBrk="0" hangingPunct="0">
              <a:defRPr sz="2000">
                <a:solidFill>
                  <a:schemeClr val="tx1"/>
                </a:solidFill>
                <a:latin typeface="Microsoft Sans Serif" panose="020B0604020202020204" pitchFamily="34" charset="0"/>
              </a:defRPr>
            </a:lvl4pPr>
            <a:lvl5pPr marL="2057400" indent="-228600" eaLnBrk="0" hangingPunct="0">
              <a:defRPr sz="2000">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a:solidFill>
                  <a:schemeClr val="tx1"/>
                </a:solidFill>
                <a:latin typeface="Microsoft Sans Serif" panose="020B0604020202020204" pitchFamily="34" charset="0"/>
              </a:defRPr>
            </a:lvl9pPr>
          </a:lstStyle>
          <a:p>
            <a:pPr eaLnBrk="1" hangingPunct="1"/>
            <a:r>
              <a:rPr lang="cs-CZ" altLang="cs-CZ" b="1" i="1" dirty="0">
                <a:solidFill>
                  <a:srgbClr val="FF3300"/>
                </a:solidFill>
                <a:latin typeface="Arial" panose="020B0604020202020204" pitchFamily="34" charset="0"/>
                <a:cs typeface="Arial" panose="020B0604020202020204" pitchFamily="34" charset="0"/>
              </a:rPr>
              <a:t>I </a:t>
            </a:r>
            <a:r>
              <a:rPr lang="cs-CZ" altLang="cs-CZ" b="1" i="1" dirty="0" err="1">
                <a:solidFill>
                  <a:srgbClr val="FF3300"/>
                </a:solidFill>
                <a:latin typeface="Arial" panose="020B0604020202020204" pitchFamily="34" charset="0"/>
                <a:cs typeface="Arial" panose="020B0604020202020204" pitchFamily="34" charset="0"/>
              </a:rPr>
              <a:t>knew</a:t>
            </a:r>
            <a:r>
              <a:rPr lang="cs-CZ" altLang="cs-CZ" b="1" i="1" dirty="0">
                <a:solidFill>
                  <a:srgbClr val="FF3300"/>
                </a:solidFill>
                <a:latin typeface="Arial" panose="020B0604020202020204" pitchFamily="34" charset="0"/>
                <a:cs typeface="Arial" panose="020B0604020202020204" pitchFamily="34" charset="0"/>
              </a:rPr>
              <a:t> </a:t>
            </a:r>
            <a:r>
              <a:rPr lang="cs-CZ" altLang="cs-CZ" b="1" i="1" dirty="0" err="1">
                <a:solidFill>
                  <a:srgbClr val="FF3300"/>
                </a:solidFill>
                <a:latin typeface="Arial" panose="020B0604020202020204" pitchFamily="34" charset="0"/>
                <a:cs typeface="Arial" panose="020B0604020202020204" pitchFamily="34" charset="0"/>
              </a:rPr>
              <a:t>about</a:t>
            </a:r>
            <a:r>
              <a:rPr lang="cs-CZ" altLang="cs-CZ" b="1" i="1" dirty="0">
                <a:solidFill>
                  <a:srgbClr val="FF3300"/>
                </a:solidFill>
                <a:latin typeface="Arial" panose="020B0604020202020204" pitchFamily="34" charset="0"/>
                <a:cs typeface="Arial" panose="020B0604020202020204" pitchFamily="34" charset="0"/>
              </a:rPr>
              <a:t> </a:t>
            </a:r>
            <a:r>
              <a:rPr lang="cs-CZ" altLang="cs-CZ" b="1" i="1" dirty="0" err="1">
                <a:solidFill>
                  <a:srgbClr val="FF3300"/>
                </a:solidFill>
                <a:latin typeface="Arial" panose="020B0604020202020204" pitchFamily="34" charset="0"/>
                <a:cs typeface="Arial" panose="020B0604020202020204" pitchFamily="34" charset="0"/>
              </a:rPr>
              <a:t>the</a:t>
            </a:r>
            <a:r>
              <a:rPr lang="en-US" altLang="cs-CZ" b="1" i="1" dirty="0">
                <a:solidFill>
                  <a:srgbClr val="FF3300"/>
                </a:solidFill>
                <a:latin typeface="Arial" panose="020B0604020202020204" pitchFamily="34" charset="0"/>
                <a:cs typeface="Arial" panose="020B0604020202020204" pitchFamily="34" charset="0"/>
              </a:rPr>
              <a:t> </a:t>
            </a:r>
            <a:r>
              <a:rPr lang="cs-CZ" altLang="cs-CZ" b="1" i="1" dirty="0" err="1">
                <a:solidFill>
                  <a:srgbClr val="FF3300"/>
                </a:solidFill>
                <a:latin typeface="Arial" panose="020B0604020202020204" pitchFamily="34" charset="0"/>
                <a:cs typeface="Arial" panose="020B0604020202020204" pitchFamily="34" charset="0"/>
              </a:rPr>
              <a:t>beautiful</a:t>
            </a:r>
            <a:r>
              <a:rPr lang="cs-CZ" altLang="cs-CZ" b="1" i="1" dirty="0">
                <a:solidFill>
                  <a:srgbClr val="FF3300"/>
                </a:solidFill>
                <a:latin typeface="Arial" panose="020B0604020202020204" pitchFamily="34" charset="0"/>
                <a:cs typeface="Arial" panose="020B0604020202020204" pitchFamily="34" charset="0"/>
              </a:rPr>
              <a:t> </a:t>
            </a:r>
            <a:r>
              <a:rPr lang="cs-CZ" altLang="cs-CZ" b="1" i="1" dirty="0" err="1">
                <a:solidFill>
                  <a:srgbClr val="FF3300"/>
                </a:solidFill>
                <a:latin typeface="Arial" panose="020B0604020202020204" pitchFamily="34" charset="0"/>
                <a:cs typeface="Arial" panose="020B0604020202020204" pitchFamily="34" charset="0"/>
              </a:rPr>
              <a:t>scaling</a:t>
            </a:r>
            <a:r>
              <a:rPr lang="cs-CZ" altLang="cs-CZ" b="1" i="1" dirty="0">
                <a:solidFill>
                  <a:srgbClr val="FF3300"/>
                </a:solidFill>
                <a:latin typeface="Arial" panose="020B0604020202020204" pitchFamily="34" charset="0"/>
                <a:cs typeface="Arial" panose="020B0604020202020204" pitchFamily="34" charset="0"/>
              </a:rPr>
              <a:t> </a:t>
            </a:r>
            <a:r>
              <a:rPr lang="cs-CZ" altLang="cs-CZ" b="1" i="1" dirty="0" err="1">
                <a:solidFill>
                  <a:srgbClr val="FF3300"/>
                </a:solidFill>
                <a:latin typeface="Arial" panose="020B0604020202020204" pitchFamily="34" charset="0"/>
                <a:cs typeface="Arial" panose="020B0604020202020204" pitchFamily="34" charset="0"/>
              </a:rPr>
              <a:t>behaviour</a:t>
            </a:r>
            <a:r>
              <a:rPr lang="cs-CZ" altLang="cs-CZ" b="1" i="1" dirty="0">
                <a:solidFill>
                  <a:srgbClr val="FF3300"/>
                </a:solidFill>
                <a:latin typeface="Arial" panose="020B0604020202020204" pitchFamily="34" charset="0"/>
                <a:cs typeface="Arial" panose="020B0604020202020204" pitchFamily="34" charset="0"/>
              </a:rPr>
              <a:t> </a:t>
            </a:r>
            <a:r>
              <a:rPr lang="cs-CZ" altLang="cs-CZ" b="1" i="1" dirty="0" err="1">
                <a:solidFill>
                  <a:srgbClr val="FF3300"/>
                </a:solidFill>
                <a:latin typeface="Arial" panose="020B0604020202020204" pitchFamily="34" charset="0"/>
                <a:cs typeface="Arial" panose="020B0604020202020204" pitchFamily="34" charset="0"/>
              </a:rPr>
              <a:t>of</a:t>
            </a:r>
            <a:r>
              <a:rPr lang="cs-CZ" altLang="cs-CZ" b="1" i="1" dirty="0">
                <a:solidFill>
                  <a:srgbClr val="FF3300"/>
                </a:solidFill>
                <a:latin typeface="Arial" panose="020B0604020202020204" pitchFamily="34" charset="0"/>
                <a:cs typeface="Arial" panose="020B0604020202020204" pitchFamily="34" charset="0"/>
              </a:rPr>
              <a:t> non-</a:t>
            </a:r>
            <a:r>
              <a:rPr lang="cs-CZ" altLang="cs-CZ" b="1" i="1" dirty="0" err="1">
                <a:solidFill>
                  <a:srgbClr val="FF3300"/>
                </a:solidFill>
                <a:latin typeface="Arial" panose="020B0604020202020204" pitchFamily="34" charset="0"/>
                <a:cs typeface="Arial" panose="020B0604020202020204" pitchFamily="34" charset="0"/>
              </a:rPr>
              <a:t>Abelian</a:t>
            </a:r>
            <a:r>
              <a:rPr lang="cs-CZ" altLang="cs-CZ" b="1" i="1" dirty="0">
                <a:solidFill>
                  <a:srgbClr val="FF3300"/>
                </a:solidFill>
                <a:latin typeface="Arial" panose="020B0604020202020204" pitchFamily="34" charset="0"/>
                <a:cs typeface="Arial" panose="020B0604020202020204" pitchFamily="34" charset="0"/>
              </a:rPr>
              <a:t> </a:t>
            </a:r>
            <a:r>
              <a:rPr lang="cs-CZ" altLang="cs-CZ" b="1" i="1" dirty="0" err="1">
                <a:solidFill>
                  <a:srgbClr val="FF3300"/>
                </a:solidFill>
                <a:latin typeface="Arial" panose="020B0604020202020204" pitchFamily="34" charset="0"/>
                <a:cs typeface="Arial" panose="020B0604020202020204" pitchFamily="34" charset="0"/>
              </a:rPr>
              <a:t>gauge</a:t>
            </a:r>
            <a:r>
              <a:rPr lang="cs-CZ" altLang="cs-CZ" b="1" i="1" dirty="0">
                <a:solidFill>
                  <a:srgbClr val="FF3300"/>
                </a:solidFill>
                <a:latin typeface="Arial" panose="020B0604020202020204" pitchFamily="34" charset="0"/>
                <a:cs typeface="Arial" panose="020B0604020202020204" pitchFamily="34" charset="0"/>
              </a:rPr>
              <a:t> </a:t>
            </a:r>
            <a:r>
              <a:rPr lang="cs-CZ" altLang="cs-CZ" b="1" i="1" dirty="0" err="1">
                <a:solidFill>
                  <a:srgbClr val="FF3300"/>
                </a:solidFill>
                <a:latin typeface="Arial" panose="020B0604020202020204" pitchFamily="34" charset="0"/>
                <a:cs typeface="Arial" panose="020B0604020202020204" pitchFamily="34" charset="0"/>
              </a:rPr>
              <a:t>theories</a:t>
            </a:r>
            <a:r>
              <a:rPr lang="cs-CZ" altLang="cs-CZ" i="1" dirty="0">
                <a:latin typeface="Arial" panose="020B0604020202020204" pitchFamily="34" charset="0"/>
                <a:cs typeface="Arial" panose="020B0604020202020204" pitchFamily="34" charset="0"/>
              </a:rPr>
              <a:t>. </a:t>
            </a:r>
            <a:r>
              <a:rPr lang="cs-CZ" altLang="cs-CZ" b="1" i="1" dirty="0" err="1">
                <a:solidFill>
                  <a:srgbClr val="2613B3"/>
                </a:solidFill>
                <a:latin typeface="Arial" panose="020B0604020202020204" pitchFamily="34" charset="0"/>
                <a:cs typeface="Arial" panose="020B0604020202020204" pitchFamily="34" charset="0"/>
              </a:rPr>
              <a:t>Suspecting</a:t>
            </a:r>
            <a:r>
              <a:rPr lang="cs-CZ" altLang="cs-CZ" b="1" i="1" dirty="0">
                <a:solidFill>
                  <a:srgbClr val="2613B3"/>
                </a:solidFill>
                <a:latin typeface="Arial" panose="020B0604020202020204" pitchFamily="34" charset="0"/>
                <a:cs typeface="Arial" panose="020B0604020202020204" pitchFamily="34" charset="0"/>
              </a:rPr>
              <a:t> </a:t>
            </a:r>
            <a:r>
              <a:rPr lang="cs-CZ" altLang="cs-CZ" b="1" i="1" dirty="0" err="1">
                <a:solidFill>
                  <a:srgbClr val="2613B3"/>
                </a:solidFill>
                <a:latin typeface="Arial" panose="020B0604020202020204" pitchFamily="34" charset="0"/>
                <a:cs typeface="Arial" panose="020B0604020202020204" pitchFamily="34" charset="0"/>
              </a:rPr>
              <a:t>that</a:t>
            </a:r>
            <a:r>
              <a:rPr lang="cs-CZ" altLang="cs-CZ" b="1" i="1" dirty="0">
                <a:solidFill>
                  <a:srgbClr val="2613B3"/>
                </a:solidFill>
                <a:latin typeface="Arial" panose="020B0604020202020204" pitchFamily="34" charset="0"/>
                <a:cs typeface="Arial" panose="020B0604020202020204" pitchFamily="34" charset="0"/>
              </a:rPr>
              <a:t> </a:t>
            </a:r>
            <a:r>
              <a:rPr lang="cs-CZ" altLang="cs-CZ" b="1" i="1" dirty="0" err="1">
                <a:solidFill>
                  <a:srgbClr val="2613B3"/>
                </a:solidFill>
                <a:latin typeface="Arial" panose="020B0604020202020204" pitchFamily="34" charset="0"/>
                <a:cs typeface="Arial" panose="020B0604020202020204" pitchFamily="34" charset="0"/>
              </a:rPr>
              <a:t>this</a:t>
            </a:r>
            <a:r>
              <a:rPr lang="cs-CZ" altLang="cs-CZ" b="1" i="1" dirty="0">
                <a:solidFill>
                  <a:srgbClr val="2613B3"/>
                </a:solidFill>
                <a:latin typeface="Arial" panose="020B0604020202020204" pitchFamily="34" charset="0"/>
                <a:cs typeface="Arial" panose="020B0604020202020204" pitchFamily="34" charset="0"/>
              </a:rPr>
              <a:t> </a:t>
            </a:r>
            <a:r>
              <a:rPr lang="cs-CZ" altLang="cs-CZ" b="1" i="1" dirty="0" err="1">
                <a:solidFill>
                  <a:srgbClr val="2613B3"/>
                </a:solidFill>
                <a:latin typeface="Arial" panose="020B0604020202020204" pitchFamily="34" charset="0"/>
                <a:cs typeface="Arial" panose="020B0604020202020204" pitchFamily="34" charset="0"/>
              </a:rPr>
              <a:t>feature</a:t>
            </a:r>
            <a:r>
              <a:rPr lang="en-US" altLang="cs-CZ" b="1" i="1" dirty="0">
                <a:solidFill>
                  <a:srgbClr val="2613B3"/>
                </a:solidFill>
                <a:latin typeface="Arial" panose="020B0604020202020204" pitchFamily="34" charset="0"/>
                <a:cs typeface="Arial" panose="020B0604020202020204" pitchFamily="34" charset="0"/>
              </a:rPr>
              <a:t> </a:t>
            </a:r>
            <a:r>
              <a:rPr lang="cs-CZ" altLang="cs-CZ" b="1" i="1" dirty="0" err="1">
                <a:solidFill>
                  <a:srgbClr val="2613B3"/>
                </a:solidFill>
                <a:latin typeface="Arial" panose="020B0604020202020204" pitchFamily="34" charset="0"/>
                <a:cs typeface="Arial" panose="020B0604020202020204" pitchFamily="34" charset="0"/>
              </a:rPr>
              <a:t>should</a:t>
            </a:r>
            <a:r>
              <a:rPr lang="cs-CZ" altLang="cs-CZ" b="1" i="1" dirty="0">
                <a:solidFill>
                  <a:srgbClr val="2613B3"/>
                </a:solidFill>
                <a:latin typeface="Arial" panose="020B0604020202020204" pitchFamily="34" charset="0"/>
                <a:cs typeface="Arial" panose="020B0604020202020204" pitchFamily="34" charset="0"/>
              </a:rPr>
              <a:t> </a:t>
            </a:r>
            <a:r>
              <a:rPr lang="cs-CZ" altLang="cs-CZ" b="1" i="1" dirty="0" err="1">
                <a:solidFill>
                  <a:srgbClr val="2613B3"/>
                </a:solidFill>
                <a:latin typeface="Arial" panose="020B0604020202020204" pitchFamily="34" charset="0"/>
                <a:cs typeface="Arial" panose="020B0604020202020204" pitchFamily="34" charset="0"/>
              </a:rPr>
              <a:t>be</a:t>
            </a:r>
            <a:r>
              <a:rPr lang="cs-CZ" altLang="cs-CZ" b="1" i="1" dirty="0">
                <a:solidFill>
                  <a:srgbClr val="2613B3"/>
                </a:solidFill>
                <a:latin typeface="Arial" panose="020B0604020202020204" pitchFamily="34" charset="0"/>
                <a:cs typeface="Arial" panose="020B0604020202020204" pitchFamily="34" charset="0"/>
              </a:rPr>
              <a:t> </a:t>
            </a:r>
            <a:r>
              <a:rPr lang="cs-CZ" altLang="cs-CZ" b="1" i="1" dirty="0" err="1">
                <a:solidFill>
                  <a:srgbClr val="2613B3"/>
                </a:solidFill>
                <a:latin typeface="Arial" panose="020B0604020202020204" pitchFamily="34" charset="0"/>
                <a:cs typeface="Arial" panose="020B0604020202020204" pitchFamily="34" charset="0"/>
              </a:rPr>
              <a:t>known</a:t>
            </a:r>
            <a:r>
              <a:rPr lang="cs-CZ" altLang="cs-CZ" b="1" i="1" dirty="0">
                <a:solidFill>
                  <a:srgbClr val="2613B3"/>
                </a:solidFill>
                <a:latin typeface="Arial" panose="020B0604020202020204" pitchFamily="34" charset="0"/>
                <a:cs typeface="Arial" panose="020B0604020202020204" pitchFamily="34" charset="0"/>
              </a:rPr>
              <a:t> by </a:t>
            </a:r>
            <a:r>
              <a:rPr lang="cs-CZ" altLang="cs-CZ" b="1" i="1" dirty="0" err="1">
                <a:solidFill>
                  <a:srgbClr val="2613B3"/>
                </a:solidFill>
                <a:latin typeface="Arial" panose="020B0604020202020204" pitchFamily="34" charset="0"/>
                <a:cs typeface="Arial" panose="020B0604020202020204" pitchFamily="34" charset="0"/>
              </a:rPr>
              <a:t>now</a:t>
            </a:r>
            <a:r>
              <a:rPr lang="cs-CZ" altLang="cs-CZ" b="1" i="1" dirty="0">
                <a:solidFill>
                  <a:srgbClr val="2613B3"/>
                </a:solidFill>
                <a:latin typeface="Arial" panose="020B0604020202020204" pitchFamily="34" charset="0"/>
                <a:cs typeface="Arial" panose="020B0604020202020204" pitchFamily="34" charset="0"/>
              </a:rPr>
              <a:t> by </a:t>
            </a:r>
            <a:r>
              <a:rPr lang="cs-CZ" altLang="cs-CZ" b="1" i="1" dirty="0" err="1">
                <a:solidFill>
                  <a:srgbClr val="2613B3"/>
                </a:solidFill>
                <a:latin typeface="Arial" panose="020B0604020202020204" pitchFamily="34" charset="0"/>
                <a:cs typeface="Arial" panose="020B0604020202020204" pitchFamily="34" charset="0"/>
              </a:rPr>
              <a:t>the</a:t>
            </a:r>
            <a:r>
              <a:rPr lang="cs-CZ" altLang="cs-CZ" b="1" i="1" dirty="0">
                <a:solidFill>
                  <a:srgbClr val="2613B3"/>
                </a:solidFill>
                <a:latin typeface="Arial" panose="020B0604020202020204" pitchFamily="34" charset="0"/>
                <a:cs typeface="Arial" panose="020B0604020202020204" pitchFamily="34" charset="0"/>
              </a:rPr>
              <a:t> </a:t>
            </a:r>
            <a:r>
              <a:rPr lang="cs-CZ" altLang="cs-CZ" b="1" i="1" dirty="0" err="1">
                <a:solidFill>
                  <a:srgbClr val="2613B3"/>
                </a:solidFill>
                <a:latin typeface="Arial" panose="020B0604020202020204" pitchFamily="34" charset="0"/>
                <a:cs typeface="Arial" panose="020B0604020202020204" pitchFamily="34" charset="0"/>
              </a:rPr>
              <a:t>experts</a:t>
            </a:r>
            <a:r>
              <a:rPr lang="cs-CZ" altLang="cs-CZ" b="1" i="1" dirty="0">
                <a:solidFill>
                  <a:srgbClr val="2613B3"/>
                </a:solidFill>
                <a:latin typeface="Arial" panose="020B0604020202020204" pitchFamily="34" charset="0"/>
                <a:cs typeface="Arial" panose="020B0604020202020204" pitchFamily="34" charset="0"/>
              </a:rPr>
              <a:t> on </a:t>
            </a:r>
            <a:r>
              <a:rPr lang="cs-CZ" altLang="cs-CZ" b="1" i="1" dirty="0" err="1">
                <a:solidFill>
                  <a:srgbClr val="2613B3"/>
                </a:solidFill>
                <a:latin typeface="Arial" panose="020B0604020202020204" pitchFamily="34" charset="0"/>
                <a:cs typeface="Arial" panose="020B0604020202020204" pitchFamily="34" charset="0"/>
              </a:rPr>
              <a:t>the</a:t>
            </a:r>
            <a:r>
              <a:rPr lang="cs-CZ" altLang="cs-CZ" b="1" i="1" dirty="0">
                <a:solidFill>
                  <a:srgbClr val="2613B3"/>
                </a:solidFill>
                <a:latin typeface="Arial" panose="020B0604020202020204" pitchFamily="34" charset="0"/>
                <a:cs typeface="Arial" panose="020B0604020202020204" pitchFamily="34" charset="0"/>
              </a:rPr>
              <a:t> </a:t>
            </a:r>
            <a:r>
              <a:rPr lang="cs-CZ" altLang="cs-CZ" b="1" i="1" dirty="0" err="1">
                <a:solidFill>
                  <a:srgbClr val="2613B3"/>
                </a:solidFill>
                <a:latin typeface="Arial" panose="020B0604020202020204" pitchFamily="34" charset="0"/>
                <a:cs typeface="Arial" panose="020B0604020202020204" pitchFamily="34" charset="0"/>
              </a:rPr>
              <a:t>subject</a:t>
            </a:r>
            <a:r>
              <a:rPr lang="cs-CZ" altLang="cs-CZ" b="1" i="1" dirty="0">
                <a:solidFill>
                  <a:srgbClr val="2613B3"/>
                </a:solidFill>
                <a:latin typeface="Arial" panose="020B0604020202020204" pitchFamily="34" charset="0"/>
                <a:cs typeface="Arial" panose="020B0604020202020204" pitchFamily="34" charset="0"/>
              </a:rPr>
              <a:t> </a:t>
            </a:r>
            <a:r>
              <a:rPr lang="cs-CZ" altLang="cs-CZ" b="1" i="1" dirty="0" err="1">
                <a:solidFill>
                  <a:srgbClr val="2613B3"/>
                </a:solidFill>
                <a:latin typeface="Arial" panose="020B0604020202020204" pitchFamily="34" charset="0"/>
                <a:cs typeface="Arial" panose="020B0604020202020204" pitchFamily="34" charset="0"/>
              </a:rPr>
              <a:t>of</a:t>
            </a:r>
            <a:r>
              <a:rPr lang="cs-CZ" altLang="cs-CZ" b="1" i="1" dirty="0">
                <a:solidFill>
                  <a:srgbClr val="2613B3"/>
                </a:solidFill>
                <a:latin typeface="Arial" panose="020B0604020202020204" pitchFamily="34" charset="0"/>
                <a:cs typeface="Arial" panose="020B0604020202020204" pitchFamily="34" charset="0"/>
              </a:rPr>
              <a:t> </a:t>
            </a:r>
            <a:r>
              <a:rPr lang="cs-CZ" altLang="cs-CZ" b="1" i="1" dirty="0" err="1">
                <a:solidFill>
                  <a:srgbClr val="2613B3"/>
                </a:solidFill>
                <a:latin typeface="Arial" panose="020B0604020202020204" pitchFamily="34" charset="0"/>
                <a:cs typeface="Arial" panose="020B0604020202020204" pitchFamily="34" charset="0"/>
              </a:rPr>
              <a:t>scaling</a:t>
            </a:r>
            <a:r>
              <a:rPr lang="cs-CZ" altLang="cs-CZ" i="1" dirty="0">
                <a:latin typeface="Arial" panose="020B0604020202020204" pitchFamily="34" charset="0"/>
                <a:cs typeface="Arial" panose="020B0604020202020204" pitchFamily="34" charset="0"/>
              </a:rPr>
              <a:t>, </a:t>
            </a:r>
            <a:r>
              <a:rPr lang="cs-CZ" altLang="cs-CZ" b="1" i="1" dirty="0">
                <a:solidFill>
                  <a:srgbClr val="FF0000"/>
                </a:solidFill>
                <a:latin typeface="Arial" panose="020B0604020202020204" pitchFamily="34" charset="0"/>
                <a:cs typeface="Arial" panose="020B0604020202020204" pitchFamily="34" charset="0"/>
              </a:rPr>
              <a:t>I </a:t>
            </a:r>
            <a:r>
              <a:rPr lang="cs-CZ" altLang="cs-CZ" b="1" i="1" dirty="0" err="1">
                <a:solidFill>
                  <a:srgbClr val="FF0000"/>
                </a:solidFill>
                <a:latin typeface="Arial" panose="020B0604020202020204" pitchFamily="34" charset="0"/>
                <a:cs typeface="Arial" panose="020B0604020202020204" pitchFamily="34" charset="0"/>
              </a:rPr>
              <a:t>did</a:t>
            </a:r>
            <a:r>
              <a:rPr lang="cs-CZ" altLang="cs-CZ" b="1" i="1" dirty="0">
                <a:solidFill>
                  <a:srgbClr val="FF0000"/>
                </a:solidFill>
                <a:latin typeface="Arial" panose="020B0604020202020204" pitchFamily="34" charset="0"/>
                <a:cs typeface="Arial" panose="020B0604020202020204" pitchFamily="34" charset="0"/>
              </a:rPr>
              <a:t> not </a:t>
            </a:r>
            <a:r>
              <a:rPr lang="cs-CZ" altLang="cs-CZ" b="1" i="1" dirty="0" err="1">
                <a:solidFill>
                  <a:srgbClr val="FF0000"/>
                </a:solidFill>
                <a:latin typeface="Arial" panose="020B0604020202020204" pitchFamily="34" charset="0"/>
                <a:cs typeface="Arial" panose="020B0604020202020204" pitchFamily="34" charset="0"/>
              </a:rPr>
              <a:t>speak</a:t>
            </a:r>
            <a:r>
              <a:rPr lang="cs-CZ" altLang="cs-CZ" b="1" i="1" dirty="0">
                <a:solidFill>
                  <a:srgbClr val="FF0000"/>
                </a:solidFill>
                <a:latin typeface="Arial" panose="020B0604020202020204" pitchFamily="34" charset="0"/>
                <a:cs typeface="Arial" panose="020B0604020202020204" pitchFamily="34" charset="0"/>
              </a:rPr>
              <a:t> up</a:t>
            </a:r>
            <a:r>
              <a:rPr lang="en-US" altLang="cs-CZ" b="1" i="1" dirty="0">
                <a:solidFill>
                  <a:srgbClr val="FF0000"/>
                </a:solidFill>
                <a:latin typeface="Arial" panose="020B0604020202020204" pitchFamily="34" charset="0"/>
                <a:cs typeface="Arial" panose="020B0604020202020204" pitchFamily="34" charset="0"/>
              </a:rPr>
              <a:t> </a:t>
            </a:r>
            <a:r>
              <a:rPr lang="cs-CZ" altLang="cs-CZ" b="1" i="1" dirty="0" err="1">
                <a:solidFill>
                  <a:srgbClr val="FF0000"/>
                </a:solidFill>
                <a:latin typeface="Arial" panose="020B0604020202020204" pitchFamily="34" charset="0"/>
                <a:cs typeface="Arial" panose="020B0604020202020204" pitchFamily="34" charset="0"/>
              </a:rPr>
              <a:t>louder</a:t>
            </a:r>
            <a:r>
              <a:rPr lang="cs-CZ" altLang="cs-CZ" i="1" dirty="0">
                <a:latin typeface="Arial" panose="020B0604020202020204" pitchFamily="34" charset="0"/>
                <a:cs typeface="Arial" panose="020B0604020202020204" pitchFamily="34" charset="0"/>
              </a:rPr>
              <a:t>.</a:t>
            </a:r>
            <a:r>
              <a:rPr lang="en-US" altLang="cs-CZ" i="1" dirty="0">
                <a:latin typeface="Arial" panose="020B0604020202020204" pitchFamily="34" charset="0"/>
                <a:cs typeface="Arial" panose="020B0604020202020204" pitchFamily="34" charset="0"/>
              </a:rPr>
              <a:t> </a:t>
            </a:r>
            <a:r>
              <a:rPr lang="cs-CZ" altLang="cs-CZ" i="1" dirty="0" err="1">
                <a:latin typeface="Arial" panose="020B0604020202020204" pitchFamily="34" charset="0"/>
                <a:cs typeface="Arial" panose="020B0604020202020204" pitchFamily="34" charset="0"/>
              </a:rPr>
              <a:t>Veltman</a:t>
            </a:r>
            <a:r>
              <a:rPr lang="en-US" altLang="cs-CZ" i="1" dirty="0">
                <a:latin typeface="Arial" panose="020B0604020202020204" pitchFamily="34" charset="0"/>
                <a:cs typeface="Arial" panose="020B0604020202020204" pitchFamily="34" charset="0"/>
              </a:rPr>
              <a:t> … </a:t>
            </a:r>
            <a:r>
              <a:rPr lang="cs-CZ" altLang="cs-CZ" i="1" dirty="0" err="1">
                <a:latin typeface="Arial" panose="020B0604020202020204" pitchFamily="34" charset="0"/>
                <a:cs typeface="Arial" panose="020B0604020202020204" pitchFamily="34" charset="0"/>
              </a:rPr>
              <a:t>warned</a:t>
            </a:r>
            <a:r>
              <a:rPr lang="cs-CZ" altLang="cs-CZ" i="1" dirty="0">
                <a:latin typeface="Arial" panose="020B0604020202020204" pitchFamily="34" charset="0"/>
                <a:cs typeface="Arial" panose="020B0604020202020204" pitchFamily="34" charset="0"/>
              </a:rPr>
              <a:t> </a:t>
            </a:r>
            <a:r>
              <a:rPr lang="cs-CZ" altLang="cs-CZ" i="1" dirty="0" err="1">
                <a:latin typeface="Arial" panose="020B0604020202020204" pitchFamily="34" charset="0"/>
                <a:cs typeface="Arial" panose="020B0604020202020204" pitchFamily="34" charset="0"/>
              </a:rPr>
              <a:t>me</a:t>
            </a:r>
            <a:r>
              <a:rPr lang="cs-CZ" altLang="cs-CZ" i="1" dirty="0">
                <a:latin typeface="Arial" panose="020B0604020202020204" pitchFamily="34" charset="0"/>
                <a:cs typeface="Arial" panose="020B0604020202020204" pitchFamily="34" charset="0"/>
              </a:rPr>
              <a:t> </a:t>
            </a:r>
            <a:r>
              <a:rPr lang="cs-CZ" altLang="cs-CZ" i="1" dirty="0" err="1">
                <a:latin typeface="Arial" panose="020B0604020202020204" pitchFamily="34" charset="0"/>
                <a:cs typeface="Arial" panose="020B0604020202020204" pitchFamily="34" charset="0"/>
              </a:rPr>
              <a:t>that</a:t>
            </a:r>
            <a:r>
              <a:rPr lang="en-US" altLang="cs-CZ" i="1" dirty="0">
                <a:latin typeface="Arial" panose="020B0604020202020204" pitchFamily="34" charset="0"/>
                <a:cs typeface="Arial" panose="020B0604020202020204" pitchFamily="34" charset="0"/>
              </a:rPr>
              <a:t> </a:t>
            </a:r>
            <a:r>
              <a:rPr lang="cs-CZ" altLang="cs-CZ" i="1" dirty="0">
                <a:latin typeface="Arial" panose="020B0604020202020204" pitchFamily="34" charset="0"/>
                <a:cs typeface="Arial" panose="020B0604020202020204" pitchFamily="34" charset="0"/>
              </a:rPr>
              <a:t>no-</a:t>
            </a:r>
            <a:r>
              <a:rPr lang="cs-CZ" altLang="cs-CZ" i="1" dirty="0" err="1">
                <a:latin typeface="Arial" panose="020B0604020202020204" pitchFamily="34" charset="0"/>
                <a:cs typeface="Arial" panose="020B0604020202020204" pitchFamily="34" charset="0"/>
              </a:rPr>
              <a:t>one</a:t>
            </a:r>
            <a:r>
              <a:rPr lang="cs-CZ" altLang="cs-CZ" i="1" dirty="0">
                <a:latin typeface="Arial" panose="020B0604020202020204" pitchFamily="34" charset="0"/>
                <a:cs typeface="Arial" panose="020B0604020202020204" pitchFamily="34" charset="0"/>
              </a:rPr>
              <a:t> </a:t>
            </a:r>
            <a:r>
              <a:rPr lang="cs-CZ" altLang="cs-CZ" i="1" dirty="0" err="1">
                <a:latin typeface="Arial" panose="020B0604020202020204" pitchFamily="34" charset="0"/>
                <a:cs typeface="Arial" panose="020B0604020202020204" pitchFamily="34" charset="0"/>
              </a:rPr>
              <a:t>would</a:t>
            </a:r>
            <a:r>
              <a:rPr lang="cs-CZ" altLang="cs-CZ" i="1" dirty="0">
                <a:latin typeface="Arial" panose="020B0604020202020204" pitchFamily="34" charset="0"/>
                <a:cs typeface="Arial" panose="020B0604020202020204" pitchFamily="34" charset="0"/>
              </a:rPr>
              <a:t> </a:t>
            </a:r>
            <a:r>
              <a:rPr lang="cs-CZ" altLang="cs-CZ" i="1" dirty="0" err="1">
                <a:latin typeface="Arial" panose="020B0604020202020204" pitchFamily="34" charset="0"/>
                <a:cs typeface="Arial" panose="020B0604020202020204" pitchFamily="34" charset="0"/>
              </a:rPr>
              <a:t>take</a:t>
            </a:r>
            <a:r>
              <a:rPr lang="cs-CZ" altLang="cs-CZ" i="1" dirty="0">
                <a:latin typeface="Arial" panose="020B0604020202020204" pitchFamily="34" charset="0"/>
                <a:cs typeface="Arial" panose="020B0604020202020204" pitchFamily="34" charset="0"/>
              </a:rPr>
              <a:t> such </a:t>
            </a:r>
            <a:r>
              <a:rPr lang="cs-CZ" altLang="cs-CZ" i="1" dirty="0" err="1">
                <a:latin typeface="Arial" panose="020B0604020202020204" pitchFamily="34" charset="0"/>
                <a:cs typeface="Arial" panose="020B0604020202020204" pitchFamily="34" charset="0"/>
              </a:rPr>
              <a:t>an</a:t>
            </a:r>
            <a:r>
              <a:rPr lang="cs-CZ" altLang="cs-CZ" i="1" dirty="0">
                <a:latin typeface="Arial" panose="020B0604020202020204" pitchFamily="34" charset="0"/>
                <a:cs typeface="Arial" panose="020B0604020202020204" pitchFamily="34" charset="0"/>
              </a:rPr>
              <a:t> idea </a:t>
            </a:r>
            <a:r>
              <a:rPr lang="cs-CZ" altLang="cs-CZ" i="1" dirty="0" err="1">
                <a:latin typeface="Arial" panose="020B0604020202020204" pitchFamily="34" charset="0"/>
                <a:cs typeface="Arial" panose="020B0604020202020204" pitchFamily="34" charset="0"/>
              </a:rPr>
              <a:t>seriously</a:t>
            </a:r>
            <a:r>
              <a:rPr lang="cs-CZ" altLang="cs-CZ" i="1" dirty="0">
                <a:latin typeface="Arial" panose="020B0604020202020204" pitchFamily="34" charset="0"/>
                <a:cs typeface="Arial" panose="020B0604020202020204" pitchFamily="34" charset="0"/>
              </a:rPr>
              <a:t> as long as </a:t>
            </a:r>
            <a:r>
              <a:rPr lang="cs-CZ" altLang="cs-CZ" i="1" dirty="0" err="1">
                <a:latin typeface="Arial" panose="020B0604020202020204" pitchFamily="34" charset="0"/>
                <a:cs typeface="Arial" panose="020B0604020202020204" pitchFamily="34" charset="0"/>
              </a:rPr>
              <a:t>it</a:t>
            </a:r>
            <a:r>
              <a:rPr lang="cs-CZ" altLang="cs-CZ" i="1" dirty="0">
                <a:latin typeface="Arial" panose="020B0604020202020204" pitchFamily="34" charset="0"/>
                <a:cs typeface="Arial" panose="020B0604020202020204" pitchFamily="34" charset="0"/>
              </a:rPr>
              <a:t> </a:t>
            </a:r>
            <a:r>
              <a:rPr lang="cs-CZ" altLang="cs-CZ" i="1" dirty="0" err="1">
                <a:latin typeface="Arial" panose="020B0604020202020204" pitchFamily="34" charset="0"/>
                <a:cs typeface="Arial" panose="020B0604020202020204" pitchFamily="34" charset="0"/>
              </a:rPr>
              <a:t>could</a:t>
            </a:r>
            <a:r>
              <a:rPr lang="cs-CZ" altLang="cs-CZ" i="1" dirty="0">
                <a:latin typeface="Arial" panose="020B0604020202020204" pitchFamily="34" charset="0"/>
                <a:cs typeface="Arial" panose="020B0604020202020204" pitchFamily="34" charset="0"/>
              </a:rPr>
              <a:t> not </a:t>
            </a:r>
            <a:r>
              <a:rPr lang="cs-CZ" altLang="cs-CZ" i="1" dirty="0" err="1">
                <a:latin typeface="Arial" panose="020B0604020202020204" pitchFamily="34" charset="0"/>
                <a:cs typeface="Arial" panose="020B0604020202020204" pitchFamily="34" charset="0"/>
              </a:rPr>
              <a:t>be</a:t>
            </a:r>
            <a:r>
              <a:rPr lang="cs-CZ" altLang="cs-CZ" i="1" dirty="0">
                <a:latin typeface="Arial" panose="020B0604020202020204" pitchFamily="34" charset="0"/>
                <a:cs typeface="Arial" panose="020B0604020202020204" pitchFamily="34" charset="0"/>
              </a:rPr>
              <a:t> </a:t>
            </a:r>
            <a:r>
              <a:rPr lang="cs-CZ" altLang="cs-CZ" i="1" dirty="0" err="1">
                <a:latin typeface="Arial" panose="020B0604020202020204" pitchFamily="34" charset="0"/>
                <a:cs typeface="Arial" panose="020B0604020202020204" pitchFamily="34" charset="0"/>
              </a:rPr>
              <a:t>explained</a:t>
            </a:r>
            <a:r>
              <a:rPr lang="cs-CZ" altLang="cs-CZ" i="1" dirty="0">
                <a:latin typeface="Arial" panose="020B0604020202020204" pitchFamily="34" charset="0"/>
                <a:cs typeface="Arial" panose="020B0604020202020204" pitchFamily="34" charset="0"/>
              </a:rPr>
              <a:t> </a:t>
            </a:r>
            <a:r>
              <a:rPr lang="cs-CZ" altLang="cs-CZ" i="1" dirty="0" err="1">
                <a:latin typeface="Arial" panose="020B0604020202020204" pitchFamily="34" charset="0"/>
                <a:cs typeface="Arial" panose="020B0604020202020204" pitchFamily="34" charset="0"/>
              </a:rPr>
              <a:t>why</a:t>
            </a:r>
            <a:r>
              <a:rPr lang="cs-CZ" altLang="cs-CZ" i="1" dirty="0">
                <a:latin typeface="Arial" panose="020B0604020202020204" pitchFamily="34" charset="0"/>
                <a:cs typeface="Arial" panose="020B0604020202020204" pitchFamily="34" charset="0"/>
              </a:rPr>
              <a:t> </a:t>
            </a:r>
            <a:r>
              <a:rPr lang="cs-CZ" altLang="cs-CZ" i="1" dirty="0" err="1">
                <a:latin typeface="Arial" panose="020B0604020202020204" pitchFamily="34" charset="0"/>
                <a:cs typeface="Arial" panose="020B0604020202020204" pitchFamily="34" charset="0"/>
              </a:rPr>
              <a:t>quarks</a:t>
            </a:r>
            <a:r>
              <a:rPr lang="en-US" altLang="cs-CZ" i="1" dirty="0">
                <a:latin typeface="Arial" panose="020B0604020202020204" pitchFamily="34" charset="0"/>
                <a:cs typeface="Arial" panose="020B0604020202020204" pitchFamily="34" charset="0"/>
              </a:rPr>
              <a:t> </a:t>
            </a:r>
            <a:r>
              <a:rPr lang="cs-CZ" altLang="cs-CZ" i="1" dirty="0" err="1">
                <a:latin typeface="Arial" panose="020B0604020202020204" pitchFamily="34" charset="0"/>
                <a:cs typeface="Arial" panose="020B0604020202020204" pitchFamily="34" charset="0"/>
              </a:rPr>
              <a:t>cannot</a:t>
            </a:r>
            <a:r>
              <a:rPr lang="cs-CZ" altLang="cs-CZ" i="1" dirty="0">
                <a:latin typeface="Arial" panose="020B0604020202020204" pitchFamily="34" charset="0"/>
                <a:cs typeface="Arial" panose="020B0604020202020204" pitchFamily="34" charset="0"/>
              </a:rPr>
              <a:t> </a:t>
            </a:r>
            <a:r>
              <a:rPr lang="cs-CZ" altLang="cs-CZ" i="1" dirty="0" err="1">
                <a:latin typeface="Arial" panose="020B0604020202020204" pitchFamily="34" charset="0"/>
                <a:cs typeface="Arial" panose="020B0604020202020204" pitchFamily="34" charset="0"/>
              </a:rPr>
              <a:t>be</a:t>
            </a:r>
            <a:r>
              <a:rPr lang="cs-CZ" altLang="cs-CZ" i="1" dirty="0">
                <a:latin typeface="Arial" panose="020B0604020202020204" pitchFamily="34" charset="0"/>
                <a:cs typeface="Arial" panose="020B0604020202020204" pitchFamily="34" charset="0"/>
              </a:rPr>
              <a:t> </a:t>
            </a:r>
            <a:r>
              <a:rPr lang="cs-CZ" altLang="cs-CZ" i="1" dirty="0" err="1">
                <a:latin typeface="Arial" panose="020B0604020202020204" pitchFamily="34" charset="0"/>
                <a:cs typeface="Arial" panose="020B0604020202020204" pitchFamily="34" charset="0"/>
              </a:rPr>
              <a:t>isolated</a:t>
            </a:r>
            <a:r>
              <a:rPr lang="cs-CZ" altLang="cs-CZ" i="1" dirty="0">
                <a:latin typeface="Arial" panose="020B0604020202020204" pitchFamily="34" charset="0"/>
                <a:cs typeface="Arial" panose="020B0604020202020204" pitchFamily="34" charset="0"/>
              </a:rPr>
              <a:t> </a:t>
            </a:r>
            <a:r>
              <a:rPr lang="cs-CZ" altLang="cs-CZ" i="1" dirty="0" err="1">
                <a:latin typeface="Arial" panose="020B0604020202020204" pitchFamily="34" charset="0"/>
                <a:cs typeface="Arial" panose="020B0604020202020204" pitchFamily="34" charset="0"/>
              </a:rPr>
              <a:t>one</a:t>
            </a:r>
            <a:r>
              <a:rPr lang="cs-CZ" altLang="cs-CZ" i="1" dirty="0">
                <a:latin typeface="Arial" panose="020B0604020202020204" pitchFamily="34" charset="0"/>
                <a:cs typeface="Arial" panose="020B0604020202020204" pitchFamily="34" charset="0"/>
              </a:rPr>
              <a:t> </a:t>
            </a:r>
            <a:r>
              <a:rPr lang="cs-CZ" altLang="cs-CZ" i="1" dirty="0" err="1">
                <a:latin typeface="Arial" panose="020B0604020202020204" pitchFamily="34" charset="0"/>
                <a:cs typeface="Arial" panose="020B0604020202020204" pitchFamily="34" charset="0"/>
              </a:rPr>
              <a:t>from</a:t>
            </a:r>
            <a:r>
              <a:rPr lang="cs-CZ" altLang="cs-CZ" i="1" dirty="0">
                <a:latin typeface="Arial" panose="020B0604020202020204" pitchFamily="34" charset="0"/>
                <a:cs typeface="Arial" panose="020B0604020202020204" pitchFamily="34" charset="0"/>
              </a:rPr>
              <a:t> </a:t>
            </a:r>
            <a:r>
              <a:rPr lang="cs-CZ" altLang="cs-CZ" i="1" dirty="0" err="1">
                <a:latin typeface="Arial" panose="020B0604020202020204" pitchFamily="34" charset="0"/>
                <a:cs typeface="Arial" panose="020B0604020202020204" pitchFamily="34" charset="0"/>
              </a:rPr>
              <a:t>another</a:t>
            </a:r>
            <a:r>
              <a:rPr lang="cs-CZ" altLang="cs-CZ" i="1" dirty="0">
                <a:latin typeface="Arial" panose="020B0604020202020204" pitchFamily="34" charset="0"/>
                <a:cs typeface="Arial" panose="020B0604020202020204" pitchFamily="34" charset="0"/>
              </a:rPr>
              <a:t>.</a:t>
            </a:r>
          </a:p>
        </p:txBody>
      </p:sp>
      <p:sp>
        <p:nvSpPr>
          <p:cNvPr id="8" name="Zástupný symbol pro datum 7">
            <a:extLst>
              <a:ext uri="{FF2B5EF4-FFF2-40B4-BE49-F238E27FC236}">
                <a16:creationId xmlns:a16="http://schemas.microsoft.com/office/drawing/2014/main" id="{21D0EA2C-E2A9-F951-5EFD-16F48B3ED559}"/>
              </a:ext>
            </a:extLst>
          </p:cNvPr>
          <p:cNvSpPr>
            <a:spLocks noGrp="1"/>
          </p:cNvSpPr>
          <p:nvPr>
            <p:ph type="dt" sz="quarter" idx="10"/>
          </p:nvPr>
        </p:nvSpPr>
        <p:spPr/>
        <p:txBody>
          <a:bodyPr/>
          <a:lstStyle/>
          <a:p>
            <a:pPr>
              <a:defRPr/>
            </a:pPr>
            <a:r>
              <a:rPr lang="cs-CZ"/>
              <a:t>12.10.2023</a:t>
            </a:r>
          </a:p>
        </p:txBody>
      </p:sp>
      <p:sp>
        <p:nvSpPr>
          <p:cNvPr id="9" name="Zástupný symbol pro číslo snímku 8">
            <a:extLst>
              <a:ext uri="{FF2B5EF4-FFF2-40B4-BE49-F238E27FC236}">
                <a16:creationId xmlns:a16="http://schemas.microsoft.com/office/drawing/2014/main" id="{4C0CB25B-8DFB-512D-5ACA-D14BF08ADF4B}"/>
              </a:ext>
            </a:extLst>
          </p:cNvPr>
          <p:cNvSpPr>
            <a:spLocks noGrp="1"/>
          </p:cNvSpPr>
          <p:nvPr>
            <p:ph type="sldNum" sz="quarter" idx="12"/>
          </p:nvPr>
        </p:nvSpPr>
        <p:spPr/>
        <p:txBody>
          <a:bodyPr/>
          <a:lstStyle>
            <a:lvl1pPr eaLnBrk="0" hangingPunct="0">
              <a:defRPr sz="2000">
                <a:solidFill>
                  <a:schemeClr val="tx1"/>
                </a:solidFill>
                <a:latin typeface="Microsoft Sans Serif" panose="020B0604020202020204" pitchFamily="34" charset="0"/>
              </a:defRPr>
            </a:lvl1pPr>
            <a:lvl2pPr marL="742950" indent="-285750" eaLnBrk="0" hangingPunct="0">
              <a:defRPr sz="2000">
                <a:solidFill>
                  <a:schemeClr val="tx1"/>
                </a:solidFill>
                <a:latin typeface="Microsoft Sans Serif" panose="020B0604020202020204" pitchFamily="34" charset="0"/>
              </a:defRPr>
            </a:lvl2pPr>
            <a:lvl3pPr marL="1143000" indent="-228600" eaLnBrk="0" hangingPunct="0">
              <a:defRPr sz="2000">
                <a:solidFill>
                  <a:schemeClr val="tx1"/>
                </a:solidFill>
                <a:latin typeface="Microsoft Sans Serif" panose="020B0604020202020204" pitchFamily="34" charset="0"/>
              </a:defRPr>
            </a:lvl3pPr>
            <a:lvl4pPr marL="1600200" indent="-228600" eaLnBrk="0" hangingPunct="0">
              <a:defRPr sz="2000">
                <a:solidFill>
                  <a:schemeClr val="tx1"/>
                </a:solidFill>
                <a:latin typeface="Microsoft Sans Serif" panose="020B0604020202020204" pitchFamily="34" charset="0"/>
              </a:defRPr>
            </a:lvl4pPr>
            <a:lvl5pPr marL="2057400" indent="-228600" eaLnBrk="0" hangingPunct="0">
              <a:defRPr sz="2000">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a:solidFill>
                  <a:schemeClr val="tx1"/>
                </a:solidFill>
                <a:latin typeface="Microsoft Sans Serif" panose="020B0604020202020204" pitchFamily="34" charset="0"/>
              </a:defRPr>
            </a:lvl9pPr>
          </a:lstStyle>
          <a:p>
            <a:pPr eaLnBrk="1" hangingPunct="1"/>
            <a:fld id="{B52DF822-9EF2-463F-A874-CA4E9BFE6D13}" type="slidenum">
              <a:rPr lang="cs-CZ" altLang="cs-CZ" sz="1400">
                <a:latin typeface="Arial" panose="020B0604020202020204" pitchFamily="34" charset="0"/>
              </a:rPr>
              <a:pPr eaLnBrk="1" hangingPunct="1"/>
              <a:t>63</a:t>
            </a:fld>
            <a:endParaRPr lang="cs-CZ" altLang="cs-CZ" sz="1400">
              <a:latin typeface="Arial" panose="020B0604020202020204" pitchFamily="34" charset="0"/>
            </a:endParaRPr>
          </a:p>
        </p:txBody>
      </p:sp>
      <p:sp>
        <p:nvSpPr>
          <p:cNvPr id="10" name="Zástupný symbol pro zápatí 9">
            <a:extLst>
              <a:ext uri="{FF2B5EF4-FFF2-40B4-BE49-F238E27FC236}">
                <a16:creationId xmlns:a16="http://schemas.microsoft.com/office/drawing/2014/main" id="{A12B774D-6EB9-C348-652B-CEEB70B33FBB}"/>
              </a:ext>
            </a:extLst>
          </p:cNvPr>
          <p:cNvSpPr>
            <a:spLocks noGrp="1"/>
          </p:cNvSpPr>
          <p:nvPr>
            <p:ph type="ftr" sz="quarter" idx="11"/>
          </p:nvPr>
        </p:nvSpPr>
        <p:spPr/>
        <p:txBody>
          <a:bodyPr/>
          <a:lstStyle/>
          <a:p>
            <a:pPr>
              <a:defRPr/>
            </a:pPr>
            <a:r>
              <a:rPr lang="cs-CZ"/>
              <a:t>Division Seminar</a:t>
            </a:r>
          </a:p>
        </p:txBody>
      </p:sp>
      <p:sp>
        <p:nvSpPr>
          <p:cNvPr id="3" name="Rectangle 4">
            <a:extLst>
              <a:ext uri="{FF2B5EF4-FFF2-40B4-BE49-F238E27FC236}">
                <a16:creationId xmlns:a16="http://schemas.microsoft.com/office/drawing/2014/main" id="{A22BF2FA-79D5-FF64-3F03-F7D13D955B98}"/>
              </a:ext>
            </a:extLst>
          </p:cNvPr>
          <p:cNvSpPr>
            <a:spLocks noChangeArrowheads="1"/>
          </p:cNvSpPr>
          <p:nvPr/>
        </p:nvSpPr>
        <p:spPr bwMode="auto">
          <a:xfrm>
            <a:off x="249714" y="3090127"/>
            <a:ext cx="9020810" cy="3477875"/>
          </a:xfrm>
          <a:prstGeom prst="rect">
            <a:avLst/>
          </a:prstGeom>
          <a:noFill/>
          <a:ln>
            <a:noFill/>
          </a:ln>
        </p:spPr>
        <p:txBody>
          <a:bodyPr wrap="square">
            <a:spAutoFit/>
          </a:bodyPr>
          <a:lstStyle>
            <a:lvl1pPr eaLnBrk="0" hangingPunct="0">
              <a:defRPr sz="2000">
                <a:solidFill>
                  <a:schemeClr val="tx1"/>
                </a:solidFill>
                <a:latin typeface="Microsoft Sans Serif" panose="020B0604020202020204" pitchFamily="34" charset="0"/>
              </a:defRPr>
            </a:lvl1pPr>
            <a:lvl2pPr marL="742950" indent="-285750" eaLnBrk="0" hangingPunct="0">
              <a:defRPr sz="2000">
                <a:solidFill>
                  <a:schemeClr val="tx1"/>
                </a:solidFill>
                <a:latin typeface="Microsoft Sans Serif" panose="020B0604020202020204" pitchFamily="34" charset="0"/>
              </a:defRPr>
            </a:lvl2pPr>
            <a:lvl3pPr marL="1143000" indent="-228600" eaLnBrk="0" hangingPunct="0">
              <a:defRPr sz="2000">
                <a:solidFill>
                  <a:schemeClr val="tx1"/>
                </a:solidFill>
                <a:latin typeface="Microsoft Sans Serif" panose="020B0604020202020204" pitchFamily="34" charset="0"/>
              </a:defRPr>
            </a:lvl3pPr>
            <a:lvl4pPr marL="1600200" indent="-228600" eaLnBrk="0" hangingPunct="0">
              <a:defRPr sz="2000">
                <a:solidFill>
                  <a:schemeClr val="tx1"/>
                </a:solidFill>
                <a:latin typeface="Microsoft Sans Serif" panose="020B0604020202020204" pitchFamily="34" charset="0"/>
              </a:defRPr>
            </a:lvl4pPr>
            <a:lvl5pPr marL="2057400" indent="-228600" eaLnBrk="0" hangingPunct="0">
              <a:defRPr sz="2000">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a:solidFill>
                  <a:schemeClr val="tx1"/>
                </a:solidFill>
                <a:latin typeface="Microsoft Sans Serif" panose="020B0604020202020204" pitchFamily="34" charset="0"/>
              </a:defRPr>
            </a:lvl9pPr>
          </a:lstStyle>
          <a:p>
            <a:pPr eaLnBrk="1" hangingPunct="1"/>
            <a:r>
              <a:rPr lang="cs-CZ" altLang="cs-CZ" i="1" dirty="0">
                <a:latin typeface="Arial" panose="020B0604020202020204" pitchFamily="34" charset="0"/>
                <a:cs typeface="Arial" panose="020B0604020202020204" pitchFamily="34" charset="0"/>
              </a:rPr>
              <a:t>In June, 1972, </a:t>
            </a:r>
            <a:r>
              <a:rPr lang="cs-CZ" altLang="cs-CZ" i="1" dirty="0" err="1">
                <a:latin typeface="Arial" panose="020B0604020202020204" pitchFamily="34" charset="0"/>
                <a:cs typeface="Arial" panose="020B0604020202020204" pitchFamily="34" charset="0"/>
              </a:rPr>
              <a:t>at</a:t>
            </a:r>
            <a:r>
              <a:rPr lang="cs-CZ" altLang="cs-CZ" i="1" dirty="0">
                <a:latin typeface="Arial" panose="020B0604020202020204" pitchFamily="34" charset="0"/>
                <a:cs typeface="Arial" panose="020B0604020202020204" pitchFamily="34" charset="0"/>
              </a:rPr>
              <a:t> </a:t>
            </a:r>
            <a:r>
              <a:rPr lang="cs-CZ" altLang="cs-CZ" i="1" dirty="0" err="1">
                <a:latin typeface="Arial" panose="020B0604020202020204" pitchFamily="34" charset="0"/>
                <a:cs typeface="Arial" panose="020B0604020202020204" pitchFamily="34" charset="0"/>
              </a:rPr>
              <a:t>small</a:t>
            </a:r>
            <a:r>
              <a:rPr lang="cs-CZ" altLang="cs-CZ" i="1" dirty="0">
                <a:latin typeface="Arial" panose="020B0604020202020204" pitchFamily="34" charset="0"/>
                <a:cs typeface="Arial" panose="020B0604020202020204" pitchFamily="34" charset="0"/>
              </a:rPr>
              <a:t> meeting in Marseille</a:t>
            </a:r>
            <a:r>
              <a:rPr lang="en-US" altLang="cs-CZ" i="1" dirty="0">
                <a:latin typeface="Arial" panose="020B0604020202020204" pitchFamily="34" charset="0"/>
                <a:cs typeface="Arial" panose="020B0604020202020204" pitchFamily="34" charset="0"/>
              </a:rPr>
              <a:t>. I </a:t>
            </a:r>
            <a:r>
              <a:rPr lang="cs-CZ" altLang="cs-CZ" i="1" dirty="0" err="1">
                <a:latin typeface="Arial" panose="020B0604020202020204" pitchFamily="34" charset="0"/>
                <a:cs typeface="Arial" panose="020B0604020202020204" pitchFamily="34" charset="0"/>
              </a:rPr>
              <a:t>announced</a:t>
            </a:r>
            <a:r>
              <a:rPr lang="cs-CZ" altLang="cs-CZ" i="1" dirty="0">
                <a:latin typeface="Arial" panose="020B0604020202020204" pitchFamily="34" charset="0"/>
                <a:cs typeface="Arial" panose="020B0604020202020204" pitchFamily="34" charset="0"/>
              </a:rPr>
              <a:t> my </a:t>
            </a:r>
            <a:r>
              <a:rPr lang="cs-CZ" altLang="cs-CZ" i="1" dirty="0" err="1">
                <a:latin typeface="Arial" panose="020B0604020202020204" pitchFamily="34" charset="0"/>
                <a:cs typeface="Arial" panose="020B0604020202020204" pitchFamily="34" charset="0"/>
              </a:rPr>
              <a:t>finding</a:t>
            </a:r>
            <a:r>
              <a:rPr lang="cs-CZ" altLang="cs-CZ" i="1" dirty="0">
                <a:latin typeface="Arial" panose="020B0604020202020204" pitchFamily="34" charset="0"/>
                <a:cs typeface="Arial" panose="020B0604020202020204" pitchFamily="34" charset="0"/>
              </a:rPr>
              <a:t> </a:t>
            </a:r>
            <a:r>
              <a:rPr lang="cs-CZ" altLang="cs-CZ" i="1" dirty="0" err="1">
                <a:latin typeface="Arial" panose="020B0604020202020204" pitchFamily="34" charset="0"/>
                <a:cs typeface="Arial" panose="020B0604020202020204" pitchFamily="34" charset="0"/>
              </a:rPr>
              <a:t>that</a:t>
            </a:r>
            <a:r>
              <a:rPr lang="cs-CZ" altLang="cs-CZ" i="1" dirty="0">
                <a:latin typeface="Arial" panose="020B0604020202020204" pitchFamily="34" charset="0"/>
                <a:cs typeface="Arial" panose="020B0604020202020204" pitchFamily="34" charset="0"/>
              </a:rPr>
              <a:t> </a:t>
            </a:r>
            <a:r>
              <a:rPr lang="cs-CZ" altLang="cs-CZ" i="1" dirty="0" err="1">
                <a:latin typeface="Arial" panose="020B0604020202020204" pitchFamily="34" charset="0"/>
                <a:cs typeface="Arial" panose="020B0604020202020204" pitchFamily="34" charset="0"/>
              </a:rPr>
              <a:t>the</a:t>
            </a:r>
            <a:r>
              <a:rPr lang="cs-CZ" altLang="cs-CZ" i="1" dirty="0">
                <a:latin typeface="Arial" panose="020B0604020202020204" pitchFamily="34" charset="0"/>
                <a:cs typeface="Arial" panose="020B0604020202020204" pitchFamily="34" charset="0"/>
              </a:rPr>
              <a:t> </a:t>
            </a:r>
            <a:r>
              <a:rPr lang="cs-CZ" altLang="cs-CZ" i="1" dirty="0" err="1">
                <a:latin typeface="Arial" panose="020B0604020202020204" pitchFamily="34" charset="0"/>
                <a:cs typeface="Arial" panose="020B0604020202020204" pitchFamily="34" charset="0"/>
              </a:rPr>
              <a:t>coe</a:t>
            </a:r>
            <a:r>
              <a:rPr lang="en-US" altLang="cs-CZ" i="1" dirty="0" err="1">
                <a:latin typeface="Arial" panose="020B0604020202020204" pitchFamily="34" charset="0"/>
                <a:cs typeface="Arial" panose="020B0604020202020204" pitchFamily="34" charset="0"/>
              </a:rPr>
              <a:t>ffi</a:t>
            </a:r>
            <a:r>
              <a:rPr lang="cs-CZ" altLang="cs-CZ" i="1" dirty="0" err="1">
                <a:latin typeface="Arial" panose="020B0604020202020204" pitchFamily="34" charset="0"/>
                <a:cs typeface="Arial" panose="020B0604020202020204" pitchFamily="34" charset="0"/>
              </a:rPr>
              <a:t>cient</a:t>
            </a:r>
            <a:r>
              <a:rPr lang="en-US" altLang="cs-CZ" i="1" dirty="0">
                <a:latin typeface="Arial" panose="020B0604020202020204" pitchFamily="34" charset="0"/>
                <a:cs typeface="Arial" panose="020B0604020202020204" pitchFamily="34" charset="0"/>
              </a:rPr>
              <a:t> </a:t>
            </a:r>
            <a:r>
              <a:rPr lang="cs-CZ" altLang="cs-CZ" i="1" dirty="0" err="1">
                <a:latin typeface="Arial" panose="020B0604020202020204" pitchFamily="34" charset="0"/>
                <a:cs typeface="Arial" panose="020B0604020202020204" pitchFamily="34" charset="0"/>
              </a:rPr>
              <a:t>determining</a:t>
            </a:r>
            <a:r>
              <a:rPr lang="cs-CZ" altLang="cs-CZ" i="1" dirty="0">
                <a:latin typeface="Arial" panose="020B0604020202020204" pitchFamily="34" charset="0"/>
                <a:cs typeface="Arial" panose="020B0604020202020204" pitchFamily="34" charset="0"/>
              </a:rPr>
              <a:t> </a:t>
            </a:r>
            <a:r>
              <a:rPr lang="cs-CZ" altLang="cs-CZ" i="1" dirty="0" err="1">
                <a:latin typeface="Arial" panose="020B0604020202020204" pitchFamily="34" charset="0"/>
                <a:cs typeface="Arial" panose="020B0604020202020204" pitchFamily="34" charset="0"/>
              </a:rPr>
              <a:t>the</a:t>
            </a:r>
            <a:r>
              <a:rPr lang="cs-CZ" altLang="cs-CZ" i="1" dirty="0">
                <a:latin typeface="Arial" panose="020B0604020202020204" pitchFamily="34" charset="0"/>
                <a:cs typeface="Arial" panose="020B0604020202020204" pitchFamily="34" charset="0"/>
              </a:rPr>
              <a:t> </a:t>
            </a:r>
            <a:r>
              <a:rPr lang="cs-CZ" altLang="cs-CZ" i="1" dirty="0" err="1">
                <a:latin typeface="Arial" panose="020B0604020202020204" pitchFamily="34" charset="0"/>
                <a:cs typeface="Arial" panose="020B0604020202020204" pitchFamily="34" charset="0"/>
              </a:rPr>
              <a:t>running</a:t>
            </a:r>
            <a:r>
              <a:rPr lang="cs-CZ" altLang="cs-CZ" i="1" dirty="0">
                <a:latin typeface="Arial" panose="020B0604020202020204" pitchFamily="34" charset="0"/>
                <a:cs typeface="Arial" panose="020B0604020202020204" pitchFamily="34" charset="0"/>
              </a:rPr>
              <a:t> </a:t>
            </a:r>
            <a:r>
              <a:rPr lang="cs-CZ" altLang="cs-CZ" i="1" dirty="0" err="1">
                <a:latin typeface="Arial" panose="020B0604020202020204" pitchFamily="34" charset="0"/>
                <a:cs typeface="Arial" panose="020B0604020202020204" pitchFamily="34" charset="0"/>
              </a:rPr>
              <a:t>of</a:t>
            </a:r>
            <a:r>
              <a:rPr lang="cs-CZ" altLang="cs-CZ" i="1" dirty="0">
                <a:latin typeface="Arial" panose="020B0604020202020204" pitchFamily="34" charset="0"/>
                <a:cs typeface="Arial" panose="020B0604020202020204" pitchFamily="34" charset="0"/>
              </a:rPr>
              <a:t> </a:t>
            </a:r>
            <a:r>
              <a:rPr lang="cs-CZ" altLang="cs-CZ" i="1" dirty="0" err="1">
                <a:latin typeface="Arial" panose="020B0604020202020204" pitchFamily="34" charset="0"/>
                <a:cs typeface="Arial" panose="020B0604020202020204" pitchFamily="34" charset="0"/>
              </a:rPr>
              <a:t>the</a:t>
            </a:r>
            <a:r>
              <a:rPr lang="cs-CZ" altLang="cs-CZ" i="1" dirty="0">
                <a:latin typeface="Arial" panose="020B0604020202020204" pitchFamily="34" charset="0"/>
                <a:cs typeface="Arial" panose="020B0604020202020204" pitchFamily="34" charset="0"/>
              </a:rPr>
              <a:t> </a:t>
            </a:r>
            <a:r>
              <a:rPr lang="cs-CZ" altLang="cs-CZ" i="1" dirty="0" err="1">
                <a:latin typeface="Arial" panose="020B0604020202020204" pitchFamily="34" charset="0"/>
                <a:cs typeface="Arial" panose="020B0604020202020204" pitchFamily="34" charset="0"/>
              </a:rPr>
              <a:t>coupling</a:t>
            </a:r>
            <a:r>
              <a:rPr lang="cs-CZ" altLang="cs-CZ" i="1" dirty="0">
                <a:latin typeface="Arial" panose="020B0604020202020204" pitchFamily="34" charset="0"/>
                <a:cs typeface="Arial" panose="020B0604020202020204" pitchFamily="34" charset="0"/>
              </a:rPr>
              <a:t> </a:t>
            </a:r>
            <a:r>
              <a:rPr lang="cs-CZ" altLang="cs-CZ" i="1" dirty="0" err="1">
                <a:latin typeface="Arial" panose="020B0604020202020204" pitchFamily="34" charset="0"/>
                <a:cs typeface="Arial" panose="020B0604020202020204" pitchFamily="34" charset="0"/>
              </a:rPr>
              <a:t>strength</a:t>
            </a:r>
            <a:r>
              <a:rPr lang="cs-CZ" altLang="cs-CZ" i="1" dirty="0">
                <a:latin typeface="Arial" panose="020B0604020202020204" pitchFamily="34" charset="0"/>
                <a:cs typeface="Arial" panose="020B0604020202020204" pitchFamily="34" charset="0"/>
              </a:rPr>
              <a:t> </a:t>
            </a:r>
            <a:r>
              <a:rPr lang="cs-CZ" altLang="cs-CZ" b="1" i="1" dirty="0" err="1">
                <a:solidFill>
                  <a:srgbClr val="FF0000"/>
                </a:solidFill>
                <a:latin typeface="Arial" panose="020B0604020202020204" pitchFamily="34" charset="0"/>
                <a:cs typeface="Arial" panose="020B0604020202020204" pitchFamily="34" charset="0"/>
              </a:rPr>
              <a:t>for</a:t>
            </a:r>
            <a:r>
              <a:rPr lang="cs-CZ" altLang="cs-CZ" b="1" i="1" dirty="0">
                <a:solidFill>
                  <a:srgbClr val="FF0000"/>
                </a:solidFill>
                <a:latin typeface="Arial" panose="020B0604020202020204" pitchFamily="34" charset="0"/>
                <a:cs typeface="Arial" panose="020B0604020202020204" pitchFamily="34" charset="0"/>
              </a:rPr>
              <a:t> non-</a:t>
            </a:r>
            <a:r>
              <a:rPr lang="cs-CZ" altLang="cs-CZ" b="1" i="1" dirty="0" err="1">
                <a:solidFill>
                  <a:srgbClr val="FF0000"/>
                </a:solidFill>
                <a:latin typeface="Arial" panose="020B0604020202020204" pitchFamily="34" charset="0"/>
                <a:cs typeface="Arial" panose="020B0604020202020204" pitchFamily="34" charset="0"/>
              </a:rPr>
              <a:t>Abelian</a:t>
            </a:r>
            <a:r>
              <a:rPr lang="en-US" altLang="cs-CZ" b="1" i="1" dirty="0">
                <a:solidFill>
                  <a:srgbClr val="FF0000"/>
                </a:solidFill>
                <a:latin typeface="Arial" panose="020B0604020202020204" pitchFamily="34" charset="0"/>
                <a:cs typeface="Arial" panose="020B0604020202020204" pitchFamily="34" charset="0"/>
              </a:rPr>
              <a:t> </a:t>
            </a:r>
            <a:r>
              <a:rPr lang="cs-CZ" altLang="cs-CZ" b="1" i="1" dirty="0" err="1">
                <a:solidFill>
                  <a:srgbClr val="FF0000"/>
                </a:solidFill>
                <a:latin typeface="Arial" panose="020B0604020202020204" pitchFamily="34" charset="0"/>
                <a:cs typeface="Arial" panose="020B0604020202020204" pitchFamily="34" charset="0"/>
              </a:rPr>
              <a:t>gauge</a:t>
            </a:r>
            <a:r>
              <a:rPr lang="cs-CZ" altLang="cs-CZ" b="1" i="1" dirty="0">
                <a:solidFill>
                  <a:srgbClr val="FF0000"/>
                </a:solidFill>
                <a:latin typeface="Arial" panose="020B0604020202020204" pitchFamily="34" charset="0"/>
                <a:cs typeface="Arial" panose="020B0604020202020204" pitchFamily="34" charset="0"/>
              </a:rPr>
              <a:t> </a:t>
            </a:r>
            <a:r>
              <a:rPr lang="cs-CZ" altLang="cs-CZ" b="1" i="1" dirty="0" err="1">
                <a:solidFill>
                  <a:srgbClr val="FF0000"/>
                </a:solidFill>
                <a:latin typeface="Arial" panose="020B0604020202020204" pitchFamily="34" charset="0"/>
                <a:cs typeface="Arial" panose="020B0604020202020204" pitchFamily="34" charset="0"/>
              </a:rPr>
              <a:t>theories</a:t>
            </a:r>
            <a:r>
              <a:rPr lang="cs-CZ" altLang="cs-CZ" b="1" i="1" dirty="0">
                <a:solidFill>
                  <a:srgbClr val="FF0000"/>
                </a:solidFill>
                <a:latin typeface="Arial" panose="020B0604020202020204" pitchFamily="34" charset="0"/>
                <a:cs typeface="Arial" panose="020B0604020202020204" pitchFamily="34" charset="0"/>
              </a:rPr>
              <a:t> </a:t>
            </a:r>
            <a:r>
              <a:rPr lang="cs-CZ" altLang="cs-CZ" b="1" i="1" dirty="0" err="1">
                <a:solidFill>
                  <a:srgbClr val="FF0000"/>
                </a:solidFill>
                <a:latin typeface="Arial" panose="020B0604020202020204" pitchFamily="34" charset="0"/>
                <a:cs typeface="Arial" panose="020B0604020202020204" pitchFamily="34" charset="0"/>
              </a:rPr>
              <a:t>is</a:t>
            </a:r>
            <a:r>
              <a:rPr lang="cs-CZ" altLang="cs-CZ" b="1" i="1" dirty="0">
                <a:solidFill>
                  <a:srgbClr val="FF0000"/>
                </a:solidFill>
                <a:latin typeface="Arial" panose="020B0604020202020204" pitchFamily="34" charset="0"/>
                <a:cs typeface="Arial" panose="020B0604020202020204" pitchFamily="34" charset="0"/>
              </a:rPr>
              <a:t> negative</a:t>
            </a:r>
            <a:r>
              <a:rPr lang="cs-CZ" altLang="cs-CZ" i="1" dirty="0">
                <a:solidFill>
                  <a:srgbClr val="3333FF"/>
                </a:solidFill>
                <a:latin typeface="Arial" panose="020B0604020202020204" pitchFamily="34" charset="0"/>
                <a:cs typeface="Arial" panose="020B0604020202020204" pitchFamily="34" charset="0"/>
              </a:rPr>
              <a:t> </a:t>
            </a:r>
            <a:r>
              <a:rPr lang="cs-CZ" altLang="cs-CZ" i="1" dirty="0">
                <a:latin typeface="Arial" panose="020B0604020202020204" pitchFamily="34" charset="0"/>
                <a:cs typeface="Arial" panose="020B0604020202020204" pitchFamily="34" charset="0"/>
              </a:rPr>
              <a:t>and </a:t>
            </a:r>
            <a:r>
              <a:rPr lang="cs-CZ" altLang="cs-CZ" i="1" dirty="0" err="1">
                <a:latin typeface="Arial" panose="020B0604020202020204" pitchFamily="34" charset="0"/>
                <a:cs typeface="Arial" panose="020B0604020202020204" pitchFamily="34" charset="0"/>
              </a:rPr>
              <a:t>wrote</a:t>
            </a:r>
            <a:r>
              <a:rPr lang="cs-CZ" altLang="cs-CZ" i="1" dirty="0">
                <a:latin typeface="Arial" panose="020B0604020202020204" pitchFamily="34" charset="0"/>
                <a:cs typeface="Arial" panose="020B0604020202020204" pitchFamily="34" charset="0"/>
              </a:rPr>
              <a:t> </a:t>
            </a:r>
            <a:r>
              <a:rPr lang="cs-CZ" altLang="cs-CZ" i="1" dirty="0" err="1">
                <a:latin typeface="Arial" panose="020B0604020202020204" pitchFamily="34" charset="0"/>
                <a:cs typeface="Arial" panose="020B0604020202020204" pitchFamily="34" charset="0"/>
              </a:rPr>
              <a:t>down</a:t>
            </a:r>
            <a:r>
              <a:rPr lang="cs-CZ" altLang="cs-CZ" i="1" dirty="0">
                <a:latin typeface="Arial" panose="020B0604020202020204" pitchFamily="34" charset="0"/>
                <a:cs typeface="Arial" panose="020B0604020202020204" pitchFamily="34" charset="0"/>
              </a:rPr>
              <a:t> on </a:t>
            </a:r>
            <a:r>
              <a:rPr lang="cs-CZ" altLang="cs-CZ" i="1" dirty="0" err="1">
                <a:latin typeface="Arial" panose="020B0604020202020204" pitchFamily="34" charset="0"/>
                <a:cs typeface="Arial" panose="020B0604020202020204" pitchFamily="34" charset="0"/>
              </a:rPr>
              <a:t>the</a:t>
            </a:r>
            <a:r>
              <a:rPr lang="cs-CZ" altLang="cs-CZ" i="1" dirty="0">
                <a:latin typeface="Arial" panose="020B0604020202020204" pitchFamily="34" charset="0"/>
                <a:cs typeface="Arial" panose="020B0604020202020204" pitchFamily="34" charset="0"/>
              </a:rPr>
              <a:t> </a:t>
            </a:r>
            <a:r>
              <a:rPr lang="cs-CZ" altLang="cs-CZ" i="1" dirty="0" err="1">
                <a:latin typeface="Arial" panose="020B0604020202020204" pitchFamily="34" charset="0"/>
                <a:cs typeface="Arial" panose="020B0604020202020204" pitchFamily="34" charset="0"/>
              </a:rPr>
              <a:t>black</a:t>
            </a:r>
            <a:r>
              <a:rPr lang="cs-CZ" altLang="cs-CZ" i="1" dirty="0">
                <a:latin typeface="Arial" panose="020B0604020202020204" pitchFamily="34" charset="0"/>
                <a:cs typeface="Arial" panose="020B0604020202020204" pitchFamily="34" charset="0"/>
              </a:rPr>
              <a:t> </a:t>
            </a:r>
            <a:r>
              <a:rPr lang="cs-CZ" altLang="cs-CZ" i="1" dirty="0" err="1">
                <a:latin typeface="Arial" panose="020B0604020202020204" pitchFamily="34" charset="0"/>
                <a:cs typeface="Arial" panose="020B0604020202020204" pitchFamily="34" charset="0"/>
              </a:rPr>
              <a:t>board</a:t>
            </a:r>
            <a:endParaRPr lang="cs-CZ" altLang="cs-CZ" i="1" dirty="0">
              <a:latin typeface="Arial" panose="020B0604020202020204" pitchFamily="34" charset="0"/>
              <a:cs typeface="Arial" panose="020B0604020202020204" pitchFamily="34" charset="0"/>
            </a:endParaRPr>
          </a:p>
          <a:p>
            <a:pPr eaLnBrk="1" hangingPunct="1"/>
            <a:endParaRPr lang="cs-CZ" altLang="cs-CZ" i="1" dirty="0">
              <a:latin typeface="Arial" panose="020B0604020202020204" pitchFamily="34" charset="0"/>
              <a:cs typeface="Arial" panose="020B0604020202020204" pitchFamily="34" charset="0"/>
            </a:endParaRPr>
          </a:p>
          <a:p>
            <a:pPr eaLnBrk="1" hangingPunct="1"/>
            <a:endParaRPr lang="cs-CZ" altLang="cs-CZ" i="1" dirty="0">
              <a:latin typeface="Arial" panose="020B0604020202020204" pitchFamily="34" charset="0"/>
              <a:cs typeface="Arial" panose="020B0604020202020204" pitchFamily="34" charset="0"/>
            </a:endParaRPr>
          </a:p>
          <a:p>
            <a:pPr eaLnBrk="1" hangingPunct="1"/>
            <a:endParaRPr lang="en-US" altLang="cs-CZ" i="1" dirty="0">
              <a:latin typeface="Arial" panose="020B0604020202020204" pitchFamily="34" charset="0"/>
              <a:cs typeface="Arial" panose="020B0604020202020204" pitchFamily="34" charset="0"/>
            </a:endParaRPr>
          </a:p>
          <a:p>
            <a:pPr eaLnBrk="1" hangingPunct="1"/>
            <a:endParaRPr lang="en-US" altLang="cs-CZ" i="1" dirty="0">
              <a:latin typeface="Arial" panose="020B0604020202020204" pitchFamily="34" charset="0"/>
              <a:cs typeface="Arial" panose="020B0604020202020204" pitchFamily="34" charset="0"/>
            </a:endParaRPr>
          </a:p>
          <a:p>
            <a:pPr eaLnBrk="1" hangingPunct="1"/>
            <a:endParaRPr lang="cs-CZ" altLang="cs-CZ" i="1" dirty="0">
              <a:solidFill>
                <a:srgbClr val="FF3300"/>
              </a:solidFill>
              <a:latin typeface="Arial" panose="020B0604020202020204" pitchFamily="34" charset="0"/>
              <a:cs typeface="Arial" panose="020B0604020202020204" pitchFamily="34" charset="0"/>
            </a:endParaRPr>
          </a:p>
          <a:p>
            <a:pPr eaLnBrk="1" hangingPunct="1"/>
            <a:r>
              <a:rPr lang="cs-CZ" altLang="cs-CZ" i="1" dirty="0" err="1">
                <a:solidFill>
                  <a:srgbClr val="FF3300"/>
                </a:solidFill>
                <a:latin typeface="Arial" panose="020B0604020202020204" pitchFamily="34" charset="0"/>
                <a:cs typeface="Arial" panose="020B0604020202020204" pitchFamily="34" charset="0"/>
              </a:rPr>
              <a:t>Symanzik</a:t>
            </a:r>
            <a:r>
              <a:rPr lang="cs-CZ" altLang="cs-CZ" i="1" dirty="0">
                <a:solidFill>
                  <a:srgbClr val="FF3300"/>
                </a:solidFill>
                <a:latin typeface="Arial" panose="020B0604020202020204" pitchFamily="34" charset="0"/>
                <a:cs typeface="Arial" panose="020B0604020202020204" pitchFamily="34" charset="0"/>
              </a:rPr>
              <a:t> </a:t>
            </a:r>
            <a:r>
              <a:rPr lang="cs-CZ" altLang="cs-CZ" i="1" dirty="0" err="1">
                <a:solidFill>
                  <a:srgbClr val="FF3300"/>
                </a:solidFill>
                <a:latin typeface="Arial" panose="020B0604020202020204" pitchFamily="34" charset="0"/>
                <a:cs typeface="Arial" panose="020B0604020202020204" pitchFamily="34" charset="0"/>
              </a:rPr>
              <a:t>was</a:t>
            </a:r>
            <a:r>
              <a:rPr lang="en-US" altLang="cs-CZ" i="1" dirty="0">
                <a:solidFill>
                  <a:srgbClr val="FF3300"/>
                </a:solidFill>
                <a:latin typeface="Arial" panose="020B0604020202020204" pitchFamily="34" charset="0"/>
                <a:cs typeface="Arial" panose="020B0604020202020204" pitchFamily="34" charset="0"/>
              </a:rPr>
              <a:t> </a:t>
            </a:r>
            <a:r>
              <a:rPr lang="cs-CZ" altLang="cs-CZ" i="1" dirty="0" err="1">
                <a:solidFill>
                  <a:srgbClr val="FF3300"/>
                </a:solidFill>
                <a:latin typeface="Arial" panose="020B0604020202020204" pitchFamily="34" charset="0"/>
                <a:cs typeface="Arial" panose="020B0604020202020204" pitchFamily="34" charset="0"/>
              </a:rPr>
              <a:t>surprised</a:t>
            </a:r>
            <a:r>
              <a:rPr lang="cs-CZ" altLang="cs-CZ" i="1" dirty="0">
                <a:solidFill>
                  <a:srgbClr val="FF3300"/>
                </a:solidFill>
                <a:latin typeface="Arial" panose="020B0604020202020204" pitchFamily="34" charset="0"/>
                <a:cs typeface="Arial" panose="020B0604020202020204" pitchFamily="34" charset="0"/>
              </a:rPr>
              <a:t> and </a:t>
            </a:r>
            <a:r>
              <a:rPr lang="cs-CZ" altLang="cs-CZ" i="1" dirty="0" err="1">
                <a:solidFill>
                  <a:srgbClr val="FF3300"/>
                </a:solidFill>
                <a:latin typeface="Arial" panose="020B0604020202020204" pitchFamily="34" charset="0"/>
                <a:cs typeface="Arial" panose="020B0604020202020204" pitchFamily="34" charset="0"/>
              </a:rPr>
              <a:t>skeptical</a:t>
            </a:r>
            <a:r>
              <a:rPr lang="cs-CZ" altLang="cs-CZ" i="1" dirty="0">
                <a:solidFill>
                  <a:srgbClr val="FF3300"/>
                </a:solidFill>
                <a:latin typeface="Arial" panose="020B0604020202020204" pitchFamily="34" charset="0"/>
                <a:cs typeface="Arial" panose="020B0604020202020204" pitchFamily="34" charset="0"/>
              </a:rPr>
              <a:t>. “</a:t>
            </a:r>
            <a:r>
              <a:rPr lang="cs-CZ" altLang="cs-CZ" i="1" dirty="0" err="1">
                <a:solidFill>
                  <a:srgbClr val="FF3300"/>
                </a:solidFill>
                <a:latin typeface="Arial" panose="020B0604020202020204" pitchFamily="34" charset="0"/>
                <a:cs typeface="Arial" panose="020B0604020202020204" pitchFamily="34" charset="0"/>
              </a:rPr>
              <a:t>If</a:t>
            </a:r>
            <a:r>
              <a:rPr lang="cs-CZ" altLang="cs-CZ" i="1" dirty="0">
                <a:solidFill>
                  <a:srgbClr val="FF3300"/>
                </a:solidFill>
                <a:latin typeface="Arial" panose="020B0604020202020204" pitchFamily="34" charset="0"/>
                <a:cs typeface="Arial" panose="020B0604020202020204" pitchFamily="34" charset="0"/>
              </a:rPr>
              <a:t> </a:t>
            </a:r>
            <a:r>
              <a:rPr lang="cs-CZ" altLang="cs-CZ" i="1" dirty="0" err="1">
                <a:solidFill>
                  <a:srgbClr val="FF3300"/>
                </a:solidFill>
                <a:latin typeface="Arial" panose="020B0604020202020204" pitchFamily="34" charset="0"/>
                <a:cs typeface="Arial" panose="020B0604020202020204" pitchFamily="34" charset="0"/>
              </a:rPr>
              <a:t>this</a:t>
            </a:r>
            <a:r>
              <a:rPr lang="cs-CZ" altLang="cs-CZ" i="1" dirty="0">
                <a:solidFill>
                  <a:srgbClr val="FF3300"/>
                </a:solidFill>
                <a:latin typeface="Arial" panose="020B0604020202020204" pitchFamily="34" charset="0"/>
                <a:cs typeface="Arial" panose="020B0604020202020204" pitchFamily="34" charset="0"/>
              </a:rPr>
              <a:t> </a:t>
            </a:r>
            <a:r>
              <a:rPr lang="cs-CZ" altLang="cs-CZ" i="1" dirty="0" err="1">
                <a:solidFill>
                  <a:srgbClr val="FF3300"/>
                </a:solidFill>
                <a:latin typeface="Arial" panose="020B0604020202020204" pitchFamily="34" charset="0"/>
                <a:cs typeface="Arial" panose="020B0604020202020204" pitchFamily="34" charset="0"/>
              </a:rPr>
              <a:t>is</a:t>
            </a:r>
            <a:r>
              <a:rPr lang="cs-CZ" altLang="cs-CZ" i="1" dirty="0">
                <a:solidFill>
                  <a:srgbClr val="FF3300"/>
                </a:solidFill>
                <a:latin typeface="Arial" panose="020B0604020202020204" pitchFamily="34" charset="0"/>
                <a:cs typeface="Arial" panose="020B0604020202020204" pitchFamily="34" charset="0"/>
              </a:rPr>
              <a:t> </a:t>
            </a:r>
            <a:r>
              <a:rPr lang="cs-CZ" altLang="cs-CZ" i="1" dirty="0" err="1">
                <a:solidFill>
                  <a:srgbClr val="FF3300"/>
                </a:solidFill>
                <a:latin typeface="Arial" panose="020B0604020202020204" pitchFamily="34" charset="0"/>
                <a:cs typeface="Arial" panose="020B0604020202020204" pitchFamily="34" charset="0"/>
              </a:rPr>
              <a:t>true</a:t>
            </a:r>
            <a:r>
              <a:rPr lang="cs-CZ" altLang="cs-CZ" i="1" dirty="0">
                <a:solidFill>
                  <a:srgbClr val="FF3300"/>
                </a:solidFill>
                <a:latin typeface="Arial" panose="020B0604020202020204" pitchFamily="34" charset="0"/>
                <a:cs typeface="Arial" panose="020B0604020202020204" pitchFamily="34" charset="0"/>
              </a:rPr>
              <a:t>, </a:t>
            </a:r>
            <a:r>
              <a:rPr lang="cs-CZ" altLang="cs-CZ" i="1" dirty="0" err="1">
                <a:solidFill>
                  <a:srgbClr val="FF3300"/>
                </a:solidFill>
                <a:latin typeface="Arial" panose="020B0604020202020204" pitchFamily="34" charset="0"/>
                <a:cs typeface="Arial" panose="020B0604020202020204" pitchFamily="34" charset="0"/>
              </a:rPr>
              <a:t>it</a:t>
            </a:r>
            <a:r>
              <a:rPr lang="cs-CZ" altLang="cs-CZ" i="1" dirty="0">
                <a:solidFill>
                  <a:srgbClr val="FF3300"/>
                </a:solidFill>
                <a:latin typeface="Arial" panose="020B0604020202020204" pitchFamily="34" charset="0"/>
                <a:cs typeface="Arial" panose="020B0604020202020204" pitchFamily="34" charset="0"/>
              </a:rPr>
              <a:t> </a:t>
            </a:r>
            <a:r>
              <a:rPr lang="cs-CZ" altLang="cs-CZ" i="1" dirty="0" err="1">
                <a:solidFill>
                  <a:srgbClr val="FF3300"/>
                </a:solidFill>
                <a:latin typeface="Arial" panose="020B0604020202020204" pitchFamily="34" charset="0"/>
                <a:cs typeface="Arial" panose="020B0604020202020204" pitchFamily="34" charset="0"/>
              </a:rPr>
              <a:t>will</a:t>
            </a:r>
            <a:r>
              <a:rPr lang="cs-CZ" altLang="cs-CZ" i="1" dirty="0">
                <a:solidFill>
                  <a:srgbClr val="FF3300"/>
                </a:solidFill>
                <a:latin typeface="Arial" panose="020B0604020202020204" pitchFamily="34" charset="0"/>
                <a:cs typeface="Arial" panose="020B0604020202020204" pitchFamily="34" charset="0"/>
              </a:rPr>
              <a:t> </a:t>
            </a:r>
            <a:r>
              <a:rPr lang="cs-CZ" altLang="cs-CZ" i="1" dirty="0" err="1">
                <a:solidFill>
                  <a:srgbClr val="FF3300"/>
                </a:solidFill>
                <a:latin typeface="Arial" panose="020B0604020202020204" pitchFamily="34" charset="0"/>
                <a:cs typeface="Arial" panose="020B0604020202020204" pitchFamily="34" charset="0"/>
              </a:rPr>
              <a:t>be</a:t>
            </a:r>
            <a:r>
              <a:rPr lang="cs-CZ" altLang="cs-CZ" i="1" dirty="0">
                <a:solidFill>
                  <a:srgbClr val="FF3300"/>
                </a:solidFill>
                <a:latin typeface="Arial" panose="020B0604020202020204" pitchFamily="34" charset="0"/>
                <a:cs typeface="Arial" panose="020B0604020202020204" pitchFamily="34" charset="0"/>
              </a:rPr>
              <a:t> very </a:t>
            </a:r>
            <a:r>
              <a:rPr lang="cs-CZ" altLang="cs-CZ" i="1" dirty="0" err="1">
                <a:solidFill>
                  <a:srgbClr val="FF3300"/>
                </a:solidFill>
                <a:latin typeface="Arial" panose="020B0604020202020204" pitchFamily="34" charset="0"/>
                <a:cs typeface="Arial" panose="020B0604020202020204" pitchFamily="34" charset="0"/>
              </a:rPr>
              <a:t>important</a:t>
            </a:r>
            <a:r>
              <a:rPr lang="cs-CZ" altLang="cs-CZ" i="1" dirty="0">
                <a:solidFill>
                  <a:srgbClr val="FF3300"/>
                </a:solidFill>
                <a:latin typeface="Arial" panose="020B0604020202020204" pitchFamily="34" charset="0"/>
                <a:cs typeface="Arial" panose="020B0604020202020204" pitchFamily="34" charset="0"/>
              </a:rPr>
              <a:t>, and </a:t>
            </a:r>
            <a:r>
              <a:rPr lang="cs-CZ" altLang="cs-CZ" i="1" dirty="0" err="1">
                <a:solidFill>
                  <a:srgbClr val="FF3300"/>
                </a:solidFill>
                <a:latin typeface="Arial" panose="020B0604020202020204" pitchFamily="34" charset="0"/>
                <a:cs typeface="Arial" panose="020B0604020202020204" pitchFamily="34" charset="0"/>
              </a:rPr>
              <a:t>you</a:t>
            </a:r>
            <a:r>
              <a:rPr lang="cs-CZ" altLang="cs-CZ" i="1" dirty="0">
                <a:solidFill>
                  <a:srgbClr val="FF3300"/>
                </a:solidFill>
                <a:latin typeface="Arial" panose="020B0604020202020204" pitchFamily="34" charset="0"/>
                <a:cs typeface="Arial" panose="020B0604020202020204" pitchFamily="34" charset="0"/>
              </a:rPr>
              <a:t> </a:t>
            </a:r>
            <a:r>
              <a:rPr lang="cs-CZ" altLang="cs-CZ" i="1" dirty="0" err="1">
                <a:solidFill>
                  <a:srgbClr val="FF3300"/>
                </a:solidFill>
                <a:latin typeface="Arial" panose="020B0604020202020204" pitchFamily="34" charset="0"/>
                <a:cs typeface="Arial" panose="020B0604020202020204" pitchFamily="34" charset="0"/>
              </a:rPr>
              <a:t>should</a:t>
            </a:r>
            <a:r>
              <a:rPr lang="cs-CZ" altLang="cs-CZ" i="1" dirty="0">
                <a:solidFill>
                  <a:srgbClr val="FF3300"/>
                </a:solidFill>
                <a:latin typeface="Arial" panose="020B0604020202020204" pitchFamily="34" charset="0"/>
                <a:cs typeface="Arial" panose="020B0604020202020204" pitchFamily="34" charset="0"/>
              </a:rPr>
              <a:t> </a:t>
            </a:r>
            <a:r>
              <a:rPr lang="cs-CZ" altLang="cs-CZ" i="1" dirty="0" err="1">
                <a:solidFill>
                  <a:srgbClr val="FF3300"/>
                </a:solidFill>
                <a:latin typeface="Arial" panose="020B0604020202020204" pitchFamily="34" charset="0"/>
                <a:cs typeface="Arial" panose="020B0604020202020204" pitchFamily="34" charset="0"/>
              </a:rPr>
              <a:t>publish</a:t>
            </a:r>
            <a:r>
              <a:rPr lang="en-US" altLang="cs-CZ" i="1" dirty="0">
                <a:solidFill>
                  <a:srgbClr val="FF3300"/>
                </a:solidFill>
                <a:latin typeface="Arial" panose="020B0604020202020204" pitchFamily="34" charset="0"/>
                <a:cs typeface="Arial" panose="020B0604020202020204" pitchFamily="34" charset="0"/>
              </a:rPr>
              <a:t> </a:t>
            </a:r>
            <a:r>
              <a:rPr lang="cs-CZ" altLang="cs-CZ" i="1" dirty="0" err="1">
                <a:solidFill>
                  <a:srgbClr val="FF3300"/>
                </a:solidFill>
                <a:latin typeface="Arial" panose="020B0604020202020204" pitchFamily="34" charset="0"/>
                <a:cs typeface="Arial" panose="020B0604020202020204" pitchFamily="34" charset="0"/>
              </a:rPr>
              <a:t>this</a:t>
            </a:r>
            <a:r>
              <a:rPr lang="cs-CZ" altLang="cs-CZ" i="1" dirty="0">
                <a:solidFill>
                  <a:srgbClr val="FF3300"/>
                </a:solidFill>
                <a:latin typeface="Arial" panose="020B0604020202020204" pitchFamily="34" charset="0"/>
                <a:cs typeface="Arial" panose="020B0604020202020204" pitchFamily="34" charset="0"/>
              </a:rPr>
              <a:t> </a:t>
            </a:r>
            <a:r>
              <a:rPr lang="cs-CZ" altLang="cs-CZ" i="1" dirty="0" err="1">
                <a:solidFill>
                  <a:srgbClr val="FF3300"/>
                </a:solidFill>
                <a:latin typeface="Arial" panose="020B0604020202020204" pitchFamily="34" charset="0"/>
                <a:cs typeface="Arial" panose="020B0604020202020204" pitchFamily="34" charset="0"/>
              </a:rPr>
              <a:t>result</a:t>
            </a:r>
            <a:r>
              <a:rPr lang="cs-CZ" altLang="cs-CZ" i="1" dirty="0">
                <a:solidFill>
                  <a:srgbClr val="FF3300"/>
                </a:solidFill>
                <a:latin typeface="Arial" panose="020B0604020202020204" pitchFamily="34" charset="0"/>
                <a:cs typeface="Arial" panose="020B0604020202020204" pitchFamily="34" charset="0"/>
              </a:rPr>
              <a:t> </a:t>
            </a:r>
            <a:r>
              <a:rPr lang="cs-CZ" altLang="cs-CZ" i="1" dirty="0" err="1">
                <a:solidFill>
                  <a:srgbClr val="FF3300"/>
                </a:solidFill>
                <a:latin typeface="Arial" panose="020B0604020202020204" pitchFamily="34" charset="0"/>
                <a:cs typeface="Arial" panose="020B0604020202020204" pitchFamily="34" charset="0"/>
              </a:rPr>
              <a:t>quickly</a:t>
            </a:r>
            <a:r>
              <a:rPr lang="cs-CZ" altLang="cs-CZ" i="1" dirty="0">
                <a:solidFill>
                  <a:srgbClr val="FF3300"/>
                </a:solidFill>
                <a:latin typeface="Arial" panose="020B0604020202020204" pitchFamily="34" charset="0"/>
                <a:cs typeface="Arial" panose="020B0604020202020204" pitchFamily="34" charset="0"/>
              </a:rPr>
              <a:t>, and </a:t>
            </a:r>
            <a:r>
              <a:rPr lang="cs-CZ" altLang="cs-CZ" i="1" dirty="0" err="1">
                <a:solidFill>
                  <a:srgbClr val="FF3300"/>
                </a:solidFill>
                <a:latin typeface="Arial" panose="020B0604020202020204" pitchFamily="34" charset="0"/>
                <a:cs typeface="Arial" panose="020B0604020202020204" pitchFamily="34" charset="0"/>
              </a:rPr>
              <a:t>if</a:t>
            </a:r>
            <a:r>
              <a:rPr lang="cs-CZ" altLang="cs-CZ" i="1" dirty="0">
                <a:solidFill>
                  <a:srgbClr val="FF3300"/>
                </a:solidFill>
                <a:latin typeface="Arial" panose="020B0604020202020204" pitchFamily="34" charset="0"/>
                <a:cs typeface="Arial" panose="020B0604020202020204" pitchFamily="34" charset="0"/>
              </a:rPr>
              <a:t> </a:t>
            </a:r>
            <a:r>
              <a:rPr lang="cs-CZ" altLang="cs-CZ" i="1" dirty="0" err="1">
                <a:solidFill>
                  <a:srgbClr val="FF3300"/>
                </a:solidFill>
                <a:latin typeface="Arial" panose="020B0604020202020204" pitchFamily="34" charset="0"/>
                <a:cs typeface="Arial" panose="020B0604020202020204" pitchFamily="34" charset="0"/>
              </a:rPr>
              <a:t>you</a:t>
            </a:r>
            <a:r>
              <a:rPr lang="cs-CZ" altLang="cs-CZ" i="1" dirty="0">
                <a:solidFill>
                  <a:srgbClr val="FF3300"/>
                </a:solidFill>
                <a:latin typeface="Arial" panose="020B0604020202020204" pitchFamily="34" charset="0"/>
                <a:cs typeface="Arial" panose="020B0604020202020204" pitchFamily="34" charset="0"/>
              </a:rPr>
              <a:t> </a:t>
            </a:r>
            <a:r>
              <a:rPr lang="cs-CZ" altLang="cs-CZ" i="1" dirty="0" err="1">
                <a:solidFill>
                  <a:srgbClr val="FF3300"/>
                </a:solidFill>
                <a:latin typeface="Arial" panose="020B0604020202020204" pitchFamily="34" charset="0"/>
                <a:cs typeface="Arial" panose="020B0604020202020204" pitchFamily="34" charset="0"/>
              </a:rPr>
              <a:t>won’t</a:t>
            </a:r>
            <a:r>
              <a:rPr lang="cs-CZ" altLang="cs-CZ" i="1" dirty="0">
                <a:solidFill>
                  <a:srgbClr val="FF3300"/>
                </a:solidFill>
                <a:latin typeface="Arial" panose="020B0604020202020204" pitchFamily="34" charset="0"/>
                <a:cs typeface="Arial" panose="020B0604020202020204" pitchFamily="34" charset="0"/>
              </a:rPr>
              <a:t>, </a:t>
            </a:r>
            <a:r>
              <a:rPr lang="cs-CZ" altLang="cs-CZ" i="1" dirty="0" err="1">
                <a:solidFill>
                  <a:srgbClr val="FF3300"/>
                </a:solidFill>
                <a:latin typeface="Arial" panose="020B0604020202020204" pitchFamily="34" charset="0"/>
                <a:cs typeface="Arial" panose="020B0604020202020204" pitchFamily="34" charset="0"/>
              </a:rPr>
              <a:t>somebody</a:t>
            </a:r>
            <a:r>
              <a:rPr lang="cs-CZ" altLang="cs-CZ" i="1" dirty="0">
                <a:solidFill>
                  <a:srgbClr val="FF3300"/>
                </a:solidFill>
                <a:latin typeface="Arial" panose="020B0604020202020204" pitchFamily="34" charset="0"/>
                <a:cs typeface="Arial" panose="020B0604020202020204" pitchFamily="34" charset="0"/>
              </a:rPr>
              <a:t> </a:t>
            </a:r>
            <a:r>
              <a:rPr lang="cs-CZ" altLang="cs-CZ" i="1" dirty="0" err="1">
                <a:solidFill>
                  <a:srgbClr val="FF3300"/>
                </a:solidFill>
                <a:latin typeface="Arial" panose="020B0604020202020204" pitchFamily="34" charset="0"/>
                <a:cs typeface="Arial" panose="020B0604020202020204" pitchFamily="34" charset="0"/>
              </a:rPr>
              <a:t>else</a:t>
            </a:r>
            <a:r>
              <a:rPr lang="cs-CZ" altLang="cs-CZ" i="1" dirty="0">
                <a:solidFill>
                  <a:srgbClr val="FF3300"/>
                </a:solidFill>
                <a:latin typeface="Arial" panose="020B0604020202020204" pitchFamily="34" charset="0"/>
                <a:cs typeface="Arial" panose="020B0604020202020204" pitchFamily="34" charset="0"/>
              </a:rPr>
              <a:t> </a:t>
            </a:r>
            <a:r>
              <a:rPr lang="cs-CZ" altLang="cs-CZ" i="1" dirty="0" err="1">
                <a:solidFill>
                  <a:srgbClr val="FF3300"/>
                </a:solidFill>
                <a:latin typeface="Arial" panose="020B0604020202020204" pitchFamily="34" charset="0"/>
                <a:cs typeface="Arial" panose="020B0604020202020204" pitchFamily="34" charset="0"/>
              </a:rPr>
              <a:t>will</a:t>
            </a:r>
            <a:r>
              <a:rPr lang="cs-CZ" altLang="cs-CZ" i="1" dirty="0">
                <a:solidFill>
                  <a:srgbClr val="FF3300"/>
                </a:solidFill>
                <a:latin typeface="Arial" panose="020B0604020202020204" pitchFamily="34" charset="0"/>
                <a:cs typeface="Arial" panose="020B0604020202020204" pitchFamily="34" charset="0"/>
              </a:rPr>
              <a:t>,” he </a:t>
            </a:r>
            <a:r>
              <a:rPr lang="cs-CZ" altLang="cs-CZ" i="1" dirty="0" err="1">
                <a:solidFill>
                  <a:srgbClr val="FF3300"/>
                </a:solidFill>
                <a:latin typeface="Arial" panose="020B0604020202020204" pitchFamily="34" charset="0"/>
                <a:cs typeface="Arial" panose="020B0604020202020204" pitchFamily="34" charset="0"/>
              </a:rPr>
              <a:t>said</a:t>
            </a:r>
            <a:r>
              <a:rPr lang="cs-CZ" altLang="cs-CZ" i="1" dirty="0">
                <a:solidFill>
                  <a:srgbClr val="FF3300"/>
                </a:solidFill>
                <a:latin typeface="Arial" panose="020B0604020202020204" pitchFamily="34" charset="0"/>
                <a:cs typeface="Arial" panose="020B0604020202020204" pitchFamily="34" charset="0"/>
              </a:rPr>
              <a:t>.</a:t>
            </a:r>
            <a:r>
              <a:rPr lang="cs-CZ" altLang="cs-CZ" i="1" dirty="0">
                <a:latin typeface="Arial" panose="020B0604020202020204" pitchFamily="34" charset="0"/>
                <a:cs typeface="Arial" panose="020B0604020202020204" pitchFamily="34" charset="0"/>
              </a:rPr>
              <a:t> </a:t>
            </a:r>
            <a:r>
              <a:rPr lang="cs-CZ" altLang="cs-CZ" i="1" dirty="0">
                <a:solidFill>
                  <a:srgbClr val="3333FF"/>
                </a:solidFill>
                <a:latin typeface="Arial" panose="020B0604020202020204" pitchFamily="34" charset="0"/>
                <a:cs typeface="Arial" panose="020B0604020202020204" pitchFamily="34" charset="0"/>
              </a:rPr>
              <a:t>I </a:t>
            </a:r>
            <a:r>
              <a:rPr lang="cs-CZ" altLang="cs-CZ" i="1" dirty="0" err="1">
                <a:solidFill>
                  <a:srgbClr val="3333FF"/>
                </a:solidFill>
                <a:latin typeface="Arial" panose="020B0604020202020204" pitchFamily="34" charset="0"/>
                <a:cs typeface="Arial" panose="020B0604020202020204" pitchFamily="34" charset="0"/>
              </a:rPr>
              <a:t>did</a:t>
            </a:r>
            <a:r>
              <a:rPr lang="cs-CZ" altLang="cs-CZ" i="1" dirty="0">
                <a:solidFill>
                  <a:srgbClr val="3333FF"/>
                </a:solidFill>
                <a:latin typeface="Arial" panose="020B0604020202020204" pitchFamily="34" charset="0"/>
                <a:cs typeface="Arial" panose="020B0604020202020204" pitchFamily="34" charset="0"/>
              </a:rPr>
              <a:t> not </a:t>
            </a:r>
            <a:r>
              <a:rPr lang="cs-CZ" altLang="cs-CZ" i="1" dirty="0" err="1">
                <a:solidFill>
                  <a:srgbClr val="3333FF"/>
                </a:solidFill>
                <a:latin typeface="Arial" panose="020B0604020202020204" pitchFamily="34" charset="0"/>
                <a:cs typeface="Arial" panose="020B0604020202020204" pitchFamily="34" charset="0"/>
              </a:rPr>
              <a:t>follow</a:t>
            </a:r>
            <a:r>
              <a:rPr lang="cs-CZ" altLang="cs-CZ" i="1" dirty="0">
                <a:solidFill>
                  <a:srgbClr val="3333FF"/>
                </a:solidFill>
                <a:latin typeface="Arial" panose="020B0604020202020204" pitchFamily="34" charset="0"/>
                <a:cs typeface="Arial" panose="020B0604020202020204" pitchFamily="34" charset="0"/>
              </a:rPr>
              <a:t> his</a:t>
            </a:r>
            <a:r>
              <a:rPr lang="en-US" altLang="cs-CZ" i="1" dirty="0">
                <a:solidFill>
                  <a:srgbClr val="3333FF"/>
                </a:solidFill>
                <a:latin typeface="Arial" panose="020B0604020202020204" pitchFamily="34" charset="0"/>
                <a:cs typeface="Arial" panose="020B0604020202020204" pitchFamily="34" charset="0"/>
              </a:rPr>
              <a:t> </a:t>
            </a:r>
            <a:r>
              <a:rPr lang="cs-CZ" altLang="cs-CZ" i="1" dirty="0" err="1">
                <a:solidFill>
                  <a:srgbClr val="3333FF"/>
                </a:solidFill>
                <a:latin typeface="Arial" panose="020B0604020202020204" pitchFamily="34" charset="0"/>
                <a:cs typeface="Arial" panose="020B0604020202020204" pitchFamily="34" charset="0"/>
              </a:rPr>
              <a:t>advice</a:t>
            </a:r>
            <a:r>
              <a:rPr lang="cs-CZ" altLang="cs-CZ" i="1" dirty="0">
                <a:solidFill>
                  <a:srgbClr val="3333FF"/>
                </a:solidFill>
                <a:latin typeface="Arial" panose="020B0604020202020204" pitchFamily="34" charset="0"/>
                <a:cs typeface="Arial" panose="020B0604020202020204" pitchFamily="34" charset="0"/>
              </a:rPr>
              <a:t>.</a:t>
            </a:r>
            <a:r>
              <a:rPr lang="cs-CZ" altLang="cs-CZ" i="1" dirty="0">
                <a:solidFill>
                  <a:srgbClr val="FF3300"/>
                </a:solidFill>
                <a:latin typeface="Arial" panose="020B0604020202020204" pitchFamily="34" charset="0"/>
                <a:cs typeface="Arial" panose="020B0604020202020204" pitchFamily="34" charset="0"/>
              </a:rPr>
              <a:t> </a:t>
            </a:r>
          </a:p>
        </p:txBody>
      </p:sp>
      <p:pic>
        <p:nvPicPr>
          <p:cNvPr id="4" name="Picture 7">
            <a:extLst>
              <a:ext uri="{FF2B5EF4-FFF2-40B4-BE49-F238E27FC236}">
                <a16:creationId xmlns:a16="http://schemas.microsoft.com/office/drawing/2014/main" id="{21017CFD-7003-1D35-890D-6DC1174B4C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7788" y="4400977"/>
            <a:ext cx="6138862" cy="1009650"/>
          </a:xfrm>
          <a:prstGeom prst="rect">
            <a:avLst/>
          </a:prstGeom>
          <a:noFill/>
          <a:ln w="3175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2">
            <a:extLst>
              <a:ext uri="{FF2B5EF4-FFF2-40B4-BE49-F238E27FC236}">
                <a16:creationId xmlns:a16="http://schemas.microsoft.com/office/drawing/2014/main" id="{D59E096F-6892-8006-D6BD-1609E325DF34}"/>
              </a:ext>
            </a:extLst>
          </p:cNvPr>
          <p:cNvSpPr>
            <a:spLocks noChangeArrowheads="1"/>
          </p:cNvSpPr>
          <p:nvPr/>
        </p:nvSpPr>
        <p:spPr bwMode="auto">
          <a:xfrm>
            <a:off x="1576176" y="176182"/>
            <a:ext cx="5920210" cy="461665"/>
          </a:xfrm>
          <a:prstGeom prst="rect">
            <a:avLst/>
          </a:prstGeom>
          <a:noFill/>
          <a:ln>
            <a:noFill/>
          </a:ln>
        </p:spPr>
        <p:txBody>
          <a:bodyPr wrap="none">
            <a:spAutoFit/>
          </a:bodyPr>
          <a:lstStyle>
            <a:lvl1pPr eaLnBrk="0" hangingPunct="0">
              <a:defRPr sz="2000">
                <a:solidFill>
                  <a:schemeClr val="tx1"/>
                </a:solidFill>
                <a:latin typeface="Microsoft Sans Serif" panose="020B0604020202020204" pitchFamily="34" charset="0"/>
              </a:defRPr>
            </a:lvl1pPr>
            <a:lvl2pPr marL="742950" indent="-285750" eaLnBrk="0" hangingPunct="0">
              <a:defRPr sz="2000">
                <a:solidFill>
                  <a:schemeClr val="tx1"/>
                </a:solidFill>
                <a:latin typeface="Microsoft Sans Serif" panose="020B0604020202020204" pitchFamily="34" charset="0"/>
              </a:defRPr>
            </a:lvl2pPr>
            <a:lvl3pPr marL="1143000" indent="-228600" eaLnBrk="0" hangingPunct="0">
              <a:defRPr sz="2000">
                <a:solidFill>
                  <a:schemeClr val="tx1"/>
                </a:solidFill>
                <a:latin typeface="Microsoft Sans Serif" panose="020B0604020202020204" pitchFamily="34" charset="0"/>
              </a:defRPr>
            </a:lvl3pPr>
            <a:lvl4pPr marL="1600200" indent="-228600" eaLnBrk="0" hangingPunct="0">
              <a:defRPr sz="2000">
                <a:solidFill>
                  <a:schemeClr val="tx1"/>
                </a:solidFill>
                <a:latin typeface="Microsoft Sans Serif" panose="020B0604020202020204" pitchFamily="34" charset="0"/>
              </a:defRPr>
            </a:lvl4pPr>
            <a:lvl5pPr marL="2057400" indent="-228600" eaLnBrk="0" hangingPunct="0">
              <a:defRPr sz="2000">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a:solidFill>
                  <a:schemeClr val="tx1"/>
                </a:solidFill>
                <a:latin typeface="Microsoft Sans Serif" panose="020B0604020202020204" pitchFamily="34" charset="0"/>
              </a:defRPr>
            </a:lvl9pPr>
          </a:lstStyle>
          <a:p>
            <a:pPr eaLnBrk="1" hangingPunct="1"/>
            <a:r>
              <a:rPr lang="en-US" altLang="cs-CZ" sz="2400" b="1" dirty="0">
                <a:solidFill>
                  <a:srgbClr val="3333FF"/>
                </a:solidFill>
                <a:latin typeface="Arial" panose="020B0604020202020204" pitchFamily="34" charset="0"/>
                <a:cs typeface="Arial" panose="020B0604020202020204" pitchFamily="34" charset="0"/>
              </a:rPr>
              <a:t>People knowing without understanding</a:t>
            </a:r>
            <a:endParaRPr lang="cs-CZ" altLang="cs-CZ" sz="2400" b="1" dirty="0">
              <a:solidFill>
                <a:srgbClr val="3333F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354"/>
                                        </p:tgtEl>
                                        <p:attrNameLst>
                                          <p:attrName>style.visibility</p:attrName>
                                        </p:attrNameLst>
                                      </p:cBhvr>
                                      <p:to>
                                        <p:strVal val="visible"/>
                                      </p:to>
                                    </p:set>
                                    <p:animEffect transition="in" filter="fade">
                                      <p:cBhvr>
                                        <p:cTn id="12" dur="500"/>
                                        <p:tgtEl>
                                          <p:spTgt spid="10035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0355"/>
                                        </p:tgtEl>
                                        <p:attrNameLst>
                                          <p:attrName>style.visibility</p:attrName>
                                        </p:attrNameLst>
                                      </p:cBhvr>
                                      <p:to>
                                        <p:strVal val="visible"/>
                                      </p:to>
                                    </p:set>
                                    <p:animEffect transition="in" filter="fade">
                                      <p:cBhvr>
                                        <p:cTn id="17" dur="500"/>
                                        <p:tgtEl>
                                          <p:spTgt spid="10035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p:bldP spid="100355" grpId="0"/>
      <p:bldP spid="3" grpId="0"/>
      <p:bldP spid="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E372651A-A94D-7C95-C70B-2E94A241E42A}"/>
              </a:ext>
            </a:extLst>
          </p:cNvPr>
          <p:cNvSpPr>
            <a:spLocks noGrp="1"/>
          </p:cNvSpPr>
          <p:nvPr>
            <p:ph type="dt" sz="half" idx="10"/>
          </p:nvPr>
        </p:nvSpPr>
        <p:spPr/>
        <p:txBody>
          <a:bodyPr/>
          <a:lstStyle/>
          <a:p>
            <a:r>
              <a:rPr lang="cs-CZ"/>
              <a:t>12.10.2023</a:t>
            </a:r>
          </a:p>
        </p:txBody>
      </p:sp>
      <p:sp>
        <p:nvSpPr>
          <p:cNvPr id="3" name="Zástupný symbol pro zápatí 2">
            <a:extLst>
              <a:ext uri="{FF2B5EF4-FFF2-40B4-BE49-F238E27FC236}">
                <a16:creationId xmlns:a16="http://schemas.microsoft.com/office/drawing/2014/main" id="{D6A1B899-1142-ADA6-713A-557CDFBFAFEA}"/>
              </a:ext>
            </a:extLst>
          </p:cNvPr>
          <p:cNvSpPr>
            <a:spLocks noGrp="1"/>
          </p:cNvSpPr>
          <p:nvPr>
            <p:ph type="ftr" sz="quarter" idx="11"/>
          </p:nvPr>
        </p:nvSpPr>
        <p:spPr/>
        <p:txBody>
          <a:bodyPr/>
          <a:lstStyle/>
          <a:p>
            <a:r>
              <a:rPr lang="cs-CZ"/>
              <a:t>Division Seminar</a:t>
            </a:r>
          </a:p>
        </p:txBody>
      </p:sp>
      <p:sp>
        <p:nvSpPr>
          <p:cNvPr id="4" name="Zástupný symbol pro číslo snímku 3">
            <a:extLst>
              <a:ext uri="{FF2B5EF4-FFF2-40B4-BE49-F238E27FC236}">
                <a16:creationId xmlns:a16="http://schemas.microsoft.com/office/drawing/2014/main" id="{D75D5C4E-5B71-763C-E549-4CA5A5569008}"/>
              </a:ext>
            </a:extLst>
          </p:cNvPr>
          <p:cNvSpPr>
            <a:spLocks noGrp="1"/>
          </p:cNvSpPr>
          <p:nvPr>
            <p:ph type="sldNum" sz="quarter" idx="12"/>
          </p:nvPr>
        </p:nvSpPr>
        <p:spPr/>
        <p:txBody>
          <a:bodyPr/>
          <a:lstStyle/>
          <a:p>
            <a:fld id="{ED62073D-E85B-40FA-9124-13BD24CF2971}" type="slidenum">
              <a:rPr lang="cs-CZ" smtClean="0"/>
              <a:t>64</a:t>
            </a:fld>
            <a:endParaRPr lang="cs-CZ"/>
          </a:p>
        </p:txBody>
      </p:sp>
      <p:sp>
        <p:nvSpPr>
          <p:cNvPr id="8" name="TextovéPole 7">
            <a:extLst>
              <a:ext uri="{FF2B5EF4-FFF2-40B4-BE49-F238E27FC236}">
                <a16:creationId xmlns:a16="http://schemas.microsoft.com/office/drawing/2014/main" id="{020FE80C-54E7-EC88-3E2C-F1D7424D3B2B}"/>
              </a:ext>
            </a:extLst>
          </p:cNvPr>
          <p:cNvSpPr txBox="1"/>
          <p:nvPr/>
        </p:nvSpPr>
        <p:spPr>
          <a:xfrm>
            <a:off x="2226464" y="710883"/>
            <a:ext cx="4078361" cy="1015663"/>
          </a:xfrm>
          <a:prstGeom prst="rect">
            <a:avLst/>
          </a:prstGeom>
          <a:noFill/>
        </p:spPr>
        <p:txBody>
          <a:bodyPr wrap="none" rtlCol="0">
            <a:spAutoFit/>
          </a:bodyPr>
          <a:lstStyle/>
          <a:p>
            <a:r>
              <a:rPr lang="cs-CZ" sz="6000" b="1" dirty="0">
                <a:solidFill>
                  <a:srgbClr val="2613B3"/>
                </a:solidFill>
                <a:latin typeface="Arial" panose="020B0604020202020204" pitchFamily="34" charset="0"/>
                <a:cs typeface="Arial" panose="020B0604020202020204" pitchFamily="34" charset="0"/>
              </a:rPr>
              <a:t>50+50=100</a:t>
            </a:r>
          </a:p>
        </p:txBody>
      </p:sp>
      <p:sp>
        <p:nvSpPr>
          <p:cNvPr id="9" name="TextovéPole 8">
            <a:extLst>
              <a:ext uri="{FF2B5EF4-FFF2-40B4-BE49-F238E27FC236}">
                <a16:creationId xmlns:a16="http://schemas.microsoft.com/office/drawing/2014/main" id="{DB93B351-6BDC-3466-B0FE-E003147E2C0A}"/>
              </a:ext>
            </a:extLst>
          </p:cNvPr>
          <p:cNvSpPr txBox="1"/>
          <p:nvPr/>
        </p:nvSpPr>
        <p:spPr>
          <a:xfrm>
            <a:off x="2267104" y="249218"/>
            <a:ext cx="3617529" cy="461665"/>
          </a:xfrm>
          <a:prstGeom prst="rect">
            <a:avLst/>
          </a:prstGeom>
          <a:noFill/>
        </p:spPr>
        <p:txBody>
          <a:bodyPr wrap="none" rtlCol="0">
            <a:spAutoFit/>
          </a:bodyPr>
          <a:lstStyle/>
          <a:p>
            <a:r>
              <a:rPr lang="cs-CZ" sz="2400" dirty="0" err="1">
                <a:latin typeface="Arial" panose="020B0604020202020204" pitchFamily="34" charset="0"/>
                <a:cs typeface="Arial" panose="020B0604020202020204" pitchFamily="34" charset="0"/>
              </a:rPr>
              <a:t>We</a:t>
            </a:r>
            <a:r>
              <a:rPr lang="cs-CZ" sz="2400" dirty="0">
                <a:latin typeface="Arial" panose="020B0604020202020204" pitchFamily="34" charset="0"/>
                <a:cs typeface="Arial" panose="020B0604020202020204" pitchFamily="34" charset="0"/>
              </a:rPr>
              <a:t> </a:t>
            </a:r>
            <a:r>
              <a:rPr lang="cs-CZ" sz="2400" dirty="0" err="1">
                <a:latin typeface="Arial" panose="020B0604020202020204" pitchFamily="34" charset="0"/>
                <a:cs typeface="Arial" panose="020B0604020202020204" pitchFamily="34" charset="0"/>
              </a:rPr>
              <a:t>should</a:t>
            </a:r>
            <a:r>
              <a:rPr lang="cs-CZ" sz="2400" dirty="0">
                <a:latin typeface="Arial" panose="020B0604020202020204" pitchFamily="34" charset="0"/>
                <a:cs typeface="Arial" panose="020B0604020202020204" pitchFamily="34" charset="0"/>
              </a:rPr>
              <a:t> not </a:t>
            </a:r>
            <a:r>
              <a:rPr lang="cs-CZ" sz="2400" dirty="0" err="1">
                <a:latin typeface="Arial" panose="020B0604020202020204" pitchFamily="34" charset="0"/>
                <a:cs typeface="Arial" panose="020B0604020202020204" pitchFamily="34" charset="0"/>
              </a:rPr>
              <a:t>forget</a:t>
            </a:r>
            <a:r>
              <a:rPr lang="cs-CZ" sz="2400" dirty="0">
                <a:latin typeface="Arial" panose="020B0604020202020204" pitchFamily="34" charset="0"/>
                <a:cs typeface="Arial" panose="020B0604020202020204" pitchFamily="34" charset="0"/>
              </a:rPr>
              <a:t> </a:t>
            </a:r>
            <a:r>
              <a:rPr lang="cs-CZ" sz="2400" dirty="0" err="1">
                <a:latin typeface="Arial" panose="020B0604020202020204" pitchFamily="34" charset="0"/>
                <a:cs typeface="Arial" panose="020B0604020202020204" pitchFamily="34" charset="0"/>
              </a:rPr>
              <a:t>that</a:t>
            </a:r>
            <a:endParaRPr lang="cs-CZ" sz="2400" dirty="0">
              <a:latin typeface="Arial" panose="020B0604020202020204" pitchFamily="34" charset="0"/>
              <a:cs typeface="Arial" panose="020B0604020202020204" pitchFamily="34" charset="0"/>
            </a:endParaRPr>
          </a:p>
        </p:txBody>
      </p:sp>
      <p:pic>
        <p:nvPicPr>
          <p:cNvPr id="10" name="Obrázek 9">
            <a:extLst>
              <a:ext uri="{FF2B5EF4-FFF2-40B4-BE49-F238E27FC236}">
                <a16:creationId xmlns:a16="http://schemas.microsoft.com/office/drawing/2014/main" id="{6A53275A-B198-8B77-A83E-F547B41E15FB}"/>
              </a:ext>
            </a:extLst>
          </p:cNvPr>
          <p:cNvPicPr>
            <a:picLocks noChangeAspect="1"/>
          </p:cNvPicPr>
          <p:nvPr/>
        </p:nvPicPr>
        <p:blipFill>
          <a:blip r:embed="rId2"/>
          <a:stretch>
            <a:fillRect/>
          </a:stretch>
        </p:blipFill>
        <p:spPr>
          <a:xfrm>
            <a:off x="1721395" y="0"/>
            <a:ext cx="6494192" cy="6666773"/>
          </a:xfrm>
          <a:prstGeom prst="rect">
            <a:avLst/>
          </a:prstGeom>
          <a:solidFill>
            <a:schemeClr val="bg1"/>
          </a:solidFill>
        </p:spPr>
      </p:pic>
      <p:sp>
        <p:nvSpPr>
          <p:cNvPr id="11" name="Obdélník 10">
            <a:extLst>
              <a:ext uri="{FF2B5EF4-FFF2-40B4-BE49-F238E27FC236}">
                <a16:creationId xmlns:a16="http://schemas.microsoft.com/office/drawing/2014/main" id="{1D651D63-6541-EB4E-6129-27BC19B4412E}"/>
              </a:ext>
            </a:extLst>
          </p:cNvPr>
          <p:cNvSpPr/>
          <p:nvPr/>
        </p:nvSpPr>
        <p:spPr>
          <a:xfrm>
            <a:off x="1899920" y="5720080"/>
            <a:ext cx="6207760" cy="487680"/>
          </a:xfrm>
          <a:prstGeom prst="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70236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30FE0A32-A3EF-AC5A-2873-6880F23D137F}"/>
              </a:ext>
            </a:extLst>
          </p:cNvPr>
          <p:cNvSpPr>
            <a:spLocks noGrp="1"/>
          </p:cNvSpPr>
          <p:nvPr>
            <p:ph type="dt" sz="half" idx="10"/>
          </p:nvPr>
        </p:nvSpPr>
        <p:spPr/>
        <p:txBody>
          <a:bodyPr/>
          <a:lstStyle/>
          <a:p>
            <a:r>
              <a:rPr lang="cs-CZ"/>
              <a:t>12.10.2023</a:t>
            </a:r>
          </a:p>
        </p:txBody>
      </p:sp>
      <p:sp>
        <p:nvSpPr>
          <p:cNvPr id="3" name="Zástupný symbol pro zápatí 2">
            <a:extLst>
              <a:ext uri="{FF2B5EF4-FFF2-40B4-BE49-F238E27FC236}">
                <a16:creationId xmlns:a16="http://schemas.microsoft.com/office/drawing/2014/main" id="{50AD95F6-169D-67D2-D3C5-CD817A79D3B2}"/>
              </a:ext>
            </a:extLst>
          </p:cNvPr>
          <p:cNvSpPr>
            <a:spLocks noGrp="1"/>
          </p:cNvSpPr>
          <p:nvPr>
            <p:ph type="ftr" sz="quarter" idx="11"/>
          </p:nvPr>
        </p:nvSpPr>
        <p:spPr/>
        <p:txBody>
          <a:bodyPr/>
          <a:lstStyle/>
          <a:p>
            <a:r>
              <a:rPr lang="cs-CZ"/>
              <a:t>Division Seminar</a:t>
            </a:r>
          </a:p>
        </p:txBody>
      </p:sp>
      <p:sp>
        <p:nvSpPr>
          <p:cNvPr id="4" name="Zástupný symbol pro číslo snímku 3">
            <a:extLst>
              <a:ext uri="{FF2B5EF4-FFF2-40B4-BE49-F238E27FC236}">
                <a16:creationId xmlns:a16="http://schemas.microsoft.com/office/drawing/2014/main" id="{938AFB9E-596C-DC62-CEE3-51A0C9DDCE57}"/>
              </a:ext>
            </a:extLst>
          </p:cNvPr>
          <p:cNvSpPr>
            <a:spLocks noGrp="1"/>
          </p:cNvSpPr>
          <p:nvPr>
            <p:ph type="sldNum" sz="quarter" idx="12"/>
          </p:nvPr>
        </p:nvSpPr>
        <p:spPr/>
        <p:txBody>
          <a:bodyPr/>
          <a:lstStyle/>
          <a:p>
            <a:fld id="{ED62073D-E85B-40FA-9124-13BD24CF2971}" type="slidenum">
              <a:rPr lang="cs-CZ" smtClean="0"/>
              <a:t>65</a:t>
            </a:fld>
            <a:endParaRPr lang="cs-CZ"/>
          </a:p>
        </p:txBody>
      </p:sp>
      <p:pic>
        <p:nvPicPr>
          <p:cNvPr id="6" name="Obrázek 5">
            <a:extLst>
              <a:ext uri="{FF2B5EF4-FFF2-40B4-BE49-F238E27FC236}">
                <a16:creationId xmlns:a16="http://schemas.microsoft.com/office/drawing/2014/main" id="{8E4B10BE-74CA-1F37-3BF5-287940800DBD}"/>
              </a:ext>
            </a:extLst>
          </p:cNvPr>
          <p:cNvPicPr>
            <a:picLocks noChangeAspect="1"/>
          </p:cNvPicPr>
          <p:nvPr/>
        </p:nvPicPr>
        <p:blipFill>
          <a:blip r:embed="rId2"/>
          <a:stretch>
            <a:fillRect/>
          </a:stretch>
        </p:blipFill>
        <p:spPr>
          <a:xfrm>
            <a:off x="213672" y="1418592"/>
            <a:ext cx="8716655" cy="4937759"/>
          </a:xfrm>
          <a:prstGeom prst="rect">
            <a:avLst/>
          </a:prstGeom>
        </p:spPr>
      </p:pic>
      <p:sp>
        <p:nvSpPr>
          <p:cNvPr id="7" name="TextovéPole 6">
            <a:extLst>
              <a:ext uri="{FF2B5EF4-FFF2-40B4-BE49-F238E27FC236}">
                <a16:creationId xmlns:a16="http://schemas.microsoft.com/office/drawing/2014/main" id="{762F4B6F-BC37-CD26-E363-11E5647CD575}"/>
              </a:ext>
            </a:extLst>
          </p:cNvPr>
          <p:cNvSpPr txBox="1"/>
          <p:nvPr/>
        </p:nvSpPr>
        <p:spPr>
          <a:xfrm>
            <a:off x="447040" y="218263"/>
            <a:ext cx="8310880" cy="1200329"/>
          </a:xfrm>
          <a:prstGeom prst="rect">
            <a:avLst/>
          </a:prstGeom>
          <a:noFill/>
        </p:spPr>
        <p:txBody>
          <a:bodyPr wrap="square" rtlCol="0">
            <a:spAutoFit/>
          </a:bodyPr>
          <a:lstStyle/>
          <a:p>
            <a:r>
              <a:rPr lang="cs-CZ" sz="2400" b="1" dirty="0" err="1">
                <a:solidFill>
                  <a:srgbClr val="FF0000"/>
                </a:solidFill>
                <a:latin typeface="Arial" panose="020B0604020202020204" pitchFamily="34" charset="0"/>
                <a:cs typeface="Arial" panose="020B0604020202020204" pitchFamily="34" charset="0"/>
              </a:rPr>
              <a:t>Final</a:t>
            </a:r>
            <a:r>
              <a:rPr lang="cs-CZ" sz="2400" b="1" dirty="0">
                <a:solidFill>
                  <a:srgbClr val="FF0000"/>
                </a:solidFill>
                <a:latin typeface="Arial" panose="020B0604020202020204" pitchFamily="34" charset="0"/>
                <a:cs typeface="Arial" panose="020B0604020202020204" pitchFamily="34" charset="0"/>
              </a:rPr>
              <a:t> </a:t>
            </a:r>
            <a:r>
              <a:rPr lang="cs-CZ" sz="2400" b="1" dirty="0" err="1">
                <a:solidFill>
                  <a:srgbClr val="FF0000"/>
                </a:solidFill>
                <a:latin typeface="Arial" panose="020B0604020202020204" pitchFamily="34" charset="0"/>
                <a:cs typeface="Arial" panose="020B0604020202020204" pitchFamily="34" charset="0"/>
              </a:rPr>
              <a:t>nail</a:t>
            </a:r>
            <a:r>
              <a:rPr lang="cs-CZ" sz="2400" b="1" dirty="0">
                <a:solidFill>
                  <a:srgbClr val="FF0000"/>
                </a:solidFill>
                <a:latin typeface="Arial" panose="020B0604020202020204" pitchFamily="34" charset="0"/>
                <a:cs typeface="Arial" panose="020B0604020202020204" pitchFamily="34" charset="0"/>
              </a:rPr>
              <a:t> </a:t>
            </a:r>
            <a:r>
              <a:rPr lang="cs-CZ" sz="2400" b="1" dirty="0" err="1">
                <a:solidFill>
                  <a:srgbClr val="FF0000"/>
                </a:solidFill>
                <a:latin typeface="Arial" panose="020B0604020202020204" pitchFamily="34" charset="0"/>
                <a:cs typeface="Arial" panose="020B0604020202020204" pitchFamily="34" charset="0"/>
              </a:rPr>
              <a:t>into</a:t>
            </a:r>
            <a:r>
              <a:rPr lang="cs-CZ" sz="2400" b="1" dirty="0">
                <a:solidFill>
                  <a:srgbClr val="FF0000"/>
                </a:solidFill>
                <a:latin typeface="Arial" panose="020B0604020202020204" pitchFamily="34" charset="0"/>
                <a:cs typeface="Arial" panose="020B0604020202020204" pitchFamily="34" charset="0"/>
              </a:rPr>
              <a:t> </a:t>
            </a:r>
            <a:r>
              <a:rPr lang="cs-CZ" sz="2400" b="1" dirty="0" err="1">
                <a:solidFill>
                  <a:srgbClr val="FF0000"/>
                </a:solidFill>
                <a:latin typeface="Arial" panose="020B0604020202020204" pitchFamily="34" charset="0"/>
                <a:cs typeface="Arial" panose="020B0604020202020204" pitchFamily="34" charset="0"/>
              </a:rPr>
              <a:t>the</a:t>
            </a:r>
            <a:r>
              <a:rPr lang="cs-CZ" sz="2400" b="1" dirty="0">
                <a:solidFill>
                  <a:srgbClr val="FF0000"/>
                </a:solidFill>
                <a:latin typeface="Arial" panose="020B0604020202020204" pitchFamily="34" charset="0"/>
                <a:cs typeface="Arial" panose="020B0604020202020204" pitchFamily="34" charset="0"/>
              </a:rPr>
              <a:t> </a:t>
            </a:r>
            <a:r>
              <a:rPr lang="cs-CZ" sz="2400" b="1" dirty="0" err="1">
                <a:solidFill>
                  <a:srgbClr val="FF0000"/>
                </a:solidFill>
                <a:latin typeface="Arial" panose="020B0604020202020204" pitchFamily="34" charset="0"/>
                <a:cs typeface="Arial" panose="020B0604020202020204" pitchFamily="34" charset="0"/>
              </a:rPr>
              <a:t>coffin</a:t>
            </a:r>
            <a:r>
              <a:rPr lang="cs-CZ" sz="2400" b="1" dirty="0">
                <a:solidFill>
                  <a:srgbClr val="FF0000"/>
                </a:solidFill>
                <a:latin typeface="Arial" panose="020B0604020202020204" pitchFamily="34" charset="0"/>
                <a:cs typeface="Arial" panose="020B0604020202020204" pitchFamily="34" charset="0"/>
              </a:rPr>
              <a:t> </a:t>
            </a:r>
            <a:r>
              <a:rPr lang="cs-CZ" sz="2400" b="1" dirty="0" err="1">
                <a:solidFill>
                  <a:srgbClr val="FF0000"/>
                </a:solidFill>
                <a:latin typeface="Arial" panose="020B0604020202020204" pitchFamily="34" charset="0"/>
                <a:cs typeface="Arial" panose="020B0604020202020204" pitchFamily="34" charset="0"/>
              </a:rPr>
              <a:t>of</a:t>
            </a:r>
            <a:r>
              <a:rPr lang="cs-CZ" sz="2400" b="1" dirty="0">
                <a:solidFill>
                  <a:srgbClr val="FF0000"/>
                </a:solidFill>
                <a:latin typeface="Arial" panose="020B0604020202020204" pitchFamily="34" charset="0"/>
                <a:cs typeface="Arial" panose="020B0604020202020204" pitchFamily="34" charset="0"/>
              </a:rPr>
              <a:t> </a:t>
            </a:r>
            <a:r>
              <a:rPr lang="cs-CZ" sz="2400" b="1" dirty="0" err="1">
                <a:solidFill>
                  <a:srgbClr val="FF0000"/>
                </a:solidFill>
                <a:latin typeface="Arial" panose="020B0604020202020204" pitchFamily="34" charset="0"/>
                <a:cs typeface="Arial" panose="020B0604020202020204" pitchFamily="34" charset="0"/>
              </a:rPr>
              <a:t>efforts</a:t>
            </a:r>
            <a:r>
              <a:rPr lang="cs-CZ" sz="2400" b="1" dirty="0">
                <a:solidFill>
                  <a:srgbClr val="FF0000"/>
                </a:solidFill>
                <a:latin typeface="Arial" panose="020B0604020202020204" pitchFamily="34" charset="0"/>
                <a:cs typeface="Arial" panose="020B0604020202020204" pitchFamily="34" charset="0"/>
              </a:rPr>
              <a:t> to </a:t>
            </a:r>
            <a:r>
              <a:rPr lang="cs-CZ" sz="2400" b="1" dirty="0" err="1">
                <a:solidFill>
                  <a:srgbClr val="FF0000"/>
                </a:solidFill>
                <a:latin typeface="Arial" panose="020B0604020202020204" pitchFamily="34" charset="0"/>
                <a:cs typeface="Arial" panose="020B0604020202020204" pitchFamily="34" charset="0"/>
              </a:rPr>
              <a:t>reconcile</a:t>
            </a:r>
            <a:r>
              <a:rPr lang="cs-CZ" sz="2400" b="1" dirty="0">
                <a:solidFill>
                  <a:srgbClr val="FF0000"/>
                </a:solidFill>
                <a:latin typeface="Arial" panose="020B0604020202020204" pitchFamily="34" charset="0"/>
                <a:cs typeface="Arial" panose="020B0604020202020204" pitchFamily="34" charset="0"/>
              </a:rPr>
              <a:t> </a:t>
            </a:r>
            <a:r>
              <a:rPr lang="cs-CZ" sz="2400" b="1" dirty="0" err="1">
                <a:solidFill>
                  <a:srgbClr val="FF0000"/>
                </a:solidFill>
                <a:latin typeface="Arial" panose="020B0604020202020204" pitchFamily="34" charset="0"/>
                <a:cs typeface="Arial" panose="020B0604020202020204" pitchFamily="34" charset="0"/>
              </a:rPr>
              <a:t>classical</a:t>
            </a:r>
            <a:r>
              <a:rPr lang="cs-CZ" sz="2400" b="1" dirty="0">
                <a:solidFill>
                  <a:srgbClr val="FF0000"/>
                </a:solidFill>
                <a:latin typeface="Arial" panose="020B0604020202020204" pitchFamily="34" charset="0"/>
                <a:cs typeface="Arial" panose="020B0604020202020204" pitchFamily="34" charset="0"/>
              </a:rPr>
              <a:t> </a:t>
            </a:r>
            <a:r>
              <a:rPr lang="cs-CZ" sz="2400" b="1" dirty="0" err="1">
                <a:solidFill>
                  <a:srgbClr val="FF0000"/>
                </a:solidFill>
                <a:latin typeface="Arial" panose="020B0604020202020204" pitchFamily="34" charset="0"/>
                <a:cs typeface="Arial" panose="020B0604020202020204" pitchFamily="34" charset="0"/>
              </a:rPr>
              <a:t>picture</a:t>
            </a:r>
            <a:r>
              <a:rPr lang="cs-CZ" sz="2400" b="1" dirty="0">
                <a:solidFill>
                  <a:srgbClr val="FF0000"/>
                </a:solidFill>
                <a:latin typeface="Arial" panose="020B0604020202020204" pitchFamily="34" charset="0"/>
                <a:cs typeface="Arial" panose="020B0604020202020204" pitchFamily="34" charset="0"/>
              </a:rPr>
              <a:t> </a:t>
            </a:r>
            <a:r>
              <a:rPr lang="cs-CZ" sz="2400" b="1" dirty="0" err="1">
                <a:solidFill>
                  <a:srgbClr val="FF0000"/>
                </a:solidFill>
                <a:latin typeface="Arial" panose="020B0604020202020204" pitchFamily="34" charset="0"/>
                <a:cs typeface="Arial" panose="020B0604020202020204" pitchFamily="34" charset="0"/>
              </a:rPr>
              <a:t>of</a:t>
            </a:r>
            <a:r>
              <a:rPr lang="cs-CZ" sz="2400" b="1" dirty="0">
                <a:solidFill>
                  <a:srgbClr val="FF0000"/>
                </a:solidFill>
                <a:latin typeface="Arial" panose="020B0604020202020204" pitchFamily="34" charset="0"/>
                <a:cs typeface="Arial" panose="020B0604020202020204" pitchFamily="34" charset="0"/>
              </a:rPr>
              <a:t> </a:t>
            </a:r>
            <a:r>
              <a:rPr lang="cs-CZ" sz="2400" b="1" dirty="0" err="1">
                <a:solidFill>
                  <a:srgbClr val="FF0000"/>
                </a:solidFill>
                <a:latin typeface="Arial" panose="020B0604020202020204" pitchFamily="34" charset="0"/>
                <a:cs typeface="Arial" panose="020B0604020202020204" pitchFamily="34" charset="0"/>
              </a:rPr>
              <a:t>continuous</a:t>
            </a:r>
            <a:r>
              <a:rPr lang="cs-CZ" sz="2400" b="1" dirty="0">
                <a:solidFill>
                  <a:srgbClr val="FF0000"/>
                </a:solidFill>
                <a:latin typeface="Arial" panose="020B0604020202020204" pitchFamily="34" charset="0"/>
                <a:cs typeface="Arial" panose="020B0604020202020204" pitchFamily="34" charset="0"/>
              </a:rPr>
              <a:t> </a:t>
            </a:r>
            <a:r>
              <a:rPr lang="cs-CZ" sz="2400" b="1" dirty="0" err="1">
                <a:solidFill>
                  <a:srgbClr val="FF0000"/>
                </a:solidFill>
                <a:latin typeface="Arial" panose="020B0604020202020204" pitchFamily="34" charset="0"/>
                <a:cs typeface="Arial" panose="020B0604020202020204" pitchFamily="34" charset="0"/>
              </a:rPr>
              <a:t>radiation</a:t>
            </a:r>
            <a:r>
              <a:rPr lang="cs-CZ" sz="2400" b="1" dirty="0">
                <a:solidFill>
                  <a:srgbClr val="FF0000"/>
                </a:solidFill>
                <a:latin typeface="Arial" panose="020B0604020202020204" pitchFamily="34" charset="0"/>
                <a:cs typeface="Arial" panose="020B0604020202020204" pitchFamily="34" charset="0"/>
              </a:rPr>
              <a:t> </a:t>
            </a:r>
            <a:r>
              <a:rPr lang="cs-CZ" sz="2400" b="1" dirty="0" err="1">
                <a:solidFill>
                  <a:srgbClr val="FF0000"/>
                </a:solidFill>
                <a:latin typeface="Arial" panose="020B0604020202020204" pitchFamily="34" charset="0"/>
                <a:cs typeface="Arial" panose="020B0604020202020204" pitchFamily="34" charset="0"/>
              </a:rPr>
              <a:t>with</a:t>
            </a:r>
            <a:r>
              <a:rPr lang="cs-CZ" sz="2400" b="1" dirty="0">
                <a:solidFill>
                  <a:srgbClr val="FF0000"/>
                </a:solidFill>
                <a:latin typeface="Arial" panose="020B0604020202020204" pitchFamily="34" charset="0"/>
                <a:cs typeface="Arial" panose="020B0604020202020204" pitchFamily="34" charset="0"/>
              </a:rPr>
              <a:t> </a:t>
            </a:r>
            <a:r>
              <a:rPr lang="cs-CZ" sz="2400" b="1" dirty="0" err="1">
                <a:solidFill>
                  <a:srgbClr val="FF0000"/>
                </a:solidFill>
                <a:latin typeface="Arial" panose="020B0604020202020204" pitchFamily="34" charset="0"/>
                <a:cs typeface="Arial" panose="020B0604020202020204" pitchFamily="34" charset="0"/>
              </a:rPr>
              <a:t>Bohr</a:t>
            </a:r>
            <a:r>
              <a:rPr lang="cs-CZ" sz="2400" b="1" dirty="0">
                <a:solidFill>
                  <a:srgbClr val="FF0000"/>
                </a:solidFill>
                <a:latin typeface="Arial" panose="020B0604020202020204" pitchFamily="34" charset="0"/>
                <a:cs typeface="Arial" panose="020B0604020202020204" pitchFamily="34" charset="0"/>
              </a:rPr>
              <a:t> </a:t>
            </a:r>
            <a:r>
              <a:rPr lang="cs-CZ" sz="2400" b="1" dirty="0" err="1">
                <a:solidFill>
                  <a:srgbClr val="FF0000"/>
                </a:solidFill>
                <a:latin typeface="Arial" panose="020B0604020202020204" pitchFamily="34" charset="0"/>
                <a:cs typeface="Arial" panose="020B0604020202020204" pitchFamily="34" charset="0"/>
              </a:rPr>
              <a:t>quantization</a:t>
            </a:r>
            <a:r>
              <a:rPr lang="cs-CZ" sz="2400" b="1" dirty="0">
                <a:solidFill>
                  <a:srgbClr val="FF0000"/>
                </a:solidFill>
                <a:latin typeface="Arial" panose="020B0604020202020204" pitchFamily="34" charset="0"/>
                <a:cs typeface="Arial" panose="020B0604020202020204" pitchFamily="34" charset="0"/>
              </a:rPr>
              <a:t> </a:t>
            </a:r>
            <a:r>
              <a:rPr lang="cs-CZ" sz="2400" b="1" dirty="0" err="1">
                <a:solidFill>
                  <a:srgbClr val="FF0000"/>
                </a:solidFill>
                <a:latin typeface="Arial" panose="020B0604020202020204" pitchFamily="34" charset="0"/>
                <a:cs typeface="Arial" panose="020B0604020202020204" pitchFamily="34" charset="0"/>
              </a:rPr>
              <a:t>conditions</a:t>
            </a:r>
            <a:r>
              <a:rPr lang="cs-CZ" sz="2400" b="1" dirty="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2016765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B306F592-42B8-EDE6-17BC-731E69F4151F}"/>
              </a:ext>
            </a:extLst>
          </p:cNvPr>
          <p:cNvSpPr>
            <a:spLocks noGrp="1"/>
          </p:cNvSpPr>
          <p:nvPr>
            <p:ph type="dt" sz="half" idx="10"/>
          </p:nvPr>
        </p:nvSpPr>
        <p:spPr/>
        <p:txBody>
          <a:bodyPr/>
          <a:lstStyle/>
          <a:p>
            <a:r>
              <a:rPr lang="cs-CZ"/>
              <a:t>12.10.2023</a:t>
            </a:r>
          </a:p>
        </p:txBody>
      </p:sp>
      <p:sp>
        <p:nvSpPr>
          <p:cNvPr id="3" name="Zástupný symbol pro zápatí 2">
            <a:extLst>
              <a:ext uri="{FF2B5EF4-FFF2-40B4-BE49-F238E27FC236}">
                <a16:creationId xmlns:a16="http://schemas.microsoft.com/office/drawing/2014/main" id="{7AD49F20-B0F2-94E2-B177-B8A9AA581968}"/>
              </a:ext>
            </a:extLst>
          </p:cNvPr>
          <p:cNvSpPr>
            <a:spLocks noGrp="1"/>
          </p:cNvSpPr>
          <p:nvPr>
            <p:ph type="ftr" sz="quarter" idx="11"/>
          </p:nvPr>
        </p:nvSpPr>
        <p:spPr/>
        <p:txBody>
          <a:bodyPr/>
          <a:lstStyle/>
          <a:p>
            <a:r>
              <a:rPr lang="cs-CZ"/>
              <a:t>Division Seminar</a:t>
            </a:r>
          </a:p>
        </p:txBody>
      </p:sp>
      <p:sp>
        <p:nvSpPr>
          <p:cNvPr id="4" name="Zástupný symbol pro číslo snímku 3">
            <a:extLst>
              <a:ext uri="{FF2B5EF4-FFF2-40B4-BE49-F238E27FC236}">
                <a16:creationId xmlns:a16="http://schemas.microsoft.com/office/drawing/2014/main" id="{4F67D2CE-BE90-80C7-F4E6-E5E1959D6696}"/>
              </a:ext>
            </a:extLst>
          </p:cNvPr>
          <p:cNvSpPr>
            <a:spLocks noGrp="1"/>
          </p:cNvSpPr>
          <p:nvPr>
            <p:ph type="sldNum" sz="quarter" idx="12"/>
          </p:nvPr>
        </p:nvSpPr>
        <p:spPr/>
        <p:txBody>
          <a:bodyPr/>
          <a:lstStyle/>
          <a:p>
            <a:fld id="{ED62073D-E85B-40FA-9124-13BD24CF2971}" type="slidenum">
              <a:rPr lang="cs-CZ" smtClean="0"/>
              <a:t>66</a:t>
            </a:fld>
            <a:endParaRPr lang="cs-CZ"/>
          </a:p>
        </p:txBody>
      </p:sp>
      <p:sp>
        <p:nvSpPr>
          <p:cNvPr id="5" name="TextovéPole 4">
            <a:extLst>
              <a:ext uri="{FF2B5EF4-FFF2-40B4-BE49-F238E27FC236}">
                <a16:creationId xmlns:a16="http://schemas.microsoft.com/office/drawing/2014/main" id="{C7404D74-F22E-CB68-CFDC-D93340EB0C6F}"/>
              </a:ext>
            </a:extLst>
          </p:cNvPr>
          <p:cNvSpPr txBox="1"/>
          <p:nvPr/>
        </p:nvSpPr>
        <p:spPr>
          <a:xfrm>
            <a:off x="2773680" y="2661920"/>
            <a:ext cx="3244799" cy="1107996"/>
          </a:xfrm>
          <a:prstGeom prst="rect">
            <a:avLst/>
          </a:prstGeom>
          <a:noFill/>
        </p:spPr>
        <p:txBody>
          <a:bodyPr wrap="none" rtlCol="0">
            <a:spAutoFit/>
          </a:bodyPr>
          <a:lstStyle/>
          <a:p>
            <a:r>
              <a:rPr lang="cs-CZ" sz="6600" b="1" dirty="0" err="1">
                <a:solidFill>
                  <a:srgbClr val="2613B3"/>
                </a:solidFill>
                <a:latin typeface="Arial" panose="020B0604020202020204" pitchFamily="34" charset="0"/>
                <a:cs typeface="Arial" panose="020B0604020202020204" pitchFamily="34" charset="0"/>
              </a:rPr>
              <a:t>Backup</a:t>
            </a:r>
            <a:endParaRPr lang="cs-CZ" sz="6600" b="1" dirty="0">
              <a:solidFill>
                <a:srgbClr val="2613B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56275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a:extLst>
              <a:ext uri="{FF2B5EF4-FFF2-40B4-BE49-F238E27FC236}">
                <a16:creationId xmlns:a16="http://schemas.microsoft.com/office/drawing/2014/main" id="{9DF29EC5-6D84-955D-85A2-DE547A298041}"/>
              </a:ext>
            </a:extLst>
          </p:cNvPr>
          <p:cNvPicPr>
            <a:picLocks noChangeAspect="1"/>
          </p:cNvPicPr>
          <p:nvPr/>
        </p:nvPicPr>
        <p:blipFill>
          <a:blip r:embed="rId2"/>
          <a:stretch>
            <a:fillRect/>
          </a:stretch>
        </p:blipFill>
        <p:spPr>
          <a:xfrm>
            <a:off x="628650" y="2180700"/>
            <a:ext cx="7267633" cy="3183223"/>
          </a:xfrm>
          <a:prstGeom prst="rect">
            <a:avLst/>
          </a:prstGeom>
        </p:spPr>
      </p:pic>
      <p:sp>
        <p:nvSpPr>
          <p:cNvPr id="15" name="TextovéPole 14">
            <a:extLst>
              <a:ext uri="{FF2B5EF4-FFF2-40B4-BE49-F238E27FC236}">
                <a16:creationId xmlns:a16="http://schemas.microsoft.com/office/drawing/2014/main" id="{6098B930-032E-B4D8-A980-0FE176B02B25}"/>
              </a:ext>
            </a:extLst>
          </p:cNvPr>
          <p:cNvSpPr txBox="1"/>
          <p:nvPr/>
        </p:nvSpPr>
        <p:spPr>
          <a:xfrm>
            <a:off x="270970" y="268369"/>
            <a:ext cx="8602060" cy="1200329"/>
          </a:xfrm>
          <a:prstGeom prst="rect">
            <a:avLst/>
          </a:prstGeom>
          <a:noFill/>
        </p:spPr>
        <p:txBody>
          <a:bodyPr wrap="square">
            <a:spAutoFit/>
          </a:bodyPr>
          <a:lstStyle/>
          <a:p>
            <a:pPr algn="l"/>
            <a:r>
              <a:rPr lang="en-US" sz="2400" b="0" i="0" u="none" strike="noStrike" baseline="0" dirty="0">
                <a:latin typeface="Arial" panose="020B0604020202020204" pitchFamily="34" charset="0"/>
                <a:cs typeface="Arial" panose="020B0604020202020204" pitchFamily="34" charset="0"/>
              </a:rPr>
              <a:t>We have observed, in a fiducial volume of 3 </a:t>
            </a:r>
            <a:r>
              <a:rPr lang="en-US" sz="2400" b="0" i="0" u="none" strike="noStrike" dirty="0">
                <a:latin typeface="Arial" panose="020B0604020202020204" pitchFamily="34" charset="0"/>
                <a:cs typeface="Arial" panose="020B0604020202020204" pitchFamily="34" charset="0"/>
              </a:rPr>
              <a:t>m</a:t>
            </a:r>
            <a:r>
              <a:rPr lang="cs-CZ" sz="2400" b="0" i="0" u="none" strike="noStrike" baseline="30000" dirty="0">
                <a:latin typeface="Arial" panose="020B0604020202020204" pitchFamily="34" charset="0"/>
                <a:cs typeface="Arial" panose="020B0604020202020204" pitchFamily="34" charset="0"/>
              </a:rPr>
              <a:t>3</a:t>
            </a:r>
            <a:r>
              <a:rPr lang="en-US" sz="2400" b="0" i="0" u="none" strike="noStrike" baseline="0" dirty="0">
                <a:latin typeface="Arial" panose="020B0604020202020204" pitchFamily="34" charset="0"/>
                <a:cs typeface="Arial" panose="020B0604020202020204" pitchFamily="34" charset="0"/>
              </a:rPr>
              <a:t>,</a:t>
            </a:r>
            <a:r>
              <a:rPr lang="cs-CZ" sz="2400" dirty="0">
                <a:latin typeface="Arial" panose="020B0604020202020204" pitchFamily="34" charset="0"/>
                <a:cs typeface="Arial" panose="020B0604020202020204" pitchFamily="34" charset="0"/>
              </a:rPr>
              <a:t> </a:t>
            </a:r>
            <a:r>
              <a:rPr lang="en-US" sz="2400" b="1" i="0" u="none" strike="noStrike" baseline="0" dirty="0">
                <a:solidFill>
                  <a:srgbClr val="FF0000"/>
                </a:solidFill>
                <a:latin typeface="Arial" panose="020B0604020202020204" pitchFamily="34" charset="0"/>
                <a:cs typeface="Arial" panose="020B0604020202020204" pitchFamily="34" charset="0"/>
              </a:rPr>
              <a:t>102 NC, 428 CC and 15 AS </a:t>
            </a:r>
            <a:r>
              <a:rPr lang="en-US" sz="2400" b="0" i="0" u="none" strike="noStrike" baseline="0" dirty="0">
                <a:latin typeface="Arial" panose="020B0604020202020204" pitchFamily="34" charset="0"/>
                <a:cs typeface="Arial" panose="020B0604020202020204" pitchFamily="34" charset="0"/>
              </a:rPr>
              <a:t>in the </a:t>
            </a:r>
            <a:r>
              <a:rPr lang="cs-CZ" sz="2400" b="0" i="0" u="none" strike="noStrike" baseline="0" dirty="0">
                <a:latin typeface="Arial" panose="020B0604020202020204" pitchFamily="34" charset="0"/>
                <a:cs typeface="Arial" panose="020B0604020202020204" pitchFamily="34" charset="0"/>
              </a:rPr>
              <a:t>neutrino</a:t>
            </a:r>
            <a:r>
              <a:rPr lang="en-US" sz="2400" b="0" i="0" u="none" strike="noStrike" baseline="0" dirty="0">
                <a:latin typeface="Arial" panose="020B0604020202020204" pitchFamily="34" charset="0"/>
                <a:cs typeface="Arial" panose="020B0604020202020204" pitchFamily="34" charset="0"/>
              </a:rPr>
              <a:t> run and </a:t>
            </a:r>
            <a:r>
              <a:rPr lang="en-US" sz="2400" b="1" i="0" u="none" strike="noStrike" baseline="0" dirty="0">
                <a:solidFill>
                  <a:srgbClr val="FF0000"/>
                </a:solidFill>
                <a:latin typeface="Arial" panose="020B0604020202020204" pitchFamily="34" charset="0"/>
                <a:cs typeface="Arial" panose="020B0604020202020204" pitchFamily="34" charset="0"/>
              </a:rPr>
              <a:t>64 NC,</a:t>
            </a:r>
            <a:r>
              <a:rPr lang="cs-CZ" sz="2400" b="1" i="0" u="none" strike="noStrike" baseline="0" dirty="0">
                <a:solidFill>
                  <a:srgbClr val="FF0000"/>
                </a:solidFill>
                <a:latin typeface="Arial" panose="020B0604020202020204" pitchFamily="34" charset="0"/>
                <a:cs typeface="Arial" panose="020B0604020202020204" pitchFamily="34" charset="0"/>
              </a:rPr>
              <a:t> </a:t>
            </a:r>
            <a:r>
              <a:rPr lang="en-US" sz="2400" b="1" i="0" u="none" strike="noStrike" baseline="0" dirty="0">
                <a:solidFill>
                  <a:srgbClr val="FF0000"/>
                </a:solidFill>
                <a:latin typeface="Arial" panose="020B0604020202020204" pitchFamily="34" charset="0"/>
                <a:cs typeface="Arial" panose="020B0604020202020204" pitchFamily="34" charset="0"/>
              </a:rPr>
              <a:t>148 CC and 12 AS </a:t>
            </a:r>
            <a:r>
              <a:rPr lang="en-US" sz="2400" b="0" i="0" u="none" strike="noStrike" baseline="0" dirty="0">
                <a:latin typeface="Arial" panose="020B0604020202020204" pitchFamily="34" charset="0"/>
                <a:cs typeface="Arial" panose="020B0604020202020204" pitchFamily="34" charset="0"/>
              </a:rPr>
              <a:t>in the </a:t>
            </a:r>
            <a:r>
              <a:rPr lang="cs-CZ" sz="2400" dirty="0">
                <a:latin typeface="Arial" panose="020B0604020202020204" pitchFamily="34" charset="0"/>
                <a:cs typeface="Arial" panose="020B0604020202020204" pitchFamily="34" charset="0"/>
              </a:rPr>
              <a:t>antineutrino </a:t>
            </a:r>
            <a:r>
              <a:rPr lang="en-US" sz="2400" b="0" i="0" u="none" strike="noStrike" baseline="0" dirty="0">
                <a:latin typeface="Arial" panose="020B0604020202020204" pitchFamily="34" charset="0"/>
                <a:cs typeface="Arial" panose="020B0604020202020204" pitchFamily="34" charset="0"/>
              </a:rPr>
              <a:t>run.</a:t>
            </a:r>
            <a:endParaRPr lang="cs-CZ" sz="2400" dirty="0">
              <a:latin typeface="Arial" panose="020B0604020202020204" pitchFamily="34" charset="0"/>
              <a:cs typeface="Arial" panose="020B0604020202020204" pitchFamily="34" charset="0"/>
            </a:endParaRPr>
          </a:p>
        </p:txBody>
      </p:sp>
      <p:sp>
        <p:nvSpPr>
          <p:cNvPr id="17" name="TextovéPole 16">
            <a:extLst>
              <a:ext uri="{FF2B5EF4-FFF2-40B4-BE49-F238E27FC236}">
                <a16:creationId xmlns:a16="http://schemas.microsoft.com/office/drawing/2014/main" id="{19353CA0-37B5-E47B-3E19-E7BAFC1F0216}"/>
              </a:ext>
            </a:extLst>
          </p:cNvPr>
          <p:cNvSpPr txBox="1"/>
          <p:nvPr/>
        </p:nvSpPr>
        <p:spPr>
          <a:xfrm>
            <a:off x="1191681" y="1642602"/>
            <a:ext cx="6511159" cy="461665"/>
          </a:xfrm>
          <a:prstGeom prst="rect">
            <a:avLst/>
          </a:prstGeom>
          <a:noFill/>
        </p:spPr>
        <p:txBody>
          <a:bodyPr wrap="square">
            <a:spAutoFit/>
          </a:bodyPr>
          <a:lstStyle/>
          <a:p>
            <a:pPr algn="l"/>
            <a:r>
              <a:rPr lang="cs-CZ" sz="2400" dirty="0" err="1">
                <a:latin typeface="Arial" panose="020B0604020202020204" pitchFamily="34" charset="0"/>
                <a:cs typeface="Arial" panose="020B0604020202020204" pitchFamily="34" charset="0"/>
              </a:rPr>
              <a:t>O</a:t>
            </a:r>
            <a:r>
              <a:rPr lang="cs-CZ" sz="2400" b="0" i="0" u="none" strike="noStrike" baseline="0" dirty="0" err="1">
                <a:latin typeface="Arial" panose="020B0604020202020204" pitchFamily="34" charset="0"/>
                <a:cs typeface="Arial" panose="020B0604020202020204" pitchFamily="34" charset="0"/>
              </a:rPr>
              <a:t>ur</a:t>
            </a:r>
            <a:r>
              <a:rPr lang="cs-CZ" sz="2400" b="0" i="0" u="none" strike="noStrike" baseline="0" dirty="0">
                <a:latin typeface="Arial" panose="020B0604020202020204" pitchFamily="34" charset="0"/>
                <a:cs typeface="Arial" panose="020B0604020202020204" pitchFamily="34" charset="0"/>
              </a:rPr>
              <a:t> </a:t>
            </a:r>
            <a:r>
              <a:rPr lang="cs-CZ" sz="2400" b="0" i="0" u="none" strike="noStrike" baseline="0" dirty="0" err="1">
                <a:latin typeface="Arial" panose="020B0604020202020204" pitchFamily="34" charset="0"/>
                <a:cs typeface="Arial" panose="020B0604020202020204" pitchFamily="34" charset="0"/>
              </a:rPr>
              <a:t>best</a:t>
            </a:r>
            <a:r>
              <a:rPr lang="cs-CZ" sz="2400" b="0" i="0" u="none" strike="noStrike" baseline="0" dirty="0">
                <a:latin typeface="Arial" panose="020B0604020202020204" pitchFamily="34" charset="0"/>
                <a:cs typeface="Arial" panose="020B0604020202020204" pitchFamily="34" charset="0"/>
              </a:rPr>
              <a:t> </a:t>
            </a:r>
            <a:r>
              <a:rPr lang="cs-CZ" sz="2400" b="0" i="0" u="none" strike="noStrike" baseline="0" dirty="0" err="1">
                <a:latin typeface="Arial" panose="020B0604020202020204" pitchFamily="34" charset="0"/>
                <a:cs typeface="Arial" panose="020B0604020202020204" pitchFamily="34" charset="0"/>
              </a:rPr>
              <a:t>estimates</a:t>
            </a:r>
            <a:r>
              <a:rPr lang="cs-CZ" sz="2400" dirty="0">
                <a:latin typeface="Arial" panose="020B0604020202020204" pitchFamily="34" charset="0"/>
                <a:cs typeface="Arial" panose="020B0604020202020204" pitchFamily="34" charset="0"/>
              </a:rPr>
              <a:t> </a:t>
            </a:r>
            <a:r>
              <a:rPr lang="en-US" sz="2400" b="0" i="0" u="none" strike="noStrike" baseline="0" dirty="0">
                <a:latin typeface="Arial" panose="020B0604020202020204" pitchFamily="34" charset="0"/>
                <a:cs typeface="Arial" panose="020B0604020202020204" pitchFamily="34" charset="0"/>
              </a:rPr>
              <a:t>of the NC/CC ratios are</a:t>
            </a:r>
            <a:endParaRPr lang="cs-CZ" sz="2400" dirty="0">
              <a:latin typeface="Arial" panose="020B0604020202020204" pitchFamily="34" charset="0"/>
              <a:cs typeface="Arial" panose="020B0604020202020204" pitchFamily="34" charset="0"/>
            </a:endParaRPr>
          </a:p>
        </p:txBody>
      </p:sp>
      <p:sp>
        <p:nvSpPr>
          <p:cNvPr id="18" name="Obdélník 17">
            <a:extLst>
              <a:ext uri="{FF2B5EF4-FFF2-40B4-BE49-F238E27FC236}">
                <a16:creationId xmlns:a16="http://schemas.microsoft.com/office/drawing/2014/main" id="{4ADE2D3C-4C3A-ED85-91F7-90151829BE14}"/>
              </a:ext>
            </a:extLst>
          </p:cNvPr>
          <p:cNvSpPr/>
          <p:nvPr/>
        </p:nvSpPr>
        <p:spPr>
          <a:xfrm>
            <a:off x="2020816" y="4792964"/>
            <a:ext cx="5102367" cy="427190"/>
          </a:xfrm>
          <a:prstGeom prst="rect">
            <a:avLst/>
          </a:prstGeom>
          <a:noFill/>
          <a:ln w="476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Zástupný symbol pro datum 1">
            <a:extLst>
              <a:ext uri="{FF2B5EF4-FFF2-40B4-BE49-F238E27FC236}">
                <a16:creationId xmlns:a16="http://schemas.microsoft.com/office/drawing/2014/main" id="{C0B1B643-FEB7-C35C-2E9F-FFCA00D233A8}"/>
              </a:ext>
            </a:extLst>
          </p:cNvPr>
          <p:cNvSpPr>
            <a:spLocks noGrp="1"/>
          </p:cNvSpPr>
          <p:nvPr>
            <p:ph type="dt" sz="half" idx="10"/>
          </p:nvPr>
        </p:nvSpPr>
        <p:spPr/>
        <p:txBody>
          <a:bodyPr/>
          <a:lstStyle/>
          <a:p>
            <a:r>
              <a:rPr lang="cs-CZ"/>
              <a:t>12.10.2023</a:t>
            </a:r>
          </a:p>
        </p:txBody>
      </p:sp>
      <p:sp>
        <p:nvSpPr>
          <p:cNvPr id="3" name="Zástupný symbol pro zápatí 2">
            <a:extLst>
              <a:ext uri="{FF2B5EF4-FFF2-40B4-BE49-F238E27FC236}">
                <a16:creationId xmlns:a16="http://schemas.microsoft.com/office/drawing/2014/main" id="{42E33085-C7DE-B4A9-3819-136FA15CBD4E}"/>
              </a:ext>
            </a:extLst>
          </p:cNvPr>
          <p:cNvSpPr>
            <a:spLocks noGrp="1"/>
          </p:cNvSpPr>
          <p:nvPr>
            <p:ph type="ftr" sz="quarter" idx="11"/>
          </p:nvPr>
        </p:nvSpPr>
        <p:spPr/>
        <p:txBody>
          <a:bodyPr/>
          <a:lstStyle/>
          <a:p>
            <a:r>
              <a:rPr lang="cs-CZ"/>
              <a:t>Division Seminar</a:t>
            </a:r>
          </a:p>
        </p:txBody>
      </p:sp>
      <p:sp>
        <p:nvSpPr>
          <p:cNvPr id="4" name="Zástupný symbol pro číslo snímku 3">
            <a:extLst>
              <a:ext uri="{FF2B5EF4-FFF2-40B4-BE49-F238E27FC236}">
                <a16:creationId xmlns:a16="http://schemas.microsoft.com/office/drawing/2014/main" id="{20AEECEE-0D92-7BAE-BC3B-52D9EB59373E}"/>
              </a:ext>
            </a:extLst>
          </p:cNvPr>
          <p:cNvSpPr>
            <a:spLocks noGrp="1"/>
          </p:cNvSpPr>
          <p:nvPr>
            <p:ph type="sldNum" sz="quarter" idx="12"/>
          </p:nvPr>
        </p:nvSpPr>
        <p:spPr/>
        <p:txBody>
          <a:bodyPr/>
          <a:lstStyle/>
          <a:p>
            <a:fld id="{ED62073D-E85B-40FA-9124-13BD24CF2971}" type="slidenum">
              <a:rPr lang="cs-CZ" smtClean="0"/>
              <a:t>67</a:t>
            </a:fld>
            <a:endParaRPr lang="cs-CZ"/>
          </a:p>
        </p:txBody>
      </p:sp>
    </p:spTree>
    <p:extLst>
      <p:ext uri="{BB962C8B-B14F-4D97-AF65-F5344CB8AC3E}">
        <p14:creationId xmlns:p14="http://schemas.microsoft.com/office/powerpoint/2010/main" val="40453098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snímek obrazovky, text, kruh, design&#10;&#10;Popis byl vytvořen automaticky">
            <a:extLst>
              <a:ext uri="{FF2B5EF4-FFF2-40B4-BE49-F238E27FC236}">
                <a16:creationId xmlns:a16="http://schemas.microsoft.com/office/drawing/2014/main" id="{45DD2A22-43E5-DECE-BD57-40E69C7C83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5159" y="269240"/>
            <a:ext cx="7009130" cy="6703738"/>
          </a:xfrm>
          <a:prstGeom prst="rect">
            <a:avLst/>
          </a:prstGeom>
        </p:spPr>
      </p:pic>
      <p:sp>
        <p:nvSpPr>
          <p:cNvPr id="9" name="Obdélník 8">
            <a:extLst>
              <a:ext uri="{FF2B5EF4-FFF2-40B4-BE49-F238E27FC236}">
                <a16:creationId xmlns:a16="http://schemas.microsoft.com/office/drawing/2014/main" id="{455AA8AB-F126-2243-A94A-AAFD381BE24C}"/>
              </a:ext>
            </a:extLst>
          </p:cNvPr>
          <p:cNvSpPr/>
          <p:nvPr/>
        </p:nvSpPr>
        <p:spPr>
          <a:xfrm>
            <a:off x="4233986" y="5510157"/>
            <a:ext cx="1178560" cy="11887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a:extLst>
              <a:ext uri="{FF2B5EF4-FFF2-40B4-BE49-F238E27FC236}">
                <a16:creationId xmlns:a16="http://schemas.microsoft.com/office/drawing/2014/main" id="{D4E6A9E6-8DDC-818F-35B0-3531668EAE03}"/>
              </a:ext>
            </a:extLst>
          </p:cNvPr>
          <p:cNvSpPr/>
          <p:nvPr/>
        </p:nvSpPr>
        <p:spPr>
          <a:xfrm>
            <a:off x="6885327" y="1670204"/>
            <a:ext cx="1178560" cy="11887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Obdélník 15">
            <a:extLst>
              <a:ext uri="{FF2B5EF4-FFF2-40B4-BE49-F238E27FC236}">
                <a16:creationId xmlns:a16="http://schemas.microsoft.com/office/drawing/2014/main" id="{EBAA421D-9D6E-A706-5E60-C3B2A82BEE76}"/>
              </a:ext>
            </a:extLst>
          </p:cNvPr>
          <p:cNvSpPr/>
          <p:nvPr/>
        </p:nvSpPr>
        <p:spPr>
          <a:xfrm>
            <a:off x="4302691" y="1642264"/>
            <a:ext cx="1178560" cy="11887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TextovéPole 19">
            <a:extLst>
              <a:ext uri="{FF2B5EF4-FFF2-40B4-BE49-F238E27FC236}">
                <a16:creationId xmlns:a16="http://schemas.microsoft.com/office/drawing/2014/main" id="{9535B83D-BCF3-365E-7C11-4824A8F38EE5}"/>
              </a:ext>
            </a:extLst>
          </p:cNvPr>
          <p:cNvSpPr txBox="1"/>
          <p:nvPr/>
        </p:nvSpPr>
        <p:spPr>
          <a:xfrm>
            <a:off x="779134" y="0"/>
            <a:ext cx="7585731" cy="461665"/>
          </a:xfrm>
          <a:prstGeom prst="rect">
            <a:avLst/>
          </a:prstGeom>
          <a:noFill/>
        </p:spPr>
        <p:txBody>
          <a:bodyPr wrap="none" rtlCol="0">
            <a:spAutoFit/>
          </a:bodyPr>
          <a:lstStyle/>
          <a:p>
            <a:r>
              <a:rPr lang="cs-CZ" sz="2400" b="1" dirty="0" err="1">
                <a:solidFill>
                  <a:srgbClr val="2613B3"/>
                </a:solidFill>
                <a:latin typeface="Arial" panose="020B0604020202020204" pitchFamily="34" charset="0"/>
                <a:cs typeface="Arial" panose="020B0604020202020204" pitchFamily="34" charset="0"/>
              </a:rPr>
              <a:t>What</a:t>
            </a:r>
            <a:r>
              <a:rPr lang="cs-CZ" sz="2400" b="1" dirty="0">
                <a:solidFill>
                  <a:srgbClr val="2613B3"/>
                </a:solidFill>
                <a:latin typeface="Arial" panose="020B0604020202020204" pitchFamily="34" charset="0"/>
                <a:cs typeface="Arial" panose="020B0604020202020204" pitchFamily="34" charset="0"/>
              </a:rPr>
              <a:t> </a:t>
            </a:r>
            <a:r>
              <a:rPr lang="cs-CZ" sz="2400" b="1" dirty="0" err="1">
                <a:solidFill>
                  <a:srgbClr val="2613B3"/>
                </a:solidFill>
                <a:latin typeface="Arial" panose="020B0604020202020204" pitchFamily="34" charset="0"/>
                <a:cs typeface="Arial" panose="020B0604020202020204" pitchFamily="34" charset="0"/>
              </a:rPr>
              <a:t>was</a:t>
            </a:r>
            <a:r>
              <a:rPr lang="cs-CZ" sz="2400" b="1" dirty="0">
                <a:solidFill>
                  <a:srgbClr val="2613B3"/>
                </a:solidFill>
                <a:latin typeface="Arial" panose="020B0604020202020204" pitchFamily="34" charset="0"/>
                <a:cs typeface="Arial" panose="020B0604020202020204" pitchFamily="34" charset="0"/>
              </a:rPr>
              <a:t> </a:t>
            </a:r>
            <a:r>
              <a:rPr lang="cs-CZ" sz="2400" b="1" dirty="0" err="1">
                <a:solidFill>
                  <a:srgbClr val="2613B3"/>
                </a:solidFill>
                <a:latin typeface="Arial" panose="020B0604020202020204" pitchFamily="34" charset="0"/>
                <a:cs typeface="Arial" panose="020B0604020202020204" pitchFamily="34" charset="0"/>
              </a:rPr>
              <a:t>known</a:t>
            </a:r>
            <a:r>
              <a:rPr lang="cs-CZ" sz="2400" b="1" dirty="0">
                <a:solidFill>
                  <a:srgbClr val="2613B3"/>
                </a:solidFill>
                <a:latin typeface="Arial" panose="020B0604020202020204" pitchFamily="34" charset="0"/>
                <a:cs typeface="Arial" panose="020B0604020202020204" pitchFamily="34" charset="0"/>
              </a:rPr>
              <a:t> </a:t>
            </a:r>
            <a:r>
              <a:rPr lang="cs-CZ" sz="2400" b="1" dirty="0" err="1">
                <a:solidFill>
                  <a:srgbClr val="2613B3"/>
                </a:solidFill>
                <a:latin typeface="Arial" panose="020B0604020202020204" pitchFamily="34" charset="0"/>
                <a:cs typeface="Arial" panose="020B0604020202020204" pitchFamily="34" charset="0"/>
              </a:rPr>
              <a:t>at</a:t>
            </a:r>
            <a:r>
              <a:rPr lang="cs-CZ" sz="2400" b="1" dirty="0">
                <a:solidFill>
                  <a:srgbClr val="2613B3"/>
                </a:solidFill>
                <a:latin typeface="Arial" panose="020B0604020202020204" pitchFamily="34" charset="0"/>
                <a:cs typeface="Arial" panose="020B0604020202020204" pitchFamily="34" charset="0"/>
              </a:rPr>
              <a:t> </a:t>
            </a:r>
            <a:r>
              <a:rPr lang="cs-CZ" sz="2400" b="1" dirty="0" err="1">
                <a:solidFill>
                  <a:srgbClr val="2613B3"/>
                </a:solidFill>
                <a:latin typeface="Arial" panose="020B0604020202020204" pitchFamily="34" charset="0"/>
                <a:cs typeface="Arial" panose="020B0604020202020204" pitchFamily="34" charset="0"/>
              </a:rPr>
              <a:t>the</a:t>
            </a:r>
            <a:r>
              <a:rPr lang="cs-CZ" sz="2400" b="1" dirty="0">
                <a:solidFill>
                  <a:srgbClr val="2613B3"/>
                </a:solidFill>
                <a:latin typeface="Arial" panose="020B0604020202020204" pitchFamily="34" charset="0"/>
                <a:cs typeface="Arial" panose="020B0604020202020204" pitchFamily="34" charset="0"/>
              </a:rPr>
              <a:t> end </a:t>
            </a:r>
            <a:r>
              <a:rPr lang="cs-CZ" sz="2400" b="1" dirty="0" err="1">
                <a:solidFill>
                  <a:srgbClr val="2613B3"/>
                </a:solidFill>
                <a:latin typeface="Arial" panose="020B0604020202020204" pitchFamily="34" charset="0"/>
                <a:cs typeface="Arial" panose="020B0604020202020204" pitchFamily="34" charset="0"/>
              </a:rPr>
              <a:t>of</a:t>
            </a:r>
            <a:r>
              <a:rPr lang="cs-CZ" sz="2400" b="1" dirty="0">
                <a:solidFill>
                  <a:srgbClr val="2613B3"/>
                </a:solidFill>
                <a:latin typeface="Arial" panose="020B0604020202020204" pitchFamily="34" charset="0"/>
                <a:cs typeface="Arial" panose="020B0604020202020204" pitchFamily="34" charset="0"/>
              </a:rPr>
              <a:t> 1984 </a:t>
            </a:r>
            <a:r>
              <a:rPr lang="cs-CZ" sz="2400" b="1" dirty="0" err="1">
                <a:solidFill>
                  <a:srgbClr val="2613B3"/>
                </a:solidFill>
                <a:latin typeface="Arial" panose="020B0604020202020204" pitchFamily="34" charset="0"/>
                <a:cs typeface="Arial" panose="020B0604020202020204" pitchFamily="34" charset="0"/>
              </a:rPr>
              <a:t>experimentally</a:t>
            </a:r>
            <a:endParaRPr lang="cs-CZ" sz="2400" b="1" dirty="0">
              <a:solidFill>
                <a:srgbClr val="2613B3"/>
              </a:solidFill>
              <a:latin typeface="Arial" panose="020B0604020202020204" pitchFamily="34" charset="0"/>
              <a:cs typeface="Arial" panose="020B0604020202020204" pitchFamily="34" charset="0"/>
            </a:endParaRPr>
          </a:p>
        </p:txBody>
      </p:sp>
      <p:sp>
        <p:nvSpPr>
          <p:cNvPr id="2" name="Zástupný symbol pro datum 1">
            <a:extLst>
              <a:ext uri="{FF2B5EF4-FFF2-40B4-BE49-F238E27FC236}">
                <a16:creationId xmlns:a16="http://schemas.microsoft.com/office/drawing/2014/main" id="{ED732C64-04F0-9047-E7B6-8B9013EDE93D}"/>
              </a:ext>
            </a:extLst>
          </p:cNvPr>
          <p:cNvSpPr>
            <a:spLocks noGrp="1"/>
          </p:cNvSpPr>
          <p:nvPr>
            <p:ph type="dt" sz="half" idx="10"/>
          </p:nvPr>
        </p:nvSpPr>
        <p:spPr/>
        <p:txBody>
          <a:bodyPr/>
          <a:lstStyle/>
          <a:p>
            <a:r>
              <a:rPr lang="cs-CZ"/>
              <a:t>12.10.2023</a:t>
            </a:r>
          </a:p>
        </p:txBody>
      </p:sp>
      <p:sp>
        <p:nvSpPr>
          <p:cNvPr id="4" name="Zástupný symbol pro zápatí 3">
            <a:extLst>
              <a:ext uri="{FF2B5EF4-FFF2-40B4-BE49-F238E27FC236}">
                <a16:creationId xmlns:a16="http://schemas.microsoft.com/office/drawing/2014/main" id="{D035DB89-7000-3220-D45B-41E1342F977F}"/>
              </a:ext>
            </a:extLst>
          </p:cNvPr>
          <p:cNvSpPr>
            <a:spLocks noGrp="1"/>
          </p:cNvSpPr>
          <p:nvPr>
            <p:ph type="ftr" sz="quarter" idx="11"/>
          </p:nvPr>
        </p:nvSpPr>
        <p:spPr/>
        <p:txBody>
          <a:bodyPr/>
          <a:lstStyle/>
          <a:p>
            <a:r>
              <a:rPr lang="cs-CZ"/>
              <a:t>Division Seminar</a:t>
            </a:r>
          </a:p>
        </p:txBody>
      </p:sp>
      <p:sp>
        <p:nvSpPr>
          <p:cNvPr id="5" name="Zástupný symbol pro číslo snímku 4">
            <a:extLst>
              <a:ext uri="{FF2B5EF4-FFF2-40B4-BE49-F238E27FC236}">
                <a16:creationId xmlns:a16="http://schemas.microsoft.com/office/drawing/2014/main" id="{18E32798-8ECA-32C4-0E38-9AB380E7442E}"/>
              </a:ext>
            </a:extLst>
          </p:cNvPr>
          <p:cNvSpPr>
            <a:spLocks noGrp="1"/>
          </p:cNvSpPr>
          <p:nvPr>
            <p:ph type="sldNum" sz="quarter" idx="12"/>
          </p:nvPr>
        </p:nvSpPr>
        <p:spPr/>
        <p:txBody>
          <a:bodyPr/>
          <a:lstStyle/>
          <a:p>
            <a:fld id="{ED62073D-E85B-40FA-9124-13BD24CF2971}" type="slidenum">
              <a:rPr lang="cs-CZ" smtClean="0"/>
              <a:t>68</a:t>
            </a:fld>
            <a:endParaRPr lang="cs-CZ"/>
          </a:p>
        </p:txBody>
      </p:sp>
    </p:spTree>
    <p:extLst>
      <p:ext uri="{BB962C8B-B14F-4D97-AF65-F5344CB8AC3E}">
        <p14:creationId xmlns:p14="http://schemas.microsoft.com/office/powerpoint/2010/main" val="17167601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0E8E65A4-8AA3-3853-3841-E1998AC70B8F}"/>
              </a:ext>
            </a:extLst>
          </p:cNvPr>
          <p:cNvSpPr>
            <a:spLocks noGrp="1"/>
          </p:cNvSpPr>
          <p:nvPr>
            <p:ph type="dt" sz="half" idx="10"/>
          </p:nvPr>
        </p:nvSpPr>
        <p:spPr/>
        <p:txBody>
          <a:bodyPr/>
          <a:lstStyle/>
          <a:p>
            <a:r>
              <a:rPr lang="cs-CZ"/>
              <a:t>12.10.2023</a:t>
            </a:r>
          </a:p>
        </p:txBody>
      </p:sp>
      <p:sp>
        <p:nvSpPr>
          <p:cNvPr id="3" name="Zástupný symbol pro zápatí 2">
            <a:extLst>
              <a:ext uri="{FF2B5EF4-FFF2-40B4-BE49-F238E27FC236}">
                <a16:creationId xmlns:a16="http://schemas.microsoft.com/office/drawing/2014/main" id="{E660C473-07BF-3D2C-97FA-511340192DB2}"/>
              </a:ext>
            </a:extLst>
          </p:cNvPr>
          <p:cNvSpPr>
            <a:spLocks noGrp="1"/>
          </p:cNvSpPr>
          <p:nvPr>
            <p:ph type="ftr" sz="quarter" idx="11"/>
          </p:nvPr>
        </p:nvSpPr>
        <p:spPr/>
        <p:txBody>
          <a:bodyPr/>
          <a:lstStyle/>
          <a:p>
            <a:r>
              <a:rPr lang="cs-CZ"/>
              <a:t>Division Seminar</a:t>
            </a:r>
          </a:p>
        </p:txBody>
      </p:sp>
      <p:sp>
        <p:nvSpPr>
          <p:cNvPr id="4" name="Zástupný symbol pro číslo snímku 3">
            <a:extLst>
              <a:ext uri="{FF2B5EF4-FFF2-40B4-BE49-F238E27FC236}">
                <a16:creationId xmlns:a16="http://schemas.microsoft.com/office/drawing/2014/main" id="{0C2F5ECD-4720-4FF2-FE0A-48B0E1481A44}"/>
              </a:ext>
            </a:extLst>
          </p:cNvPr>
          <p:cNvSpPr>
            <a:spLocks noGrp="1"/>
          </p:cNvSpPr>
          <p:nvPr>
            <p:ph type="sldNum" sz="quarter" idx="12"/>
          </p:nvPr>
        </p:nvSpPr>
        <p:spPr/>
        <p:txBody>
          <a:bodyPr/>
          <a:lstStyle/>
          <a:p>
            <a:fld id="{ED62073D-E85B-40FA-9124-13BD24CF2971}" type="slidenum">
              <a:rPr lang="cs-CZ" smtClean="0"/>
              <a:t>69</a:t>
            </a:fld>
            <a:endParaRPr lang="cs-CZ"/>
          </a:p>
        </p:txBody>
      </p:sp>
      <p:sp>
        <p:nvSpPr>
          <p:cNvPr id="5" name="TextovéPole 4">
            <a:extLst>
              <a:ext uri="{FF2B5EF4-FFF2-40B4-BE49-F238E27FC236}">
                <a16:creationId xmlns:a16="http://schemas.microsoft.com/office/drawing/2014/main" id="{EDA28D96-C204-2969-C991-41483478C293}"/>
              </a:ext>
            </a:extLst>
          </p:cNvPr>
          <p:cNvSpPr txBox="1"/>
          <p:nvPr/>
        </p:nvSpPr>
        <p:spPr>
          <a:xfrm>
            <a:off x="535120" y="136524"/>
            <a:ext cx="6564618" cy="1938992"/>
          </a:xfrm>
          <a:prstGeom prst="rect">
            <a:avLst/>
          </a:prstGeom>
          <a:noFill/>
        </p:spPr>
        <p:txBody>
          <a:bodyPr wrap="none" rtlCol="0">
            <a:spAutoFit/>
          </a:bodyPr>
          <a:lstStyle/>
          <a:p>
            <a:r>
              <a:rPr lang="cs-CZ" sz="2000" dirty="0" err="1">
                <a:latin typeface="Arial" panose="020B0604020202020204" pitchFamily="34" charset="0"/>
                <a:cs typeface="Arial" panose="020B0604020202020204" pitchFamily="34" charset="0"/>
              </a:rPr>
              <a:t>Shortly</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afterwards</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further</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important</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discoveries</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followed</a:t>
            </a:r>
            <a:endParaRPr lang="cs-CZ" sz="2000" dirty="0">
              <a:latin typeface="Arial" panose="020B0604020202020204" pitchFamily="34" charset="0"/>
              <a:cs typeface="Arial" panose="020B0604020202020204" pitchFamily="34" charset="0"/>
            </a:endParaRPr>
          </a:p>
          <a:p>
            <a:endParaRPr lang="cs-CZ" sz="2000" dirty="0">
              <a:latin typeface="Arial" panose="020B0604020202020204" pitchFamily="34" charset="0"/>
              <a:cs typeface="Arial" panose="020B0604020202020204" pitchFamily="34" charset="0"/>
            </a:endParaRPr>
          </a:p>
          <a:p>
            <a:r>
              <a:rPr lang="cs-CZ" sz="2000" dirty="0">
                <a:latin typeface="Arial" panose="020B0604020202020204" pitchFamily="34" charset="0"/>
                <a:cs typeface="Arial" panose="020B0604020202020204" pitchFamily="34" charset="0"/>
              </a:rPr>
              <a:t>1974: J/psi et al., </a:t>
            </a:r>
            <a:r>
              <a:rPr lang="cs-CZ" sz="2000" dirty="0" err="1">
                <a:latin typeface="Arial" panose="020B0604020202020204" pitchFamily="34" charset="0"/>
                <a:cs typeface="Arial" panose="020B0604020202020204" pitchFamily="34" charset="0"/>
              </a:rPr>
              <a:t>i.e</a:t>
            </a:r>
            <a:r>
              <a:rPr lang="cs-CZ" sz="2000" dirty="0">
                <a:latin typeface="Arial" panose="020B0604020202020204" pitchFamily="34" charset="0"/>
                <a:cs typeface="Arial" panose="020B0604020202020204" pitchFamily="34" charset="0"/>
              </a:rPr>
              <a:t>. </a:t>
            </a:r>
            <a:r>
              <a:rPr lang="cs-CZ" sz="2000" b="1" dirty="0" err="1">
                <a:solidFill>
                  <a:srgbClr val="FF0000"/>
                </a:solidFill>
                <a:latin typeface="Arial" panose="020B0604020202020204" pitchFamily="34" charset="0"/>
                <a:cs typeface="Arial" panose="020B0604020202020204" pitchFamily="34" charset="0"/>
              </a:rPr>
              <a:t>charmed</a:t>
            </a:r>
            <a:r>
              <a:rPr lang="cs-CZ" sz="2000" b="1" dirty="0">
                <a:solidFill>
                  <a:srgbClr val="FF0000"/>
                </a:solidFill>
                <a:latin typeface="Arial" panose="020B0604020202020204" pitchFamily="34" charset="0"/>
                <a:cs typeface="Arial" panose="020B0604020202020204" pitchFamily="34" charset="0"/>
              </a:rPr>
              <a:t> </a:t>
            </a:r>
            <a:r>
              <a:rPr lang="cs-CZ" sz="2000" b="1" dirty="0" err="1">
                <a:solidFill>
                  <a:srgbClr val="FF0000"/>
                </a:solidFill>
                <a:latin typeface="Arial" panose="020B0604020202020204" pitchFamily="34" charset="0"/>
                <a:cs typeface="Arial" panose="020B0604020202020204" pitchFamily="34" charset="0"/>
              </a:rPr>
              <a:t>quark</a:t>
            </a:r>
            <a:endParaRPr lang="cs-CZ" sz="2000" b="1" dirty="0">
              <a:solidFill>
                <a:srgbClr val="FF0000"/>
              </a:solidFill>
              <a:latin typeface="Arial" panose="020B0604020202020204" pitchFamily="34" charset="0"/>
              <a:cs typeface="Arial" panose="020B0604020202020204" pitchFamily="34" charset="0"/>
            </a:endParaRPr>
          </a:p>
          <a:p>
            <a:r>
              <a:rPr lang="cs-CZ" sz="2000" dirty="0">
                <a:latin typeface="Arial" panose="020B0604020202020204" pitchFamily="34" charset="0"/>
                <a:cs typeface="Arial" panose="020B0604020202020204" pitchFamily="34" charset="0"/>
              </a:rPr>
              <a:t>1975: </a:t>
            </a:r>
            <a:r>
              <a:rPr lang="cs-CZ" sz="2000" b="1" dirty="0">
                <a:solidFill>
                  <a:srgbClr val="FF0000"/>
                </a:solidFill>
                <a:latin typeface="Arial" panose="020B0604020202020204" pitchFamily="34" charset="0"/>
                <a:cs typeface="Arial" panose="020B0604020202020204" pitchFamily="34" charset="0"/>
              </a:rPr>
              <a:t>tau lepton</a:t>
            </a:r>
          </a:p>
          <a:p>
            <a:r>
              <a:rPr lang="cs-CZ" sz="2000" dirty="0">
                <a:latin typeface="Arial" panose="020B0604020202020204" pitchFamily="34" charset="0"/>
                <a:cs typeface="Arial" panose="020B0604020202020204" pitchFamily="34" charset="0"/>
              </a:rPr>
              <a:t>1977: </a:t>
            </a:r>
            <a:r>
              <a:rPr lang="cs-CZ" sz="2000" dirty="0" err="1">
                <a:latin typeface="Arial" panose="020B0604020202020204" pitchFamily="34" charset="0"/>
                <a:cs typeface="Arial" panose="020B0604020202020204" pitchFamily="34" charset="0"/>
              </a:rPr>
              <a:t>Upsilon</a:t>
            </a:r>
            <a:r>
              <a:rPr lang="cs-CZ" sz="2000" dirty="0">
                <a:latin typeface="Arial" panose="020B0604020202020204" pitchFamily="34" charset="0"/>
                <a:cs typeface="Arial" panose="020B0604020202020204" pitchFamily="34" charset="0"/>
              </a:rPr>
              <a:t> et al., </a:t>
            </a:r>
            <a:r>
              <a:rPr lang="cs-CZ" sz="2000" dirty="0" err="1">
                <a:latin typeface="Arial" panose="020B0604020202020204" pitchFamily="34" charset="0"/>
                <a:cs typeface="Arial" panose="020B0604020202020204" pitchFamily="34" charset="0"/>
              </a:rPr>
              <a:t>i.e</a:t>
            </a:r>
            <a:r>
              <a:rPr lang="cs-CZ" sz="2000" dirty="0">
                <a:latin typeface="Arial" panose="020B0604020202020204" pitchFamily="34" charset="0"/>
                <a:cs typeface="Arial" panose="020B0604020202020204" pitchFamily="34" charset="0"/>
              </a:rPr>
              <a:t>. </a:t>
            </a:r>
            <a:r>
              <a:rPr lang="cs-CZ" sz="2000" b="1" dirty="0" err="1">
                <a:solidFill>
                  <a:srgbClr val="FF0000"/>
                </a:solidFill>
                <a:latin typeface="Arial" panose="020B0604020202020204" pitchFamily="34" charset="0"/>
                <a:cs typeface="Arial" panose="020B0604020202020204" pitchFamily="34" charset="0"/>
              </a:rPr>
              <a:t>bottom</a:t>
            </a:r>
            <a:r>
              <a:rPr lang="cs-CZ" sz="2000" b="1" dirty="0">
                <a:solidFill>
                  <a:srgbClr val="FF0000"/>
                </a:solidFill>
                <a:latin typeface="Arial" panose="020B0604020202020204" pitchFamily="34" charset="0"/>
                <a:cs typeface="Arial" panose="020B0604020202020204" pitchFamily="34" charset="0"/>
              </a:rPr>
              <a:t> </a:t>
            </a:r>
            <a:r>
              <a:rPr lang="cs-CZ" sz="2000" b="1" dirty="0" err="1">
                <a:solidFill>
                  <a:srgbClr val="FF0000"/>
                </a:solidFill>
                <a:latin typeface="Arial" panose="020B0604020202020204" pitchFamily="34" charset="0"/>
                <a:cs typeface="Arial" panose="020B0604020202020204" pitchFamily="34" charset="0"/>
              </a:rPr>
              <a:t>quark</a:t>
            </a:r>
            <a:r>
              <a:rPr lang="cs-CZ" sz="2000" b="1" dirty="0">
                <a:solidFill>
                  <a:srgbClr val="FF0000"/>
                </a:solidFill>
                <a:latin typeface="Arial" panose="020B0604020202020204" pitchFamily="34" charset="0"/>
                <a:cs typeface="Arial" panose="020B0604020202020204" pitchFamily="34" charset="0"/>
              </a:rPr>
              <a:t> </a:t>
            </a:r>
            <a:r>
              <a:rPr lang="cs-CZ" sz="2000" b="1" dirty="0" err="1">
                <a:solidFill>
                  <a:srgbClr val="FF0000"/>
                </a:solidFill>
                <a:latin typeface="Arial" panose="020B0604020202020204" pitchFamily="34" charset="0"/>
                <a:cs typeface="Arial" panose="020B0604020202020204" pitchFamily="34" charset="0"/>
              </a:rPr>
              <a:t>followed</a:t>
            </a:r>
            <a:endParaRPr lang="cs-CZ" sz="2000" b="1" dirty="0">
              <a:solidFill>
                <a:srgbClr val="FF0000"/>
              </a:solidFill>
              <a:latin typeface="Arial" panose="020B0604020202020204" pitchFamily="34" charset="0"/>
              <a:cs typeface="Arial" panose="020B0604020202020204" pitchFamily="34" charset="0"/>
            </a:endParaRPr>
          </a:p>
          <a:p>
            <a:r>
              <a:rPr lang="cs-CZ" sz="2000" dirty="0">
                <a:latin typeface="Arial" panose="020B0604020202020204" pitchFamily="34" charset="0"/>
                <a:cs typeface="Arial" panose="020B0604020202020204" pitchFamily="34" charset="0"/>
              </a:rPr>
              <a:t>1984: </a:t>
            </a:r>
            <a:r>
              <a:rPr lang="cs-CZ" sz="2000" b="1" dirty="0">
                <a:solidFill>
                  <a:srgbClr val="FF0000"/>
                </a:solidFill>
                <a:latin typeface="Arial" panose="020B0604020202020204" pitchFamily="34" charset="0"/>
                <a:cs typeface="Arial" panose="020B0604020202020204" pitchFamily="34" charset="0"/>
              </a:rPr>
              <a:t>gluon</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observed</a:t>
            </a:r>
            <a:endParaRPr lang="cs-CZ" sz="2000" dirty="0">
              <a:latin typeface="Arial" panose="020B0604020202020204" pitchFamily="34" charset="0"/>
              <a:cs typeface="Arial" panose="020B0604020202020204" pitchFamily="34" charset="0"/>
            </a:endParaRPr>
          </a:p>
        </p:txBody>
      </p:sp>
      <p:pic>
        <p:nvPicPr>
          <p:cNvPr id="6" name="Obrázek 1" descr="taasso2jets.jpg">
            <a:extLst>
              <a:ext uri="{FF2B5EF4-FFF2-40B4-BE49-F238E27FC236}">
                <a16:creationId xmlns:a16="http://schemas.microsoft.com/office/drawing/2014/main" id="{4B0776BD-F4F2-2DC4-48CB-2699191270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3590" y="2425978"/>
            <a:ext cx="5511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rázek 2" descr="tasso3jets.jpg">
            <a:extLst>
              <a:ext uri="{FF2B5EF4-FFF2-40B4-BE49-F238E27FC236}">
                <a16:creationId xmlns:a16="http://schemas.microsoft.com/office/drawing/2014/main" id="{EFC7FA3F-D05C-EF12-3921-0A2C4EB118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50481" y="3187701"/>
            <a:ext cx="5214937"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ovéPole 6">
            <a:extLst>
              <a:ext uri="{FF2B5EF4-FFF2-40B4-BE49-F238E27FC236}">
                <a16:creationId xmlns:a16="http://schemas.microsoft.com/office/drawing/2014/main" id="{C7234AE0-A7B0-3A4E-B7A9-C2D9F1A1272A}"/>
              </a:ext>
            </a:extLst>
          </p:cNvPr>
          <p:cNvSpPr txBox="1">
            <a:spLocks noChangeArrowheads="1"/>
          </p:cNvSpPr>
          <p:nvPr/>
        </p:nvSpPr>
        <p:spPr bwMode="auto">
          <a:xfrm>
            <a:off x="5071189" y="1942226"/>
            <a:ext cx="36512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Microsoft Sans Serif" panose="020B0604020202020204" pitchFamily="34" charset="0"/>
              </a:defRPr>
            </a:lvl1pPr>
            <a:lvl2pPr marL="742950" indent="-285750" eaLnBrk="0" hangingPunct="0">
              <a:defRPr sz="2000">
                <a:solidFill>
                  <a:schemeClr val="tx1"/>
                </a:solidFill>
                <a:latin typeface="Microsoft Sans Serif" panose="020B0604020202020204" pitchFamily="34" charset="0"/>
              </a:defRPr>
            </a:lvl2pPr>
            <a:lvl3pPr marL="1143000" indent="-228600" eaLnBrk="0" hangingPunct="0">
              <a:defRPr sz="2000">
                <a:solidFill>
                  <a:schemeClr val="tx1"/>
                </a:solidFill>
                <a:latin typeface="Microsoft Sans Serif" panose="020B0604020202020204" pitchFamily="34" charset="0"/>
              </a:defRPr>
            </a:lvl3pPr>
            <a:lvl4pPr marL="1600200" indent="-228600" eaLnBrk="0" hangingPunct="0">
              <a:defRPr sz="2000">
                <a:solidFill>
                  <a:schemeClr val="tx1"/>
                </a:solidFill>
                <a:latin typeface="Microsoft Sans Serif" panose="020B0604020202020204" pitchFamily="34" charset="0"/>
              </a:defRPr>
            </a:lvl4pPr>
            <a:lvl5pPr marL="2057400" indent="-228600" eaLnBrk="0" hangingPunct="0">
              <a:defRPr sz="2000">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a:solidFill>
                  <a:schemeClr val="tx1"/>
                </a:solidFill>
                <a:latin typeface="Microsoft Sans Serif" panose="020B0604020202020204" pitchFamily="34" charset="0"/>
              </a:defRPr>
            </a:lvl9pPr>
          </a:lstStyle>
          <a:p>
            <a:pPr eaLnBrk="1" hangingPunct="1"/>
            <a:r>
              <a:rPr lang="cs-CZ" altLang="cs-CZ" dirty="0" err="1">
                <a:latin typeface="Arial" panose="020B0604020202020204" pitchFamily="34" charset="0"/>
                <a:cs typeface="Arial" panose="020B0604020202020204" pitchFamily="34" charset="0"/>
              </a:rPr>
              <a:t>First</a:t>
            </a:r>
            <a:r>
              <a:rPr lang="cs-CZ" altLang="cs-CZ" dirty="0">
                <a:latin typeface="Arial" panose="020B0604020202020204" pitchFamily="34" charset="0"/>
                <a:cs typeface="Arial" panose="020B0604020202020204" pitchFamily="34" charset="0"/>
              </a:rPr>
              <a:t> gluon jet</a:t>
            </a:r>
            <a:r>
              <a:rPr lang="cs-CZ" altLang="cs-CZ" b="1" dirty="0">
                <a:solidFill>
                  <a:srgbClr val="FF0000"/>
                </a:solidFill>
                <a:latin typeface="Arial" panose="020B0604020202020204" pitchFamily="34" charset="0"/>
                <a:cs typeface="Arial" panose="020B0604020202020204" pitchFamily="34" charset="0"/>
              </a:rPr>
              <a:t> </a:t>
            </a:r>
            <a:r>
              <a:rPr lang="cs-CZ" altLang="cs-CZ" dirty="0">
                <a:latin typeface="Arial" panose="020B0604020202020204" pitchFamily="34" charset="0"/>
                <a:cs typeface="Arial" panose="020B0604020202020204" pitchFamily="34" charset="0"/>
              </a:rPr>
              <a:t>in experiment </a:t>
            </a:r>
            <a:r>
              <a:rPr lang="cs-CZ" altLang="cs-CZ" b="1" dirty="0">
                <a:solidFill>
                  <a:srgbClr val="0033CC"/>
                </a:solidFill>
                <a:latin typeface="Arial" panose="020B0604020202020204" pitchFamily="34" charset="0"/>
                <a:cs typeface="Arial" panose="020B0604020202020204" pitchFamily="34" charset="0"/>
              </a:rPr>
              <a:t>TASSO </a:t>
            </a:r>
            <a:r>
              <a:rPr lang="cs-CZ" altLang="cs-CZ" b="1" dirty="0" err="1">
                <a:solidFill>
                  <a:srgbClr val="0033CC"/>
                </a:solidFill>
                <a:latin typeface="Arial" panose="020B0604020202020204" pitchFamily="34" charset="0"/>
                <a:cs typeface="Arial" panose="020B0604020202020204" pitchFamily="34" charset="0"/>
              </a:rPr>
              <a:t>at</a:t>
            </a:r>
            <a:r>
              <a:rPr lang="cs-CZ" altLang="cs-CZ" b="1" dirty="0">
                <a:solidFill>
                  <a:srgbClr val="0033CC"/>
                </a:solidFill>
                <a:latin typeface="Arial" panose="020B0604020202020204" pitchFamily="34" charset="0"/>
                <a:cs typeface="Arial" panose="020B0604020202020204" pitchFamily="34" charset="0"/>
              </a:rPr>
              <a:t> DESY</a:t>
            </a:r>
          </a:p>
        </p:txBody>
      </p:sp>
      <p:sp>
        <p:nvSpPr>
          <p:cNvPr id="11" name="Šipka dolů 7">
            <a:extLst>
              <a:ext uri="{FF2B5EF4-FFF2-40B4-BE49-F238E27FC236}">
                <a16:creationId xmlns:a16="http://schemas.microsoft.com/office/drawing/2014/main" id="{50CE2939-B1A4-78BC-CF36-ABD07A2E41C0}"/>
              </a:ext>
            </a:extLst>
          </p:cNvPr>
          <p:cNvSpPr/>
          <p:nvPr/>
        </p:nvSpPr>
        <p:spPr>
          <a:xfrm>
            <a:off x="7000875" y="2650112"/>
            <a:ext cx="485775" cy="187986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Tree>
    <p:extLst>
      <p:ext uri="{BB962C8B-B14F-4D97-AF65-F5344CB8AC3E}">
        <p14:creationId xmlns:p14="http://schemas.microsoft.com/office/powerpoint/2010/main" val="3664551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a:extLst>
              <a:ext uri="{FF2B5EF4-FFF2-40B4-BE49-F238E27FC236}">
                <a16:creationId xmlns:a16="http://schemas.microsoft.com/office/drawing/2014/main" id="{DE6DD4CF-C484-9611-0D2D-A427F928C02E}"/>
              </a:ext>
            </a:extLst>
          </p:cNvPr>
          <p:cNvSpPr txBox="1">
            <a:spLocks noChangeArrowheads="1"/>
          </p:cNvSpPr>
          <p:nvPr/>
        </p:nvSpPr>
        <p:spPr bwMode="auto">
          <a:xfrm>
            <a:off x="1494155" y="61941"/>
            <a:ext cx="6046848" cy="461665"/>
          </a:xfrm>
          <a:prstGeom prst="rect">
            <a:avLst/>
          </a:prstGeom>
          <a:noFill/>
          <a:ln>
            <a:noFill/>
          </a:ln>
        </p:spPr>
        <p:txBody>
          <a:bodyPr wrap="none">
            <a:spAutoFit/>
          </a:bodyPr>
          <a:lstStyle>
            <a:lvl1pPr eaLnBrk="0" hangingPunct="0">
              <a:defRPr sz="2000">
                <a:solidFill>
                  <a:schemeClr val="tx1"/>
                </a:solidFill>
                <a:latin typeface="Microsoft Sans Serif" panose="020B0604020202020204" pitchFamily="34" charset="0"/>
              </a:defRPr>
            </a:lvl1pPr>
            <a:lvl2pPr marL="742950" indent="-285750" eaLnBrk="0" hangingPunct="0">
              <a:defRPr sz="2000">
                <a:solidFill>
                  <a:schemeClr val="tx1"/>
                </a:solidFill>
                <a:latin typeface="Microsoft Sans Serif" panose="020B0604020202020204" pitchFamily="34" charset="0"/>
              </a:defRPr>
            </a:lvl2pPr>
            <a:lvl3pPr marL="1143000" indent="-228600" eaLnBrk="0" hangingPunct="0">
              <a:defRPr sz="2000">
                <a:solidFill>
                  <a:schemeClr val="tx1"/>
                </a:solidFill>
                <a:latin typeface="Microsoft Sans Serif" panose="020B0604020202020204" pitchFamily="34" charset="0"/>
              </a:defRPr>
            </a:lvl3pPr>
            <a:lvl4pPr marL="1600200" indent="-228600" eaLnBrk="0" hangingPunct="0">
              <a:defRPr sz="2000">
                <a:solidFill>
                  <a:schemeClr val="tx1"/>
                </a:solidFill>
                <a:latin typeface="Microsoft Sans Serif" panose="020B0604020202020204" pitchFamily="34" charset="0"/>
              </a:defRPr>
            </a:lvl4pPr>
            <a:lvl5pPr marL="2057400" indent="-228600" eaLnBrk="0" hangingPunct="0">
              <a:defRPr sz="2000">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a:solidFill>
                  <a:schemeClr val="tx1"/>
                </a:solidFill>
                <a:latin typeface="Microsoft Sans Serif" panose="020B0604020202020204" pitchFamily="34" charset="0"/>
              </a:defRPr>
            </a:lvl9pPr>
          </a:lstStyle>
          <a:p>
            <a:pPr eaLnBrk="1" hangingPunct="1"/>
            <a:r>
              <a:rPr lang="en-US" altLang="cs-CZ" sz="2400" b="1" dirty="0">
                <a:latin typeface="Arial" panose="020B0604020202020204" pitchFamily="34" charset="0"/>
                <a:cs typeface="Arial" panose="020B0604020202020204" pitchFamily="34" charset="0"/>
              </a:rPr>
              <a:t>Dirac on renormalization of QED in 1974</a:t>
            </a:r>
            <a:endParaRPr lang="cs-CZ" altLang="cs-CZ" sz="2400" b="1" dirty="0">
              <a:latin typeface="Arial" panose="020B0604020202020204" pitchFamily="34" charset="0"/>
              <a:cs typeface="Arial" panose="020B0604020202020204" pitchFamily="34" charset="0"/>
            </a:endParaRPr>
          </a:p>
        </p:txBody>
      </p:sp>
      <p:sp>
        <p:nvSpPr>
          <p:cNvPr id="65539" name="Text Box 6">
            <a:extLst>
              <a:ext uri="{FF2B5EF4-FFF2-40B4-BE49-F238E27FC236}">
                <a16:creationId xmlns:a16="http://schemas.microsoft.com/office/drawing/2014/main" id="{3845C74F-DC1A-BB04-DEDD-AD3C5EB06431}"/>
              </a:ext>
            </a:extLst>
          </p:cNvPr>
          <p:cNvSpPr txBox="1">
            <a:spLocks noChangeArrowheads="1"/>
          </p:cNvSpPr>
          <p:nvPr/>
        </p:nvSpPr>
        <p:spPr bwMode="auto">
          <a:xfrm>
            <a:off x="450056" y="593724"/>
            <a:ext cx="824388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Microsoft Sans Serif" panose="020B0604020202020204" pitchFamily="34" charset="0"/>
              </a:defRPr>
            </a:lvl1pPr>
            <a:lvl2pPr marL="742950" indent="-285750" eaLnBrk="0" hangingPunct="0">
              <a:defRPr sz="2000">
                <a:solidFill>
                  <a:schemeClr val="tx1"/>
                </a:solidFill>
                <a:latin typeface="Microsoft Sans Serif" panose="020B0604020202020204" pitchFamily="34" charset="0"/>
              </a:defRPr>
            </a:lvl2pPr>
            <a:lvl3pPr marL="1143000" indent="-228600" eaLnBrk="0" hangingPunct="0">
              <a:defRPr sz="2000">
                <a:solidFill>
                  <a:schemeClr val="tx1"/>
                </a:solidFill>
                <a:latin typeface="Microsoft Sans Serif" panose="020B0604020202020204" pitchFamily="34" charset="0"/>
              </a:defRPr>
            </a:lvl3pPr>
            <a:lvl4pPr marL="1600200" indent="-228600" eaLnBrk="0" hangingPunct="0">
              <a:defRPr sz="2000">
                <a:solidFill>
                  <a:schemeClr val="tx1"/>
                </a:solidFill>
                <a:latin typeface="Microsoft Sans Serif" panose="020B0604020202020204" pitchFamily="34" charset="0"/>
              </a:defRPr>
            </a:lvl4pPr>
            <a:lvl5pPr marL="2057400" indent="-228600" eaLnBrk="0" hangingPunct="0">
              <a:defRPr sz="2000">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a:solidFill>
                  <a:schemeClr val="tx1"/>
                </a:solidFill>
                <a:latin typeface="Microsoft Sans Serif" panose="020B0604020202020204" pitchFamily="34" charset="0"/>
              </a:defRPr>
            </a:lvl9pPr>
          </a:lstStyle>
          <a:p>
            <a:pPr eaLnBrk="1" hangingPunct="1"/>
            <a:r>
              <a:rPr lang="cs-CZ" altLang="cs-CZ" dirty="0" err="1">
                <a:latin typeface="Arial" panose="020B0604020202020204" pitchFamily="34" charset="0"/>
                <a:cs typeface="Arial" panose="020B0604020202020204" pitchFamily="34" charset="0"/>
              </a:rPr>
              <a:t>Hence</a:t>
            </a:r>
            <a:r>
              <a:rPr lang="cs-CZ" altLang="cs-CZ" dirty="0">
                <a:latin typeface="Arial" panose="020B0604020202020204" pitchFamily="34" charset="0"/>
                <a:cs typeface="Arial" panose="020B0604020202020204" pitchFamily="34" charset="0"/>
              </a:rPr>
              <a:t> most </a:t>
            </a:r>
            <a:r>
              <a:rPr lang="cs-CZ" altLang="cs-CZ" dirty="0" err="1">
                <a:latin typeface="Arial" panose="020B0604020202020204" pitchFamily="34" charset="0"/>
                <a:cs typeface="Arial" panose="020B0604020202020204" pitchFamily="34" charset="0"/>
              </a:rPr>
              <a:t>physicists</a:t>
            </a:r>
            <a:r>
              <a:rPr lang="cs-CZ" altLang="cs-CZ" dirty="0">
                <a:latin typeface="Arial" panose="020B0604020202020204" pitchFamily="34" charset="0"/>
                <a:cs typeface="Arial" panose="020B0604020202020204" pitchFamily="34" charset="0"/>
              </a:rPr>
              <a:t> are very </a:t>
            </a:r>
            <a:r>
              <a:rPr lang="cs-CZ" altLang="cs-CZ" dirty="0" err="1">
                <a:latin typeface="Arial" panose="020B0604020202020204" pitchFamily="34" charset="0"/>
                <a:cs typeface="Arial" panose="020B0604020202020204" pitchFamily="34" charset="0"/>
              </a:rPr>
              <a:t>satis</a:t>
            </a:r>
            <a:r>
              <a:rPr lang="en-US" altLang="cs-CZ" dirty="0">
                <a:latin typeface="Arial" panose="020B0604020202020204" pitchFamily="34" charset="0"/>
                <a:cs typeface="Arial" panose="020B0604020202020204" pitchFamily="34" charset="0"/>
              </a:rPr>
              <a:t>fi</a:t>
            </a:r>
            <a:r>
              <a:rPr lang="cs-CZ" altLang="cs-CZ" dirty="0" err="1">
                <a:latin typeface="Arial" panose="020B0604020202020204" pitchFamily="34" charset="0"/>
                <a:cs typeface="Arial" panose="020B0604020202020204" pitchFamily="34" charset="0"/>
              </a:rPr>
              <a:t>ed</a:t>
            </a:r>
            <a:r>
              <a:rPr lang="cs-CZ" altLang="cs-CZ" dirty="0">
                <a:latin typeface="Arial" panose="020B0604020202020204" pitchFamily="34" charset="0"/>
                <a:cs typeface="Arial" panose="020B0604020202020204" pitchFamily="34" charset="0"/>
              </a:rPr>
              <a:t> </a:t>
            </a:r>
            <a:r>
              <a:rPr lang="cs-CZ" altLang="cs-CZ" dirty="0" err="1">
                <a:latin typeface="Arial" panose="020B0604020202020204" pitchFamily="34" charset="0"/>
                <a:cs typeface="Arial" panose="020B0604020202020204" pitchFamily="34" charset="0"/>
              </a:rPr>
              <a:t>with</a:t>
            </a:r>
            <a:r>
              <a:rPr lang="cs-CZ" altLang="cs-CZ" dirty="0">
                <a:latin typeface="Arial" panose="020B0604020202020204" pitchFamily="34" charset="0"/>
                <a:cs typeface="Arial" panose="020B0604020202020204" pitchFamily="34" charset="0"/>
              </a:rPr>
              <a:t> </a:t>
            </a:r>
            <a:r>
              <a:rPr lang="cs-CZ" altLang="cs-CZ" dirty="0" err="1">
                <a:latin typeface="Arial" panose="020B0604020202020204" pitchFamily="34" charset="0"/>
                <a:cs typeface="Arial" panose="020B0604020202020204" pitchFamily="34" charset="0"/>
              </a:rPr>
              <a:t>the</a:t>
            </a:r>
            <a:r>
              <a:rPr lang="cs-CZ" altLang="cs-CZ" dirty="0">
                <a:latin typeface="Arial" panose="020B0604020202020204" pitchFamily="34" charset="0"/>
                <a:cs typeface="Arial" panose="020B0604020202020204" pitchFamily="34" charset="0"/>
              </a:rPr>
              <a:t> </a:t>
            </a:r>
            <a:r>
              <a:rPr lang="cs-CZ" altLang="cs-CZ" dirty="0" err="1">
                <a:latin typeface="Arial" panose="020B0604020202020204" pitchFamily="34" charset="0"/>
                <a:cs typeface="Arial" panose="020B0604020202020204" pitchFamily="34" charset="0"/>
              </a:rPr>
              <a:t>situation</a:t>
            </a:r>
            <a:r>
              <a:rPr lang="cs-CZ" altLang="cs-CZ" dirty="0">
                <a:latin typeface="Arial" panose="020B0604020202020204" pitchFamily="34" charset="0"/>
                <a:cs typeface="Arial" panose="020B0604020202020204" pitchFamily="34" charset="0"/>
              </a:rPr>
              <a:t>. They </a:t>
            </a:r>
            <a:r>
              <a:rPr lang="cs-CZ" altLang="cs-CZ" dirty="0" err="1">
                <a:latin typeface="Arial" panose="020B0604020202020204" pitchFamily="34" charset="0"/>
                <a:cs typeface="Arial" panose="020B0604020202020204" pitchFamily="34" charset="0"/>
              </a:rPr>
              <a:t>say</a:t>
            </a:r>
            <a:r>
              <a:rPr lang="cs-CZ" altLang="cs-CZ" dirty="0">
                <a:latin typeface="Arial" panose="020B0604020202020204" pitchFamily="34" charset="0"/>
                <a:cs typeface="Arial" panose="020B0604020202020204" pitchFamily="34" charset="0"/>
              </a:rPr>
              <a:t>: </a:t>
            </a:r>
            <a:r>
              <a:rPr lang="cs-CZ" altLang="cs-CZ" b="1" dirty="0">
                <a:latin typeface="Arial" panose="020B0604020202020204" pitchFamily="34" charset="0"/>
                <a:cs typeface="Arial" panose="020B0604020202020204" pitchFamily="34" charset="0"/>
              </a:rPr>
              <a:t>“</a:t>
            </a:r>
            <a:r>
              <a:rPr lang="cs-CZ" altLang="cs-CZ" b="1" dirty="0" err="1">
                <a:solidFill>
                  <a:srgbClr val="FF3300"/>
                </a:solidFill>
                <a:latin typeface="Arial" panose="020B0604020202020204" pitchFamily="34" charset="0"/>
                <a:cs typeface="Arial" panose="020B0604020202020204" pitchFamily="34" charset="0"/>
              </a:rPr>
              <a:t>Quantum</a:t>
            </a:r>
            <a:r>
              <a:rPr lang="cs-CZ" altLang="cs-CZ" b="1" dirty="0">
                <a:solidFill>
                  <a:srgbClr val="FF3300"/>
                </a:solidFill>
                <a:latin typeface="Arial" panose="020B0604020202020204" pitchFamily="34" charset="0"/>
                <a:cs typeface="Arial" panose="020B0604020202020204" pitchFamily="34" charset="0"/>
              </a:rPr>
              <a:t> </a:t>
            </a:r>
            <a:r>
              <a:rPr lang="cs-CZ" altLang="cs-CZ" b="1" dirty="0" err="1">
                <a:solidFill>
                  <a:srgbClr val="FF3300"/>
                </a:solidFill>
                <a:latin typeface="Arial" panose="020B0604020202020204" pitchFamily="34" charset="0"/>
                <a:cs typeface="Arial" panose="020B0604020202020204" pitchFamily="34" charset="0"/>
              </a:rPr>
              <a:t>electrodynamics</a:t>
            </a:r>
            <a:r>
              <a:rPr lang="en-US" altLang="cs-CZ" b="1" dirty="0">
                <a:solidFill>
                  <a:srgbClr val="FF3300"/>
                </a:solidFill>
                <a:latin typeface="Arial" panose="020B0604020202020204" pitchFamily="34" charset="0"/>
                <a:cs typeface="Arial" panose="020B0604020202020204" pitchFamily="34" charset="0"/>
              </a:rPr>
              <a:t> </a:t>
            </a:r>
            <a:r>
              <a:rPr lang="cs-CZ" altLang="cs-CZ" b="1" dirty="0" err="1">
                <a:solidFill>
                  <a:srgbClr val="FF3300"/>
                </a:solidFill>
                <a:latin typeface="Arial" panose="020B0604020202020204" pitchFamily="34" charset="0"/>
                <a:cs typeface="Arial" panose="020B0604020202020204" pitchFamily="34" charset="0"/>
              </a:rPr>
              <a:t>is</a:t>
            </a:r>
            <a:r>
              <a:rPr lang="cs-CZ" altLang="cs-CZ" b="1" dirty="0">
                <a:solidFill>
                  <a:srgbClr val="FF3300"/>
                </a:solidFill>
                <a:latin typeface="Arial" panose="020B0604020202020204" pitchFamily="34" charset="0"/>
                <a:cs typeface="Arial" panose="020B0604020202020204" pitchFamily="34" charset="0"/>
              </a:rPr>
              <a:t> a </a:t>
            </a:r>
            <a:r>
              <a:rPr lang="cs-CZ" altLang="cs-CZ" b="1" dirty="0" err="1">
                <a:solidFill>
                  <a:srgbClr val="FF3300"/>
                </a:solidFill>
                <a:latin typeface="Arial" panose="020B0604020202020204" pitchFamily="34" charset="0"/>
                <a:cs typeface="Arial" panose="020B0604020202020204" pitchFamily="34" charset="0"/>
              </a:rPr>
              <a:t>good</a:t>
            </a:r>
            <a:r>
              <a:rPr lang="cs-CZ" altLang="cs-CZ" b="1" dirty="0">
                <a:solidFill>
                  <a:srgbClr val="FF3300"/>
                </a:solidFill>
                <a:latin typeface="Arial" panose="020B0604020202020204" pitchFamily="34" charset="0"/>
                <a:cs typeface="Arial" panose="020B0604020202020204" pitchFamily="34" charset="0"/>
              </a:rPr>
              <a:t> </a:t>
            </a:r>
            <a:r>
              <a:rPr lang="cs-CZ" altLang="cs-CZ" b="1" dirty="0" err="1">
                <a:solidFill>
                  <a:srgbClr val="FF3300"/>
                </a:solidFill>
                <a:latin typeface="Arial" panose="020B0604020202020204" pitchFamily="34" charset="0"/>
                <a:cs typeface="Arial" panose="020B0604020202020204" pitchFamily="34" charset="0"/>
              </a:rPr>
              <a:t>theory</a:t>
            </a:r>
            <a:r>
              <a:rPr lang="cs-CZ" altLang="cs-CZ" b="1" dirty="0">
                <a:solidFill>
                  <a:srgbClr val="FF3300"/>
                </a:solidFill>
                <a:latin typeface="Arial" panose="020B0604020202020204" pitchFamily="34" charset="0"/>
                <a:cs typeface="Arial" panose="020B0604020202020204" pitchFamily="34" charset="0"/>
              </a:rPr>
              <a:t>, </a:t>
            </a:r>
            <a:r>
              <a:rPr lang="cs-CZ" altLang="cs-CZ" dirty="0">
                <a:latin typeface="Arial" panose="020B0604020202020204" pitchFamily="34" charset="0"/>
                <a:cs typeface="Arial" panose="020B0604020202020204" pitchFamily="34" charset="0"/>
              </a:rPr>
              <a:t>and </a:t>
            </a:r>
            <a:r>
              <a:rPr lang="cs-CZ" altLang="cs-CZ" dirty="0" err="1">
                <a:latin typeface="Arial" panose="020B0604020202020204" pitchFamily="34" charset="0"/>
                <a:cs typeface="Arial" panose="020B0604020202020204" pitchFamily="34" charset="0"/>
              </a:rPr>
              <a:t>we</a:t>
            </a:r>
            <a:r>
              <a:rPr lang="cs-CZ" altLang="cs-CZ" dirty="0">
                <a:latin typeface="Arial" panose="020B0604020202020204" pitchFamily="34" charset="0"/>
                <a:cs typeface="Arial" panose="020B0604020202020204" pitchFamily="34" charset="0"/>
              </a:rPr>
              <a:t> do not </a:t>
            </a:r>
            <a:r>
              <a:rPr lang="cs-CZ" altLang="cs-CZ" dirty="0" err="1">
                <a:latin typeface="Arial" panose="020B0604020202020204" pitchFamily="34" charset="0"/>
                <a:cs typeface="Arial" panose="020B0604020202020204" pitchFamily="34" charset="0"/>
              </a:rPr>
              <a:t>have</a:t>
            </a:r>
            <a:r>
              <a:rPr lang="cs-CZ" altLang="cs-CZ" dirty="0">
                <a:latin typeface="Arial" panose="020B0604020202020204" pitchFamily="34" charset="0"/>
                <a:cs typeface="Arial" panose="020B0604020202020204" pitchFamily="34" charset="0"/>
              </a:rPr>
              <a:t> to </a:t>
            </a:r>
            <a:r>
              <a:rPr lang="cs-CZ" altLang="cs-CZ" dirty="0" err="1">
                <a:latin typeface="Arial" panose="020B0604020202020204" pitchFamily="34" charset="0"/>
                <a:cs typeface="Arial" panose="020B0604020202020204" pitchFamily="34" charset="0"/>
              </a:rPr>
              <a:t>worry</a:t>
            </a:r>
            <a:r>
              <a:rPr lang="cs-CZ" altLang="cs-CZ" dirty="0">
                <a:latin typeface="Arial" panose="020B0604020202020204" pitchFamily="34" charset="0"/>
                <a:cs typeface="Arial" panose="020B0604020202020204" pitchFamily="34" charset="0"/>
              </a:rPr>
              <a:t> </a:t>
            </a:r>
            <a:r>
              <a:rPr lang="cs-CZ" altLang="cs-CZ" dirty="0" err="1">
                <a:latin typeface="Arial" panose="020B0604020202020204" pitchFamily="34" charset="0"/>
                <a:cs typeface="Arial" panose="020B0604020202020204" pitchFamily="34" charset="0"/>
              </a:rPr>
              <a:t>about</a:t>
            </a:r>
            <a:r>
              <a:rPr lang="cs-CZ" altLang="cs-CZ" dirty="0">
                <a:latin typeface="Arial" panose="020B0604020202020204" pitchFamily="34" charset="0"/>
                <a:cs typeface="Arial" panose="020B0604020202020204" pitchFamily="34" charset="0"/>
              </a:rPr>
              <a:t> </a:t>
            </a:r>
            <a:r>
              <a:rPr lang="cs-CZ" altLang="cs-CZ" dirty="0" err="1">
                <a:latin typeface="Arial" panose="020B0604020202020204" pitchFamily="34" charset="0"/>
                <a:cs typeface="Arial" panose="020B0604020202020204" pitchFamily="34" charset="0"/>
              </a:rPr>
              <a:t>it</a:t>
            </a:r>
            <a:r>
              <a:rPr lang="cs-CZ" altLang="cs-CZ" dirty="0">
                <a:latin typeface="Arial" panose="020B0604020202020204" pitchFamily="34" charset="0"/>
                <a:cs typeface="Arial" panose="020B0604020202020204" pitchFamily="34" charset="0"/>
              </a:rPr>
              <a:t> any more.” </a:t>
            </a:r>
          </a:p>
        </p:txBody>
      </p:sp>
      <p:sp>
        <p:nvSpPr>
          <p:cNvPr id="65540" name="Text Box 7">
            <a:extLst>
              <a:ext uri="{FF2B5EF4-FFF2-40B4-BE49-F238E27FC236}">
                <a16:creationId xmlns:a16="http://schemas.microsoft.com/office/drawing/2014/main" id="{9B55832A-F331-327F-F7A2-5B0CAE599B04}"/>
              </a:ext>
            </a:extLst>
          </p:cNvPr>
          <p:cNvSpPr txBox="1">
            <a:spLocks noChangeArrowheads="1"/>
          </p:cNvSpPr>
          <p:nvPr/>
        </p:nvSpPr>
        <p:spPr bwMode="auto">
          <a:xfrm>
            <a:off x="450056" y="1634568"/>
            <a:ext cx="8483284" cy="2385268"/>
          </a:xfrm>
          <a:prstGeom prst="rect">
            <a:avLst/>
          </a:prstGeom>
          <a:noFill/>
          <a:ln>
            <a:noFill/>
          </a:ln>
        </p:spPr>
        <p:txBody>
          <a:bodyPr wrap="square">
            <a:spAutoFit/>
          </a:bodyPr>
          <a:lstStyle>
            <a:lvl1pPr eaLnBrk="0" hangingPunct="0">
              <a:defRPr sz="2000">
                <a:solidFill>
                  <a:schemeClr val="tx1"/>
                </a:solidFill>
                <a:latin typeface="Microsoft Sans Serif" panose="020B0604020202020204" pitchFamily="34" charset="0"/>
              </a:defRPr>
            </a:lvl1pPr>
            <a:lvl2pPr marL="742950" indent="-285750" eaLnBrk="0" hangingPunct="0">
              <a:defRPr sz="2000">
                <a:solidFill>
                  <a:schemeClr val="tx1"/>
                </a:solidFill>
                <a:latin typeface="Microsoft Sans Serif" panose="020B0604020202020204" pitchFamily="34" charset="0"/>
              </a:defRPr>
            </a:lvl2pPr>
            <a:lvl3pPr marL="1143000" indent="-228600" eaLnBrk="0" hangingPunct="0">
              <a:defRPr sz="2000">
                <a:solidFill>
                  <a:schemeClr val="tx1"/>
                </a:solidFill>
                <a:latin typeface="Microsoft Sans Serif" panose="020B0604020202020204" pitchFamily="34" charset="0"/>
              </a:defRPr>
            </a:lvl3pPr>
            <a:lvl4pPr marL="1600200" indent="-228600" eaLnBrk="0" hangingPunct="0">
              <a:defRPr sz="2000">
                <a:solidFill>
                  <a:schemeClr val="tx1"/>
                </a:solidFill>
                <a:latin typeface="Microsoft Sans Serif" panose="020B0604020202020204" pitchFamily="34" charset="0"/>
              </a:defRPr>
            </a:lvl4pPr>
            <a:lvl5pPr marL="2057400" indent="-228600" eaLnBrk="0" hangingPunct="0">
              <a:defRPr sz="2000">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a:solidFill>
                  <a:schemeClr val="tx1"/>
                </a:solidFill>
                <a:latin typeface="Microsoft Sans Serif" panose="020B0604020202020204" pitchFamily="34" charset="0"/>
              </a:defRPr>
            </a:lvl9pPr>
          </a:lstStyle>
          <a:p>
            <a:pPr eaLnBrk="1" hangingPunct="1"/>
            <a:r>
              <a:rPr lang="cs-CZ" altLang="cs-CZ" dirty="0">
                <a:latin typeface="Arial" panose="020B0604020202020204" pitchFamily="34" charset="0"/>
                <a:cs typeface="Arial" panose="020B0604020202020204" pitchFamily="34" charset="0"/>
              </a:rPr>
              <a:t>I </a:t>
            </a:r>
            <a:r>
              <a:rPr lang="cs-CZ" altLang="cs-CZ" dirty="0" err="1">
                <a:latin typeface="Arial" panose="020B0604020202020204" pitchFamily="34" charset="0"/>
                <a:cs typeface="Arial" panose="020B0604020202020204" pitchFamily="34" charset="0"/>
              </a:rPr>
              <a:t>must</a:t>
            </a:r>
            <a:r>
              <a:rPr lang="cs-CZ" altLang="cs-CZ" dirty="0">
                <a:latin typeface="Arial" panose="020B0604020202020204" pitchFamily="34" charset="0"/>
                <a:cs typeface="Arial" panose="020B0604020202020204" pitchFamily="34" charset="0"/>
              </a:rPr>
              <a:t> </a:t>
            </a:r>
            <a:r>
              <a:rPr lang="cs-CZ" altLang="cs-CZ" dirty="0" err="1">
                <a:latin typeface="Arial" panose="020B0604020202020204" pitchFamily="34" charset="0"/>
                <a:cs typeface="Arial" panose="020B0604020202020204" pitchFamily="34" charset="0"/>
              </a:rPr>
              <a:t>say</a:t>
            </a:r>
            <a:r>
              <a:rPr lang="cs-CZ" altLang="cs-CZ" dirty="0">
                <a:latin typeface="Arial" panose="020B0604020202020204" pitchFamily="34" charset="0"/>
                <a:cs typeface="Arial" panose="020B0604020202020204" pitchFamily="34" charset="0"/>
              </a:rPr>
              <a:t> </a:t>
            </a:r>
            <a:r>
              <a:rPr lang="cs-CZ" altLang="cs-CZ" dirty="0" err="1">
                <a:latin typeface="Arial" panose="020B0604020202020204" pitchFamily="34" charset="0"/>
                <a:cs typeface="Arial" panose="020B0604020202020204" pitchFamily="34" charset="0"/>
              </a:rPr>
              <a:t>that</a:t>
            </a:r>
            <a:r>
              <a:rPr lang="cs-CZ" altLang="cs-CZ" dirty="0">
                <a:latin typeface="Arial" panose="020B0604020202020204" pitchFamily="34" charset="0"/>
                <a:cs typeface="Arial" panose="020B0604020202020204" pitchFamily="34" charset="0"/>
              </a:rPr>
              <a:t> </a:t>
            </a:r>
            <a:r>
              <a:rPr lang="cs-CZ" altLang="cs-CZ" b="1" dirty="0">
                <a:solidFill>
                  <a:srgbClr val="FF0000"/>
                </a:solidFill>
                <a:latin typeface="Arial" panose="020B0604020202020204" pitchFamily="34" charset="0"/>
                <a:cs typeface="Arial" panose="020B0604020202020204" pitchFamily="34" charset="0"/>
              </a:rPr>
              <a:t>I </a:t>
            </a:r>
            <a:r>
              <a:rPr lang="cs-CZ" altLang="cs-CZ" b="1" dirty="0" err="1">
                <a:solidFill>
                  <a:srgbClr val="FF0000"/>
                </a:solidFill>
                <a:latin typeface="Arial" panose="020B0604020202020204" pitchFamily="34" charset="0"/>
                <a:cs typeface="Arial" panose="020B0604020202020204" pitchFamily="34" charset="0"/>
              </a:rPr>
              <a:t>am</a:t>
            </a:r>
            <a:r>
              <a:rPr lang="en-US" altLang="cs-CZ" b="1" dirty="0">
                <a:solidFill>
                  <a:srgbClr val="FF0000"/>
                </a:solidFill>
                <a:latin typeface="Arial" panose="020B0604020202020204" pitchFamily="34" charset="0"/>
                <a:cs typeface="Arial" panose="020B0604020202020204" pitchFamily="34" charset="0"/>
              </a:rPr>
              <a:t> </a:t>
            </a:r>
            <a:r>
              <a:rPr lang="cs-CZ" altLang="cs-CZ" b="1" dirty="0">
                <a:solidFill>
                  <a:srgbClr val="FF0000"/>
                </a:solidFill>
                <a:latin typeface="Arial" panose="020B0604020202020204" pitchFamily="34" charset="0"/>
                <a:cs typeface="Arial" panose="020B0604020202020204" pitchFamily="34" charset="0"/>
              </a:rPr>
              <a:t>very </a:t>
            </a:r>
            <a:r>
              <a:rPr lang="cs-CZ" altLang="cs-CZ" b="1" dirty="0" err="1">
                <a:solidFill>
                  <a:srgbClr val="FF0000"/>
                </a:solidFill>
                <a:latin typeface="Arial" panose="020B0604020202020204" pitchFamily="34" charset="0"/>
                <a:cs typeface="Arial" panose="020B0604020202020204" pitchFamily="34" charset="0"/>
              </a:rPr>
              <a:t>dissatis</a:t>
            </a:r>
            <a:r>
              <a:rPr lang="en-US" altLang="cs-CZ" b="1" dirty="0">
                <a:solidFill>
                  <a:srgbClr val="FF0000"/>
                </a:solidFill>
                <a:latin typeface="Arial" panose="020B0604020202020204" pitchFamily="34" charset="0"/>
                <a:cs typeface="Arial" panose="020B0604020202020204" pitchFamily="34" charset="0"/>
              </a:rPr>
              <a:t>fi</a:t>
            </a:r>
            <a:r>
              <a:rPr lang="cs-CZ" altLang="cs-CZ" b="1" dirty="0" err="1">
                <a:solidFill>
                  <a:srgbClr val="FF0000"/>
                </a:solidFill>
                <a:latin typeface="Arial" panose="020B0604020202020204" pitchFamily="34" charset="0"/>
                <a:cs typeface="Arial" panose="020B0604020202020204" pitchFamily="34" charset="0"/>
              </a:rPr>
              <a:t>ed</a:t>
            </a:r>
            <a:r>
              <a:rPr lang="cs-CZ" altLang="cs-CZ" b="1" dirty="0">
                <a:solidFill>
                  <a:srgbClr val="FF0000"/>
                </a:solidFill>
                <a:latin typeface="Arial" panose="020B0604020202020204" pitchFamily="34" charset="0"/>
                <a:cs typeface="Arial" panose="020B0604020202020204" pitchFamily="34" charset="0"/>
              </a:rPr>
              <a:t> </a:t>
            </a:r>
            <a:r>
              <a:rPr lang="cs-CZ" altLang="cs-CZ" b="1" dirty="0" err="1">
                <a:solidFill>
                  <a:srgbClr val="FF0000"/>
                </a:solidFill>
                <a:latin typeface="Arial" panose="020B0604020202020204" pitchFamily="34" charset="0"/>
                <a:cs typeface="Arial" panose="020B0604020202020204" pitchFamily="34" charset="0"/>
              </a:rPr>
              <a:t>with</a:t>
            </a:r>
            <a:r>
              <a:rPr lang="cs-CZ" altLang="cs-CZ" b="1" dirty="0">
                <a:solidFill>
                  <a:srgbClr val="FF0000"/>
                </a:solidFill>
                <a:latin typeface="Arial" panose="020B0604020202020204" pitchFamily="34" charset="0"/>
                <a:cs typeface="Arial" panose="020B0604020202020204" pitchFamily="34" charset="0"/>
              </a:rPr>
              <a:t> </a:t>
            </a:r>
            <a:r>
              <a:rPr lang="cs-CZ" altLang="cs-CZ" b="1" dirty="0" err="1">
                <a:solidFill>
                  <a:srgbClr val="FF0000"/>
                </a:solidFill>
                <a:latin typeface="Arial" panose="020B0604020202020204" pitchFamily="34" charset="0"/>
                <a:cs typeface="Arial" panose="020B0604020202020204" pitchFamily="34" charset="0"/>
              </a:rPr>
              <a:t>the</a:t>
            </a:r>
            <a:r>
              <a:rPr lang="cs-CZ" altLang="cs-CZ" b="1" dirty="0">
                <a:solidFill>
                  <a:srgbClr val="FF0000"/>
                </a:solidFill>
                <a:latin typeface="Arial" panose="020B0604020202020204" pitchFamily="34" charset="0"/>
                <a:cs typeface="Arial" panose="020B0604020202020204" pitchFamily="34" charset="0"/>
              </a:rPr>
              <a:t> </a:t>
            </a:r>
            <a:r>
              <a:rPr lang="cs-CZ" altLang="cs-CZ" b="1" dirty="0" err="1">
                <a:solidFill>
                  <a:srgbClr val="FF0000"/>
                </a:solidFill>
                <a:latin typeface="Arial" panose="020B0604020202020204" pitchFamily="34" charset="0"/>
                <a:cs typeface="Arial" panose="020B0604020202020204" pitchFamily="34" charset="0"/>
              </a:rPr>
              <a:t>situation</a:t>
            </a:r>
            <a:r>
              <a:rPr lang="cs-CZ" altLang="cs-CZ" dirty="0">
                <a:latin typeface="Arial" panose="020B0604020202020204" pitchFamily="34" charset="0"/>
                <a:cs typeface="Arial" panose="020B0604020202020204" pitchFamily="34" charset="0"/>
              </a:rPr>
              <a:t>, </a:t>
            </a:r>
            <a:r>
              <a:rPr lang="cs-CZ" altLang="cs-CZ" dirty="0" err="1">
                <a:latin typeface="Arial" panose="020B0604020202020204" pitchFamily="34" charset="0"/>
                <a:cs typeface="Arial" panose="020B0604020202020204" pitchFamily="34" charset="0"/>
              </a:rPr>
              <a:t>because</a:t>
            </a:r>
            <a:r>
              <a:rPr lang="en-US" altLang="cs-CZ" dirty="0">
                <a:latin typeface="Arial" panose="020B0604020202020204" pitchFamily="34" charset="0"/>
                <a:cs typeface="Arial" panose="020B0604020202020204" pitchFamily="34" charset="0"/>
              </a:rPr>
              <a:t> t</a:t>
            </a:r>
            <a:r>
              <a:rPr lang="cs-CZ" altLang="cs-CZ" dirty="0">
                <a:latin typeface="Arial" panose="020B0604020202020204" pitchFamily="34" charset="0"/>
                <a:cs typeface="Arial" panose="020B0604020202020204" pitchFamily="34" charset="0"/>
              </a:rPr>
              <a:t>his so-</a:t>
            </a:r>
            <a:r>
              <a:rPr lang="cs-CZ" altLang="cs-CZ" dirty="0" err="1">
                <a:latin typeface="Arial" panose="020B0604020202020204" pitchFamily="34" charset="0"/>
                <a:cs typeface="Arial" panose="020B0604020202020204" pitchFamily="34" charset="0"/>
              </a:rPr>
              <a:t>called</a:t>
            </a:r>
            <a:r>
              <a:rPr lang="cs-CZ" altLang="cs-CZ" dirty="0">
                <a:latin typeface="Arial" panose="020B0604020202020204" pitchFamily="34" charset="0"/>
                <a:cs typeface="Arial" panose="020B0604020202020204" pitchFamily="34" charset="0"/>
              </a:rPr>
              <a:t> “</a:t>
            </a:r>
            <a:r>
              <a:rPr lang="cs-CZ" altLang="cs-CZ" dirty="0" err="1">
                <a:latin typeface="Arial" panose="020B0604020202020204" pitchFamily="34" charset="0"/>
                <a:cs typeface="Arial" panose="020B0604020202020204" pitchFamily="34" charset="0"/>
              </a:rPr>
              <a:t>good</a:t>
            </a:r>
            <a:r>
              <a:rPr lang="cs-CZ" altLang="cs-CZ" dirty="0">
                <a:latin typeface="Arial" panose="020B0604020202020204" pitchFamily="34" charset="0"/>
                <a:cs typeface="Arial" panose="020B0604020202020204" pitchFamily="34" charset="0"/>
              </a:rPr>
              <a:t> </a:t>
            </a:r>
            <a:r>
              <a:rPr lang="cs-CZ" altLang="cs-CZ" dirty="0" err="1">
                <a:latin typeface="Arial" panose="020B0604020202020204" pitchFamily="34" charset="0"/>
                <a:cs typeface="Arial" panose="020B0604020202020204" pitchFamily="34" charset="0"/>
              </a:rPr>
              <a:t>theory</a:t>
            </a:r>
            <a:r>
              <a:rPr lang="cs-CZ" altLang="cs-CZ" dirty="0">
                <a:latin typeface="Arial" panose="020B0604020202020204" pitchFamily="34" charset="0"/>
                <a:cs typeface="Arial" panose="020B0604020202020204" pitchFamily="34" charset="0"/>
              </a:rPr>
              <a:t>” does </a:t>
            </a:r>
            <a:r>
              <a:rPr lang="cs-CZ" altLang="cs-CZ" dirty="0" err="1">
                <a:latin typeface="Arial" panose="020B0604020202020204" pitchFamily="34" charset="0"/>
                <a:cs typeface="Arial" panose="020B0604020202020204" pitchFamily="34" charset="0"/>
              </a:rPr>
              <a:t>involve</a:t>
            </a:r>
            <a:r>
              <a:rPr lang="cs-CZ" altLang="cs-CZ" dirty="0">
                <a:latin typeface="Arial" panose="020B0604020202020204" pitchFamily="34" charset="0"/>
                <a:cs typeface="Arial" panose="020B0604020202020204" pitchFamily="34" charset="0"/>
              </a:rPr>
              <a:t> </a:t>
            </a:r>
            <a:r>
              <a:rPr lang="cs-CZ" altLang="cs-CZ" dirty="0" err="1">
                <a:latin typeface="Arial" panose="020B0604020202020204" pitchFamily="34" charset="0"/>
                <a:cs typeface="Arial" panose="020B0604020202020204" pitchFamily="34" charset="0"/>
              </a:rPr>
              <a:t>neglecting</a:t>
            </a:r>
            <a:r>
              <a:rPr lang="en-US" altLang="cs-CZ" dirty="0">
                <a:latin typeface="Arial" panose="020B0604020202020204" pitchFamily="34" charset="0"/>
                <a:cs typeface="Arial" panose="020B0604020202020204" pitchFamily="34" charset="0"/>
              </a:rPr>
              <a:t> </a:t>
            </a:r>
            <a:r>
              <a:rPr lang="cs-CZ" altLang="cs-CZ" dirty="0">
                <a:latin typeface="Arial" panose="020B0604020202020204" pitchFamily="34" charset="0"/>
                <a:cs typeface="Arial" panose="020B0604020202020204" pitchFamily="34" charset="0"/>
              </a:rPr>
              <a:t>in</a:t>
            </a:r>
            <a:r>
              <a:rPr lang="en-US" altLang="cs-CZ" dirty="0">
                <a:latin typeface="Arial" panose="020B0604020202020204" pitchFamily="34" charset="0"/>
                <a:cs typeface="Arial" panose="020B0604020202020204" pitchFamily="34" charset="0"/>
              </a:rPr>
              <a:t>fi</a:t>
            </a:r>
            <a:r>
              <a:rPr lang="cs-CZ" altLang="cs-CZ" dirty="0" err="1">
                <a:latin typeface="Arial" panose="020B0604020202020204" pitchFamily="34" charset="0"/>
                <a:cs typeface="Arial" panose="020B0604020202020204" pitchFamily="34" charset="0"/>
              </a:rPr>
              <a:t>nities</a:t>
            </a:r>
            <a:r>
              <a:rPr lang="cs-CZ" altLang="cs-CZ" dirty="0">
                <a:latin typeface="Arial" panose="020B0604020202020204" pitchFamily="34" charset="0"/>
                <a:cs typeface="Arial" panose="020B0604020202020204" pitchFamily="34" charset="0"/>
              </a:rPr>
              <a:t> </a:t>
            </a:r>
            <a:r>
              <a:rPr lang="cs-CZ" altLang="cs-CZ" dirty="0" err="1">
                <a:latin typeface="Arial" panose="020B0604020202020204" pitchFamily="34" charset="0"/>
                <a:cs typeface="Arial" panose="020B0604020202020204" pitchFamily="34" charset="0"/>
              </a:rPr>
              <a:t>which</a:t>
            </a:r>
            <a:r>
              <a:rPr lang="cs-CZ" altLang="cs-CZ" dirty="0">
                <a:latin typeface="Arial" panose="020B0604020202020204" pitchFamily="34" charset="0"/>
                <a:cs typeface="Arial" panose="020B0604020202020204" pitchFamily="34" charset="0"/>
              </a:rPr>
              <a:t> </a:t>
            </a:r>
            <a:r>
              <a:rPr lang="cs-CZ" altLang="cs-CZ" dirty="0" err="1">
                <a:latin typeface="Arial" panose="020B0604020202020204" pitchFamily="34" charset="0"/>
                <a:cs typeface="Arial" panose="020B0604020202020204" pitchFamily="34" charset="0"/>
              </a:rPr>
              <a:t>appear</a:t>
            </a:r>
            <a:r>
              <a:rPr lang="cs-CZ" altLang="cs-CZ" dirty="0">
                <a:latin typeface="Arial" panose="020B0604020202020204" pitchFamily="34" charset="0"/>
                <a:cs typeface="Arial" panose="020B0604020202020204" pitchFamily="34" charset="0"/>
              </a:rPr>
              <a:t> in </a:t>
            </a:r>
            <a:r>
              <a:rPr lang="cs-CZ" altLang="cs-CZ" dirty="0" err="1">
                <a:latin typeface="Arial" panose="020B0604020202020204" pitchFamily="34" charset="0"/>
                <a:cs typeface="Arial" panose="020B0604020202020204" pitchFamily="34" charset="0"/>
              </a:rPr>
              <a:t>its</a:t>
            </a:r>
            <a:r>
              <a:rPr lang="cs-CZ" altLang="cs-CZ" dirty="0">
                <a:latin typeface="Arial" panose="020B0604020202020204" pitchFamily="34" charset="0"/>
                <a:cs typeface="Arial" panose="020B0604020202020204" pitchFamily="34" charset="0"/>
              </a:rPr>
              <a:t> </a:t>
            </a:r>
            <a:r>
              <a:rPr lang="cs-CZ" altLang="cs-CZ" dirty="0" err="1">
                <a:latin typeface="Arial" panose="020B0604020202020204" pitchFamily="34" charset="0"/>
                <a:cs typeface="Arial" panose="020B0604020202020204" pitchFamily="34" charset="0"/>
              </a:rPr>
              <a:t>equations</a:t>
            </a:r>
            <a:r>
              <a:rPr lang="cs-CZ" altLang="cs-CZ" dirty="0">
                <a:latin typeface="Arial" panose="020B0604020202020204" pitchFamily="34" charset="0"/>
                <a:cs typeface="Arial" panose="020B0604020202020204" pitchFamily="34" charset="0"/>
              </a:rPr>
              <a:t>, </a:t>
            </a:r>
            <a:r>
              <a:rPr lang="cs-CZ" altLang="cs-CZ" dirty="0" err="1">
                <a:latin typeface="Arial" panose="020B0604020202020204" pitchFamily="34" charset="0"/>
                <a:cs typeface="Arial" panose="020B0604020202020204" pitchFamily="34" charset="0"/>
              </a:rPr>
              <a:t>neglecting</a:t>
            </a:r>
            <a:r>
              <a:rPr lang="cs-CZ" altLang="cs-CZ" dirty="0">
                <a:latin typeface="Arial" panose="020B0604020202020204" pitchFamily="34" charset="0"/>
                <a:cs typeface="Arial" panose="020B0604020202020204" pitchFamily="34" charset="0"/>
              </a:rPr>
              <a:t> </a:t>
            </a:r>
            <a:r>
              <a:rPr lang="cs-CZ" altLang="cs-CZ" dirty="0" err="1">
                <a:latin typeface="Arial" panose="020B0604020202020204" pitchFamily="34" charset="0"/>
                <a:cs typeface="Arial" panose="020B0604020202020204" pitchFamily="34" charset="0"/>
              </a:rPr>
              <a:t>them</a:t>
            </a:r>
            <a:r>
              <a:rPr lang="cs-CZ" altLang="cs-CZ" dirty="0">
                <a:latin typeface="Arial" panose="020B0604020202020204" pitchFamily="34" charset="0"/>
                <a:cs typeface="Arial" panose="020B0604020202020204" pitchFamily="34" charset="0"/>
              </a:rPr>
              <a:t> in </a:t>
            </a:r>
            <a:r>
              <a:rPr lang="cs-CZ" altLang="cs-CZ" dirty="0" err="1">
                <a:latin typeface="Arial" panose="020B0604020202020204" pitchFamily="34" charset="0"/>
                <a:cs typeface="Arial" panose="020B0604020202020204" pitchFamily="34" charset="0"/>
              </a:rPr>
              <a:t>an</a:t>
            </a:r>
            <a:r>
              <a:rPr lang="cs-CZ" altLang="cs-CZ" dirty="0">
                <a:latin typeface="Arial" panose="020B0604020202020204" pitchFamily="34" charset="0"/>
                <a:cs typeface="Arial" panose="020B0604020202020204" pitchFamily="34" charset="0"/>
              </a:rPr>
              <a:t> </a:t>
            </a:r>
            <a:r>
              <a:rPr lang="cs-CZ" altLang="cs-CZ" dirty="0" err="1">
                <a:latin typeface="Arial" panose="020B0604020202020204" pitchFamily="34" charset="0"/>
                <a:cs typeface="Arial" panose="020B0604020202020204" pitchFamily="34" charset="0"/>
              </a:rPr>
              <a:t>arbitrary</a:t>
            </a:r>
            <a:r>
              <a:rPr lang="cs-CZ" altLang="cs-CZ" dirty="0">
                <a:latin typeface="Arial" panose="020B0604020202020204" pitchFamily="34" charset="0"/>
                <a:cs typeface="Arial" panose="020B0604020202020204" pitchFamily="34" charset="0"/>
              </a:rPr>
              <a:t> </a:t>
            </a:r>
            <a:r>
              <a:rPr lang="cs-CZ" altLang="cs-CZ" dirty="0" err="1">
                <a:latin typeface="Arial" panose="020B0604020202020204" pitchFamily="34" charset="0"/>
                <a:cs typeface="Arial" panose="020B0604020202020204" pitchFamily="34" charset="0"/>
              </a:rPr>
              <a:t>way</a:t>
            </a:r>
            <a:r>
              <a:rPr lang="cs-CZ" altLang="cs-CZ" dirty="0">
                <a:latin typeface="Arial" panose="020B0604020202020204" pitchFamily="34" charset="0"/>
                <a:cs typeface="Arial" panose="020B0604020202020204" pitchFamily="34" charset="0"/>
              </a:rPr>
              <a:t>. </a:t>
            </a:r>
            <a:r>
              <a:rPr lang="cs-CZ" altLang="cs-CZ" b="1" dirty="0" err="1">
                <a:solidFill>
                  <a:srgbClr val="FF0000"/>
                </a:solidFill>
                <a:latin typeface="Arial" panose="020B0604020202020204" pitchFamily="34" charset="0"/>
                <a:cs typeface="Arial" panose="020B0604020202020204" pitchFamily="34" charset="0"/>
              </a:rPr>
              <a:t>This</a:t>
            </a:r>
            <a:r>
              <a:rPr lang="cs-CZ" altLang="cs-CZ" b="1" dirty="0">
                <a:solidFill>
                  <a:srgbClr val="FF0000"/>
                </a:solidFill>
                <a:latin typeface="Arial" panose="020B0604020202020204" pitchFamily="34" charset="0"/>
                <a:cs typeface="Arial" panose="020B0604020202020204" pitchFamily="34" charset="0"/>
              </a:rPr>
              <a:t> </a:t>
            </a:r>
            <a:r>
              <a:rPr lang="cs-CZ" altLang="cs-CZ" b="1" dirty="0" err="1">
                <a:solidFill>
                  <a:srgbClr val="FF0000"/>
                </a:solidFill>
                <a:latin typeface="Arial" panose="020B0604020202020204" pitchFamily="34" charset="0"/>
                <a:cs typeface="Arial" panose="020B0604020202020204" pitchFamily="34" charset="0"/>
              </a:rPr>
              <a:t>is</a:t>
            </a:r>
            <a:r>
              <a:rPr lang="cs-CZ" altLang="cs-CZ" b="1" dirty="0">
                <a:solidFill>
                  <a:srgbClr val="FF0000"/>
                </a:solidFill>
                <a:latin typeface="Arial" panose="020B0604020202020204" pitchFamily="34" charset="0"/>
                <a:cs typeface="Arial" panose="020B0604020202020204" pitchFamily="34" charset="0"/>
              </a:rPr>
              <a:t> just not</a:t>
            </a:r>
            <a:r>
              <a:rPr lang="en-US" altLang="cs-CZ" b="1" dirty="0">
                <a:solidFill>
                  <a:srgbClr val="FF0000"/>
                </a:solidFill>
                <a:latin typeface="Arial" panose="020B0604020202020204" pitchFamily="34" charset="0"/>
                <a:cs typeface="Arial" panose="020B0604020202020204" pitchFamily="34" charset="0"/>
              </a:rPr>
              <a:t> </a:t>
            </a:r>
            <a:r>
              <a:rPr lang="cs-CZ" altLang="cs-CZ" b="1" dirty="0" err="1">
                <a:solidFill>
                  <a:srgbClr val="FF0000"/>
                </a:solidFill>
                <a:latin typeface="Arial" panose="020B0604020202020204" pitchFamily="34" charset="0"/>
                <a:cs typeface="Arial" panose="020B0604020202020204" pitchFamily="34" charset="0"/>
              </a:rPr>
              <a:t>sensible</a:t>
            </a:r>
            <a:r>
              <a:rPr lang="cs-CZ" altLang="cs-CZ" b="1" dirty="0">
                <a:solidFill>
                  <a:srgbClr val="FF0000"/>
                </a:solidFill>
                <a:latin typeface="Arial" panose="020B0604020202020204" pitchFamily="34" charset="0"/>
                <a:cs typeface="Arial" panose="020B0604020202020204" pitchFamily="34" charset="0"/>
              </a:rPr>
              <a:t> </a:t>
            </a:r>
            <a:r>
              <a:rPr lang="cs-CZ" altLang="cs-CZ" b="1" dirty="0" err="1">
                <a:solidFill>
                  <a:srgbClr val="FF0000"/>
                </a:solidFill>
                <a:latin typeface="Arial" panose="020B0604020202020204" pitchFamily="34" charset="0"/>
                <a:cs typeface="Arial" panose="020B0604020202020204" pitchFamily="34" charset="0"/>
              </a:rPr>
              <a:t>mathematics</a:t>
            </a:r>
            <a:r>
              <a:rPr lang="cs-CZ" altLang="cs-CZ" b="1" dirty="0">
                <a:solidFill>
                  <a:srgbClr val="FF0000"/>
                </a:solidFill>
                <a:latin typeface="Arial" panose="020B0604020202020204" pitchFamily="34" charset="0"/>
                <a:cs typeface="Arial" panose="020B0604020202020204" pitchFamily="34" charset="0"/>
              </a:rPr>
              <a:t>. </a:t>
            </a:r>
          </a:p>
          <a:p>
            <a:pPr eaLnBrk="1" hangingPunct="1"/>
            <a:endParaRPr lang="en-US" altLang="cs-CZ" sz="900" b="1" dirty="0">
              <a:solidFill>
                <a:srgbClr val="FF0000"/>
              </a:solidFill>
              <a:latin typeface="Arial" panose="020B0604020202020204" pitchFamily="34" charset="0"/>
              <a:cs typeface="Arial" panose="020B0604020202020204" pitchFamily="34" charset="0"/>
            </a:endParaRPr>
          </a:p>
          <a:p>
            <a:pPr eaLnBrk="1" hangingPunct="1"/>
            <a:r>
              <a:rPr lang="cs-CZ" altLang="cs-CZ" dirty="0" err="1">
                <a:latin typeface="Arial" panose="020B0604020202020204" pitchFamily="34" charset="0"/>
                <a:cs typeface="Arial" panose="020B0604020202020204" pitchFamily="34" charset="0"/>
              </a:rPr>
              <a:t>Sensible</a:t>
            </a:r>
            <a:r>
              <a:rPr lang="cs-CZ" altLang="cs-CZ" dirty="0">
                <a:latin typeface="Arial" panose="020B0604020202020204" pitchFamily="34" charset="0"/>
                <a:cs typeface="Arial" panose="020B0604020202020204" pitchFamily="34" charset="0"/>
              </a:rPr>
              <a:t> </a:t>
            </a:r>
            <a:r>
              <a:rPr lang="cs-CZ" altLang="cs-CZ" dirty="0" err="1">
                <a:latin typeface="Arial" panose="020B0604020202020204" pitchFamily="34" charset="0"/>
                <a:cs typeface="Arial" panose="020B0604020202020204" pitchFamily="34" charset="0"/>
              </a:rPr>
              <a:t>mathematics</a:t>
            </a:r>
            <a:r>
              <a:rPr lang="cs-CZ" altLang="cs-CZ" dirty="0">
                <a:latin typeface="Arial" panose="020B0604020202020204" pitchFamily="34" charset="0"/>
                <a:cs typeface="Arial" panose="020B0604020202020204" pitchFamily="34" charset="0"/>
              </a:rPr>
              <a:t> </a:t>
            </a:r>
            <a:r>
              <a:rPr lang="cs-CZ" altLang="cs-CZ" dirty="0" err="1">
                <a:latin typeface="Arial" panose="020B0604020202020204" pitchFamily="34" charset="0"/>
                <a:cs typeface="Arial" panose="020B0604020202020204" pitchFamily="34" charset="0"/>
              </a:rPr>
              <a:t>involves</a:t>
            </a:r>
            <a:r>
              <a:rPr lang="cs-CZ" altLang="cs-CZ" dirty="0">
                <a:latin typeface="Arial" panose="020B0604020202020204" pitchFamily="34" charset="0"/>
                <a:cs typeface="Arial" panose="020B0604020202020204" pitchFamily="34" charset="0"/>
              </a:rPr>
              <a:t> </a:t>
            </a:r>
            <a:r>
              <a:rPr lang="cs-CZ" altLang="cs-CZ" dirty="0" err="1">
                <a:latin typeface="Arial" panose="020B0604020202020204" pitchFamily="34" charset="0"/>
                <a:cs typeface="Arial" panose="020B0604020202020204" pitchFamily="34" charset="0"/>
              </a:rPr>
              <a:t>neglecting</a:t>
            </a:r>
            <a:r>
              <a:rPr lang="cs-CZ" altLang="cs-CZ" dirty="0">
                <a:latin typeface="Arial" panose="020B0604020202020204" pitchFamily="34" charset="0"/>
                <a:cs typeface="Arial" panose="020B0604020202020204" pitchFamily="34" charset="0"/>
              </a:rPr>
              <a:t> a </a:t>
            </a:r>
            <a:r>
              <a:rPr lang="cs-CZ" altLang="cs-CZ" dirty="0" err="1">
                <a:latin typeface="Arial" panose="020B0604020202020204" pitchFamily="34" charset="0"/>
                <a:cs typeface="Arial" panose="020B0604020202020204" pitchFamily="34" charset="0"/>
              </a:rPr>
              <a:t>quantity</a:t>
            </a:r>
            <a:r>
              <a:rPr lang="cs-CZ" altLang="cs-CZ" dirty="0">
                <a:latin typeface="Arial" panose="020B0604020202020204" pitchFamily="34" charset="0"/>
                <a:cs typeface="Arial" panose="020B0604020202020204" pitchFamily="34" charset="0"/>
              </a:rPr>
              <a:t> </a:t>
            </a:r>
            <a:r>
              <a:rPr lang="cs-CZ" altLang="cs-CZ" dirty="0" err="1">
                <a:latin typeface="Arial" panose="020B0604020202020204" pitchFamily="34" charset="0"/>
                <a:cs typeface="Arial" panose="020B0604020202020204" pitchFamily="34" charset="0"/>
              </a:rPr>
              <a:t>when</a:t>
            </a:r>
            <a:r>
              <a:rPr lang="cs-CZ" altLang="cs-CZ" dirty="0">
                <a:latin typeface="Arial" panose="020B0604020202020204" pitchFamily="34" charset="0"/>
                <a:cs typeface="Arial" panose="020B0604020202020204" pitchFamily="34" charset="0"/>
              </a:rPr>
              <a:t> </a:t>
            </a:r>
            <a:r>
              <a:rPr lang="cs-CZ" altLang="cs-CZ" dirty="0" err="1">
                <a:latin typeface="Arial" panose="020B0604020202020204" pitchFamily="34" charset="0"/>
                <a:cs typeface="Arial" panose="020B0604020202020204" pitchFamily="34" charset="0"/>
              </a:rPr>
              <a:t>it</a:t>
            </a:r>
            <a:r>
              <a:rPr lang="cs-CZ" altLang="cs-CZ" dirty="0">
                <a:latin typeface="Arial" panose="020B0604020202020204" pitchFamily="34" charset="0"/>
                <a:cs typeface="Arial" panose="020B0604020202020204" pitchFamily="34" charset="0"/>
              </a:rPr>
              <a:t> </a:t>
            </a:r>
            <a:r>
              <a:rPr lang="cs-CZ" altLang="cs-CZ" dirty="0" err="1">
                <a:latin typeface="Arial" panose="020B0604020202020204" pitchFamily="34" charset="0"/>
                <a:cs typeface="Arial" panose="020B0604020202020204" pitchFamily="34" charset="0"/>
              </a:rPr>
              <a:t>turns</a:t>
            </a:r>
            <a:r>
              <a:rPr lang="cs-CZ" altLang="cs-CZ" dirty="0">
                <a:latin typeface="Arial" panose="020B0604020202020204" pitchFamily="34" charset="0"/>
                <a:cs typeface="Arial" panose="020B0604020202020204" pitchFamily="34" charset="0"/>
              </a:rPr>
              <a:t> out to</a:t>
            </a:r>
            <a:r>
              <a:rPr lang="en-US" altLang="cs-CZ" dirty="0">
                <a:latin typeface="Arial" panose="020B0604020202020204" pitchFamily="34" charset="0"/>
                <a:cs typeface="Arial" panose="020B0604020202020204" pitchFamily="34" charset="0"/>
              </a:rPr>
              <a:t> </a:t>
            </a:r>
            <a:r>
              <a:rPr lang="cs-CZ" altLang="cs-CZ" dirty="0" err="1">
                <a:latin typeface="Arial" panose="020B0604020202020204" pitchFamily="34" charset="0"/>
                <a:cs typeface="Arial" panose="020B0604020202020204" pitchFamily="34" charset="0"/>
              </a:rPr>
              <a:t>be</a:t>
            </a:r>
            <a:r>
              <a:rPr lang="cs-CZ" altLang="cs-CZ" dirty="0">
                <a:latin typeface="Arial" panose="020B0604020202020204" pitchFamily="34" charset="0"/>
                <a:cs typeface="Arial" panose="020B0604020202020204" pitchFamily="34" charset="0"/>
              </a:rPr>
              <a:t> </a:t>
            </a:r>
            <a:r>
              <a:rPr lang="cs-CZ" altLang="cs-CZ" dirty="0" err="1">
                <a:latin typeface="Arial" panose="020B0604020202020204" pitchFamily="34" charset="0"/>
                <a:cs typeface="Arial" panose="020B0604020202020204" pitchFamily="34" charset="0"/>
              </a:rPr>
              <a:t>small</a:t>
            </a:r>
            <a:r>
              <a:rPr lang="cs-CZ" altLang="cs-CZ" dirty="0">
                <a:latin typeface="Arial" panose="020B0604020202020204" pitchFamily="34" charset="0"/>
                <a:cs typeface="Arial" panose="020B0604020202020204" pitchFamily="34" charset="0"/>
              </a:rPr>
              <a:t> </a:t>
            </a:r>
            <a:r>
              <a:rPr lang="cs-CZ" altLang="cs-CZ" b="1" dirty="0">
                <a:solidFill>
                  <a:srgbClr val="FF0000"/>
                </a:solidFill>
                <a:latin typeface="Arial" panose="020B0604020202020204" pitchFamily="34" charset="0"/>
                <a:cs typeface="Arial" panose="020B0604020202020204" pitchFamily="34" charset="0"/>
              </a:rPr>
              <a:t>– not </a:t>
            </a:r>
            <a:r>
              <a:rPr lang="cs-CZ" altLang="cs-CZ" b="1" dirty="0" err="1">
                <a:solidFill>
                  <a:srgbClr val="FF0000"/>
                </a:solidFill>
                <a:latin typeface="Arial" panose="020B0604020202020204" pitchFamily="34" charset="0"/>
                <a:cs typeface="Arial" panose="020B0604020202020204" pitchFamily="34" charset="0"/>
              </a:rPr>
              <a:t>neglecting</a:t>
            </a:r>
            <a:r>
              <a:rPr lang="cs-CZ" altLang="cs-CZ" b="1" dirty="0">
                <a:solidFill>
                  <a:srgbClr val="FF0000"/>
                </a:solidFill>
                <a:latin typeface="Arial" panose="020B0604020202020204" pitchFamily="34" charset="0"/>
                <a:cs typeface="Arial" panose="020B0604020202020204" pitchFamily="34" charset="0"/>
              </a:rPr>
              <a:t> </a:t>
            </a:r>
            <a:r>
              <a:rPr lang="cs-CZ" altLang="cs-CZ" b="1" dirty="0" err="1">
                <a:solidFill>
                  <a:srgbClr val="FF0000"/>
                </a:solidFill>
                <a:latin typeface="Arial" panose="020B0604020202020204" pitchFamily="34" charset="0"/>
                <a:cs typeface="Arial" panose="020B0604020202020204" pitchFamily="34" charset="0"/>
              </a:rPr>
              <a:t>it</a:t>
            </a:r>
            <a:r>
              <a:rPr lang="cs-CZ" altLang="cs-CZ" b="1" dirty="0">
                <a:solidFill>
                  <a:srgbClr val="FF0000"/>
                </a:solidFill>
                <a:latin typeface="Arial" panose="020B0604020202020204" pitchFamily="34" charset="0"/>
                <a:cs typeface="Arial" panose="020B0604020202020204" pitchFamily="34" charset="0"/>
              </a:rPr>
              <a:t> just </a:t>
            </a:r>
            <a:r>
              <a:rPr lang="cs-CZ" altLang="cs-CZ" b="1" dirty="0" err="1">
                <a:solidFill>
                  <a:srgbClr val="FF0000"/>
                </a:solidFill>
                <a:latin typeface="Arial" panose="020B0604020202020204" pitchFamily="34" charset="0"/>
                <a:cs typeface="Arial" panose="020B0604020202020204" pitchFamily="34" charset="0"/>
              </a:rPr>
              <a:t>because</a:t>
            </a:r>
            <a:r>
              <a:rPr lang="cs-CZ" altLang="cs-CZ" b="1" dirty="0">
                <a:solidFill>
                  <a:srgbClr val="FF0000"/>
                </a:solidFill>
                <a:latin typeface="Arial" panose="020B0604020202020204" pitchFamily="34" charset="0"/>
                <a:cs typeface="Arial" panose="020B0604020202020204" pitchFamily="34" charset="0"/>
              </a:rPr>
              <a:t> </a:t>
            </a:r>
            <a:r>
              <a:rPr lang="cs-CZ" altLang="cs-CZ" b="1" dirty="0" err="1">
                <a:solidFill>
                  <a:srgbClr val="FF0000"/>
                </a:solidFill>
                <a:latin typeface="Arial" panose="020B0604020202020204" pitchFamily="34" charset="0"/>
                <a:cs typeface="Arial" panose="020B0604020202020204" pitchFamily="34" charset="0"/>
              </a:rPr>
              <a:t>it</a:t>
            </a:r>
            <a:r>
              <a:rPr lang="cs-CZ" altLang="cs-CZ" b="1" dirty="0">
                <a:solidFill>
                  <a:srgbClr val="FF0000"/>
                </a:solidFill>
                <a:latin typeface="Arial" panose="020B0604020202020204" pitchFamily="34" charset="0"/>
                <a:cs typeface="Arial" panose="020B0604020202020204" pitchFamily="34" charset="0"/>
              </a:rPr>
              <a:t> </a:t>
            </a:r>
            <a:r>
              <a:rPr lang="cs-CZ" altLang="cs-CZ" b="1" dirty="0" err="1">
                <a:solidFill>
                  <a:srgbClr val="FF0000"/>
                </a:solidFill>
                <a:latin typeface="Arial" panose="020B0604020202020204" pitchFamily="34" charset="0"/>
                <a:cs typeface="Arial" panose="020B0604020202020204" pitchFamily="34" charset="0"/>
              </a:rPr>
              <a:t>is</a:t>
            </a:r>
            <a:r>
              <a:rPr lang="cs-CZ" altLang="cs-CZ" b="1" dirty="0">
                <a:solidFill>
                  <a:srgbClr val="FF0000"/>
                </a:solidFill>
                <a:latin typeface="Arial" panose="020B0604020202020204" pitchFamily="34" charset="0"/>
                <a:cs typeface="Arial" panose="020B0604020202020204" pitchFamily="34" charset="0"/>
              </a:rPr>
              <a:t> in</a:t>
            </a:r>
            <a:r>
              <a:rPr lang="en-US" altLang="cs-CZ" b="1" dirty="0">
                <a:solidFill>
                  <a:srgbClr val="FF0000"/>
                </a:solidFill>
                <a:latin typeface="Arial" panose="020B0604020202020204" pitchFamily="34" charset="0"/>
                <a:cs typeface="Arial" panose="020B0604020202020204" pitchFamily="34" charset="0"/>
              </a:rPr>
              <a:t>fi</a:t>
            </a:r>
            <a:r>
              <a:rPr lang="cs-CZ" altLang="cs-CZ" b="1" dirty="0" err="1">
                <a:solidFill>
                  <a:srgbClr val="FF0000"/>
                </a:solidFill>
                <a:latin typeface="Arial" panose="020B0604020202020204" pitchFamily="34" charset="0"/>
                <a:cs typeface="Arial" panose="020B0604020202020204" pitchFamily="34" charset="0"/>
              </a:rPr>
              <a:t>nitely</a:t>
            </a:r>
            <a:r>
              <a:rPr lang="cs-CZ" altLang="cs-CZ" b="1" dirty="0">
                <a:solidFill>
                  <a:srgbClr val="FF0000"/>
                </a:solidFill>
                <a:latin typeface="Arial" panose="020B0604020202020204" pitchFamily="34" charset="0"/>
                <a:cs typeface="Arial" panose="020B0604020202020204" pitchFamily="34" charset="0"/>
              </a:rPr>
              <a:t> </a:t>
            </a:r>
            <a:r>
              <a:rPr lang="cs-CZ" altLang="cs-CZ" b="1" dirty="0" err="1">
                <a:solidFill>
                  <a:srgbClr val="FF0000"/>
                </a:solidFill>
                <a:latin typeface="Arial" panose="020B0604020202020204" pitchFamily="34" charset="0"/>
                <a:cs typeface="Arial" panose="020B0604020202020204" pitchFamily="34" charset="0"/>
              </a:rPr>
              <a:t>great</a:t>
            </a:r>
            <a:r>
              <a:rPr lang="cs-CZ" altLang="cs-CZ" b="1" dirty="0">
                <a:solidFill>
                  <a:srgbClr val="FF0000"/>
                </a:solidFill>
                <a:latin typeface="Arial" panose="020B0604020202020204" pitchFamily="34" charset="0"/>
                <a:cs typeface="Arial" panose="020B0604020202020204" pitchFamily="34" charset="0"/>
              </a:rPr>
              <a:t> and </a:t>
            </a:r>
            <a:r>
              <a:rPr lang="cs-CZ" altLang="cs-CZ" b="1" dirty="0" err="1">
                <a:solidFill>
                  <a:srgbClr val="FF0000"/>
                </a:solidFill>
                <a:latin typeface="Arial" panose="020B0604020202020204" pitchFamily="34" charset="0"/>
                <a:cs typeface="Arial" panose="020B0604020202020204" pitchFamily="34" charset="0"/>
              </a:rPr>
              <a:t>you</a:t>
            </a:r>
            <a:r>
              <a:rPr lang="cs-CZ" altLang="cs-CZ" b="1" dirty="0">
                <a:solidFill>
                  <a:srgbClr val="FF0000"/>
                </a:solidFill>
                <a:latin typeface="Arial" panose="020B0604020202020204" pitchFamily="34" charset="0"/>
                <a:cs typeface="Arial" panose="020B0604020202020204" pitchFamily="34" charset="0"/>
              </a:rPr>
              <a:t> do not </a:t>
            </a:r>
            <a:r>
              <a:rPr lang="cs-CZ" altLang="cs-CZ" b="1" dirty="0" err="1">
                <a:solidFill>
                  <a:srgbClr val="FF0000"/>
                </a:solidFill>
                <a:latin typeface="Arial" panose="020B0604020202020204" pitchFamily="34" charset="0"/>
                <a:cs typeface="Arial" panose="020B0604020202020204" pitchFamily="34" charset="0"/>
              </a:rPr>
              <a:t>want</a:t>
            </a:r>
            <a:r>
              <a:rPr lang="cs-CZ" altLang="cs-CZ" b="1" dirty="0">
                <a:solidFill>
                  <a:srgbClr val="FF0000"/>
                </a:solidFill>
                <a:latin typeface="Arial" panose="020B0604020202020204" pitchFamily="34" charset="0"/>
                <a:cs typeface="Arial" panose="020B0604020202020204" pitchFamily="34" charset="0"/>
              </a:rPr>
              <a:t> </a:t>
            </a:r>
            <a:r>
              <a:rPr lang="cs-CZ" altLang="cs-CZ" b="1" dirty="0" err="1">
                <a:solidFill>
                  <a:srgbClr val="FF0000"/>
                </a:solidFill>
                <a:latin typeface="Arial" panose="020B0604020202020204" pitchFamily="34" charset="0"/>
                <a:cs typeface="Arial" panose="020B0604020202020204" pitchFamily="34" charset="0"/>
              </a:rPr>
              <a:t>it!</a:t>
            </a:r>
            <a:r>
              <a:rPr lang="en-US" altLang="cs-CZ" b="1" dirty="0">
                <a:solidFill>
                  <a:srgbClr val="FF0000"/>
                </a:solidFill>
                <a:latin typeface="Arial" panose="020B0604020202020204" pitchFamily="34" charset="0"/>
                <a:cs typeface="Arial" panose="020B0604020202020204" pitchFamily="34" charset="0"/>
              </a:rPr>
              <a:t> </a:t>
            </a:r>
            <a:endParaRPr lang="cs-CZ" altLang="cs-CZ" b="1" dirty="0">
              <a:solidFill>
                <a:srgbClr val="FF0000"/>
              </a:solidFill>
              <a:latin typeface="Arial" panose="020B0604020202020204" pitchFamily="34" charset="0"/>
              <a:cs typeface="Arial" panose="020B0604020202020204" pitchFamily="34" charset="0"/>
            </a:endParaRPr>
          </a:p>
        </p:txBody>
      </p:sp>
      <p:sp>
        <p:nvSpPr>
          <p:cNvPr id="5" name="Zástupný symbol pro datum 4">
            <a:extLst>
              <a:ext uri="{FF2B5EF4-FFF2-40B4-BE49-F238E27FC236}">
                <a16:creationId xmlns:a16="http://schemas.microsoft.com/office/drawing/2014/main" id="{3EDDD6A4-CFDA-EF46-12FB-21ED952A57F8}"/>
              </a:ext>
            </a:extLst>
          </p:cNvPr>
          <p:cNvSpPr>
            <a:spLocks noGrp="1"/>
          </p:cNvSpPr>
          <p:nvPr>
            <p:ph type="dt" sz="quarter" idx="10"/>
          </p:nvPr>
        </p:nvSpPr>
        <p:spPr/>
        <p:txBody>
          <a:bodyPr/>
          <a:lstStyle/>
          <a:p>
            <a:pPr>
              <a:defRPr/>
            </a:pPr>
            <a:r>
              <a:rPr lang="cs-CZ"/>
              <a:t>12.10.2023</a:t>
            </a:r>
          </a:p>
        </p:txBody>
      </p:sp>
      <p:sp>
        <p:nvSpPr>
          <p:cNvPr id="6" name="Zástupný symbol pro číslo snímku 5">
            <a:extLst>
              <a:ext uri="{FF2B5EF4-FFF2-40B4-BE49-F238E27FC236}">
                <a16:creationId xmlns:a16="http://schemas.microsoft.com/office/drawing/2014/main" id="{D23D3FD1-3EE9-1877-C96D-C57732E6ACB1}"/>
              </a:ext>
            </a:extLst>
          </p:cNvPr>
          <p:cNvSpPr>
            <a:spLocks noGrp="1"/>
          </p:cNvSpPr>
          <p:nvPr>
            <p:ph type="sldNum" sz="quarter" idx="12"/>
          </p:nvPr>
        </p:nvSpPr>
        <p:spPr/>
        <p:txBody>
          <a:bodyPr/>
          <a:lstStyle>
            <a:lvl1pPr eaLnBrk="0" hangingPunct="0">
              <a:defRPr sz="2000">
                <a:solidFill>
                  <a:schemeClr val="tx1"/>
                </a:solidFill>
                <a:latin typeface="Microsoft Sans Serif" panose="020B0604020202020204" pitchFamily="34" charset="0"/>
              </a:defRPr>
            </a:lvl1pPr>
            <a:lvl2pPr marL="742950" indent="-285750" eaLnBrk="0" hangingPunct="0">
              <a:defRPr sz="2000">
                <a:solidFill>
                  <a:schemeClr val="tx1"/>
                </a:solidFill>
                <a:latin typeface="Microsoft Sans Serif" panose="020B0604020202020204" pitchFamily="34" charset="0"/>
              </a:defRPr>
            </a:lvl2pPr>
            <a:lvl3pPr marL="1143000" indent="-228600" eaLnBrk="0" hangingPunct="0">
              <a:defRPr sz="2000">
                <a:solidFill>
                  <a:schemeClr val="tx1"/>
                </a:solidFill>
                <a:latin typeface="Microsoft Sans Serif" panose="020B0604020202020204" pitchFamily="34" charset="0"/>
              </a:defRPr>
            </a:lvl3pPr>
            <a:lvl4pPr marL="1600200" indent="-228600" eaLnBrk="0" hangingPunct="0">
              <a:defRPr sz="2000">
                <a:solidFill>
                  <a:schemeClr val="tx1"/>
                </a:solidFill>
                <a:latin typeface="Microsoft Sans Serif" panose="020B0604020202020204" pitchFamily="34" charset="0"/>
              </a:defRPr>
            </a:lvl4pPr>
            <a:lvl5pPr marL="2057400" indent="-228600" eaLnBrk="0" hangingPunct="0">
              <a:defRPr sz="2000">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a:solidFill>
                  <a:schemeClr val="tx1"/>
                </a:solidFill>
                <a:latin typeface="Microsoft Sans Serif" panose="020B0604020202020204" pitchFamily="34" charset="0"/>
              </a:defRPr>
            </a:lvl9pPr>
          </a:lstStyle>
          <a:p>
            <a:pPr eaLnBrk="1" hangingPunct="1"/>
            <a:fld id="{71409103-C9C5-4853-9BDC-FAD0514FCBF5}" type="slidenum">
              <a:rPr lang="cs-CZ" altLang="cs-CZ" sz="1400">
                <a:latin typeface="Arial" panose="020B0604020202020204" pitchFamily="34" charset="0"/>
              </a:rPr>
              <a:pPr eaLnBrk="1" hangingPunct="1"/>
              <a:t>7</a:t>
            </a:fld>
            <a:endParaRPr lang="cs-CZ" altLang="cs-CZ" sz="1400">
              <a:latin typeface="Arial" panose="020B0604020202020204" pitchFamily="34" charset="0"/>
            </a:endParaRPr>
          </a:p>
        </p:txBody>
      </p:sp>
      <p:sp>
        <p:nvSpPr>
          <p:cNvPr id="7" name="Zástupný symbol pro zápatí 6">
            <a:extLst>
              <a:ext uri="{FF2B5EF4-FFF2-40B4-BE49-F238E27FC236}">
                <a16:creationId xmlns:a16="http://schemas.microsoft.com/office/drawing/2014/main" id="{677F45D6-489F-661E-527B-5410EE8EE297}"/>
              </a:ext>
            </a:extLst>
          </p:cNvPr>
          <p:cNvSpPr>
            <a:spLocks noGrp="1"/>
          </p:cNvSpPr>
          <p:nvPr>
            <p:ph type="ftr" sz="quarter" idx="11"/>
          </p:nvPr>
        </p:nvSpPr>
        <p:spPr/>
        <p:txBody>
          <a:bodyPr/>
          <a:lstStyle/>
          <a:p>
            <a:pPr>
              <a:defRPr/>
            </a:pPr>
            <a:r>
              <a:rPr lang="cs-CZ"/>
              <a:t>Division Seminar</a:t>
            </a:r>
          </a:p>
        </p:txBody>
      </p:sp>
      <p:sp>
        <p:nvSpPr>
          <p:cNvPr id="2" name="Text Box 5">
            <a:extLst>
              <a:ext uri="{FF2B5EF4-FFF2-40B4-BE49-F238E27FC236}">
                <a16:creationId xmlns:a16="http://schemas.microsoft.com/office/drawing/2014/main" id="{99D8CE85-CD81-79E9-1338-120ADB3C312E}"/>
              </a:ext>
            </a:extLst>
          </p:cNvPr>
          <p:cNvSpPr txBox="1">
            <a:spLocks noChangeArrowheads="1"/>
          </p:cNvSpPr>
          <p:nvPr/>
        </p:nvSpPr>
        <p:spPr bwMode="auto">
          <a:xfrm>
            <a:off x="450056" y="3943677"/>
            <a:ext cx="8064500" cy="1631216"/>
          </a:xfrm>
          <a:prstGeom prst="rect">
            <a:avLst/>
          </a:prstGeom>
          <a:noFill/>
          <a:ln>
            <a:noFill/>
          </a:ln>
        </p:spPr>
        <p:txBody>
          <a:bodyPr>
            <a:spAutoFit/>
          </a:bodyPr>
          <a:lstStyle>
            <a:lvl1pPr eaLnBrk="0" hangingPunct="0">
              <a:defRPr sz="2000">
                <a:solidFill>
                  <a:schemeClr val="tx1"/>
                </a:solidFill>
                <a:latin typeface="Microsoft Sans Serif" panose="020B0604020202020204" pitchFamily="34" charset="0"/>
              </a:defRPr>
            </a:lvl1pPr>
            <a:lvl2pPr marL="742950" indent="-285750" eaLnBrk="0" hangingPunct="0">
              <a:defRPr sz="2000">
                <a:solidFill>
                  <a:schemeClr val="tx1"/>
                </a:solidFill>
                <a:latin typeface="Microsoft Sans Serif" panose="020B0604020202020204" pitchFamily="34" charset="0"/>
              </a:defRPr>
            </a:lvl2pPr>
            <a:lvl3pPr marL="1143000" indent="-228600" eaLnBrk="0" hangingPunct="0">
              <a:defRPr sz="2000">
                <a:solidFill>
                  <a:schemeClr val="tx1"/>
                </a:solidFill>
                <a:latin typeface="Microsoft Sans Serif" panose="020B0604020202020204" pitchFamily="34" charset="0"/>
              </a:defRPr>
            </a:lvl3pPr>
            <a:lvl4pPr marL="1600200" indent="-228600" eaLnBrk="0" hangingPunct="0">
              <a:defRPr sz="2000">
                <a:solidFill>
                  <a:schemeClr val="tx1"/>
                </a:solidFill>
                <a:latin typeface="Microsoft Sans Serif" panose="020B0604020202020204" pitchFamily="34" charset="0"/>
              </a:defRPr>
            </a:lvl4pPr>
            <a:lvl5pPr marL="2057400" indent="-228600" eaLnBrk="0" hangingPunct="0">
              <a:defRPr sz="2000">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a:solidFill>
                  <a:schemeClr val="tx1"/>
                </a:solidFill>
                <a:latin typeface="Microsoft Sans Serif" panose="020B0604020202020204" pitchFamily="34" charset="0"/>
              </a:defRPr>
            </a:lvl9pPr>
          </a:lstStyle>
          <a:p>
            <a:pPr eaLnBrk="1" hangingPunct="1"/>
            <a:r>
              <a:rPr lang="cs-CZ" altLang="cs-CZ" dirty="0" err="1">
                <a:solidFill>
                  <a:srgbClr val="333300"/>
                </a:solidFill>
                <a:latin typeface="Arial" panose="020B0604020202020204" pitchFamily="34" charset="0"/>
                <a:cs typeface="Arial" panose="020B0604020202020204" pitchFamily="34" charset="0"/>
              </a:rPr>
              <a:t>Of</a:t>
            </a:r>
            <a:r>
              <a:rPr lang="cs-CZ" altLang="cs-CZ" dirty="0">
                <a:solidFill>
                  <a:srgbClr val="333300"/>
                </a:solidFill>
                <a:latin typeface="Arial" panose="020B0604020202020204" pitchFamily="34" charset="0"/>
                <a:cs typeface="Arial" panose="020B0604020202020204" pitchFamily="34" charset="0"/>
              </a:rPr>
              <a:t> </a:t>
            </a:r>
            <a:r>
              <a:rPr lang="cs-CZ" altLang="cs-CZ" dirty="0" err="1">
                <a:solidFill>
                  <a:srgbClr val="333300"/>
                </a:solidFill>
                <a:latin typeface="Arial" panose="020B0604020202020204" pitchFamily="34" charset="0"/>
                <a:cs typeface="Arial" panose="020B0604020202020204" pitchFamily="34" charset="0"/>
              </a:rPr>
              <a:t>course</a:t>
            </a:r>
            <a:r>
              <a:rPr lang="cs-CZ" altLang="cs-CZ" dirty="0">
                <a:solidFill>
                  <a:srgbClr val="333300"/>
                </a:solidFill>
                <a:latin typeface="Arial" panose="020B0604020202020204" pitchFamily="34" charset="0"/>
                <a:cs typeface="Arial" panose="020B0604020202020204" pitchFamily="34" charset="0"/>
              </a:rPr>
              <a:t>, </a:t>
            </a:r>
            <a:r>
              <a:rPr lang="cs-CZ" altLang="cs-CZ" dirty="0" err="1">
                <a:solidFill>
                  <a:srgbClr val="333300"/>
                </a:solidFill>
                <a:latin typeface="Arial" panose="020B0604020202020204" pitchFamily="34" charset="0"/>
                <a:cs typeface="Arial" panose="020B0604020202020204" pitchFamily="34" charset="0"/>
              </a:rPr>
              <a:t>the</a:t>
            </a:r>
            <a:r>
              <a:rPr lang="cs-CZ" altLang="cs-CZ" dirty="0">
                <a:solidFill>
                  <a:srgbClr val="333300"/>
                </a:solidFill>
                <a:latin typeface="Arial" panose="020B0604020202020204" pitchFamily="34" charset="0"/>
                <a:cs typeface="Arial" panose="020B0604020202020204" pitchFamily="34" charset="0"/>
              </a:rPr>
              <a:t> proper inference </a:t>
            </a:r>
            <a:r>
              <a:rPr lang="cs-CZ" altLang="cs-CZ" dirty="0" err="1">
                <a:solidFill>
                  <a:srgbClr val="333300"/>
                </a:solidFill>
                <a:latin typeface="Arial" panose="020B0604020202020204" pitchFamily="34" charset="0"/>
                <a:cs typeface="Arial" panose="020B0604020202020204" pitchFamily="34" charset="0"/>
              </a:rPr>
              <a:t>from</a:t>
            </a:r>
            <a:r>
              <a:rPr lang="cs-CZ" altLang="cs-CZ" dirty="0">
                <a:solidFill>
                  <a:srgbClr val="333300"/>
                </a:solidFill>
                <a:latin typeface="Arial" panose="020B0604020202020204" pitchFamily="34" charset="0"/>
                <a:cs typeface="Arial" panose="020B0604020202020204" pitchFamily="34" charset="0"/>
              </a:rPr>
              <a:t> </a:t>
            </a:r>
            <a:r>
              <a:rPr lang="cs-CZ" altLang="cs-CZ" dirty="0" err="1">
                <a:solidFill>
                  <a:srgbClr val="333300"/>
                </a:solidFill>
                <a:latin typeface="Arial" panose="020B0604020202020204" pitchFamily="34" charset="0"/>
                <a:cs typeface="Arial" panose="020B0604020202020204" pitchFamily="34" charset="0"/>
              </a:rPr>
              <a:t>this</a:t>
            </a:r>
            <a:r>
              <a:rPr lang="cs-CZ" altLang="cs-CZ" dirty="0">
                <a:solidFill>
                  <a:srgbClr val="333300"/>
                </a:solidFill>
                <a:latin typeface="Arial" panose="020B0604020202020204" pitchFamily="34" charset="0"/>
                <a:cs typeface="Arial" panose="020B0604020202020204" pitchFamily="34" charset="0"/>
              </a:rPr>
              <a:t> </a:t>
            </a:r>
            <a:r>
              <a:rPr lang="cs-CZ" altLang="cs-CZ" dirty="0" err="1">
                <a:solidFill>
                  <a:srgbClr val="333300"/>
                </a:solidFill>
                <a:latin typeface="Arial" panose="020B0604020202020204" pitchFamily="34" charset="0"/>
                <a:cs typeface="Arial" panose="020B0604020202020204" pitchFamily="34" charset="0"/>
              </a:rPr>
              <a:t>work</a:t>
            </a:r>
            <a:r>
              <a:rPr lang="cs-CZ" altLang="cs-CZ" dirty="0">
                <a:solidFill>
                  <a:srgbClr val="333300"/>
                </a:solidFill>
                <a:latin typeface="Arial" panose="020B0604020202020204" pitchFamily="34" charset="0"/>
                <a:cs typeface="Arial" panose="020B0604020202020204" pitchFamily="34" charset="0"/>
              </a:rPr>
              <a:t> </a:t>
            </a:r>
            <a:r>
              <a:rPr lang="cs-CZ" altLang="cs-CZ" dirty="0" err="1">
                <a:solidFill>
                  <a:srgbClr val="333300"/>
                </a:solidFill>
                <a:latin typeface="Arial" panose="020B0604020202020204" pitchFamily="34" charset="0"/>
                <a:cs typeface="Arial" panose="020B0604020202020204" pitchFamily="34" charset="0"/>
              </a:rPr>
              <a:t>is</a:t>
            </a:r>
            <a:r>
              <a:rPr lang="cs-CZ" altLang="cs-CZ" dirty="0">
                <a:solidFill>
                  <a:srgbClr val="333300"/>
                </a:solidFill>
                <a:latin typeface="Arial" panose="020B0604020202020204" pitchFamily="34" charset="0"/>
                <a:cs typeface="Arial" panose="020B0604020202020204" pitchFamily="34" charset="0"/>
              </a:rPr>
              <a:t> </a:t>
            </a:r>
            <a:r>
              <a:rPr lang="cs-CZ" altLang="cs-CZ" dirty="0" err="1">
                <a:solidFill>
                  <a:srgbClr val="333300"/>
                </a:solidFill>
                <a:latin typeface="Arial" panose="020B0604020202020204" pitchFamily="34" charset="0"/>
                <a:cs typeface="Arial" panose="020B0604020202020204" pitchFamily="34" charset="0"/>
              </a:rPr>
              <a:t>that</a:t>
            </a:r>
            <a:r>
              <a:rPr lang="en-US" altLang="cs-CZ" dirty="0">
                <a:solidFill>
                  <a:srgbClr val="333300"/>
                </a:solidFill>
                <a:latin typeface="Arial" panose="020B0604020202020204" pitchFamily="34" charset="0"/>
                <a:cs typeface="Arial" panose="020B0604020202020204" pitchFamily="34" charset="0"/>
              </a:rPr>
              <a:t> </a:t>
            </a:r>
            <a:r>
              <a:rPr lang="cs-CZ" altLang="cs-CZ" dirty="0" err="1">
                <a:solidFill>
                  <a:srgbClr val="333300"/>
                </a:solidFill>
                <a:latin typeface="Arial" panose="020B0604020202020204" pitchFamily="34" charset="0"/>
                <a:cs typeface="Arial" panose="020B0604020202020204" pitchFamily="34" charset="0"/>
              </a:rPr>
              <a:t>the</a:t>
            </a:r>
            <a:r>
              <a:rPr lang="cs-CZ" altLang="cs-CZ" dirty="0">
                <a:solidFill>
                  <a:srgbClr val="333300"/>
                </a:solidFill>
                <a:latin typeface="Arial" panose="020B0604020202020204" pitchFamily="34" charset="0"/>
                <a:cs typeface="Arial" panose="020B0604020202020204" pitchFamily="34" charset="0"/>
              </a:rPr>
              <a:t> basic </a:t>
            </a:r>
            <a:r>
              <a:rPr lang="cs-CZ" altLang="cs-CZ" dirty="0" err="1">
                <a:solidFill>
                  <a:srgbClr val="333300"/>
                </a:solidFill>
                <a:latin typeface="Arial" panose="020B0604020202020204" pitchFamily="34" charset="0"/>
                <a:cs typeface="Arial" panose="020B0604020202020204" pitchFamily="34" charset="0"/>
              </a:rPr>
              <a:t>equations</a:t>
            </a:r>
            <a:r>
              <a:rPr lang="cs-CZ" altLang="cs-CZ" dirty="0">
                <a:solidFill>
                  <a:srgbClr val="333300"/>
                </a:solidFill>
                <a:latin typeface="Arial" panose="020B0604020202020204" pitchFamily="34" charset="0"/>
                <a:cs typeface="Arial" panose="020B0604020202020204" pitchFamily="34" charset="0"/>
              </a:rPr>
              <a:t> are not </a:t>
            </a:r>
            <a:r>
              <a:rPr lang="cs-CZ" altLang="cs-CZ" dirty="0" err="1">
                <a:solidFill>
                  <a:srgbClr val="333300"/>
                </a:solidFill>
                <a:latin typeface="Arial" panose="020B0604020202020204" pitchFamily="34" charset="0"/>
                <a:cs typeface="Arial" panose="020B0604020202020204" pitchFamily="34" charset="0"/>
              </a:rPr>
              <a:t>right.</a:t>
            </a:r>
            <a:r>
              <a:rPr lang="cs-CZ" altLang="cs-CZ" b="1" dirty="0" err="1">
                <a:solidFill>
                  <a:srgbClr val="FF0000"/>
                </a:solidFill>
                <a:latin typeface="Arial" panose="020B0604020202020204" pitchFamily="34" charset="0"/>
                <a:cs typeface="Arial" panose="020B0604020202020204" pitchFamily="34" charset="0"/>
              </a:rPr>
              <a:t>There</a:t>
            </a:r>
            <a:r>
              <a:rPr lang="cs-CZ" altLang="cs-CZ" b="1" dirty="0">
                <a:solidFill>
                  <a:srgbClr val="FF0000"/>
                </a:solidFill>
                <a:latin typeface="Arial" panose="020B0604020202020204" pitchFamily="34" charset="0"/>
                <a:cs typeface="Arial" panose="020B0604020202020204" pitchFamily="34" charset="0"/>
              </a:rPr>
              <a:t> </a:t>
            </a:r>
            <a:r>
              <a:rPr lang="cs-CZ" altLang="cs-CZ" b="1" dirty="0" err="1">
                <a:solidFill>
                  <a:srgbClr val="FF0000"/>
                </a:solidFill>
                <a:latin typeface="Arial" panose="020B0604020202020204" pitchFamily="34" charset="0"/>
                <a:cs typeface="Arial" panose="020B0604020202020204" pitchFamily="34" charset="0"/>
              </a:rPr>
              <a:t>must</a:t>
            </a:r>
            <a:r>
              <a:rPr lang="cs-CZ" altLang="cs-CZ" b="1" dirty="0">
                <a:solidFill>
                  <a:srgbClr val="FF0000"/>
                </a:solidFill>
                <a:latin typeface="Arial" panose="020B0604020202020204" pitchFamily="34" charset="0"/>
                <a:cs typeface="Arial" panose="020B0604020202020204" pitchFamily="34" charset="0"/>
              </a:rPr>
              <a:t> </a:t>
            </a:r>
            <a:r>
              <a:rPr lang="cs-CZ" altLang="cs-CZ" b="1" dirty="0" err="1">
                <a:solidFill>
                  <a:srgbClr val="FF0000"/>
                </a:solidFill>
                <a:latin typeface="Arial" panose="020B0604020202020204" pitchFamily="34" charset="0"/>
                <a:cs typeface="Arial" panose="020B0604020202020204" pitchFamily="34" charset="0"/>
              </a:rPr>
              <a:t>be</a:t>
            </a:r>
            <a:r>
              <a:rPr lang="cs-CZ" altLang="cs-CZ" b="1" dirty="0">
                <a:solidFill>
                  <a:srgbClr val="FF0000"/>
                </a:solidFill>
                <a:latin typeface="Arial" panose="020B0604020202020204" pitchFamily="34" charset="0"/>
                <a:cs typeface="Arial" panose="020B0604020202020204" pitchFamily="34" charset="0"/>
              </a:rPr>
              <a:t> </a:t>
            </a:r>
            <a:r>
              <a:rPr lang="cs-CZ" altLang="cs-CZ" b="1" dirty="0" err="1">
                <a:solidFill>
                  <a:srgbClr val="FF0000"/>
                </a:solidFill>
                <a:latin typeface="Arial" panose="020B0604020202020204" pitchFamily="34" charset="0"/>
                <a:cs typeface="Arial" panose="020B0604020202020204" pitchFamily="34" charset="0"/>
              </a:rPr>
              <a:t>some</a:t>
            </a:r>
            <a:r>
              <a:rPr lang="cs-CZ" altLang="cs-CZ" b="1" dirty="0">
                <a:solidFill>
                  <a:srgbClr val="FF0000"/>
                </a:solidFill>
                <a:latin typeface="Arial" panose="020B0604020202020204" pitchFamily="34" charset="0"/>
                <a:cs typeface="Arial" panose="020B0604020202020204" pitchFamily="34" charset="0"/>
              </a:rPr>
              <a:t> </a:t>
            </a:r>
            <a:r>
              <a:rPr lang="cs-CZ" altLang="cs-CZ" b="1" dirty="0" err="1">
                <a:solidFill>
                  <a:srgbClr val="FF0000"/>
                </a:solidFill>
                <a:latin typeface="Arial" panose="020B0604020202020204" pitchFamily="34" charset="0"/>
                <a:cs typeface="Arial" panose="020B0604020202020204" pitchFamily="34" charset="0"/>
              </a:rPr>
              <a:t>drastic</a:t>
            </a:r>
            <a:r>
              <a:rPr lang="cs-CZ" altLang="cs-CZ" b="1" dirty="0">
                <a:solidFill>
                  <a:srgbClr val="FF0000"/>
                </a:solidFill>
                <a:latin typeface="Arial" panose="020B0604020202020204" pitchFamily="34" charset="0"/>
                <a:cs typeface="Arial" panose="020B0604020202020204" pitchFamily="34" charset="0"/>
              </a:rPr>
              <a:t> </a:t>
            </a:r>
            <a:r>
              <a:rPr lang="cs-CZ" altLang="cs-CZ" b="1" dirty="0" err="1">
                <a:solidFill>
                  <a:srgbClr val="FF0000"/>
                </a:solidFill>
                <a:latin typeface="Arial" panose="020B0604020202020204" pitchFamily="34" charset="0"/>
                <a:cs typeface="Arial" panose="020B0604020202020204" pitchFamily="34" charset="0"/>
              </a:rPr>
              <a:t>change</a:t>
            </a:r>
            <a:r>
              <a:rPr lang="cs-CZ" altLang="cs-CZ" b="1" dirty="0">
                <a:solidFill>
                  <a:srgbClr val="FF0000"/>
                </a:solidFill>
                <a:latin typeface="Arial" panose="020B0604020202020204" pitchFamily="34" charset="0"/>
                <a:cs typeface="Arial" panose="020B0604020202020204" pitchFamily="34" charset="0"/>
              </a:rPr>
              <a:t> </a:t>
            </a:r>
            <a:r>
              <a:rPr lang="cs-CZ" altLang="cs-CZ" b="1" dirty="0" err="1">
                <a:solidFill>
                  <a:srgbClr val="FF0000"/>
                </a:solidFill>
                <a:latin typeface="Arial" panose="020B0604020202020204" pitchFamily="34" charset="0"/>
                <a:cs typeface="Arial" panose="020B0604020202020204" pitchFamily="34" charset="0"/>
              </a:rPr>
              <a:t>introduced</a:t>
            </a:r>
            <a:r>
              <a:rPr lang="cs-CZ" altLang="cs-CZ" b="1" dirty="0">
                <a:solidFill>
                  <a:srgbClr val="FF0000"/>
                </a:solidFill>
                <a:latin typeface="Arial" panose="020B0604020202020204" pitchFamily="34" charset="0"/>
                <a:cs typeface="Arial" panose="020B0604020202020204" pitchFamily="34" charset="0"/>
              </a:rPr>
              <a:t> </a:t>
            </a:r>
            <a:r>
              <a:rPr lang="cs-CZ" altLang="cs-CZ" b="1" dirty="0" err="1">
                <a:solidFill>
                  <a:srgbClr val="FF0000"/>
                </a:solidFill>
                <a:latin typeface="Arial" panose="020B0604020202020204" pitchFamily="34" charset="0"/>
                <a:cs typeface="Arial" panose="020B0604020202020204" pitchFamily="34" charset="0"/>
              </a:rPr>
              <a:t>into</a:t>
            </a:r>
            <a:r>
              <a:rPr lang="cs-CZ" altLang="cs-CZ" b="1" dirty="0">
                <a:solidFill>
                  <a:srgbClr val="FF0000"/>
                </a:solidFill>
                <a:latin typeface="Arial" panose="020B0604020202020204" pitchFamily="34" charset="0"/>
                <a:cs typeface="Arial" panose="020B0604020202020204" pitchFamily="34" charset="0"/>
              </a:rPr>
              <a:t> </a:t>
            </a:r>
            <a:r>
              <a:rPr lang="cs-CZ" altLang="cs-CZ" b="1" dirty="0" err="1">
                <a:solidFill>
                  <a:srgbClr val="FF0000"/>
                </a:solidFill>
                <a:latin typeface="Arial" panose="020B0604020202020204" pitchFamily="34" charset="0"/>
                <a:cs typeface="Arial" panose="020B0604020202020204" pitchFamily="34" charset="0"/>
              </a:rPr>
              <a:t>them</a:t>
            </a:r>
            <a:r>
              <a:rPr lang="cs-CZ" altLang="cs-CZ" b="1" dirty="0">
                <a:solidFill>
                  <a:srgbClr val="FF0000"/>
                </a:solidFill>
                <a:latin typeface="Arial" panose="020B0604020202020204" pitchFamily="34" charset="0"/>
                <a:cs typeface="Arial" panose="020B0604020202020204" pitchFamily="34" charset="0"/>
              </a:rPr>
              <a:t> so </a:t>
            </a:r>
            <a:r>
              <a:rPr lang="cs-CZ" altLang="cs-CZ" b="1" dirty="0" err="1">
                <a:solidFill>
                  <a:srgbClr val="FF0000"/>
                </a:solidFill>
                <a:latin typeface="Arial" panose="020B0604020202020204" pitchFamily="34" charset="0"/>
                <a:cs typeface="Arial" panose="020B0604020202020204" pitchFamily="34" charset="0"/>
              </a:rPr>
              <a:t>that</a:t>
            </a:r>
            <a:r>
              <a:rPr lang="en-US" altLang="cs-CZ" b="1" dirty="0">
                <a:solidFill>
                  <a:srgbClr val="FF0000"/>
                </a:solidFill>
                <a:latin typeface="Arial" panose="020B0604020202020204" pitchFamily="34" charset="0"/>
                <a:cs typeface="Arial" panose="020B0604020202020204" pitchFamily="34" charset="0"/>
              </a:rPr>
              <a:t> </a:t>
            </a:r>
            <a:r>
              <a:rPr lang="cs-CZ" altLang="cs-CZ" b="1" dirty="0">
                <a:solidFill>
                  <a:srgbClr val="FF0000"/>
                </a:solidFill>
                <a:latin typeface="Arial" panose="020B0604020202020204" pitchFamily="34" charset="0"/>
                <a:cs typeface="Arial" panose="020B0604020202020204" pitchFamily="34" charset="0"/>
              </a:rPr>
              <a:t>no in</a:t>
            </a:r>
            <a:r>
              <a:rPr lang="en-US" altLang="cs-CZ" b="1" dirty="0">
                <a:solidFill>
                  <a:srgbClr val="FF0000"/>
                </a:solidFill>
                <a:latin typeface="Arial" panose="020B0604020202020204" pitchFamily="34" charset="0"/>
                <a:cs typeface="Arial" panose="020B0604020202020204" pitchFamily="34" charset="0"/>
              </a:rPr>
              <a:t>fi</a:t>
            </a:r>
            <a:r>
              <a:rPr lang="cs-CZ" altLang="cs-CZ" b="1" dirty="0" err="1">
                <a:solidFill>
                  <a:srgbClr val="FF0000"/>
                </a:solidFill>
                <a:latin typeface="Arial" panose="020B0604020202020204" pitchFamily="34" charset="0"/>
                <a:cs typeface="Arial" panose="020B0604020202020204" pitchFamily="34" charset="0"/>
              </a:rPr>
              <a:t>nities</a:t>
            </a:r>
            <a:r>
              <a:rPr lang="cs-CZ" altLang="cs-CZ" b="1" dirty="0">
                <a:solidFill>
                  <a:srgbClr val="FF0000"/>
                </a:solidFill>
                <a:latin typeface="Arial" panose="020B0604020202020204" pitchFamily="34" charset="0"/>
                <a:cs typeface="Arial" panose="020B0604020202020204" pitchFamily="34" charset="0"/>
              </a:rPr>
              <a:t> </a:t>
            </a:r>
            <a:r>
              <a:rPr lang="cs-CZ" altLang="cs-CZ" b="1" dirty="0" err="1">
                <a:solidFill>
                  <a:srgbClr val="FF0000"/>
                </a:solidFill>
                <a:latin typeface="Arial" panose="020B0604020202020204" pitchFamily="34" charset="0"/>
                <a:cs typeface="Arial" panose="020B0604020202020204" pitchFamily="34" charset="0"/>
              </a:rPr>
              <a:t>occur</a:t>
            </a:r>
            <a:r>
              <a:rPr lang="cs-CZ" altLang="cs-CZ" b="1" dirty="0">
                <a:solidFill>
                  <a:srgbClr val="FF0000"/>
                </a:solidFill>
                <a:latin typeface="Arial" panose="020B0604020202020204" pitchFamily="34" charset="0"/>
                <a:cs typeface="Arial" panose="020B0604020202020204" pitchFamily="34" charset="0"/>
              </a:rPr>
              <a:t> in </a:t>
            </a:r>
            <a:r>
              <a:rPr lang="cs-CZ" altLang="cs-CZ" b="1" dirty="0" err="1">
                <a:solidFill>
                  <a:srgbClr val="FF0000"/>
                </a:solidFill>
                <a:latin typeface="Arial" panose="020B0604020202020204" pitchFamily="34" charset="0"/>
                <a:cs typeface="Arial" panose="020B0604020202020204" pitchFamily="34" charset="0"/>
              </a:rPr>
              <a:t>the</a:t>
            </a:r>
            <a:r>
              <a:rPr lang="cs-CZ" altLang="cs-CZ" b="1" dirty="0">
                <a:solidFill>
                  <a:srgbClr val="FF0000"/>
                </a:solidFill>
                <a:latin typeface="Arial" panose="020B0604020202020204" pitchFamily="34" charset="0"/>
                <a:cs typeface="Arial" panose="020B0604020202020204" pitchFamily="34" charset="0"/>
              </a:rPr>
              <a:t> </a:t>
            </a:r>
            <a:r>
              <a:rPr lang="cs-CZ" altLang="cs-CZ" b="1" dirty="0" err="1">
                <a:solidFill>
                  <a:srgbClr val="FF0000"/>
                </a:solidFill>
                <a:latin typeface="Arial" panose="020B0604020202020204" pitchFamily="34" charset="0"/>
                <a:cs typeface="Arial" panose="020B0604020202020204" pitchFamily="34" charset="0"/>
              </a:rPr>
              <a:t>theory</a:t>
            </a:r>
            <a:r>
              <a:rPr lang="cs-CZ" altLang="cs-CZ" b="1" dirty="0">
                <a:solidFill>
                  <a:srgbClr val="FF0000"/>
                </a:solidFill>
                <a:latin typeface="Arial" panose="020B0604020202020204" pitchFamily="34" charset="0"/>
                <a:cs typeface="Arial" panose="020B0604020202020204" pitchFamily="34" charset="0"/>
              </a:rPr>
              <a:t> </a:t>
            </a:r>
            <a:r>
              <a:rPr lang="cs-CZ" altLang="cs-CZ" b="1" dirty="0" err="1">
                <a:solidFill>
                  <a:srgbClr val="FF0000"/>
                </a:solidFill>
                <a:latin typeface="Arial" panose="020B0604020202020204" pitchFamily="34" charset="0"/>
                <a:cs typeface="Arial" panose="020B0604020202020204" pitchFamily="34" charset="0"/>
              </a:rPr>
              <a:t>at</a:t>
            </a:r>
            <a:r>
              <a:rPr lang="cs-CZ" altLang="cs-CZ" b="1" dirty="0">
                <a:solidFill>
                  <a:srgbClr val="FF0000"/>
                </a:solidFill>
                <a:latin typeface="Arial" panose="020B0604020202020204" pitchFamily="34" charset="0"/>
                <a:cs typeface="Arial" panose="020B0604020202020204" pitchFamily="34" charset="0"/>
              </a:rPr>
              <a:t> </a:t>
            </a:r>
            <a:r>
              <a:rPr lang="cs-CZ" altLang="cs-CZ" b="1" dirty="0" err="1">
                <a:solidFill>
                  <a:srgbClr val="FF0000"/>
                </a:solidFill>
                <a:latin typeface="Arial" panose="020B0604020202020204" pitchFamily="34" charset="0"/>
                <a:cs typeface="Arial" panose="020B0604020202020204" pitchFamily="34" charset="0"/>
              </a:rPr>
              <a:t>all</a:t>
            </a:r>
            <a:r>
              <a:rPr lang="cs-CZ" altLang="cs-CZ" b="1" dirty="0">
                <a:solidFill>
                  <a:srgbClr val="FF0000"/>
                </a:solidFill>
                <a:latin typeface="Arial" panose="020B0604020202020204" pitchFamily="34" charset="0"/>
                <a:cs typeface="Arial" panose="020B0604020202020204" pitchFamily="34" charset="0"/>
              </a:rPr>
              <a:t> </a:t>
            </a:r>
            <a:r>
              <a:rPr lang="cs-CZ" altLang="cs-CZ" dirty="0">
                <a:latin typeface="Arial" panose="020B0604020202020204" pitchFamily="34" charset="0"/>
                <a:cs typeface="Arial" panose="020B0604020202020204" pitchFamily="34" charset="0"/>
              </a:rPr>
              <a:t>and so </a:t>
            </a:r>
            <a:r>
              <a:rPr lang="cs-CZ" altLang="cs-CZ" dirty="0" err="1">
                <a:latin typeface="Arial" panose="020B0604020202020204" pitchFamily="34" charset="0"/>
                <a:cs typeface="Arial" panose="020B0604020202020204" pitchFamily="34" charset="0"/>
              </a:rPr>
              <a:t>that</a:t>
            </a:r>
            <a:r>
              <a:rPr lang="cs-CZ" altLang="cs-CZ" dirty="0">
                <a:latin typeface="Arial" panose="020B0604020202020204" pitchFamily="34" charset="0"/>
                <a:cs typeface="Arial" panose="020B0604020202020204" pitchFamily="34" charset="0"/>
              </a:rPr>
              <a:t> </a:t>
            </a:r>
            <a:r>
              <a:rPr lang="cs-CZ" altLang="cs-CZ" dirty="0" err="1">
                <a:latin typeface="Arial" panose="020B0604020202020204" pitchFamily="34" charset="0"/>
                <a:cs typeface="Arial" panose="020B0604020202020204" pitchFamily="34" charset="0"/>
              </a:rPr>
              <a:t>we</a:t>
            </a:r>
            <a:r>
              <a:rPr lang="cs-CZ" altLang="cs-CZ" dirty="0">
                <a:latin typeface="Arial" panose="020B0604020202020204" pitchFamily="34" charset="0"/>
                <a:cs typeface="Arial" panose="020B0604020202020204" pitchFamily="34" charset="0"/>
              </a:rPr>
              <a:t> </a:t>
            </a:r>
            <a:r>
              <a:rPr lang="cs-CZ" altLang="cs-CZ" dirty="0" err="1">
                <a:latin typeface="Arial" panose="020B0604020202020204" pitchFamily="34" charset="0"/>
                <a:cs typeface="Arial" panose="020B0604020202020204" pitchFamily="34" charset="0"/>
              </a:rPr>
              <a:t>can</a:t>
            </a:r>
            <a:r>
              <a:rPr lang="cs-CZ" altLang="cs-CZ" dirty="0">
                <a:latin typeface="Arial" panose="020B0604020202020204" pitchFamily="34" charset="0"/>
                <a:cs typeface="Arial" panose="020B0604020202020204" pitchFamily="34" charset="0"/>
              </a:rPr>
              <a:t> </a:t>
            </a:r>
            <a:r>
              <a:rPr lang="cs-CZ" altLang="cs-CZ" dirty="0" err="1">
                <a:latin typeface="Arial" panose="020B0604020202020204" pitchFamily="34" charset="0"/>
                <a:cs typeface="Arial" panose="020B0604020202020204" pitchFamily="34" charset="0"/>
              </a:rPr>
              <a:t>carry</a:t>
            </a:r>
            <a:r>
              <a:rPr lang="cs-CZ" altLang="cs-CZ" dirty="0">
                <a:latin typeface="Arial" panose="020B0604020202020204" pitchFamily="34" charset="0"/>
                <a:cs typeface="Arial" panose="020B0604020202020204" pitchFamily="34" charset="0"/>
              </a:rPr>
              <a:t> out </a:t>
            </a:r>
            <a:r>
              <a:rPr lang="cs-CZ" altLang="cs-CZ" dirty="0" err="1">
                <a:latin typeface="Arial" panose="020B0604020202020204" pitchFamily="34" charset="0"/>
                <a:cs typeface="Arial" panose="020B0604020202020204" pitchFamily="34" charset="0"/>
              </a:rPr>
              <a:t>the</a:t>
            </a:r>
            <a:r>
              <a:rPr lang="cs-CZ"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soluti</a:t>
            </a:r>
            <a:r>
              <a:rPr lang="cs-CZ" altLang="cs-CZ" dirty="0">
                <a:latin typeface="Arial" panose="020B0604020202020204" pitchFamily="34" charset="0"/>
                <a:cs typeface="Arial" panose="020B0604020202020204" pitchFamily="34" charset="0"/>
              </a:rPr>
              <a:t>on </a:t>
            </a:r>
            <a:r>
              <a:rPr lang="cs-CZ" altLang="cs-CZ" dirty="0" err="1">
                <a:latin typeface="Arial" panose="020B0604020202020204" pitchFamily="34" charset="0"/>
                <a:cs typeface="Arial" panose="020B0604020202020204" pitchFamily="34" charset="0"/>
              </a:rPr>
              <a:t>of</a:t>
            </a:r>
            <a:r>
              <a:rPr lang="cs-CZ" altLang="cs-CZ" dirty="0">
                <a:latin typeface="Arial" panose="020B0604020202020204" pitchFamily="34" charset="0"/>
                <a:cs typeface="Arial" panose="020B0604020202020204" pitchFamily="34" charset="0"/>
              </a:rPr>
              <a:t> </a:t>
            </a:r>
            <a:r>
              <a:rPr lang="cs-CZ" altLang="cs-CZ" dirty="0" err="1">
                <a:latin typeface="Arial" panose="020B0604020202020204" pitchFamily="34" charset="0"/>
                <a:cs typeface="Arial" panose="020B0604020202020204" pitchFamily="34" charset="0"/>
              </a:rPr>
              <a:t>the</a:t>
            </a:r>
            <a:r>
              <a:rPr lang="cs-CZ" altLang="cs-CZ" dirty="0">
                <a:latin typeface="Arial" panose="020B0604020202020204" pitchFamily="34" charset="0"/>
                <a:cs typeface="Arial" panose="020B0604020202020204" pitchFamily="34" charset="0"/>
              </a:rPr>
              <a:t> </a:t>
            </a:r>
            <a:r>
              <a:rPr lang="cs-CZ" altLang="cs-CZ" dirty="0" err="1">
                <a:latin typeface="Arial" panose="020B0604020202020204" pitchFamily="34" charset="0"/>
                <a:cs typeface="Arial" panose="020B0604020202020204" pitchFamily="34" charset="0"/>
              </a:rPr>
              <a:t>equations</a:t>
            </a:r>
            <a:r>
              <a:rPr lang="en-US" altLang="cs-CZ" dirty="0">
                <a:latin typeface="Arial" panose="020B0604020202020204" pitchFamily="34" charset="0"/>
                <a:cs typeface="Arial" panose="020B0604020202020204" pitchFamily="34" charset="0"/>
              </a:rPr>
              <a:t> </a:t>
            </a:r>
            <a:r>
              <a:rPr lang="cs-CZ" altLang="cs-CZ" dirty="0" err="1">
                <a:latin typeface="Arial" panose="020B0604020202020204" pitchFamily="34" charset="0"/>
                <a:cs typeface="Arial" panose="020B0604020202020204" pitchFamily="34" charset="0"/>
              </a:rPr>
              <a:t>sensibly</a:t>
            </a:r>
            <a:r>
              <a:rPr lang="cs-CZ" altLang="cs-CZ" dirty="0">
                <a:latin typeface="Arial" panose="020B0604020202020204" pitchFamily="34" charset="0"/>
                <a:cs typeface="Arial" panose="020B0604020202020204" pitchFamily="34" charset="0"/>
              </a:rPr>
              <a:t>, </a:t>
            </a:r>
            <a:r>
              <a:rPr lang="cs-CZ" altLang="cs-CZ" dirty="0" err="1">
                <a:latin typeface="Arial" panose="020B0604020202020204" pitchFamily="34" charset="0"/>
                <a:cs typeface="Arial" panose="020B0604020202020204" pitchFamily="34" charset="0"/>
              </a:rPr>
              <a:t>according</a:t>
            </a:r>
            <a:r>
              <a:rPr lang="cs-CZ" altLang="cs-CZ" dirty="0">
                <a:latin typeface="Arial" panose="020B0604020202020204" pitchFamily="34" charset="0"/>
                <a:cs typeface="Arial" panose="020B0604020202020204" pitchFamily="34" charset="0"/>
              </a:rPr>
              <a:t> to </a:t>
            </a:r>
            <a:r>
              <a:rPr lang="cs-CZ" altLang="cs-CZ" dirty="0" err="1">
                <a:latin typeface="Arial" panose="020B0604020202020204" pitchFamily="34" charset="0"/>
                <a:cs typeface="Arial" panose="020B0604020202020204" pitchFamily="34" charset="0"/>
              </a:rPr>
              <a:t>ordinary</a:t>
            </a:r>
            <a:r>
              <a:rPr lang="en-US" altLang="cs-CZ" dirty="0">
                <a:latin typeface="Arial" panose="020B0604020202020204" pitchFamily="34" charset="0"/>
                <a:cs typeface="Arial" panose="020B0604020202020204" pitchFamily="34" charset="0"/>
              </a:rPr>
              <a:t> </a:t>
            </a:r>
            <a:r>
              <a:rPr lang="cs-CZ" altLang="cs-CZ" dirty="0" err="1">
                <a:latin typeface="Arial" panose="020B0604020202020204" pitchFamily="34" charset="0"/>
                <a:cs typeface="Arial" panose="020B0604020202020204" pitchFamily="34" charset="0"/>
              </a:rPr>
              <a:t>rules</a:t>
            </a:r>
            <a:r>
              <a:rPr lang="en-US" altLang="cs-CZ" dirty="0">
                <a:latin typeface="Arial" panose="020B0604020202020204" pitchFamily="34" charset="0"/>
                <a:cs typeface="Arial" panose="020B0604020202020204" pitchFamily="34" charset="0"/>
              </a:rPr>
              <a:t>. </a:t>
            </a:r>
            <a:endParaRPr lang="cs-CZ" altLang="cs-CZ" dirty="0">
              <a:latin typeface="Arial" panose="020B0604020202020204" pitchFamily="34" charset="0"/>
              <a:cs typeface="Arial" panose="020B0604020202020204" pitchFamily="34" charset="0"/>
            </a:endParaRPr>
          </a:p>
        </p:txBody>
      </p:sp>
      <p:sp>
        <p:nvSpPr>
          <p:cNvPr id="3" name="TextovéPole 2">
            <a:extLst>
              <a:ext uri="{FF2B5EF4-FFF2-40B4-BE49-F238E27FC236}">
                <a16:creationId xmlns:a16="http://schemas.microsoft.com/office/drawing/2014/main" id="{57B2414D-4F3C-50F4-2315-3F72356DBA85}"/>
              </a:ext>
            </a:extLst>
          </p:cNvPr>
          <p:cNvSpPr txBox="1"/>
          <p:nvPr/>
        </p:nvSpPr>
        <p:spPr>
          <a:xfrm>
            <a:off x="549987" y="5804995"/>
            <a:ext cx="6991016" cy="707886"/>
          </a:xfrm>
          <a:prstGeom prst="rect">
            <a:avLst/>
          </a:prstGeom>
          <a:noFill/>
        </p:spPr>
        <p:txBody>
          <a:bodyPr wrap="none" rtlCol="0">
            <a:spAutoFit/>
          </a:bodyPr>
          <a:lstStyle/>
          <a:p>
            <a:r>
              <a:rPr lang="cs-CZ" sz="2000" dirty="0">
                <a:latin typeface="Arial" panose="020B0604020202020204" pitchFamily="34" charset="0"/>
                <a:cs typeface="Arial" panose="020B0604020202020204" pitchFamily="34" charset="0"/>
              </a:rPr>
              <a:t>As </a:t>
            </a:r>
            <a:r>
              <a:rPr lang="cs-CZ" sz="2000" dirty="0" err="1">
                <a:latin typeface="Arial" panose="020B0604020202020204" pitchFamily="34" charset="0"/>
                <a:cs typeface="Arial" panose="020B0604020202020204" pitchFamily="34" charset="0"/>
              </a:rPr>
              <a:t>we</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shall</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see</a:t>
            </a:r>
            <a:r>
              <a:rPr lang="cs-CZ" sz="2000" dirty="0">
                <a:latin typeface="Arial" panose="020B0604020202020204" pitchFamily="34" charset="0"/>
                <a:cs typeface="Arial" panose="020B0604020202020204" pitchFamily="34" charset="0"/>
              </a:rPr>
              <a:t> </a:t>
            </a:r>
            <a:r>
              <a:rPr lang="cs-CZ" sz="2000" b="1" dirty="0" err="1">
                <a:solidFill>
                  <a:srgbClr val="FF0000"/>
                </a:solidFill>
                <a:latin typeface="Arial" panose="020B0604020202020204" pitchFamily="34" charset="0"/>
                <a:cs typeface="Arial" panose="020B0604020202020204" pitchFamily="34" charset="0"/>
              </a:rPr>
              <a:t>Dirac</a:t>
            </a:r>
            <a:r>
              <a:rPr lang="cs-CZ" sz="2000" b="1" dirty="0">
                <a:solidFill>
                  <a:srgbClr val="FF0000"/>
                </a:solidFill>
                <a:latin typeface="Arial" panose="020B0604020202020204" pitchFamily="34" charset="0"/>
                <a:cs typeface="Arial" panose="020B0604020202020204" pitchFamily="34" charset="0"/>
              </a:rPr>
              <a:t> </a:t>
            </a:r>
            <a:r>
              <a:rPr lang="cs-CZ" sz="2000" b="1" dirty="0" err="1">
                <a:solidFill>
                  <a:srgbClr val="FF0000"/>
                </a:solidFill>
                <a:latin typeface="Arial" panose="020B0604020202020204" pitchFamily="34" charset="0"/>
                <a:cs typeface="Arial" panose="020B0604020202020204" pitchFamily="34" charset="0"/>
              </a:rPr>
              <a:t>critique</a:t>
            </a:r>
            <a:r>
              <a:rPr lang="cs-CZ" sz="2000" b="1" dirty="0">
                <a:solidFill>
                  <a:srgbClr val="FF0000"/>
                </a:solidFill>
                <a:latin typeface="Arial" panose="020B0604020202020204" pitchFamily="34" charset="0"/>
                <a:cs typeface="Arial" panose="020B0604020202020204" pitchFamily="34" charset="0"/>
              </a:rPr>
              <a:t> does not </a:t>
            </a:r>
            <a:r>
              <a:rPr lang="cs-CZ" sz="2000" b="1" dirty="0" err="1">
                <a:solidFill>
                  <a:srgbClr val="FF0000"/>
                </a:solidFill>
                <a:latin typeface="Arial" panose="020B0604020202020204" pitchFamily="34" charset="0"/>
                <a:cs typeface="Arial" panose="020B0604020202020204" pitchFamily="34" charset="0"/>
              </a:rPr>
              <a:t>apply</a:t>
            </a:r>
            <a:r>
              <a:rPr lang="cs-CZ" sz="2000" b="1" dirty="0">
                <a:solidFill>
                  <a:srgbClr val="FF0000"/>
                </a:solidFill>
                <a:latin typeface="Arial" panose="020B0604020202020204" pitchFamily="34" charset="0"/>
                <a:cs typeface="Arial" panose="020B0604020202020204" pitchFamily="34" charset="0"/>
              </a:rPr>
              <a:t> to QCD</a:t>
            </a:r>
            <a:r>
              <a:rPr lang="cs-CZ" sz="2000" dirty="0">
                <a:latin typeface="Arial" panose="020B0604020202020204" pitchFamily="34" charset="0"/>
                <a:cs typeface="Arial" panose="020B0604020202020204" pitchFamily="34" charset="0"/>
              </a:rPr>
              <a:t>, as </a:t>
            </a:r>
          </a:p>
          <a:p>
            <a:r>
              <a:rPr lang="cs-CZ" sz="2000" b="1" dirty="0" err="1">
                <a:solidFill>
                  <a:srgbClr val="FF0000"/>
                </a:solidFill>
                <a:latin typeface="Arial" panose="020B0604020202020204" pitchFamily="34" charset="0"/>
                <a:cs typeface="Arial" panose="020B0604020202020204" pitchFamily="34" charset="0"/>
              </a:rPr>
              <a:t>there</a:t>
            </a:r>
            <a:r>
              <a:rPr lang="cs-CZ" sz="2000" b="1" dirty="0">
                <a:solidFill>
                  <a:srgbClr val="FF0000"/>
                </a:solidFill>
                <a:latin typeface="Arial" panose="020B0604020202020204" pitchFamily="34" charset="0"/>
                <a:cs typeface="Arial" panose="020B0604020202020204" pitchFamily="34" charset="0"/>
              </a:rPr>
              <a:t> are no </a:t>
            </a:r>
            <a:r>
              <a:rPr lang="cs-CZ" sz="2000" b="1" dirty="0" err="1">
                <a:solidFill>
                  <a:srgbClr val="FF0000"/>
                </a:solidFill>
                <a:latin typeface="Arial" panose="020B0604020202020204" pitchFamily="34" charset="0"/>
                <a:cs typeface="Arial" panose="020B0604020202020204" pitchFamily="34" charset="0"/>
              </a:rPr>
              <a:t>genuine</a:t>
            </a:r>
            <a:r>
              <a:rPr lang="cs-CZ" sz="2000" b="1" dirty="0">
                <a:solidFill>
                  <a:srgbClr val="FF0000"/>
                </a:solidFill>
                <a:latin typeface="Arial" panose="020B0604020202020204" pitchFamily="34" charset="0"/>
                <a:cs typeface="Arial" panose="020B0604020202020204" pitchFamily="34" charset="0"/>
              </a:rPr>
              <a:t> </a:t>
            </a:r>
            <a:r>
              <a:rPr lang="cs-CZ" sz="2000" b="1" dirty="0" err="1">
                <a:solidFill>
                  <a:srgbClr val="FF0000"/>
                </a:solidFill>
                <a:latin typeface="Arial" panose="020B0604020202020204" pitchFamily="34" charset="0"/>
                <a:cs typeface="Arial" panose="020B0604020202020204" pitchFamily="34" charset="0"/>
              </a:rPr>
              <a:t>infinities</a:t>
            </a:r>
            <a:r>
              <a:rPr lang="cs-CZ" sz="2000" b="1" dirty="0">
                <a:solidFill>
                  <a:srgbClr val="FF0000"/>
                </a:solidFill>
                <a:latin typeface="Arial" panose="020B0604020202020204" pitchFamily="34" charset="0"/>
                <a:cs typeface="Arial" panose="020B0604020202020204" pitchFamily="34" charset="0"/>
              </a:rPr>
              <a:t> </a:t>
            </a:r>
            <a:r>
              <a:rPr lang="cs-CZ" sz="2000" b="1" dirty="0" err="1">
                <a:solidFill>
                  <a:srgbClr val="FF0000"/>
                </a:solidFill>
                <a:latin typeface="Arial" panose="020B0604020202020204" pitchFamily="34" charset="0"/>
                <a:cs typeface="Arial" panose="020B0604020202020204" pitchFamily="34" charset="0"/>
              </a:rPr>
              <a:t>there</a:t>
            </a:r>
            <a:r>
              <a:rPr lang="cs-CZ" sz="2000" b="1" dirty="0">
                <a:solidFill>
                  <a:srgbClr val="FF0000"/>
                </a:solidFill>
                <a:latin typeface="Arial" panose="020B0604020202020204" pitchFamily="34" charset="0"/>
                <a:cs typeface="Arial" panose="020B0604020202020204" pitchFamily="34" charset="0"/>
              </a:rPr>
              <a:t>.</a:t>
            </a:r>
          </a:p>
        </p:txBody>
      </p:sp>
      <p:sp>
        <p:nvSpPr>
          <p:cNvPr id="4" name="Obdélník 3">
            <a:extLst>
              <a:ext uri="{FF2B5EF4-FFF2-40B4-BE49-F238E27FC236}">
                <a16:creationId xmlns:a16="http://schemas.microsoft.com/office/drawing/2014/main" id="{D5CF7D35-0CC5-9E3A-7CE2-CD42EA7940FF}"/>
              </a:ext>
            </a:extLst>
          </p:cNvPr>
          <p:cNvSpPr/>
          <p:nvPr/>
        </p:nvSpPr>
        <p:spPr>
          <a:xfrm>
            <a:off x="450056" y="5804995"/>
            <a:ext cx="7850664" cy="824807"/>
          </a:xfrm>
          <a:prstGeom prst="rect">
            <a:avLst/>
          </a:prstGeom>
          <a:noFill/>
          <a:ln w="63500">
            <a:solidFill>
              <a:srgbClr val="2613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2461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538"/>
                                        </p:tgtEl>
                                        <p:attrNameLst>
                                          <p:attrName>style.visibility</p:attrName>
                                        </p:attrNameLst>
                                      </p:cBhvr>
                                      <p:to>
                                        <p:strVal val="visible"/>
                                      </p:to>
                                    </p:set>
                                    <p:animEffect transition="in" filter="fade">
                                      <p:cBhvr>
                                        <p:cTn id="7" dur="500"/>
                                        <p:tgtEl>
                                          <p:spTgt spid="655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5539"/>
                                        </p:tgtEl>
                                        <p:attrNameLst>
                                          <p:attrName>style.visibility</p:attrName>
                                        </p:attrNameLst>
                                      </p:cBhvr>
                                      <p:to>
                                        <p:strVal val="visible"/>
                                      </p:to>
                                    </p:set>
                                    <p:animEffect transition="in" filter="fade">
                                      <p:cBhvr>
                                        <p:cTn id="12" dur="500"/>
                                        <p:tgtEl>
                                          <p:spTgt spid="6553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5540"/>
                                        </p:tgtEl>
                                        <p:attrNameLst>
                                          <p:attrName>style.visibility</p:attrName>
                                        </p:attrNameLst>
                                      </p:cBhvr>
                                      <p:to>
                                        <p:strVal val="visible"/>
                                      </p:to>
                                    </p:set>
                                    <p:animEffect transition="in" filter="fade">
                                      <p:cBhvr>
                                        <p:cTn id="15" dur="500"/>
                                        <p:tgtEl>
                                          <p:spTgt spid="6554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p:bldP spid="65539" grpId="0"/>
      <p:bldP spid="65540" grpId="0"/>
      <p:bldP spid="2" grpId="0"/>
      <p:bldP spid="3" grpId="0"/>
      <p:bldP spid="4"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a:extLst>
              <a:ext uri="{FF2B5EF4-FFF2-40B4-BE49-F238E27FC236}">
                <a16:creationId xmlns:a16="http://schemas.microsoft.com/office/drawing/2014/main" id="{F914A373-57F0-4FBE-145C-B401A5AC3C77}"/>
              </a:ext>
            </a:extLst>
          </p:cNvPr>
          <p:cNvSpPr>
            <a:spLocks noChangeArrowheads="1"/>
          </p:cNvSpPr>
          <p:nvPr/>
        </p:nvSpPr>
        <p:spPr bwMode="auto">
          <a:xfrm>
            <a:off x="1576176" y="176182"/>
            <a:ext cx="5920210" cy="461665"/>
          </a:xfrm>
          <a:prstGeom prst="rect">
            <a:avLst/>
          </a:prstGeom>
          <a:noFill/>
          <a:ln>
            <a:noFill/>
          </a:ln>
        </p:spPr>
        <p:txBody>
          <a:bodyPr wrap="none">
            <a:spAutoFit/>
          </a:bodyPr>
          <a:lstStyle>
            <a:lvl1pPr eaLnBrk="0" hangingPunct="0">
              <a:defRPr sz="2000">
                <a:solidFill>
                  <a:schemeClr val="tx1"/>
                </a:solidFill>
                <a:latin typeface="Microsoft Sans Serif" panose="020B0604020202020204" pitchFamily="34" charset="0"/>
              </a:defRPr>
            </a:lvl1pPr>
            <a:lvl2pPr marL="742950" indent="-285750" eaLnBrk="0" hangingPunct="0">
              <a:defRPr sz="2000">
                <a:solidFill>
                  <a:schemeClr val="tx1"/>
                </a:solidFill>
                <a:latin typeface="Microsoft Sans Serif" panose="020B0604020202020204" pitchFamily="34" charset="0"/>
              </a:defRPr>
            </a:lvl2pPr>
            <a:lvl3pPr marL="1143000" indent="-228600" eaLnBrk="0" hangingPunct="0">
              <a:defRPr sz="2000">
                <a:solidFill>
                  <a:schemeClr val="tx1"/>
                </a:solidFill>
                <a:latin typeface="Microsoft Sans Serif" panose="020B0604020202020204" pitchFamily="34" charset="0"/>
              </a:defRPr>
            </a:lvl3pPr>
            <a:lvl4pPr marL="1600200" indent="-228600" eaLnBrk="0" hangingPunct="0">
              <a:defRPr sz="2000">
                <a:solidFill>
                  <a:schemeClr val="tx1"/>
                </a:solidFill>
                <a:latin typeface="Microsoft Sans Serif" panose="020B0604020202020204" pitchFamily="34" charset="0"/>
              </a:defRPr>
            </a:lvl4pPr>
            <a:lvl5pPr marL="2057400" indent="-228600" eaLnBrk="0" hangingPunct="0">
              <a:defRPr sz="2000">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a:solidFill>
                  <a:schemeClr val="tx1"/>
                </a:solidFill>
                <a:latin typeface="Microsoft Sans Serif" panose="020B0604020202020204" pitchFamily="34" charset="0"/>
              </a:defRPr>
            </a:lvl9pPr>
          </a:lstStyle>
          <a:p>
            <a:pPr eaLnBrk="1" hangingPunct="1"/>
            <a:r>
              <a:rPr lang="en-US" altLang="cs-CZ" sz="2400" b="1" dirty="0">
                <a:solidFill>
                  <a:srgbClr val="3333FF"/>
                </a:solidFill>
                <a:latin typeface="Arial" panose="020B0604020202020204" pitchFamily="34" charset="0"/>
                <a:cs typeface="Arial" panose="020B0604020202020204" pitchFamily="34" charset="0"/>
              </a:rPr>
              <a:t>People knowing without understanding</a:t>
            </a:r>
            <a:endParaRPr lang="cs-CZ" altLang="cs-CZ" sz="2400" b="1" dirty="0">
              <a:solidFill>
                <a:srgbClr val="3333FF"/>
              </a:solidFill>
              <a:latin typeface="Arial" panose="020B0604020202020204" pitchFamily="34" charset="0"/>
              <a:cs typeface="Arial" panose="020B0604020202020204" pitchFamily="34" charset="0"/>
            </a:endParaRPr>
          </a:p>
        </p:txBody>
      </p:sp>
      <p:sp>
        <p:nvSpPr>
          <p:cNvPr id="13316" name="Text Box 8">
            <a:extLst>
              <a:ext uri="{FF2B5EF4-FFF2-40B4-BE49-F238E27FC236}">
                <a16:creationId xmlns:a16="http://schemas.microsoft.com/office/drawing/2014/main" id="{02976A62-006D-3A45-6FE1-24A3C2F4A7EB}"/>
              </a:ext>
            </a:extLst>
          </p:cNvPr>
          <p:cNvSpPr txBox="1">
            <a:spLocks noChangeArrowheads="1"/>
          </p:cNvSpPr>
          <p:nvPr/>
        </p:nvSpPr>
        <p:spPr bwMode="auto">
          <a:xfrm>
            <a:off x="170022" y="1855017"/>
            <a:ext cx="532923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Microsoft Sans Serif" panose="020B0604020202020204" pitchFamily="34" charset="0"/>
              </a:defRPr>
            </a:lvl1pPr>
            <a:lvl2pPr marL="742950" indent="-285750" eaLnBrk="0" hangingPunct="0">
              <a:defRPr sz="2000">
                <a:solidFill>
                  <a:schemeClr val="tx1"/>
                </a:solidFill>
                <a:latin typeface="Microsoft Sans Serif" panose="020B0604020202020204" pitchFamily="34" charset="0"/>
              </a:defRPr>
            </a:lvl2pPr>
            <a:lvl3pPr marL="1143000" indent="-228600" eaLnBrk="0" hangingPunct="0">
              <a:defRPr sz="2000">
                <a:solidFill>
                  <a:schemeClr val="tx1"/>
                </a:solidFill>
                <a:latin typeface="Microsoft Sans Serif" panose="020B0604020202020204" pitchFamily="34" charset="0"/>
              </a:defRPr>
            </a:lvl3pPr>
            <a:lvl4pPr marL="1600200" indent="-228600" eaLnBrk="0" hangingPunct="0">
              <a:defRPr sz="2000">
                <a:solidFill>
                  <a:schemeClr val="tx1"/>
                </a:solidFill>
                <a:latin typeface="Microsoft Sans Serif" panose="020B0604020202020204" pitchFamily="34" charset="0"/>
              </a:defRPr>
            </a:lvl4pPr>
            <a:lvl5pPr marL="2057400" indent="-228600" eaLnBrk="0" hangingPunct="0">
              <a:defRPr sz="2000">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a:solidFill>
                  <a:schemeClr val="tx1"/>
                </a:solidFill>
                <a:latin typeface="Microsoft Sans Serif" panose="020B0604020202020204" pitchFamily="34" charset="0"/>
              </a:defRPr>
            </a:lvl9pPr>
          </a:lstStyle>
          <a:p>
            <a:pPr eaLnBrk="1" hangingPunct="1"/>
            <a:r>
              <a:rPr lang="en-US" altLang="cs-CZ" dirty="0">
                <a:latin typeface="Arial" panose="020B0604020202020204" pitchFamily="34" charset="0"/>
                <a:cs typeface="Arial" panose="020B0604020202020204" pitchFamily="34" charset="0"/>
              </a:rPr>
              <a:t>Studying the effects of vacuum polarization due to </a:t>
            </a:r>
            <a:r>
              <a:rPr lang="en-US" altLang="cs-CZ" b="1" dirty="0">
                <a:solidFill>
                  <a:srgbClr val="FF3300"/>
                </a:solidFill>
                <a:latin typeface="Arial" panose="020B0604020202020204" pitchFamily="34" charset="0"/>
                <a:cs typeface="Arial" panose="020B0604020202020204" pitchFamily="34" charset="0"/>
              </a:rPr>
              <a:t>loops of charged vector bosons on the renormalized electric</a:t>
            </a:r>
            <a:r>
              <a:rPr lang="en-US" altLang="cs-CZ" dirty="0">
                <a:latin typeface="Arial" panose="020B0604020202020204" pitchFamily="34" charset="0"/>
                <a:cs typeface="Arial" panose="020B0604020202020204" pitchFamily="34" charset="0"/>
              </a:rPr>
              <a:t> charge they found the expression</a:t>
            </a:r>
            <a:endParaRPr lang="cs-CZ" altLang="cs-CZ" dirty="0">
              <a:latin typeface="Arial" panose="020B0604020202020204" pitchFamily="34" charset="0"/>
              <a:cs typeface="Arial" panose="020B0604020202020204" pitchFamily="34" charset="0"/>
            </a:endParaRPr>
          </a:p>
        </p:txBody>
      </p:sp>
      <p:sp>
        <p:nvSpPr>
          <p:cNvPr id="13317" name="Text Box 10">
            <a:extLst>
              <a:ext uri="{FF2B5EF4-FFF2-40B4-BE49-F238E27FC236}">
                <a16:creationId xmlns:a16="http://schemas.microsoft.com/office/drawing/2014/main" id="{30E397A4-4590-0344-F330-54F6A43136E0}"/>
              </a:ext>
            </a:extLst>
          </p:cNvPr>
          <p:cNvSpPr txBox="1">
            <a:spLocks noChangeArrowheads="1"/>
          </p:cNvSpPr>
          <p:nvPr/>
        </p:nvSpPr>
        <p:spPr bwMode="auto">
          <a:xfrm>
            <a:off x="221774" y="940206"/>
            <a:ext cx="870045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Microsoft Sans Serif" panose="020B0604020202020204" pitchFamily="34" charset="0"/>
              </a:defRPr>
            </a:lvl1pPr>
            <a:lvl2pPr marL="742950" indent="-285750" eaLnBrk="0" hangingPunct="0">
              <a:defRPr sz="2000">
                <a:solidFill>
                  <a:schemeClr val="tx1"/>
                </a:solidFill>
                <a:latin typeface="Microsoft Sans Serif" panose="020B0604020202020204" pitchFamily="34" charset="0"/>
              </a:defRPr>
            </a:lvl2pPr>
            <a:lvl3pPr marL="1143000" indent="-228600" eaLnBrk="0" hangingPunct="0">
              <a:defRPr sz="2000">
                <a:solidFill>
                  <a:schemeClr val="tx1"/>
                </a:solidFill>
                <a:latin typeface="Microsoft Sans Serif" panose="020B0604020202020204" pitchFamily="34" charset="0"/>
              </a:defRPr>
            </a:lvl3pPr>
            <a:lvl4pPr marL="1600200" indent="-228600" eaLnBrk="0" hangingPunct="0">
              <a:defRPr sz="2000">
                <a:solidFill>
                  <a:schemeClr val="tx1"/>
                </a:solidFill>
                <a:latin typeface="Microsoft Sans Serif" panose="020B0604020202020204" pitchFamily="34" charset="0"/>
              </a:defRPr>
            </a:lvl4pPr>
            <a:lvl5pPr marL="2057400" indent="-228600" eaLnBrk="0" hangingPunct="0">
              <a:defRPr sz="2000">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a:solidFill>
                  <a:schemeClr val="tx1"/>
                </a:solidFill>
                <a:latin typeface="Microsoft Sans Serif" panose="020B0604020202020204" pitchFamily="34" charset="0"/>
              </a:defRPr>
            </a:lvl9pPr>
          </a:lstStyle>
          <a:p>
            <a:pPr eaLnBrk="1" hangingPunct="1"/>
            <a:r>
              <a:rPr lang="en-US" altLang="cs-CZ" dirty="0">
                <a:latin typeface="Arial" panose="020B0604020202020204" pitchFamily="34" charset="0"/>
                <a:cs typeface="Arial" panose="020B0604020202020204" pitchFamily="34" charset="0"/>
              </a:rPr>
              <a:t>Perhaps the first who observed this </a:t>
            </a:r>
            <a:r>
              <a:rPr lang="en-US" altLang="cs-CZ" dirty="0" err="1">
                <a:latin typeface="Arial" panose="020B0604020202020204" pitchFamily="34" charset="0"/>
                <a:cs typeface="Arial" panose="020B0604020202020204" pitchFamily="34" charset="0"/>
              </a:rPr>
              <a:t>behaviour</a:t>
            </a:r>
            <a:r>
              <a:rPr lang="en-US" altLang="cs-CZ" dirty="0">
                <a:latin typeface="Arial" panose="020B0604020202020204" pitchFamily="34" charset="0"/>
                <a:cs typeface="Arial" panose="020B0604020202020204" pitchFamily="34" charset="0"/>
              </a:rPr>
              <a:t> of a coupling constant were </a:t>
            </a:r>
            <a:r>
              <a:rPr lang="en-US" altLang="cs-CZ" b="1" dirty="0">
                <a:solidFill>
                  <a:srgbClr val="0066FF"/>
                </a:solidFill>
                <a:latin typeface="Arial" panose="020B0604020202020204" pitchFamily="34" charset="0"/>
                <a:cs typeface="Arial" panose="020B0604020202020204" pitchFamily="34" charset="0"/>
              </a:rPr>
              <a:t>V. S.</a:t>
            </a:r>
            <a:r>
              <a:rPr lang="en-US" altLang="cs-CZ" dirty="0">
                <a:latin typeface="Arial" panose="020B0604020202020204" pitchFamily="34" charset="0"/>
                <a:cs typeface="Arial" panose="020B0604020202020204" pitchFamily="34" charset="0"/>
              </a:rPr>
              <a:t> </a:t>
            </a:r>
            <a:r>
              <a:rPr lang="en-US" altLang="cs-CZ" b="1" dirty="0" err="1">
                <a:solidFill>
                  <a:srgbClr val="3333FF"/>
                </a:solidFill>
                <a:latin typeface="Arial" panose="020B0604020202020204" pitchFamily="34" charset="0"/>
                <a:cs typeface="Arial" panose="020B0604020202020204" pitchFamily="34" charset="0"/>
              </a:rPr>
              <a:t>Vanyashin</a:t>
            </a:r>
            <a:r>
              <a:rPr lang="en-US" altLang="cs-CZ" b="1" dirty="0">
                <a:solidFill>
                  <a:srgbClr val="3333FF"/>
                </a:solidFill>
                <a:latin typeface="Arial" panose="020B0604020202020204" pitchFamily="34" charset="0"/>
                <a:cs typeface="Arial" panose="020B0604020202020204" pitchFamily="34" charset="0"/>
              </a:rPr>
              <a:t> and M. V. </a:t>
            </a:r>
            <a:r>
              <a:rPr lang="en-US" altLang="cs-CZ" b="1" dirty="0" err="1">
                <a:solidFill>
                  <a:srgbClr val="3333FF"/>
                </a:solidFill>
                <a:latin typeface="Arial" panose="020B0604020202020204" pitchFamily="34" charset="0"/>
                <a:cs typeface="Arial" panose="020B0604020202020204" pitchFamily="34" charset="0"/>
              </a:rPr>
              <a:t>Terentev</a:t>
            </a:r>
            <a:r>
              <a:rPr lang="en-US" altLang="cs-CZ" b="1" dirty="0">
                <a:solidFill>
                  <a:srgbClr val="3333FF"/>
                </a:solidFill>
                <a:latin typeface="Arial" panose="020B0604020202020204" pitchFamily="34" charset="0"/>
                <a:cs typeface="Arial" panose="020B0604020202020204" pitchFamily="34" charset="0"/>
              </a:rPr>
              <a:t> </a:t>
            </a:r>
            <a:r>
              <a:rPr lang="en-US" altLang="cs-CZ" dirty="0">
                <a:latin typeface="Arial" panose="020B0604020202020204" pitchFamily="34" charset="0"/>
                <a:cs typeface="Arial" panose="020B0604020202020204" pitchFamily="34" charset="0"/>
              </a:rPr>
              <a:t>in 1965.</a:t>
            </a:r>
            <a:endParaRPr lang="cs-CZ" altLang="cs-CZ" dirty="0">
              <a:latin typeface="Arial" panose="020B0604020202020204" pitchFamily="34" charset="0"/>
              <a:cs typeface="Arial" panose="020B0604020202020204" pitchFamily="34" charset="0"/>
            </a:endParaRPr>
          </a:p>
        </p:txBody>
      </p:sp>
      <p:sp>
        <p:nvSpPr>
          <p:cNvPr id="13318" name="Text Box 11">
            <a:extLst>
              <a:ext uri="{FF2B5EF4-FFF2-40B4-BE49-F238E27FC236}">
                <a16:creationId xmlns:a16="http://schemas.microsoft.com/office/drawing/2014/main" id="{2338AA82-9793-4838-F6EB-5D2001FCB4E7}"/>
              </a:ext>
            </a:extLst>
          </p:cNvPr>
          <p:cNvSpPr txBox="1">
            <a:spLocks noChangeArrowheads="1"/>
          </p:cNvSpPr>
          <p:nvPr/>
        </p:nvSpPr>
        <p:spPr bwMode="auto">
          <a:xfrm>
            <a:off x="170022" y="3464719"/>
            <a:ext cx="5591494" cy="1631216"/>
          </a:xfrm>
          <a:prstGeom prst="rect">
            <a:avLst/>
          </a:prstGeom>
          <a:noFill/>
          <a:ln>
            <a:noFill/>
          </a:ln>
        </p:spPr>
        <p:txBody>
          <a:bodyPr wrap="square">
            <a:spAutoFit/>
          </a:bodyPr>
          <a:lstStyle>
            <a:lvl1pPr eaLnBrk="0" hangingPunct="0">
              <a:defRPr sz="2000">
                <a:solidFill>
                  <a:schemeClr val="tx1"/>
                </a:solidFill>
                <a:latin typeface="Microsoft Sans Serif" panose="020B0604020202020204" pitchFamily="34" charset="0"/>
              </a:defRPr>
            </a:lvl1pPr>
            <a:lvl2pPr marL="742950" indent="-285750" eaLnBrk="0" hangingPunct="0">
              <a:defRPr sz="2000">
                <a:solidFill>
                  <a:schemeClr val="tx1"/>
                </a:solidFill>
                <a:latin typeface="Microsoft Sans Serif" panose="020B0604020202020204" pitchFamily="34" charset="0"/>
              </a:defRPr>
            </a:lvl2pPr>
            <a:lvl3pPr marL="1143000" indent="-228600" eaLnBrk="0" hangingPunct="0">
              <a:defRPr sz="2000">
                <a:solidFill>
                  <a:schemeClr val="tx1"/>
                </a:solidFill>
                <a:latin typeface="Microsoft Sans Serif" panose="020B0604020202020204" pitchFamily="34" charset="0"/>
              </a:defRPr>
            </a:lvl3pPr>
            <a:lvl4pPr marL="1600200" indent="-228600" eaLnBrk="0" hangingPunct="0">
              <a:defRPr sz="2000">
                <a:solidFill>
                  <a:schemeClr val="tx1"/>
                </a:solidFill>
                <a:latin typeface="Microsoft Sans Serif" panose="020B0604020202020204" pitchFamily="34" charset="0"/>
              </a:defRPr>
            </a:lvl4pPr>
            <a:lvl5pPr marL="2057400" indent="-228600" eaLnBrk="0" hangingPunct="0">
              <a:defRPr sz="2000">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a:solidFill>
                  <a:schemeClr val="tx1"/>
                </a:solidFill>
                <a:latin typeface="Microsoft Sans Serif" panose="020B0604020202020204" pitchFamily="34" charset="0"/>
              </a:defRPr>
            </a:lvl9pPr>
          </a:lstStyle>
          <a:p>
            <a:pPr eaLnBrk="1" hangingPunct="1"/>
            <a:r>
              <a:rPr lang="en-US" altLang="cs-CZ" dirty="0">
                <a:latin typeface="Arial" panose="020B0604020202020204" pitchFamily="34" charset="0"/>
                <a:cs typeface="Arial" panose="020B0604020202020204" pitchFamily="34" charset="0"/>
              </a:rPr>
              <a:t>and noted that these loops </a:t>
            </a:r>
            <a:r>
              <a:rPr lang="en-US" altLang="cs-CZ" b="1" dirty="0">
                <a:solidFill>
                  <a:srgbClr val="FF0000"/>
                </a:solidFill>
                <a:latin typeface="Arial" panose="020B0604020202020204" pitchFamily="34" charset="0"/>
                <a:cs typeface="Arial" panose="020B0604020202020204" pitchFamily="34" charset="0"/>
              </a:rPr>
              <a:t>give the opposite sign that those of fermion loops in standard QED</a:t>
            </a:r>
            <a:r>
              <a:rPr lang="cs-CZ" altLang="cs-CZ" b="1" dirty="0">
                <a:solidFill>
                  <a:srgbClr val="FF0000"/>
                </a:solidFill>
                <a:latin typeface="Arial" panose="020B0604020202020204" pitchFamily="34" charset="0"/>
                <a:cs typeface="Arial" panose="020B0604020202020204" pitchFamily="34" charset="0"/>
              </a:rPr>
              <a:t>, </a:t>
            </a:r>
            <a:r>
              <a:rPr lang="cs-CZ" altLang="cs-CZ" dirty="0">
                <a:latin typeface="Arial" panose="020B0604020202020204" pitchFamily="34" charset="0"/>
                <a:cs typeface="Arial" panose="020B0604020202020204" pitchFamily="34" charset="0"/>
              </a:rPr>
              <a:t>b</a:t>
            </a:r>
            <a:r>
              <a:rPr lang="en-US" altLang="cs-CZ" dirty="0" err="1">
                <a:latin typeface="Arial" panose="020B0604020202020204" pitchFamily="34" charset="0"/>
                <a:cs typeface="Arial" panose="020B0604020202020204" pitchFamily="34" charset="0"/>
              </a:rPr>
              <a:t>ut</a:t>
            </a:r>
            <a:r>
              <a:rPr lang="en-US" altLang="cs-CZ" dirty="0">
                <a:latin typeface="Arial" panose="020B0604020202020204" pitchFamily="34" charset="0"/>
                <a:cs typeface="Arial" panose="020B0604020202020204" pitchFamily="34" charset="0"/>
              </a:rPr>
              <a:t> they attributed this result to the fact that the theory</a:t>
            </a:r>
            <a:r>
              <a:rPr lang="cs-CZ" altLang="cs-CZ" dirty="0">
                <a:latin typeface="Arial" panose="020B0604020202020204" pitchFamily="34" charset="0"/>
                <a:cs typeface="Arial" panose="020B0604020202020204" pitchFamily="34" charset="0"/>
              </a:rPr>
              <a:t> </a:t>
            </a:r>
            <a:r>
              <a:rPr lang="en-US" altLang="cs-CZ" dirty="0">
                <a:latin typeface="Arial" panose="020B0604020202020204" pitchFamily="34" charset="0"/>
                <a:cs typeface="Arial" panose="020B0604020202020204" pitchFamily="34" charset="0"/>
              </a:rPr>
              <a:t>with charged vector bosons coupled to photons </a:t>
            </a:r>
            <a:r>
              <a:rPr lang="en-US" altLang="cs-CZ" b="1" dirty="0">
                <a:solidFill>
                  <a:srgbClr val="FF0000"/>
                </a:solidFill>
                <a:latin typeface="Arial" panose="020B0604020202020204" pitchFamily="34" charset="0"/>
                <a:cs typeface="Arial" panose="020B0604020202020204" pitchFamily="34" charset="0"/>
              </a:rPr>
              <a:t>is not renormalizable.</a:t>
            </a:r>
            <a:endParaRPr lang="cs-CZ" altLang="cs-CZ" b="1" dirty="0">
              <a:solidFill>
                <a:srgbClr val="FF0000"/>
              </a:solidFill>
              <a:latin typeface="Arial" panose="020B0604020202020204" pitchFamily="34" charset="0"/>
              <a:cs typeface="Arial" panose="020B0604020202020204" pitchFamily="34" charset="0"/>
            </a:endParaRPr>
          </a:p>
        </p:txBody>
      </p:sp>
      <p:pic>
        <p:nvPicPr>
          <p:cNvPr id="13320" name="Picture 16">
            <a:extLst>
              <a:ext uri="{FF2B5EF4-FFF2-40B4-BE49-F238E27FC236}">
                <a16:creationId xmlns:a16="http://schemas.microsoft.com/office/drawing/2014/main" id="{FBC4DAA0-7A83-5E8F-B88E-DB3EE43D73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4219" y="2000720"/>
            <a:ext cx="2965450" cy="1303338"/>
          </a:xfrm>
          <a:prstGeom prst="rect">
            <a:avLst/>
          </a:prstGeom>
          <a:noFill/>
          <a:ln w="38100">
            <a:solidFill>
              <a:srgbClr val="66FF66"/>
            </a:solidFill>
            <a:miter lim="800000"/>
            <a:headEnd/>
            <a:tailEnd/>
          </a:ln>
          <a:extLst>
            <a:ext uri="{909E8E84-426E-40DD-AFC4-6F175D3DCCD1}">
              <a14:hiddenFill xmlns:a14="http://schemas.microsoft.com/office/drawing/2010/main">
                <a:solidFill>
                  <a:srgbClr val="FFFFFF"/>
                </a:solidFill>
              </a14:hiddenFill>
            </a:ext>
          </a:extLst>
        </p:spPr>
      </p:pic>
      <p:pic>
        <p:nvPicPr>
          <p:cNvPr id="13321" name="Picture 17">
            <a:extLst>
              <a:ext uri="{FF2B5EF4-FFF2-40B4-BE49-F238E27FC236}">
                <a16:creationId xmlns:a16="http://schemas.microsoft.com/office/drawing/2014/main" id="{E8513D63-59DD-257F-356F-D2A4BB897A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8507" y="3656686"/>
            <a:ext cx="2951162" cy="1268412"/>
          </a:xfrm>
          <a:prstGeom prst="rect">
            <a:avLst/>
          </a:prstGeom>
          <a:noFill/>
          <a:ln w="38100">
            <a:solidFill>
              <a:srgbClr val="66FF66"/>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3314" name="Object 19">
            <a:extLst>
              <a:ext uri="{FF2B5EF4-FFF2-40B4-BE49-F238E27FC236}">
                <a16:creationId xmlns:a16="http://schemas.microsoft.com/office/drawing/2014/main" id="{C081D747-1018-E38C-D6C4-EE371767CF6F}"/>
              </a:ext>
            </a:extLst>
          </p:cNvPr>
          <p:cNvGraphicFramePr>
            <a:graphicFrameLocks noChangeAspect="1"/>
          </p:cNvGraphicFramePr>
          <p:nvPr/>
        </p:nvGraphicFramePr>
        <p:xfrm>
          <a:off x="6958013" y="3213100"/>
          <a:ext cx="346075" cy="503238"/>
        </p:xfrm>
        <a:graphic>
          <a:graphicData uri="http://schemas.openxmlformats.org/presentationml/2006/ole">
            <mc:AlternateContent xmlns:mc="http://schemas.openxmlformats.org/markup-compatibility/2006">
              <mc:Choice xmlns:v="urn:schemas-microsoft-com:vml" Requires="v">
                <p:oleObj name="Equation" r:id="rId4" imgW="139680" imgH="203040" progId="Equation.DSMT4">
                  <p:embed/>
                </p:oleObj>
              </mc:Choice>
              <mc:Fallback>
                <p:oleObj name="Equation" r:id="rId4" imgW="139680" imgH="203040" progId="Equation.DSMT4">
                  <p:embed/>
                  <p:pic>
                    <p:nvPicPr>
                      <p:cNvPr id="13314" name="Object 19">
                        <a:extLst>
                          <a:ext uri="{FF2B5EF4-FFF2-40B4-BE49-F238E27FC236}">
                            <a16:creationId xmlns:a16="http://schemas.microsoft.com/office/drawing/2014/main" id="{C081D747-1018-E38C-D6C4-EE371767CF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8013" y="3213100"/>
                        <a:ext cx="346075"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Zástupný symbol pro datum 9">
            <a:extLst>
              <a:ext uri="{FF2B5EF4-FFF2-40B4-BE49-F238E27FC236}">
                <a16:creationId xmlns:a16="http://schemas.microsoft.com/office/drawing/2014/main" id="{E980687C-81CE-B7CE-D497-4F52CD1D1569}"/>
              </a:ext>
            </a:extLst>
          </p:cNvPr>
          <p:cNvSpPr>
            <a:spLocks noGrp="1"/>
          </p:cNvSpPr>
          <p:nvPr>
            <p:ph type="dt" sz="quarter" idx="10"/>
          </p:nvPr>
        </p:nvSpPr>
        <p:spPr/>
        <p:txBody>
          <a:bodyPr/>
          <a:lstStyle/>
          <a:p>
            <a:pPr>
              <a:defRPr/>
            </a:pPr>
            <a:r>
              <a:rPr lang="cs-CZ"/>
              <a:t>12.10.2023</a:t>
            </a:r>
          </a:p>
        </p:txBody>
      </p:sp>
      <p:sp>
        <p:nvSpPr>
          <p:cNvPr id="11" name="Zástupný symbol pro číslo snímku 10">
            <a:extLst>
              <a:ext uri="{FF2B5EF4-FFF2-40B4-BE49-F238E27FC236}">
                <a16:creationId xmlns:a16="http://schemas.microsoft.com/office/drawing/2014/main" id="{FE73EA18-3DA7-9DE8-7659-C8BD74B72AE4}"/>
              </a:ext>
            </a:extLst>
          </p:cNvPr>
          <p:cNvSpPr>
            <a:spLocks noGrp="1"/>
          </p:cNvSpPr>
          <p:nvPr>
            <p:ph type="sldNum" sz="quarter" idx="12"/>
          </p:nvPr>
        </p:nvSpPr>
        <p:spPr/>
        <p:txBody>
          <a:bodyPr/>
          <a:lstStyle>
            <a:lvl1pPr eaLnBrk="0" hangingPunct="0">
              <a:defRPr sz="2000">
                <a:solidFill>
                  <a:schemeClr val="tx1"/>
                </a:solidFill>
                <a:latin typeface="Microsoft Sans Serif" panose="020B0604020202020204" pitchFamily="34" charset="0"/>
              </a:defRPr>
            </a:lvl1pPr>
            <a:lvl2pPr marL="742950" indent="-285750" eaLnBrk="0" hangingPunct="0">
              <a:defRPr sz="2000">
                <a:solidFill>
                  <a:schemeClr val="tx1"/>
                </a:solidFill>
                <a:latin typeface="Microsoft Sans Serif" panose="020B0604020202020204" pitchFamily="34" charset="0"/>
              </a:defRPr>
            </a:lvl2pPr>
            <a:lvl3pPr marL="1143000" indent="-228600" eaLnBrk="0" hangingPunct="0">
              <a:defRPr sz="2000">
                <a:solidFill>
                  <a:schemeClr val="tx1"/>
                </a:solidFill>
                <a:latin typeface="Microsoft Sans Serif" panose="020B0604020202020204" pitchFamily="34" charset="0"/>
              </a:defRPr>
            </a:lvl3pPr>
            <a:lvl4pPr marL="1600200" indent="-228600" eaLnBrk="0" hangingPunct="0">
              <a:defRPr sz="2000">
                <a:solidFill>
                  <a:schemeClr val="tx1"/>
                </a:solidFill>
                <a:latin typeface="Microsoft Sans Serif" panose="020B0604020202020204" pitchFamily="34" charset="0"/>
              </a:defRPr>
            </a:lvl4pPr>
            <a:lvl5pPr marL="2057400" indent="-228600" eaLnBrk="0" hangingPunct="0">
              <a:defRPr sz="2000">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a:solidFill>
                  <a:schemeClr val="tx1"/>
                </a:solidFill>
                <a:latin typeface="Microsoft Sans Serif" panose="020B0604020202020204" pitchFamily="34" charset="0"/>
              </a:defRPr>
            </a:lvl9pPr>
          </a:lstStyle>
          <a:p>
            <a:pPr eaLnBrk="1" hangingPunct="1"/>
            <a:fld id="{5899A04F-40B9-4B2D-B8EF-6EC7E5EFDE8B}" type="slidenum">
              <a:rPr lang="cs-CZ" altLang="cs-CZ" sz="1400">
                <a:latin typeface="Arial" panose="020B0604020202020204" pitchFamily="34" charset="0"/>
              </a:rPr>
              <a:pPr eaLnBrk="1" hangingPunct="1"/>
              <a:t>70</a:t>
            </a:fld>
            <a:endParaRPr lang="cs-CZ" altLang="cs-CZ" sz="1400">
              <a:latin typeface="Arial" panose="020B0604020202020204" pitchFamily="34" charset="0"/>
            </a:endParaRPr>
          </a:p>
        </p:txBody>
      </p:sp>
      <p:sp>
        <p:nvSpPr>
          <p:cNvPr id="12" name="Zástupný symbol pro zápatí 11">
            <a:extLst>
              <a:ext uri="{FF2B5EF4-FFF2-40B4-BE49-F238E27FC236}">
                <a16:creationId xmlns:a16="http://schemas.microsoft.com/office/drawing/2014/main" id="{B58490FF-1DAA-E4B0-9AD2-9428DC9D9AC4}"/>
              </a:ext>
            </a:extLst>
          </p:cNvPr>
          <p:cNvSpPr>
            <a:spLocks noGrp="1"/>
          </p:cNvSpPr>
          <p:nvPr>
            <p:ph type="ftr" sz="quarter" idx="11"/>
          </p:nvPr>
        </p:nvSpPr>
        <p:spPr/>
        <p:txBody>
          <a:bodyPr/>
          <a:lstStyle/>
          <a:p>
            <a:pPr>
              <a:defRPr/>
            </a:pPr>
            <a:r>
              <a:rPr lang="cs-CZ"/>
              <a:t>Division Seminar</a:t>
            </a:r>
          </a:p>
        </p:txBody>
      </p:sp>
    </p:spTree>
    <p:extLst>
      <p:ext uri="{BB962C8B-B14F-4D97-AF65-F5344CB8AC3E}">
        <p14:creationId xmlns:p14="http://schemas.microsoft.com/office/powerpoint/2010/main" val="305722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fade">
                                      <p:cBhvr>
                                        <p:cTn id="7" dur="500"/>
                                        <p:tgtEl>
                                          <p:spTgt spid="133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317"/>
                                        </p:tgtEl>
                                        <p:attrNameLst>
                                          <p:attrName>style.visibility</p:attrName>
                                        </p:attrNameLst>
                                      </p:cBhvr>
                                      <p:to>
                                        <p:strVal val="visible"/>
                                      </p:to>
                                    </p:set>
                                    <p:animEffect transition="in" filter="fade">
                                      <p:cBhvr>
                                        <p:cTn id="10" dur="500"/>
                                        <p:tgtEl>
                                          <p:spTgt spid="133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316"/>
                                        </p:tgtEl>
                                        <p:attrNameLst>
                                          <p:attrName>style.visibility</p:attrName>
                                        </p:attrNameLst>
                                      </p:cBhvr>
                                      <p:to>
                                        <p:strVal val="visible"/>
                                      </p:to>
                                    </p:set>
                                    <p:animEffect transition="in" filter="fade">
                                      <p:cBhvr>
                                        <p:cTn id="15" dur="500"/>
                                        <p:tgtEl>
                                          <p:spTgt spid="13316"/>
                                        </p:tgtEl>
                                      </p:cBhvr>
                                    </p:animEffect>
                                  </p:childTnLst>
                                </p:cTn>
                              </p:par>
                              <p:par>
                                <p:cTn id="16" presetID="10" presetClass="entr" presetSubtype="0" fill="hold" nodeType="withEffect">
                                  <p:stCondLst>
                                    <p:cond delay="0"/>
                                  </p:stCondLst>
                                  <p:childTnLst>
                                    <p:set>
                                      <p:cBhvr>
                                        <p:cTn id="17" dur="1" fill="hold">
                                          <p:stCondLst>
                                            <p:cond delay="0"/>
                                          </p:stCondLst>
                                        </p:cTn>
                                        <p:tgtEl>
                                          <p:spTgt spid="13320"/>
                                        </p:tgtEl>
                                        <p:attrNameLst>
                                          <p:attrName>style.visibility</p:attrName>
                                        </p:attrNameLst>
                                      </p:cBhvr>
                                      <p:to>
                                        <p:strVal val="visible"/>
                                      </p:to>
                                    </p:set>
                                    <p:animEffect transition="in" filter="fade">
                                      <p:cBhvr>
                                        <p:cTn id="18" dur="500"/>
                                        <p:tgtEl>
                                          <p:spTgt spid="133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318"/>
                                        </p:tgtEl>
                                        <p:attrNameLst>
                                          <p:attrName>style.visibility</p:attrName>
                                        </p:attrNameLst>
                                      </p:cBhvr>
                                      <p:to>
                                        <p:strVal val="visible"/>
                                      </p:to>
                                    </p:set>
                                    <p:animEffect transition="in" filter="fade">
                                      <p:cBhvr>
                                        <p:cTn id="23" dur="500"/>
                                        <p:tgtEl>
                                          <p:spTgt spid="13318"/>
                                        </p:tgtEl>
                                      </p:cBhvr>
                                    </p:animEffect>
                                  </p:childTnLst>
                                </p:cTn>
                              </p:par>
                              <p:par>
                                <p:cTn id="24" presetID="10" presetClass="entr" presetSubtype="0" fill="hold" nodeType="withEffect">
                                  <p:stCondLst>
                                    <p:cond delay="0"/>
                                  </p:stCondLst>
                                  <p:childTnLst>
                                    <p:set>
                                      <p:cBhvr>
                                        <p:cTn id="25" dur="1" fill="hold">
                                          <p:stCondLst>
                                            <p:cond delay="0"/>
                                          </p:stCondLst>
                                        </p:cTn>
                                        <p:tgtEl>
                                          <p:spTgt spid="13314"/>
                                        </p:tgtEl>
                                        <p:attrNameLst>
                                          <p:attrName>style.visibility</p:attrName>
                                        </p:attrNameLst>
                                      </p:cBhvr>
                                      <p:to>
                                        <p:strVal val="visible"/>
                                      </p:to>
                                    </p:set>
                                    <p:animEffect transition="in" filter="fade">
                                      <p:cBhvr>
                                        <p:cTn id="26" dur="500"/>
                                        <p:tgtEl>
                                          <p:spTgt spid="13314"/>
                                        </p:tgtEl>
                                      </p:cBhvr>
                                    </p:animEffect>
                                  </p:childTnLst>
                                </p:cTn>
                              </p:par>
                              <p:par>
                                <p:cTn id="27" presetID="10" presetClass="entr" presetSubtype="0" fill="hold" nodeType="withEffect">
                                  <p:stCondLst>
                                    <p:cond delay="0"/>
                                  </p:stCondLst>
                                  <p:childTnLst>
                                    <p:set>
                                      <p:cBhvr>
                                        <p:cTn id="28" dur="1" fill="hold">
                                          <p:stCondLst>
                                            <p:cond delay="0"/>
                                          </p:stCondLst>
                                        </p:cTn>
                                        <p:tgtEl>
                                          <p:spTgt spid="13321"/>
                                        </p:tgtEl>
                                        <p:attrNameLst>
                                          <p:attrName>style.visibility</p:attrName>
                                        </p:attrNameLst>
                                      </p:cBhvr>
                                      <p:to>
                                        <p:strVal val="visible"/>
                                      </p:to>
                                    </p:set>
                                    <p:animEffect transition="in" filter="fade">
                                      <p:cBhvr>
                                        <p:cTn id="29" dur="500"/>
                                        <p:tgtEl>
                                          <p:spTgt spid="13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13316" grpId="0"/>
      <p:bldP spid="13317" grpId="0"/>
      <p:bldP spid="133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a:extLst>
              <a:ext uri="{FF2B5EF4-FFF2-40B4-BE49-F238E27FC236}">
                <a16:creationId xmlns:a16="http://schemas.microsoft.com/office/drawing/2014/main" id="{DC027635-2C07-1983-3E79-E9C0B6FB463C}"/>
              </a:ext>
            </a:extLst>
          </p:cNvPr>
          <p:cNvSpPr txBox="1">
            <a:spLocks noChangeArrowheads="1"/>
          </p:cNvSpPr>
          <p:nvPr/>
        </p:nvSpPr>
        <p:spPr bwMode="auto">
          <a:xfrm>
            <a:off x="0" y="44450"/>
            <a:ext cx="9144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Microsoft Sans Serif" panose="020B0604020202020204" pitchFamily="34" charset="0"/>
              </a:defRPr>
            </a:lvl1pPr>
            <a:lvl2pPr marL="742950" indent="-285750" eaLnBrk="0" hangingPunct="0">
              <a:defRPr sz="2000">
                <a:solidFill>
                  <a:schemeClr val="tx1"/>
                </a:solidFill>
                <a:latin typeface="Microsoft Sans Serif" panose="020B0604020202020204" pitchFamily="34" charset="0"/>
              </a:defRPr>
            </a:lvl2pPr>
            <a:lvl3pPr marL="1143000" indent="-228600" eaLnBrk="0" hangingPunct="0">
              <a:defRPr sz="2000">
                <a:solidFill>
                  <a:schemeClr val="tx1"/>
                </a:solidFill>
                <a:latin typeface="Microsoft Sans Serif" panose="020B0604020202020204" pitchFamily="34" charset="0"/>
              </a:defRPr>
            </a:lvl3pPr>
            <a:lvl4pPr marL="1600200" indent="-228600" eaLnBrk="0" hangingPunct="0">
              <a:defRPr sz="2000">
                <a:solidFill>
                  <a:schemeClr val="tx1"/>
                </a:solidFill>
                <a:latin typeface="Microsoft Sans Serif" panose="020B0604020202020204" pitchFamily="34" charset="0"/>
              </a:defRPr>
            </a:lvl4pPr>
            <a:lvl5pPr marL="2057400" indent="-228600" eaLnBrk="0" hangingPunct="0">
              <a:defRPr sz="2000">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a:solidFill>
                  <a:schemeClr val="tx1"/>
                </a:solidFill>
                <a:latin typeface="Microsoft Sans Serif" panose="020B0604020202020204" pitchFamily="34" charset="0"/>
              </a:defRPr>
            </a:lvl9pPr>
          </a:lstStyle>
          <a:p>
            <a:pPr eaLnBrk="1" hangingPunct="1"/>
            <a:r>
              <a:rPr lang="en-US" altLang="cs-CZ" dirty="0">
                <a:latin typeface="Arial" panose="020B0604020202020204" pitchFamily="34" charset="0"/>
                <a:cs typeface="Arial" panose="020B0604020202020204" pitchFamily="34" charset="0"/>
              </a:rPr>
              <a:t>I</a:t>
            </a:r>
            <a:r>
              <a:rPr lang="cs-CZ" altLang="cs-CZ" dirty="0">
                <a:latin typeface="Arial" panose="020B0604020202020204" pitchFamily="34" charset="0"/>
                <a:cs typeface="Arial" panose="020B0604020202020204" pitchFamily="34" charset="0"/>
              </a:rPr>
              <a:t>n </a:t>
            </a:r>
            <a:r>
              <a:rPr lang="en-US" altLang="cs-CZ" dirty="0">
                <a:latin typeface="Arial" panose="020B0604020202020204" pitchFamily="34" charset="0"/>
                <a:cs typeface="Arial" panose="020B0604020202020204" pitchFamily="34" charset="0"/>
              </a:rPr>
              <a:t>middle</a:t>
            </a:r>
            <a:r>
              <a:rPr lang="cs-CZ" altLang="cs-CZ" dirty="0">
                <a:latin typeface="Arial" panose="020B0604020202020204" pitchFamily="34" charset="0"/>
                <a:cs typeface="Arial" panose="020B0604020202020204" pitchFamily="34" charset="0"/>
              </a:rPr>
              <a:t> </a:t>
            </a:r>
            <a:r>
              <a:rPr lang="en-US" altLang="cs-CZ" dirty="0">
                <a:latin typeface="Arial" panose="020B0604020202020204" pitchFamily="34" charset="0"/>
                <a:cs typeface="Arial" panose="020B0604020202020204" pitchFamily="34" charset="0"/>
              </a:rPr>
              <a:t>1950’s</a:t>
            </a:r>
            <a:r>
              <a:rPr lang="cs-CZ" altLang="cs-CZ" dirty="0">
                <a:latin typeface="Arial" panose="020B0604020202020204" pitchFamily="34" charset="0"/>
                <a:cs typeface="Arial" panose="020B0604020202020204" pitchFamily="34" charset="0"/>
              </a:rPr>
              <a:t> </a:t>
            </a:r>
            <a:r>
              <a:rPr lang="en-US" altLang="cs-CZ" dirty="0">
                <a:latin typeface="Arial" panose="020B0604020202020204" pitchFamily="34" charset="0"/>
                <a:cs typeface="Arial" panose="020B0604020202020204" pitchFamily="34" charset="0"/>
              </a:rPr>
              <a:t> </a:t>
            </a:r>
            <a:r>
              <a:rPr lang="cs-CZ" altLang="cs-CZ" b="1" dirty="0" err="1">
                <a:solidFill>
                  <a:srgbClr val="3333FF"/>
                </a:solidFill>
                <a:latin typeface="Arial" panose="020B0604020202020204" pitchFamily="34" charset="0"/>
                <a:cs typeface="Arial" panose="020B0604020202020204" pitchFamily="34" charset="0"/>
              </a:rPr>
              <a:t>Landau</a:t>
            </a:r>
            <a:r>
              <a:rPr lang="en-US" altLang="cs-CZ" b="1" dirty="0">
                <a:solidFill>
                  <a:srgbClr val="33CC33"/>
                </a:solidFill>
                <a:latin typeface="Arial" panose="020B0604020202020204" pitchFamily="34" charset="0"/>
                <a:cs typeface="Arial" panose="020B0604020202020204" pitchFamily="34" charset="0"/>
              </a:rPr>
              <a:t> </a:t>
            </a:r>
            <a:r>
              <a:rPr lang="en-US" altLang="cs-CZ" dirty="0">
                <a:latin typeface="Arial" panose="020B0604020202020204" pitchFamily="34" charset="0"/>
                <a:cs typeface="Arial" panose="020B0604020202020204" pitchFamily="34" charset="0"/>
              </a:rPr>
              <a:t>and</a:t>
            </a:r>
            <a:r>
              <a:rPr lang="cs-CZ" altLang="cs-CZ" b="1" dirty="0">
                <a:solidFill>
                  <a:srgbClr val="33CC33"/>
                </a:solidFill>
                <a:latin typeface="Arial" panose="020B0604020202020204" pitchFamily="34" charset="0"/>
                <a:cs typeface="Arial" panose="020B0604020202020204" pitchFamily="34" charset="0"/>
              </a:rPr>
              <a:t> </a:t>
            </a:r>
            <a:r>
              <a:rPr lang="cs-CZ" altLang="cs-CZ" b="1" dirty="0" err="1">
                <a:solidFill>
                  <a:srgbClr val="3333FF"/>
                </a:solidFill>
                <a:latin typeface="Arial" panose="020B0604020202020204" pitchFamily="34" charset="0"/>
                <a:cs typeface="Arial" panose="020B0604020202020204" pitchFamily="34" charset="0"/>
              </a:rPr>
              <a:t>Pomeranchuk</a:t>
            </a:r>
            <a:r>
              <a:rPr lang="cs-CZ" altLang="cs-CZ" dirty="0">
                <a:latin typeface="Arial" panose="020B0604020202020204" pitchFamily="34" charset="0"/>
                <a:cs typeface="Arial" panose="020B0604020202020204" pitchFamily="34" charset="0"/>
              </a:rPr>
              <a:t> </a:t>
            </a:r>
            <a:r>
              <a:rPr lang="en-US" altLang="cs-CZ" dirty="0">
                <a:latin typeface="Arial" panose="020B0604020202020204" pitchFamily="34" charset="0"/>
                <a:cs typeface="Arial" panose="020B0604020202020204" pitchFamily="34" charset="0"/>
              </a:rPr>
              <a:t>attempted </a:t>
            </a:r>
            <a:r>
              <a:rPr lang="cs-CZ" altLang="cs-CZ" dirty="0">
                <a:latin typeface="Arial" panose="020B0604020202020204" pitchFamily="34" charset="0"/>
                <a:cs typeface="Arial" panose="020B0604020202020204" pitchFamily="34" charset="0"/>
              </a:rPr>
              <a:t>to </a:t>
            </a:r>
            <a:r>
              <a:rPr lang="cs-CZ" altLang="cs-CZ" dirty="0" err="1">
                <a:latin typeface="Arial" panose="020B0604020202020204" pitchFamily="34" charset="0"/>
                <a:cs typeface="Arial" panose="020B0604020202020204" pitchFamily="34" charset="0"/>
              </a:rPr>
              <a:t>give</a:t>
            </a:r>
            <a:r>
              <a:rPr lang="cs-CZ" altLang="cs-CZ" dirty="0">
                <a:latin typeface="Arial" panose="020B0604020202020204" pitchFamily="34" charset="0"/>
                <a:cs typeface="Arial" panose="020B0604020202020204" pitchFamily="34" charset="0"/>
              </a:rPr>
              <a:t> </a:t>
            </a:r>
            <a:r>
              <a:rPr lang="en-US" altLang="cs-CZ" dirty="0">
                <a:latin typeface="Arial" panose="020B0604020202020204" pitchFamily="34" charset="0"/>
                <a:cs typeface="Arial" panose="020B0604020202020204" pitchFamily="34" charset="0"/>
              </a:rPr>
              <a:t>the</a:t>
            </a:r>
            <a:r>
              <a:rPr lang="cs-CZ" altLang="cs-CZ" dirty="0">
                <a:latin typeface="Arial" panose="020B0604020202020204" pitchFamily="34" charset="0"/>
                <a:cs typeface="Arial" panose="020B0604020202020204" pitchFamily="34" charset="0"/>
              </a:rPr>
              <a:t> </a:t>
            </a:r>
            <a:r>
              <a:rPr lang="en-US" altLang="cs-CZ" dirty="0" err="1">
                <a:latin typeface="Arial" panose="020B0604020202020204" pitchFamily="34" charset="0"/>
                <a:cs typeface="Arial" panose="020B0604020202020204" pitchFamily="34" charset="0"/>
              </a:rPr>
              <a:t>renorma</a:t>
            </a:r>
            <a:r>
              <a:rPr lang="cs-CZ" altLang="cs-CZ" dirty="0">
                <a:latin typeface="Arial" panose="020B0604020202020204" pitchFamily="34" charset="0"/>
                <a:cs typeface="Arial" panose="020B0604020202020204" pitchFamily="34" charset="0"/>
              </a:rPr>
              <a:t>-</a:t>
            </a:r>
            <a:r>
              <a:rPr lang="en-US" altLang="cs-CZ" dirty="0" err="1">
                <a:latin typeface="Arial" panose="020B0604020202020204" pitchFamily="34" charset="0"/>
                <a:cs typeface="Arial" panose="020B0604020202020204" pitchFamily="34" charset="0"/>
              </a:rPr>
              <a:t>lization</a:t>
            </a:r>
            <a:r>
              <a:rPr lang="en-US" altLang="cs-CZ" dirty="0">
                <a:latin typeface="Arial" panose="020B0604020202020204" pitchFamily="34" charset="0"/>
                <a:cs typeface="Arial" panose="020B0604020202020204" pitchFamily="34" charset="0"/>
              </a:rPr>
              <a:t> procedure in QED </a:t>
            </a:r>
            <a:r>
              <a:rPr lang="en-US" altLang="cs-CZ" b="1" dirty="0">
                <a:solidFill>
                  <a:srgbClr val="FF3300"/>
                </a:solidFill>
                <a:latin typeface="Arial" panose="020B0604020202020204" pitchFamily="34" charset="0"/>
                <a:cs typeface="Arial" panose="020B0604020202020204" pitchFamily="34" charset="0"/>
              </a:rPr>
              <a:t>good </a:t>
            </a:r>
            <a:r>
              <a:rPr lang="cs-CZ" altLang="cs-CZ" b="1" dirty="0" err="1">
                <a:solidFill>
                  <a:srgbClr val="FF3300"/>
                </a:solidFill>
                <a:latin typeface="Arial" panose="020B0604020202020204" pitchFamily="34" charset="0"/>
                <a:cs typeface="Arial" panose="020B0604020202020204" pitchFamily="34" charset="0"/>
              </a:rPr>
              <a:t>physical</a:t>
            </a:r>
            <a:r>
              <a:rPr lang="cs-CZ" altLang="cs-CZ" b="1" dirty="0">
                <a:solidFill>
                  <a:srgbClr val="FF3300"/>
                </a:solidFill>
                <a:latin typeface="Arial" panose="020B0604020202020204" pitchFamily="34" charset="0"/>
                <a:cs typeface="Arial" panose="020B0604020202020204" pitchFamily="34" charset="0"/>
              </a:rPr>
              <a:t> </a:t>
            </a:r>
            <a:r>
              <a:rPr lang="en-US" altLang="cs-CZ" b="1" dirty="0">
                <a:solidFill>
                  <a:srgbClr val="FF3300"/>
                </a:solidFill>
                <a:latin typeface="Arial" panose="020B0604020202020204" pitchFamily="34" charset="0"/>
                <a:cs typeface="Arial" panose="020B0604020202020204" pitchFamily="34" charset="0"/>
              </a:rPr>
              <a:t>meaning</a:t>
            </a:r>
            <a:r>
              <a:rPr lang="cs-CZ" altLang="cs-CZ" b="1" dirty="0">
                <a:solidFill>
                  <a:srgbClr val="FF3300"/>
                </a:solidFill>
                <a:latin typeface="Arial" panose="020B0604020202020204" pitchFamily="34" charset="0"/>
                <a:cs typeface="Arial" panose="020B0604020202020204" pitchFamily="34" charset="0"/>
              </a:rPr>
              <a:t> and </a:t>
            </a:r>
            <a:r>
              <a:rPr lang="cs-CZ" altLang="cs-CZ" b="1" dirty="0" err="1">
                <a:solidFill>
                  <a:srgbClr val="FF3300"/>
                </a:solidFill>
                <a:latin typeface="Arial" panose="020B0604020202020204" pitchFamily="34" charset="0"/>
                <a:cs typeface="Arial" panose="020B0604020202020204" pitchFamily="34" charset="0"/>
              </a:rPr>
              <a:t>mathematical</a:t>
            </a:r>
            <a:r>
              <a:rPr lang="cs-CZ" altLang="cs-CZ" b="1" dirty="0">
                <a:solidFill>
                  <a:srgbClr val="FF3300"/>
                </a:solidFill>
                <a:latin typeface="Arial" panose="020B0604020202020204" pitchFamily="34" charset="0"/>
                <a:cs typeface="Arial" panose="020B0604020202020204" pitchFamily="34" charset="0"/>
              </a:rPr>
              <a:t> </a:t>
            </a:r>
            <a:r>
              <a:rPr lang="cs-CZ" altLang="cs-CZ" b="1" dirty="0" err="1">
                <a:solidFill>
                  <a:srgbClr val="FF3300"/>
                </a:solidFill>
                <a:latin typeface="Arial" panose="020B0604020202020204" pitchFamily="34" charset="0"/>
                <a:cs typeface="Arial" panose="020B0604020202020204" pitchFamily="34" charset="0"/>
              </a:rPr>
              <a:t>sense</a:t>
            </a:r>
            <a:r>
              <a:rPr lang="cs-CZ" altLang="cs-CZ" dirty="0">
                <a:latin typeface="Arial" panose="020B0604020202020204" pitchFamily="34" charset="0"/>
                <a:cs typeface="Arial" panose="020B0604020202020204" pitchFamily="34" charset="0"/>
              </a:rPr>
              <a:t>.</a:t>
            </a:r>
            <a:r>
              <a:rPr lang="en-US" altLang="cs-CZ" dirty="0">
                <a:latin typeface="Arial" panose="020B0604020202020204" pitchFamily="34" charset="0"/>
                <a:cs typeface="Arial" panose="020B0604020202020204" pitchFamily="34" charset="0"/>
              </a:rPr>
              <a:t> </a:t>
            </a:r>
            <a:r>
              <a:rPr lang="cs-CZ" altLang="cs-CZ" dirty="0">
                <a:latin typeface="Arial" panose="020B0604020202020204" pitchFamily="34" charset="0"/>
                <a:cs typeface="Arial" panose="020B0604020202020204" pitchFamily="34" charset="0"/>
              </a:rPr>
              <a:t>They </a:t>
            </a:r>
            <a:r>
              <a:rPr lang="cs-CZ" altLang="cs-CZ" dirty="0" err="1">
                <a:latin typeface="Arial" panose="020B0604020202020204" pitchFamily="34" charset="0"/>
                <a:cs typeface="Arial" panose="020B0604020202020204" pitchFamily="34" charset="0"/>
              </a:rPr>
              <a:t>put</a:t>
            </a:r>
            <a:r>
              <a:rPr lang="cs-CZ" altLang="cs-CZ" dirty="0">
                <a:latin typeface="Arial" panose="020B0604020202020204" pitchFamily="34" charset="0"/>
                <a:cs typeface="Arial" panose="020B0604020202020204" pitchFamily="34" charset="0"/>
              </a:rPr>
              <a:t> a </a:t>
            </a:r>
            <a:r>
              <a:rPr lang="en-US" altLang="cs-CZ" dirty="0">
                <a:latin typeface="Arial" panose="020B0604020202020204" pitchFamily="34" charset="0"/>
                <a:cs typeface="Arial" panose="020B0604020202020204" pitchFamily="34" charset="0"/>
              </a:rPr>
              <a:t>fi</a:t>
            </a:r>
            <a:r>
              <a:rPr lang="cs-CZ" altLang="cs-CZ" dirty="0" err="1">
                <a:latin typeface="Arial" panose="020B0604020202020204" pitchFamily="34" charset="0"/>
                <a:cs typeface="Arial" panose="020B0604020202020204" pitchFamily="34" charset="0"/>
              </a:rPr>
              <a:t>nite</a:t>
            </a:r>
            <a:r>
              <a:rPr lang="cs-CZ" altLang="cs-CZ" dirty="0">
                <a:latin typeface="Arial" panose="020B0604020202020204" pitchFamily="34" charset="0"/>
                <a:cs typeface="Arial" panose="020B0604020202020204" pitchFamily="34" charset="0"/>
              </a:rPr>
              <a:t> </a:t>
            </a:r>
            <a:r>
              <a:rPr lang="en-US" altLang="cs-CZ" dirty="0">
                <a:latin typeface="Arial" panose="020B0604020202020204" pitchFamily="34" charset="0"/>
                <a:cs typeface="Arial" panose="020B0604020202020204" pitchFamily="34" charset="0"/>
              </a:rPr>
              <a:t>“bare” </a:t>
            </a:r>
            <a:r>
              <a:rPr lang="cs-CZ" altLang="cs-CZ" dirty="0" err="1">
                <a:latin typeface="Arial" panose="020B0604020202020204" pitchFamily="34" charset="0"/>
                <a:cs typeface="Arial" panose="020B0604020202020204" pitchFamily="34" charset="0"/>
              </a:rPr>
              <a:t>electric</a:t>
            </a:r>
            <a:r>
              <a:rPr lang="cs-CZ" altLang="cs-CZ" dirty="0">
                <a:latin typeface="Arial" panose="020B0604020202020204" pitchFamily="34" charset="0"/>
                <a:cs typeface="Arial" panose="020B0604020202020204" pitchFamily="34" charset="0"/>
              </a:rPr>
              <a:t> </a:t>
            </a:r>
            <a:r>
              <a:rPr lang="cs-CZ" altLang="cs-CZ" dirty="0" err="1">
                <a:latin typeface="Arial" panose="020B0604020202020204" pitchFamily="34" charset="0"/>
                <a:cs typeface="Arial" panose="020B0604020202020204" pitchFamily="34" charset="0"/>
              </a:rPr>
              <a:t>charge</a:t>
            </a:r>
            <a:r>
              <a:rPr lang="cs-CZ" altLang="cs-CZ" dirty="0">
                <a:latin typeface="Arial" panose="020B0604020202020204" pitchFamily="34" charset="0"/>
                <a:cs typeface="Arial" panose="020B0604020202020204" pitchFamily="34" charset="0"/>
              </a:rPr>
              <a:t> </a:t>
            </a:r>
            <a:r>
              <a:rPr lang="en-US" altLang="cs-CZ" b="1" i="1" dirty="0">
                <a:solidFill>
                  <a:srgbClr val="3333FF"/>
                </a:solidFill>
                <a:latin typeface="Arial" panose="020B0604020202020204" pitchFamily="34" charset="0"/>
                <a:cs typeface="Arial" panose="020B0604020202020204" pitchFamily="34" charset="0"/>
              </a:rPr>
              <a:t>e</a:t>
            </a:r>
            <a:r>
              <a:rPr lang="en-US" altLang="cs-CZ" b="1" i="1" baseline="-25000" dirty="0">
                <a:solidFill>
                  <a:srgbClr val="3333FF"/>
                </a:solidFill>
                <a:latin typeface="Arial" panose="020B0604020202020204" pitchFamily="34" charset="0"/>
                <a:cs typeface="Arial" panose="020B0604020202020204" pitchFamily="34" charset="0"/>
              </a:rPr>
              <a:t>0</a:t>
            </a:r>
            <a:r>
              <a:rPr lang="en-US" altLang="cs-CZ" b="1" dirty="0">
                <a:solidFill>
                  <a:srgbClr val="3333FF"/>
                </a:solidFill>
                <a:latin typeface="Arial" panose="020B0604020202020204" pitchFamily="34" charset="0"/>
                <a:cs typeface="Arial" panose="020B0604020202020204" pitchFamily="34" charset="0"/>
              </a:rPr>
              <a:t>=</a:t>
            </a:r>
            <a:r>
              <a:rPr lang="en-US" altLang="cs-CZ" b="1" i="1" dirty="0">
                <a:solidFill>
                  <a:srgbClr val="3333FF"/>
                </a:solidFill>
                <a:latin typeface="Arial" panose="020B0604020202020204" pitchFamily="34" charset="0"/>
                <a:cs typeface="Arial" panose="020B0604020202020204" pitchFamily="34" charset="0"/>
              </a:rPr>
              <a:t>e(r</a:t>
            </a:r>
            <a:r>
              <a:rPr lang="en-US" altLang="cs-CZ" b="1" i="1" baseline="-25000" dirty="0">
                <a:solidFill>
                  <a:srgbClr val="3333FF"/>
                </a:solidFill>
                <a:latin typeface="Arial" panose="020B0604020202020204" pitchFamily="34" charset="0"/>
                <a:cs typeface="Arial" panose="020B0604020202020204" pitchFamily="34" charset="0"/>
              </a:rPr>
              <a:t>0</a:t>
            </a:r>
            <a:r>
              <a:rPr lang="en-US" altLang="cs-CZ" b="1" i="1" dirty="0">
                <a:solidFill>
                  <a:srgbClr val="3333FF"/>
                </a:solidFill>
                <a:latin typeface="Arial" panose="020B0604020202020204" pitchFamily="34" charset="0"/>
                <a:cs typeface="Arial" panose="020B0604020202020204" pitchFamily="34" charset="0"/>
              </a:rPr>
              <a:t>)</a:t>
            </a:r>
            <a:r>
              <a:rPr lang="en-US" altLang="cs-CZ" b="1" dirty="0">
                <a:solidFill>
                  <a:srgbClr val="3333FF"/>
                </a:solidFill>
                <a:latin typeface="Arial" panose="020B0604020202020204" pitchFamily="34" charset="0"/>
                <a:cs typeface="Arial" panose="020B0604020202020204" pitchFamily="34" charset="0"/>
              </a:rPr>
              <a:t> </a:t>
            </a:r>
            <a:r>
              <a:rPr lang="cs-CZ" altLang="cs-CZ" dirty="0">
                <a:latin typeface="Arial" panose="020B0604020202020204" pitchFamily="34" charset="0"/>
                <a:cs typeface="Arial" panose="020B0604020202020204" pitchFamily="34" charset="0"/>
              </a:rPr>
              <a:t>on </a:t>
            </a:r>
            <a:r>
              <a:rPr lang="en-US" altLang="cs-CZ" dirty="0">
                <a:latin typeface="Arial" panose="020B0604020202020204" pitchFamily="34" charset="0"/>
                <a:cs typeface="Arial" panose="020B0604020202020204" pitchFamily="34" charset="0"/>
              </a:rPr>
              <a:t>a</a:t>
            </a:r>
            <a:r>
              <a:rPr lang="cs-CZ" altLang="cs-CZ" dirty="0">
                <a:latin typeface="Arial" panose="020B0604020202020204" pitchFamily="34" charset="0"/>
                <a:cs typeface="Arial" panose="020B0604020202020204" pitchFamily="34" charset="0"/>
              </a:rPr>
              <a:t> </a:t>
            </a:r>
            <a:r>
              <a:rPr lang="cs-CZ" altLang="cs-CZ" dirty="0" err="1">
                <a:latin typeface="Arial" panose="020B0604020202020204" pitchFamily="34" charset="0"/>
                <a:cs typeface="Arial" panose="020B0604020202020204" pitchFamily="34" charset="0"/>
              </a:rPr>
              <a:t>sphere</a:t>
            </a:r>
            <a:r>
              <a:rPr lang="cs-CZ" altLang="cs-CZ" dirty="0">
                <a:latin typeface="Arial" panose="020B0604020202020204" pitchFamily="34" charset="0"/>
                <a:cs typeface="Arial" panose="020B0604020202020204" pitchFamily="34" charset="0"/>
              </a:rPr>
              <a:t> </a:t>
            </a:r>
            <a:r>
              <a:rPr lang="cs-CZ" altLang="cs-CZ" dirty="0" err="1">
                <a:latin typeface="Arial" panose="020B0604020202020204" pitchFamily="34" charset="0"/>
                <a:cs typeface="Arial" panose="020B0604020202020204" pitchFamily="34" charset="0"/>
              </a:rPr>
              <a:t>of</a:t>
            </a:r>
            <a:r>
              <a:rPr lang="cs-CZ" altLang="cs-CZ" dirty="0">
                <a:latin typeface="Arial" panose="020B0604020202020204" pitchFamily="34" charset="0"/>
                <a:cs typeface="Arial" panose="020B0604020202020204" pitchFamily="34" charset="0"/>
              </a:rPr>
              <a:t> </a:t>
            </a:r>
            <a:r>
              <a:rPr lang="cs-CZ" altLang="cs-CZ" dirty="0" err="1">
                <a:latin typeface="Arial" panose="020B0604020202020204" pitchFamily="34" charset="0"/>
                <a:cs typeface="Arial" panose="020B0604020202020204" pitchFamily="34" charset="0"/>
              </a:rPr>
              <a:t>radius</a:t>
            </a:r>
            <a:r>
              <a:rPr lang="cs-CZ" altLang="cs-CZ" dirty="0">
                <a:latin typeface="Arial" panose="020B0604020202020204" pitchFamily="34" charset="0"/>
                <a:cs typeface="Arial" panose="020B0604020202020204" pitchFamily="34" charset="0"/>
              </a:rPr>
              <a:t> </a:t>
            </a:r>
            <a:r>
              <a:rPr lang="en-US" altLang="cs-CZ" b="1" i="1" dirty="0">
                <a:solidFill>
                  <a:srgbClr val="3333FF"/>
                </a:solidFill>
                <a:latin typeface="Arial" panose="020B0604020202020204" pitchFamily="34" charset="0"/>
                <a:cs typeface="Arial" panose="020B0604020202020204" pitchFamily="34" charset="0"/>
              </a:rPr>
              <a:t>r</a:t>
            </a:r>
            <a:r>
              <a:rPr lang="en-US" altLang="cs-CZ" b="1" i="1" baseline="-25000" dirty="0">
                <a:solidFill>
                  <a:srgbClr val="3333FF"/>
                </a:solidFill>
                <a:latin typeface="Arial" panose="020B0604020202020204" pitchFamily="34" charset="0"/>
                <a:cs typeface="Arial" panose="020B0604020202020204" pitchFamily="34" charset="0"/>
              </a:rPr>
              <a:t>0</a:t>
            </a:r>
            <a:r>
              <a:rPr lang="cs-CZ" altLang="cs-CZ" dirty="0">
                <a:latin typeface="Arial" panose="020B0604020202020204" pitchFamily="34" charset="0"/>
                <a:cs typeface="Arial" panose="020B0604020202020204" pitchFamily="34" charset="0"/>
              </a:rPr>
              <a:t> </a:t>
            </a:r>
            <a:r>
              <a:rPr lang="en-US" altLang="cs-CZ" dirty="0">
                <a:latin typeface="Arial" panose="020B0604020202020204" pitchFamily="34" charset="0"/>
                <a:cs typeface="Arial" panose="020B0604020202020204" pitchFamily="34" charset="0"/>
              </a:rPr>
              <a:t>, </a:t>
            </a:r>
            <a:r>
              <a:rPr lang="cs-CZ" altLang="cs-CZ" dirty="0" err="1">
                <a:latin typeface="Arial" panose="020B0604020202020204" pitchFamily="34" charset="0"/>
                <a:cs typeface="Arial" panose="020B0604020202020204" pitchFamily="34" charset="0"/>
              </a:rPr>
              <a:t>placed</a:t>
            </a:r>
            <a:r>
              <a:rPr lang="cs-CZ" altLang="cs-CZ" dirty="0">
                <a:latin typeface="Arial" panose="020B0604020202020204" pitchFamily="34" charset="0"/>
                <a:cs typeface="Arial" panose="020B0604020202020204" pitchFamily="34" charset="0"/>
              </a:rPr>
              <a:t> </a:t>
            </a:r>
            <a:r>
              <a:rPr lang="en-US" altLang="cs-CZ" dirty="0">
                <a:latin typeface="Arial" panose="020B0604020202020204" pitchFamily="34" charset="0"/>
                <a:cs typeface="Arial" panose="020B0604020202020204" pitchFamily="34" charset="0"/>
              </a:rPr>
              <a:t>it </a:t>
            </a:r>
            <a:r>
              <a:rPr lang="cs-CZ" altLang="cs-CZ" dirty="0">
                <a:latin typeface="Arial" panose="020B0604020202020204" pitchFamily="34" charset="0"/>
                <a:cs typeface="Arial" panose="020B0604020202020204" pitchFamily="34" charset="0"/>
              </a:rPr>
              <a:t>in </a:t>
            </a:r>
            <a:r>
              <a:rPr lang="cs-CZ" altLang="cs-CZ" dirty="0" err="1">
                <a:latin typeface="Arial" panose="020B0604020202020204" pitchFamily="34" charset="0"/>
                <a:cs typeface="Arial" panose="020B0604020202020204" pitchFamily="34" charset="0"/>
              </a:rPr>
              <a:t>the</a:t>
            </a:r>
            <a:r>
              <a:rPr lang="cs-CZ" altLang="cs-CZ" dirty="0">
                <a:latin typeface="Arial" panose="020B0604020202020204" pitchFamily="34" charset="0"/>
                <a:cs typeface="Arial" panose="020B0604020202020204" pitchFamily="34" charset="0"/>
              </a:rPr>
              <a:t> QED </a:t>
            </a:r>
            <a:r>
              <a:rPr lang="cs-CZ" altLang="cs-CZ" dirty="0" err="1">
                <a:latin typeface="Arial" panose="020B0604020202020204" pitchFamily="34" charset="0"/>
                <a:cs typeface="Arial" panose="020B0604020202020204" pitchFamily="34" charset="0"/>
              </a:rPr>
              <a:t>vacuum</a:t>
            </a:r>
            <a:r>
              <a:rPr lang="en-US" altLang="cs-CZ" dirty="0">
                <a:latin typeface="Arial" panose="020B0604020202020204" pitchFamily="34" charset="0"/>
                <a:cs typeface="Arial" panose="020B0604020202020204" pitchFamily="34" charset="0"/>
              </a:rPr>
              <a:t> and</a:t>
            </a:r>
            <a:r>
              <a:rPr lang="cs-CZ" altLang="cs-CZ" dirty="0">
                <a:latin typeface="Arial" panose="020B0604020202020204" pitchFamily="34" charset="0"/>
                <a:cs typeface="Arial" panose="020B0604020202020204" pitchFamily="34" charset="0"/>
              </a:rPr>
              <a:t> </a:t>
            </a:r>
            <a:r>
              <a:rPr lang="cs-CZ" altLang="cs-CZ" dirty="0" err="1">
                <a:latin typeface="Arial" panose="020B0604020202020204" pitchFamily="34" charset="0"/>
                <a:cs typeface="Arial" panose="020B0604020202020204" pitchFamily="34" charset="0"/>
              </a:rPr>
              <a:t>calculated</a:t>
            </a:r>
            <a:r>
              <a:rPr lang="cs-CZ" altLang="cs-CZ" dirty="0">
                <a:latin typeface="Arial" panose="020B0604020202020204" pitchFamily="34" charset="0"/>
                <a:cs typeface="Arial" panose="020B0604020202020204" pitchFamily="34" charset="0"/>
              </a:rPr>
              <a:t> </a:t>
            </a:r>
            <a:r>
              <a:rPr lang="cs-CZ" altLang="cs-CZ" dirty="0" err="1">
                <a:latin typeface="Arial" panose="020B0604020202020204" pitchFamily="34" charset="0"/>
                <a:cs typeface="Arial" panose="020B0604020202020204" pitchFamily="34" charset="0"/>
              </a:rPr>
              <a:t>how</a:t>
            </a:r>
            <a:r>
              <a:rPr lang="cs-CZ" altLang="cs-CZ" dirty="0">
                <a:latin typeface="Arial" panose="020B0604020202020204" pitchFamily="34" charset="0"/>
                <a:cs typeface="Arial" panose="020B0604020202020204" pitchFamily="34" charset="0"/>
              </a:rPr>
              <a:t> </a:t>
            </a:r>
            <a:r>
              <a:rPr lang="cs-CZ" altLang="cs-CZ" dirty="0" err="1">
                <a:latin typeface="Arial" panose="020B0604020202020204" pitchFamily="34" charset="0"/>
                <a:cs typeface="Arial" panose="020B0604020202020204" pitchFamily="34" charset="0"/>
              </a:rPr>
              <a:t>it</a:t>
            </a:r>
            <a:r>
              <a:rPr lang="cs-CZ" altLang="cs-CZ" dirty="0">
                <a:latin typeface="Arial" panose="020B0604020202020204" pitchFamily="34" charset="0"/>
                <a:cs typeface="Arial" panose="020B0604020202020204" pitchFamily="34" charset="0"/>
              </a:rPr>
              <a:t> </a:t>
            </a:r>
            <a:r>
              <a:rPr lang="cs-CZ" altLang="cs-CZ" dirty="0" err="1">
                <a:latin typeface="Arial" panose="020B0604020202020204" pitchFamily="34" charset="0"/>
                <a:cs typeface="Arial" panose="020B0604020202020204" pitchFamily="34" charset="0"/>
              </a:rPr>
              <a:t>appears</a:t>
            </a:r>
            <a:r>
              <a:rPr lang="cs-CZ" altLang="cs-CZ" dirty="0">
                <a:latin typeface="Arial" panose="020B0604020202020204" pitchFamily="34" charset="0"/>
                <a:cs typeface="Arial" panose="020B0604020202020204" pitchFamily="34" charset="0"/>
              </a:rPr>
              <a:t> </a:t>
            </a:r>
            <a:r>
              <a:rPr lang="cs-CZ" altLang="cs-CZ" dirty="0" err="1">
                <a:latin typeface="Arial" panose="020B0604020202020204" pitchFamily="34" charset="0"/>
                <a:cs typeface="Arial" panose="020B0604020202020204" pitchFamily="34" charset="0"/>
              </a:rPr>
              <a:t>at</a:t>
            </a:r>
            <a:r>
              <a:rPr lang="cs-CZ" altLang="cs-CZ" dirty="0">
                <a:latin typeface="Arial" panose="020B0604020202020204" pitchFamily="34" charset="0"/>
                <a:cs typeface="Arial" panose="020B0604020202020204" pitchFamily="34" charset="0"/>
              </a:rPr>
              <a:t> a</a:t>
            </a:r>
            <a:r>
              <a:rPr lang="en-US" altLang="cs-CZ" dirty="0">
                <a:latin typeface="Arial" panose="020B0604020202020204" pitchFamily="34" charset="0"/>
                <a:cs typeface="Arial" panose="020B0604020202020204" pitchFamily="34" charset="0"/>
              </a:rPr>
              <a:t> fi</a:t>
            </a:r>
            <a:r>
              <a:rPr lang="cs-CZ" altLang="cs-CZ" dirty="0" err="1">
                <a:latin typeface="Arial" panose="020B0604020202020204" pitchFamily="34" charset="0"/>
                <a:cs typeface="Arial" panose="020B0604020202020204" pitchFamily="34" charset="0"/>
              </a:rPr>
              <a:t>nite</a:t>
            </a:r>
            <a:r>
              <a:rPr lang="cs-CZ" altLang="cs-CZ" dirty="0">
                <a:latin typeface="Arial" panose="020B0604020202020204" pitchFamily="34" charset="0"/>
                <a:cs typeface="Arial" panose="020B0604020202020204" pitchFamily="34" charset="0"/>
              </a:rPr>
              <a:t> distance </a:t>
            </a:r>
            <a:r>
              <a:rPr lang="cs-CZ" altLang="cs-CZ" i="1" dirty="0">
                <a:solidFill>
                  <a:srgbClr val="0033CC"/>
                </a:solidFill>
                <a:latin typeface="Arial" panose="020B0604020202020204" pitchFamily="34" charset="0"/>
                <a:cs typeface="Arial" panose="020B0604020202020204" pitchFamily="34" charset="0"/>
              </a:rPr>
              <a:t>r&gt;</a:t>
            </a:r>
            <a:r>
              <a:rPr lang="en-US" altLang="cs-CZ" b="1" i="1" dirty="0">
                <a:solidFill>
                  <a:srgbClr val="3333FF"/>
                </a:solidFill>
                <a:latin typeface="Arial" panose="020B0604020202020204" pitchFamily="34" charset="0"/>
                <a:cs typeface="Arial" panose="020B0604020202020204" pitchFamily="34" charset="0"/>
              </a:rPr>
              <a:t>r</a:t>
            </a:r>
            <a:r>
              <a:rPr lang="en-US" altLang="cs-CZ" b="1" i="1" baseline="-25000" dirty="0">
                <a:solidFill>
                  <a:srgbClr val="3333FF"/>
                </a:solidFill>
                <a:latin typeface="Arial" panose="020B0604020202020204" pitchFamily="34" charset="0"/>
                <a:cs typeface="Arial" panose="020B0604020202020204" pitchFamily="34" charset="0"/>
              </a:rPr>
              <a:t>0</a:t>
            </a:r>
            <a:r>
              <a:rPr lang="en-US" altLang="cs-CZ" dirty="0">
                <a:latin typeface="Arial" panose="020B0604020202020204" pitchFamily="34" charset="0"/>
                <a:cs typeface="Arial" panose="020B0604020202020204" pitchFamily="34" charset="0"/>
              </a:rPr>
              <a:t>. </a:t>
            </a:r>
          </a:p>
        </p:txBody>
      </p:sp>
      <p:pic>
        <p:nvPicPr>
          <p:cNvPr id="9223" name="Picture 21">
            <a:extLst>
              <a:ext uri="{FF2B5EF4-FFF2-40B4-BE49-F238E27FC236}">
                <a16:creationId xmlns:a16="http://schemas.microsoft.com/office/drawing/2014/main" id="{DB543D20-9E05-644B-5AAD-85484F4E8B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961" y="3484315"/>
            <a:ext cx="2738438" cy="1141413"/>
          </a:xfrm>
          <a:prstGeom prst="rect">
            <a:avLst/>
          </a:prstGeom>
          <a:noFill/>
          <a:ln w="38100">
            <a:solidFill>
              <a:srgbClr val="66FF66"/>
            </a:solidFill>
            <a:miter lim="800000"/>
            <a:headEnd/>
            <a:tailEnd/>
          </a:ln>
          <a:extLst>
            <a:ext uri="{909E8E84-426E-40DD-AFC4-6F175D3DCCD1}">
              <a14:hiddenFill xmlns:a14="http://schemas.microsoft.com/office/drawing/2010/main">
                <a:solidFill>
                  <a:srgbClr val="FFFFFF"/>
                </a:solidFill>
              </a14:hiddenFill>
            </a:ext>
          </a:extLst>
        </p:spPr>
      </p:pic>
      <p:pic>
        <p:nvPicPr>
          <p:cNvPr id="9224" name="Picture 22">
            <a:extLst>
              <a:ext uri="{FF2B5EF4-FFF2-40B4-BE49-F238E27FC236}">
                <a16:creationId xmlns:a16="http://schemas.microsoft.com/office/drawing/2014/main" id="{56E4D1FA-5C37-31DC-1868-AD1D6BAEA2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2217" y="3462091"/>
            <a:ext cx="2630488" cy="1163637"/>
          </a:xfrm>
          <a:prstGeom prst="rect">
            <a:avLst/>
          </a:prstGeom>
          <a:noFill/>
          <a:ln w="38100">
            <a:solidFill>
              <a:srgbClr val="66FF66"/>
            </a:solidFill>
            <a:miter lim="800000"/>
            <a:headEnd/>
            <a:tailEnd/>
          </a:ln>
          <a:extLst>
            <a:ext uri="{909E8E84-426E-40DD-AFC4-6F175D3DCCD1}">
              <a14:hiddenFill xmlns:a14="http://schemas.microsoft.com/office/drawing/2010/main">
                <a:solidFill>
                  <a:srgbClr val="FFFFFF"/>
                </a:solidFill>
              </a14:hiddenFill>
            </a:ext>
          </a:extLst>
        </p:spPr>
      </p:pic>
      <p:sp>
        <p:nvSpPr>
          <p:cNvPr id="9225" name="Text Box 23">
            <a:extLst>
              <a:ext uri="{FF2B5EF4-FFF2-40B4-BE49-F238E27FC236}">
                <a16:creationId xmlns:a16="http://schemas.microsoft.com/office/drawing/2014/main" id="{1596AF1D-8D56-D92B-3264-925033FDA18A}"/>
              </a:ext>
            </a:extLst>
          </p:cNvPr>
          <p:cNvSpPr txBox="1">
            <a:spLocks noChangeArrowheads="1"/>
          </p:cNvSpPr>
          <p:nvPr/>
        </p:nvSpPr>
        <p:spPr bwMode="auto">
          <a:xfrm>
            <a:off x="3471863" y="299085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Microsoft Sans Serif" panose="020B0604020202020204" pitchFamily="34" charset="0"/>
              </a:defRPr>
            </a:lvl1pPr>
            <a:lvl2pPr marL="742950" indent="-285750" eaLnBrk="0" hangingPunct="0">
              <a:defRPr sz="2000">
                <a:solidFill>
                  <a:schemeClr val="tx1"/>
                </a:solidFill>
                <a:latin typeface="Microsoft Sans Serif" panose="020B0604020202020204" pitchFamily="34" charset="0"/>
              </a:defRPr>
            </a:lvl2pPr>
            <a:lvl3pPr marL="1143000" indent="-228600" eaLnBrk="0" hangingPunct="0">
              <a:defRPr sz="2000">
                <a:solidFill>
                  <a:schemeClr val="tx1"/>
                </a:solidFill>
                <a:latin typeface="Microsoft Sans Serif" panose="020B0604020202020204" pitchFamily="34" charset="0"/>
              </a:defRPr>
            </a:lvl3pPr>
            <a:lvl4pPr marL="1600200" indent="-228600" eaLnBrk="0" hangingPunct="0">
              <a:defRPr sz="2000">
                <a:solidFill>
                  <a:schemeClr val="tx1"/>
                </a:solidFill>
                <a:latin typeface="Microsoft Sans Serif" panose="020B0604020202020204" pitchFamily="34" charset="0"/>
              </a:defRPr>
            </a:lvl4pPr>
            <a:lvl5pPr marL="2057400" indent="-228600" eaLnBrk="0" hangingPunct="0">
              <a:defRPr sz="2000">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a:solidFill>
                  <a:schemeClr val="tx1"/>
                </a:solidFill>
                <a:latin typeface="Microsoft Sans Serif" panose="020B0604020202020204" pitchFamily="34" charset="0"/>
              </a:defRPr>
            </a:lvl9pPr>
          </a:lstStyle>
          <a:p>
            <a:pPr eaLnBrk="1" hangingPunct="1"/>
            <a:endParaRPr lang="cs-CZ" altLang="cs-CZ"/>
          </a:p>
        </p:txBody>
      </p:sp>
      <p:graphicFrame>
        <p:nvGraphicFramePr>
          <p:cNvPr id="9218" name="Object 24">
            <a:extLst>
              <a:ext uri="{FF2B5EF4-FFF2-40B4-BE49-F238E27FC236}">
                <a16:creationId xmlns:a16="http://schemas.microsoft.com/office/drawing/2014/main" id="{49F965CE-2619-05DA-92AF-825B8E1F5ABA}"/>
              </a:ext>
            </a:extLst>
          </p:cNvPr>
          <p:cNvGraphicFramePr>
            <a:graphicFrameLocks noChangeAspect="1"/>
          </p:cNvGraphicFramePr>
          <p:nvPr>
            <p:extLst>
              <p:ext uri="{D42A27DB-BD31-4B8C-83A1-F6EECF244321}">
                <p14:modId xmlns:p14="http://schemas.microsoft.com/office/powerpoint/2010/main" val="3180909212"/>
              </p:ext>
            </p:extLst>
          </p:nvPr>
        </p:nvGraphicFramePr>
        <p:xfrm>
          <a:off x="3286075" y="3775618"/>
          <a:ext cx="600075" cy="439738"/>
        </p:xfrm>
        <a:graphic>
          <a:graphicData uri="http://schemas.openxmlformats.org/presentationml/2006/ole">
            <mc:AlternateContent xmlns:mc="http://schemas.openxmlformats.org/markup-compatibility/2006">
              <mc:Choice xmlns:v="urn:schemas-microsoft-com:vml" Requires="v">
                <p:oleObj name="Equation" r:id="rId4" imgW="190440" imgH="139680" progId="Equation.DSMT4">
                  <p:embed/>
                </p:oleObj>
              </mc:Choice>
              <mc:Fallback>
                <p:oleObj name="Equation" r:id="rId4" imgW="190440" imgH="139680" progId="Equation.DSMT4">
                  <p:embed/>
                  <p:pic>
                    <p:nvPicPr>
                      <p:cNvPr id="9218" name="Object 24">
                        <a:extLst>
                          <a:ext uri="{FF2B5EF4-FFF2-40B4-BE49-F238E27FC236}">
                            <a16:creationId xmlns:a16="http://schemas.microsoft.com/office/drawing/2014/main" id="{49F965CE-2619-05DA-92AF-825B8E1F5A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6075" y="3775618"/>
                        <a:ext cx="60007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19" name="Object 25">
            <a:extLst>
              <a:ext uri="{FF2B5EF4-FFF2-40B4-BE49-F238E27FC236}">
                <a16:creationId xmlns:a16="http://schemas.microsoft.com/office/drawing/2014/main" id="{0FEFBE25-B90A-8D06-9B1B-2F2ADAF0A15C}"/>
              </a:ext>
            </a:extLst>
          </p:cNvPr>
          <p:cNvGraphicFramePr>
            <a:graphicFrameLocks noChangeAspect="1"/>
          </p:cNvGraphicFramePr>
          <p:nvPr>
            <p:extLst>
              <p:ext uri="{D42A27DB-BD31-4B8C-83A1-F6EECF244321}">
                <p14:modId xmlns:p14="http://schemas.microsoft.com/office/powerpoint/2010/main" val="460508332"/>
              </p:ext>
            </p:extLst>
          </p:nvPr>
        </p:nvGraphicFramePr>
        <p:xfrm>
          <a:off x="6612314" y="3774092"/>
          <a:ext cx="600075" cy="439738"/>
        </p:xfrm>
        <a:graphic>
          <a:graphicData uri="http://schemas.openxmlformats.org/presentationml/2006/ole">
            <mc:AlternateContent xmlns:mc="http://schemas.openxmlformats.org/markup-compatibility/2006">
              <mc:Choice xmlns:v="urn:schemas-microsoft-com:vml" Requires="v">
                <p:oleObj name="Equation" r:id="rId6" imgW="190440" imgH="139680" progId="Equation.DSMT4">
                  <p:embed/>
                </p:oleObj>
              </mc:Choice>
              <mc:Fallback>
                <p:oleObj name="Equation" r:id="rId6" imgW="190440" imgH="139680" progId="Equation.DSMT4">
                  <p:embed/>
                  <p:pic>
                    <p:nvPicPr>
                      <p:cNvPr id="9219" name="Object 25">
                        <a:extLst>
                          <a:ext uri="{FF2B5EF4-FFF2-40B4-BE49-F238E27FC236}">
                            <a16:creationId xmlns:a16="http://schemas.microsoft.com/office/drawing/2014/main" id="{0FEFBE25-B90A-8D06-9B1B-2F2ADAF0A1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2314" y="3774092"/>
                        <a:ext cx="60007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26" name="Text Box 26">
            <a:extLst>
              <a:ext uri="{FF2B5EF4-FFF2-40B4-BE49-F238E27FC236}">
                <a16:creationId xmlns:a16="http://schemas.microsoft.com/office/drawing/2014/main" id="{E0056B09-C8DC-D5C6-B4DE-83A733B5841D}"/>
              </a:ext>
            </a:extLst>
          </p:cNvPr>
          <p:cNvSpPr txBox="1">
            <a:spLocks noChangeArrowheads="1"/>
          </p:cNvSpPr>
          <p:nvPr/>
        </p:nvSpPr>
        <p:spPr bwMode="auto">
          <a:xfrm>
            <a:off x="7212389" y="3296081"/>
            <a:ext cx="1908175" cy="1323439"/>
          </a:xfrm>
          <a:prstGeom prst="rect">
            <a:avLst/>
          </a:prstGeom>
          <a:noFill/>
          <a:ln>
            <a:noFill/>
          </a:ln>
        </p:spPr>
        <p:txBody>
          <a:bodyPr>
            <a:spAutoFit/>
          </a:bodyPr>
          <a:lstStyle>
            <a:lvl1pPr eaLnBrk="0" hangingPunct="0">
              <a:defRPr sz="2000">
                <a:solidFill>
                  <a:schemeClr val="tx1"/>
                </a:solidFill>
                <a:latin typeface="Microsoft Sans Serif" panose="020B0604020202020204" pitchFamily="34" charset="0"/>
              </a:defRPr>
            </a:lvl1pPr>
            <a:lvl2pPr marL="742950" indent="-285750" eaLnBrk="0" hangingPunct="0">
              <a:defRPr sz="2000">
                <a:solidFill>
                  <a:schemeClr val="tx1"/>
                </a:solidFill>
                <a:latin typeface="Microsoft Sans Serif" panose="020B0604020202020204" pitchFamily="34" charset="0"/>
              </a:defRPr>
            </a:lvl2pPr>
            <a:lvl3pPr marL="1143000" indent="-228600" eaLnBrk="0" hangingPunct="0">
              <a:defRPr sz="2000">
                <a:solidFill>
                  <a:schemeClr val="tx1"/>
                </a:solidFill>
                <a:latin typeface="Microsoft Sans Serif" panose="020B0604020202020204" pitchFamily="34" charset="0"/>
              </a:defRPr>
            </a:lvl3pPr>
            <a:lvl4pPr marL="1600200" indent="-228600" eaLnBrk="0" hangingPunct="0">
              <a:defRPr sz="2000">
                <a:solidFill>
                  <a:schemeClr val="tx1"/>
                </a:solidFill>
                <a:latin typeface="Microsoft Sans Serif" panose="020B0604020202020204" pitchFamily="34" charset="0"/>
              </a:defRPr>
            </a:lvl4pPr>
            <a:lvl5pPr marL="2057400" indent="-228600" eaLnBrk="0" hangingPunct="0">
              <a:defRPr sz="2000">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a:solidFill>
                  <a:schemeClr val="tx1"/>
                </a:solidFill>
                <a:latin typeface="Microsoft Sans Serif" panose="020B0604020202020204" pitchFamily="34" charset="0"/>
              </a:defRPr>
            </a:lvl9pPr>
          </a:lstStyle>
          <a:p>
            <a:pPr eaLnBrk="1" hangingPunct="1"/>
            <a:r>
              <a:rPr lang="en-US" altLang="cs-CZ" b="1" dirty="0">
                <a:solidFill>
                  <a:srgbClr val="FF0000"/>
                </a:solidFill>
              </a:rPr>
              <a:t>bare charge </a:t>
            </a:r>
          </a:p>
          <a:p>
            <a:pPr eaLnBrk="1" hangingPunct="1"/>
            <a:r>
              <a:rPr lang="en-US" altLang="cs-CZ" b="1" dirty="0">
                <a:solidFill>
                  <a:srgbClr val="FF0000"/>
                </a:solidFill>
              </a:rPr>
              <a:t>e</a:t>
            </a:r>
            <a:r>
              <a:rPr lang="en-US" altLang="cs-CZ" b="1" baseline="-25000" dirty="0">
                <a:solidFill>
                  <a:srgbClr val="FF0000"/>
                </a:solidFill>
              </a:rPr>
              <a:t>0</a:t>
            </a:r>
            <a:r>
              <a:rPr lang="en-US" altLang="cs-CZ" b="1" dirty="0">
                <a:solidFill>
                  <a:srgbClr val="FF0000"/>
                </a:solidFill>
              </a:rPr>
              <a:t> must be a function of the radius r</a:t>
            </a:r>
            <a:r>
              <a:rPr lang="en-US" altLang="cs-CZ" b="1" baseline="-25000" dirty="0">
                <a:solidFill>
                  <a:srgbClr val="FF0000"/>
                </a:solidFill>
              </a:rPr>
              <a:t>0</a:t>
            </a:r>
            <a:r>
              <a:rPr lang="en-US" altLang="cs-CZ" b="1" dirty="0">
                <a:solidFill>
                  <a:srgbClr val="FF0000"/>
                </a:solidFill>
              </a:rPr>
              <a:t>!</a:t>
            </a:r>
            <a:r>
              <a:rPr lang="en-US" altLang="cs-CZ" dirty="0">
                <a:solidFill>
                  <a:srgbClr val="FF0000"/>
                </a:solidFill>
              </a:rPr>
              <a:t> </a:t>
            </a:r>
            <a:endParaRPr lang="cs-CZ" altLang="cs-CZ" dirty="0">
              <a:solidFill>
                <a:srgbClr val="FF0000"/>
              </a:solidFill>
            </a:endParaRPr>
          </a:p>
        </p:txBody>
      </p:sp>
      <p:sp>
        <p:nvSpPr>
          <p:cNvPr id="12" name="Zástupný symbol pro datum 11">
            <a:extLst>
              <a:ext uri="{FF2B5EF4-FFF2-40B4-BE49-F238E27FC236}">
                <a16:creationId xmlns:a16="http://schemas.microsoft.com/office/drawing/2014/main" id="{4A3A7952-9E23-4338-1C0D-9AB37C79AD3A}"/>
              </a:ext>
            </a:extLst>
          </p:cNvPr>
          <p:cNvSpPr>
            <a:spLocks noGrp="1"/>
          </p:cNvSpPr>
          <p:nvPr>
            <p:ph type="dt" sz="quarter" idx="10"/>
          </p:nvPr>
        </p:nvSpPr>
        <p:spPr/>
        <p:txBody>
          <a:bodyPr/>
          <a:lstStyle/>
          <a:p>
            <a:pPr>
              <a:defRPr/>
            </a:pPr>
            <a:r>
              <a:rPr lang="cs-CZ"/>
              <a:t>12.10.2023</a:t>
            </a:r>
          </a:p>
        </p:txBody>
      </p:sp>
      <p:sp>
        <p:nvSpPr>
          <p:cNvPr id="14" name="Zástupný symbol pro zápatí 13">
            <a:extLst>
              <a:ext uri="{FF2B5EF4-FFF2-40B4-BE49-F238E27FC236}">
                <a16:creationId xmlns:a16="http://schemas.microsoft.com/office/drawing/2014/main" id="{4B816525-EB14-5B34-A3AC-E36909813D9E}"/>
              </a:ext>
            </a:extLst>
          </p:cNvPr>
          <p:cNvSpPr>
            <a:spLocks noGrp="1"/>
          </p:cNvSpPr>
          <p:nvPr>
            <p:ph type="ftr" sz="quarter" idx="11"/>
          </p:nvPr>
        </p:nvSpPr>
        <p:spPr/>
        <p:txBody>
          <a:bodyPr/>
          <a:lstStyle/>
          <a:p>
            <a:pPr>
              <a:defRPr/>
            </a:pPr>
            <a:r>
              <a:rPr lang="cs-CZ"/>
              <a:t>Division Seminar</a:t>
            </a:r>
            <a:endParaRPr lang="cs-CZ" dirty="0"/>
          </a:p>
        </p:txBody>
      </p:sp>
      <p:pic>
        <p:nvPicPr>
          <p:cNvPr id="2" name="Obrázek 1">
            <a:extLst>
              <a:ext uri="{FF2B5EF4-FFF2-40B4-BE49-F238E27FC236}">
                <a16:creationId xmlns:a16="http://schemas.microsoft.com/office/drawing/2014/main" id="{D49BBBFD-0A2A-DA12-1302-84EAADB74E2F}"/>
              </a:ext>
            </a:extLst>
          </p:cNvPr>
          <p:cNvPicPr>
            <a:picLocks noChangeAspect="1"/>
          </p:cNvPicPr>
          <p:nvPr/>
        </p:nvPicPr>
        <p:blipFill>
          <a:blip r:embed="rId7" cstate="print"/>
          <a:stretch>
            <a:fillRect/>
          </a:stretch>
        </p:blipFill>
        <p:spPr>
          <a:xfrm>
            <a:off x="1576070" y="1299494"/>
            <a:ext cx="5746333" cy="2096415"/>
          </a:xfrm>
          <a:prstGeom prst="rect">
            <a:avLst/>
          </a:prstGeom>
        </p:spPr>
      </p:pic>
      <p:sp>
        <p:nvSpPr>
          <p:cNvPr id="3" name="Text Box 17">
            <a:extLst>
              <a:ext uri="{FF2B5EF4-FFF2-40B4-BE49-F238E27FC236}">
                <a16:creationId xmlns:a16="http://schemas.microsoft.com/office/drawing/2014/main" id="{02963AF7-348F-5195-5E14-6CBE1EACFD3E}"/>
              </a:ext>
            </a:extLst>
          </p:cNvPr>
          <p:cNvSpPr txBox="1">
            <a:spLocks noChangeArrowheads="1"/>
          </p:cNvSpPr>
          <p:nvPr/>
        </p:nvSpPr>
        <p:spPr bwMode="auto">
          <a:xfrm>
            <a:off x="755650" y="5872655"/>
            <a:ext cx="7632700" cy="457200"/>
          </a:xfrm>
          <a:prstGeom prst="rect">
            <a:avLst/>
          </a:prstGeom>
          <a:noFill/>
          <a:ln>
            <a:noFill/>
          </a:ln>
        </p:spPr>
        <p:txBody>
          <a:bodyPr>
            <a:spAutoFit/>
          </a:bodyPr>
          <a:lstStyle>
            <a:lvl1pPr eaLnBrk="0" hangingPunct="0">
              <a:defRPr sz="2000">
                <a:solidFill>
                  <a:schemeClr val="tx1"/>
                </a:solidFill>
                <a:latin typeface="Microsoft Sans Serif" panose="020B0604020202020204" pitchFamily="34" charset="0"/>
              </a:defRPr>
            </a:lvl1pPr>
            <a:lvl2pPr marL="742950" indent="-285750" eaLnBrk="0" hangingPunct="0">
              <a:defRPr sz="2000">
                <a:solidFill>
                  <a:schemeClr val="tx1"/>
                </a:solidFill>
                <a:latin typeface="Microsoft Sans Serif" panose="020B0604020202020204" pitchFamily="34" charset="0"/>
              </a:defRPr>
            </a:lvl2pPr>
            <a:lvl3pPr marL="1143000" indent="-228600" eaLnBrk="0" hangingPunct="0">
              <a:defRPr sz="2000">
                <a:solidFill>
                  <a:schemeClr val="tx1"/>
                </a:solidFill>
                <a:latin typeface="Microsoft Sans Serif" panose="020B0604020202020204" pitchFamily="34" charset="0"/>
              </a:defRPr>
            </a:lvl3pPr>
            <a:lvl4pPr marL="1600200" indent="-228600" eaLnBrk="0" hangingPunct="0">
              <a:defRPr sz="2000">
                <a:solidFill>
                  <a:schemeClr val="tx1"/>
                </a:solidFill>
                <a:latin typeface="Microsoft Sans Serif" panose="020B0604020202020204" pitchFamily="34" charset="0"/>
              </a:defRPr>
            </a:lvl4pPr>
            <a:lvl5pPr marL="2057400" indent="-228600" eaLnBrk="0" hangingPunct="0">
              <a:defRPr sz="2000">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a:solidFill>
                  <a:schemeClr val="tx1"/>
                </a:solidFill>
                <a:latin typeface="Microsoft Sans Serif" panose="020B0604020202020204" pitchFamily="34" charset="0"/>
              </a:defRPr>
            </a:lvl9pPr>
          </a:lstStyle>
          <a:p>
            <a:pPr eaLnBrk="1" hangingPunct="1"/>
            <a:r>
              <a:rPr lang="en-US" altLang="cs-CZ" sz="2400" b="1" dirty="0"/>
              <a:t>i.e. the QED vacuum</a:t>
            </a:r>
            <a:r>
              <a:rPr lang="en-US" altLang="cs-CZ" sz="2400" dirty="0"/>
              <a:t> </a:t>
            </a:r>
            <a:r>
              <a:rPr lang="cs-CZ" altLang="cs-CZ" sz="2400" b="1" dirty="0" err="1">
                <a:solidFill>
                  <a:srgbClr val="3333FF"/>
                </a:solidFill>
              </a:rPr>
              <a:t>screen</a:t>
            </a:r>
            <a:r>
              <a:rPr lang="en-US" altLang="cs-CZ" sz="2400" b="1" dirty="0">
                <a:solidFill>
                  <a:srgbClr val="3333FF"/>
                </a:solidFill>
              </a:rPr>
              <a:t>s</a:t>
            </a:r>
            <a:r>
              <a:rPr lang="cs-CZ" altLang="cs-CZ" sz="2400" b="1" dirty="0">
                <a:solidFill>
                  <a:srgbClr val="3333FF"/>
                </a:solidFill>
              </a:rPr>
              <a:t> </a:t>
            </a:r>
            <a:r>
              <a:rPr lang="en-US" altLang="cs-CZ" sz="2400" b="1" dirty="0">
                <a:solidFill>
                  <a:srgbClr val="3333FF"/>
                </a:solidFill>
              </a:rPr>
              <a:t>the </a:t>
            </a:r>
            <a:r>
              <a:rPr lang="cs-CZ" altLang="cs-CZ" sz="2400" b="1" dirty="0">
                <a:solidFill>
                  <a:srgbClr val="3333FF"/>
                </a:solidFill>
              </a:rPr>
              <a:t>bare </a:t>
            </a:r>
            <a:r>
              <a:rPr lang="cs-CZ" altLang="cs-CZ" sz="2400" b="1" dirty="0" err="1">
                <a:solidFill>
                  <a:srgbClr val="3333FF"/>
                </a:solidFill>
              </a:rPr>
              <a:t>electric</a:t>
            </a:r>
            <a:r>
              <a:rPr lang="en-US" altLang="cs-CZ" sz="2400" b="1" dirty="0">
                <a:solidFill>
                  <a:srgbClr val="3333FF"/>
                </a:solidFill>
              </a:rPr>
              <a:t> </a:t>
            </a:r>
            <a:r>
              <a:rPr lang="cs-CZ" altLang="cs-CZ" sz="2400" b="1" dirty="0" err="1">
                <a:solidFill>
                  <a:srgbClr val="3333FF"/>
                </a:solidFill>
              </a:rPr>
              <a:t>charge</a:t>
            </a:r>
            <a:r>
              <a:rPr lang="en-US" altLang="cs-CZ" sz="2400" b="1" dirty="0">
                <a:solidFill>
                  <a:srgbClr val="3333FF"/>
                </a:solidFill>
              </a:rPr>
              <a:t>!</a:t>
            </a:r>
            <a:endParaRPr lang="cs-CZ" altLang="cs-CZ" sz="2400" dirty="0"/>
          </a:p>
        </p:txBody>
      </p:sp>
      <p:sp>
        <p:nvSpPr>
          <p:cNvPr id="4" name="Text Box 11">
            <a:extLst>
              <a:ext uri="{FF2B5EF4-FFF2-40B4-BE49-F238E27FC236}">
                <a16:creationId xmlns:a16="http://schemas.microsoft.com/office/drawing/2014/main" id="{EA2EA80E-FEF8-1DC5-81F1-B5453FB0CC34}"/>
              </a:ext>
            </a:extLst>
          </p:cNvPr>
          <p:cNvSpPr txBox="1">
            <a:spLocks noChangeArrowheads="1"/>
          </p:cNvSpPr>
          <p:nvPr/>
        </p:nvSpPr>
        <p:spPr bwMode="auto">
          <a:xfrm>
            <a:off x="107294" y="4830496"/>
            <a:ext cx="902061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Microsoft Sans Serif" panose="020B0604020202020204" pitchFamily="34" charset="0"/>
              </a:defRPr>
            </a:lvl1pPr>
            <a:lvl2pPr marL="742950" indent="-285750" eaLnBrk="0" hangingPunct="0">
              <a:defRPr sz="2000">
                <a:solidFill>
                  <a:schemeClr val="tx1"/>
                </a:solidFill>
                <a:latin typeface="Microsoft Sans Serif" panose="020B0604020202020204" pitchFamily="34" charset="0"/>
              </a:defRPr>
            </a:lvl2pPr>
            <a:lvl3pPr marL="1143000" indent="-228600" eaLnBrk="0" hangingPunct="0">
              <a:defRPr sz="2000">
                <a:solidFill>
                  <a:schemeClr val="tx1"/>
                </a:solidFill>
                <a:latin typeface="Microsoft Sans Serif" panose="020B0604020202020204" pitchFamily="34" charset="0"/>
              </a:defRPr>
            </a:lvl3pPr>
            <a:lvl4pPr marL="1600200" indent="-228600" eaLnBrk="0" hangingPunct="0">
              <a:defRPr sz="2000">
                <a:solidFill>
                  <a:schemeClr val="tx1"/>
                </a:solidFill>
                <a:latin typeface="Microsoft Sans Serif" panose="020B0604020202020204" pitchFamily="34" charset="0"/>
              </a:defRPr>
            </a:lvl4pPr>
            <a:lvl5pPr marL="2057400" indent="-228600" eaLnBrk="0" hangingPunct="0">
              <a:defRPr sz="2000">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2000">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2000">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2000">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2000">
                <a:solidFill>
                  <a:schemeClr val="tx1"/>
                </a:solidFill>
                <a:latin typeface="Microsoft Sans Serif" panose="020B0604020202020204" pitchFamily="34" charset="0"/>
              </a:defRPr>
            </a:lvl9pPr>
          </a:lstStyle>
          <a:p>
            <a:pPr eaLnBrk="1" hangingPunct="1">
              <a:tabLst>
                <a:tab pos="3768725" algn="l"/>
              </a:tabLst>
            </a:pPr>
            <a:r>
              <a:rPr lang="en-US" altLang="cs-CZ" dirty="0"/>
              <a:t>Sending the radius of bare electron to zero and</a:t>
            </a:r>
            <a:r>
              <a:rPr lang="en-US" altLang="cs-CZ" b="1" dirty="0"/>
              <a:t> </a:t>
            </a:r>
            <a:r>
              <a:rPr lang="en-US" altLang="cs-CZ" dirty="0"/>
              <a:t>keeping the bare charge e</a:t>
            </a:r>
            <a:r>
              <a:rPr lang="en-US" altLang="cs-CZ" baseline="-25000" dirty="0"/>
              <a:t>0 </a:t>
            </a:r>
            <a:r>
              <a:rPr lang="en-US" altLang="cs-CZ" dirty="0"/>
              <a:t>constant, </a:t>
            </a:r>
            <a:r>
              <a:rPr lang="en-US" altLang="cs-CZ" b="1" dirty="0">
                <a:solidFill>
                  <a:srgbClr val="FF0000"/>
                </a:solidFill>
              </a:rPr>
              <a:t>the effective charge </a:t>
            </a:r>
            <a:r>
              <a:rPr lang="en-US" altLang="cs-CZ" b="1" i="1" dirty="0">
                <a:solidFill>
                  <a:srgbClr val="FF0000"/>
                </a:solidFill>
              </a:rPr>
              <a:t>e</a:t>
            </a:r>
            <a:r>
              <a:rPr lang="en-US" altLang="cs-CZ" b="1" i="1" baseline="30000" dirty="0">
                <a:solidFill>
                  <a:srgbClr val="FF0000"/>
                </a:solidFill>
              </a:rPr>
              <a:t>2</a:t>
            </a:r>
            <a:r>
              <a:rPr lang="en-US" altLang="cs-CZ" b="1" i="1" dirty="0">
                <a:solidFill>
                  <a:srgbClr val="FF0000"/>
                </a:solidFill>
              </a:rPr>
              <a:t>(r)</a:t>
            </a:r>
            <a:r>
              <a:rPr lang="en-US" altLang="cs-CZ" b="1" dirty="0">
                <a:solidFill>
                  <a:srgbClr val="FF0000"/>
                </a:solidFill>
              </a:rPr>
              <a:t> vanishes for any fixed distance r! </a:t>
            </a:r>
            <a:r>
              <a:rPr lang="cs-CZ" altLang="cs-CZ" b="1" dirty="0" err="1">
                <a:solidFill>
                  <a:srgbClr val="FF0000"/>
                </a:solidFill>
              </a:rPr>
              <a:t>This</a:t>
            </a:r>
            <a:r>
              <a:rPr lang="cs-CZ" altLang="cs-CZ" b="1" dirty="0">
                <a:solidFill>
                  <a:srgbClr val="FF0000"/>
                </a:solidFill>
              </a:rPr>
              <a:t> </a:t>
            </a:r>
            <a:r>
              <a:rPr lang="cs-CZ" altLang="cs-CZ" b="1" dirty="0" err="1">
                <a:solidFill>
                  <a:srgbClr val="FF0000"/>
                </a:solidFill>
              </a:rPr>
              <a:t>is</a:t>
            </a:r>
            <a:r>
              <a:rPr lang="cs-CZ" altLang="cs-CZ" b="1" dirty="0">
                <a:solidFill>
                  <a:srgbClr val="FF0000"/>
                </a:solidFill>
              </a:rPr>
              <a:t> </a:t>
            </a:r>
            <a:r>
              <a:rPr lang="cs-CZ" altLang="cs-CZ" b="1" dirty="0" err="1">
                <a:solidFill>
                  <a:srgbClr val="FF0000"/>
                </a:solidFill>
              </a:rPr>
              <a:t>the</a:t>
            </a:r>
            <a:r>
              <a:rPr lang="cs-CZ" altLang="cs-CZ" b="1" dirty="0">
                <a:solidFill>
                  <a:srgbClr val="FF0000"/>
                </a:solidFill>
              </a:rPr>
              <a:t> </a:t>
            </a:r>
            <a:r>
              <a:rPr lang="cs-CZ" altLang="cs-CZ" b="1" dirty="0" err="1">
                <a:solidFill>
                  <a:srgbClr val="FF0000"/>
                </a:solidFill>
              </a:rPr>
              <a:t>problem</a:t>
            </a:r>
            <a:r>
              <a:rPr lang="cs-CZ" altLang="cs-CZ" b="1" dirty="0">
                <a:solidFill>
                  <a:srgbClr val="FF0000"/>
                </a:solidFill>
              </a:rPr>
              <a:t> </a:t>
            </a:r>
            <a:r>
              <a:rPr lang="cs-CZ" altLang="cs-CZ" b="1" dirty="0" err="1">
                <a:solidFill>
                  <a:srgbClr val="FF0000"/>
                </a:solidFill>
              </a:rPr>
              <a:t>of</a:t>
            </a:r>
            <a:r>
              <a:rPr lang="cs-CZ" altLang="cs-CZ" b="1" dirty="0">
                <a:solidFill>
                  <a:srgbClr val="FF0000"/>
                </a:solidFill>
              </a:rPr>
              <a:t> </a:t>
            </a:r>
            <a:r>
              <a:rPr lang="en-US" altLang="cs-CZ" b="1" dirty="0">
                <a:solidFill>
                  <a:srgbClr val="FF0000"/>
                </a:solidFill>
              </a:rPr>
              <a:t>“</a:t>
            </a:r>
            <a:r>
              <a:rPr lang="cs-CZ" altLang="cs-CZ" b="1" dirty="0" err="1">
                <a:solidFill>
                  <a:srgbClr val="FF0000"/>
                </a:solidFill>
              </a:rPr>
              <a:t>zero</a:t>
            </a:r>
            <a:r>
              <a:rPr lang="cs-CZ" altLang="cs-CZ" b="1" dirty="0">
                <a:solidFill>
                  <a:srgbClr val="FF0000"/>
                </a:solidFill>
              </a:rPr>
              <a:t> </a:t>
            </a:r>
            <a:r>
              <a:rPr lang="cs-CZ" altLang="cs-CZ" b="1" dirty="0" err="1">
                <a:solidFill>
                  <a:srgbClr val="FF0000"/>
                </a:solidFill>
              </a:rPr>
              <a:t>charge</a:t>
            </a:r>
            <a:r>
              <a:rPr lang="en-US" altLang="cs-CZ" b="1" dirty="0">
                <a:solidFill>
                  <a:srgbClr val="FF0000"/>
                </a:solidFill>
              </a:rPr>
              <a:t>”</a:t>
            </a:r>
            <a:r>
              <a:rPr lang="cs-CZ" altLang="cs-CZ" b="1" dirty="0">
                <a:solidFill>
                  <a:srgbClr val="FF0000"/>
                </a:solidFill>
              </a:rPr>
              <a:t>,</a:t>
            </a:r>
            <a:endParaRPr lang="cs-CZ" altLang="cs-CZ" b="1" dirty="0">
              <a:solidFill>
                <a:srgbClr val="FF3300"/>
              </a:solidFill>
            </a:endParaRPr>
          </a:p>
        </p:txBody>
      </p:sp>
      <p:sp>
        <p:nvSpPr>
          <p:cNvPr id="5" name="TextovéPole 4">
            <a:extLst>
              <a:ext uri="{FF2B5EF4-FFF2-40B4-BE49-F238E27FC236}">
                <a16:creationId xmlns:a16="http://schemas.microsoft.com/office/drawing/2014/main" id="{996DA793-0935-4BDF-DD62-25618372802B}"/>
              </a:ext>
            </a:extLst>
          </p:cNvPr>
          <p:cNvSpPr txBox="1"/>
          <p:nvPr/>
        </p:nvSpPr>
        <p:spPr>
          <a:xfrm>
            <a:off x="7072567" y="2043844"/>
            <a:ext cx="1192955" cy="830997"/>
          </a:xfrm>
          <a:prstGeom prst="rect">
            <a:avLst/>
          </a:prstGeom>
          <a:solidFill>
            <a:schemeClr val="bg1"/>
          </a:solidFill>
        </p:spPr>
        <p:txBody>
          <a:bodyPr wrap="none" rtlCol="0">
            <a:spAutoFit/>
          </a:bodyPr>
          <a:lstStyle/>
          <a:p>
            <a:r>
              <a:rPr lang="cs-CZ" sz="2400" b="1" dirty="0">
                <a:latin typeface="Arial" panose="020B0604020202020204" pitchFamily="34" charset="0"/>
                <a:cs typeface="Arial" panose="020B0604020202020204" pitchFamily="34" charset="0"/>
              </a:rPr>
              <a:t>……….</a:t>
            </a:r>
          </a:p>
          <a:p>
            <a:endParaRPr lang="cs-CZ" sz="2400" b="1" dirty="0">
              <a:latin typeface="Arial" panose="020B0604020202020204" pitchFamily="34" charset="0"/>
              <a:cs typeface="Arial" panose="020B0604020202020204" pitchFamily="34" charset="0"/>
            </a:endParaRPr>
          </a:p>
        </p:txBody>
      </p:sp>
      <p:sp>
        <p:nvSpPr>
          <p:cNvPr id="6" name="Zástupný symbol pro číslo snímku 5">
            <a:extLst>
              <a:ext uri="{FF2B5EF4-FFF2-40B4-BE49-F238E27FC236}">
                <a16:creationId xmlns:a16="http://schemas.microsoft.com/office/drawing/2014/main" id="{8294A8A2-713F-3074-2D79-BCC198B1DC8E}"/>
              </a:ext>
            </a:extLst>
          </p:cNvPr>
          <p:cNvSpPr>
            <a:spLocks noGrp="1"/>
          </p:cNvSpPr>
          <p:nvPr>
            <p:ph type="sldNum" sz="quarter" idx="12"/>
          </p:nvPr>
        </p:nvSpPr>
        <p:spPr/>
        <p:txBody>
          <a:bodyPr/>
          <a:lstStyle/>
          <a:p>
            <a:fld id="{ED62073D-E85B-40FA-9124-13BD24CF2971}" type="slidenum">
              <a:rPr lang="cs-CZ" smtClean="0"/>
              <a:t>8</a:t>
            </a:fld>
            <a:endParaRPr lang="cs-CZ"/>
          </a:p>
        </p:txBody>
      </p:sp>
    </p:spTree>
    <p:extLst>
      <p:ext uri="{BB962C8B-B14F-4D97-AF65-F5344CB8AC3E}">
        <p14:creationId xmlns:p14="http://schemas.microsoft.com/office/powerpoint/2010/main" val="17186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500"/>
                                        <p:tgtEl>
                                          <p:spTgt spid="92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9224"/>
                                        </p:tgtEl>
                                        <p:attrNameLst>
                                          <p:attrName>style.visibility</p:attrName>
                                        </p:attrNameLst>
                                      </p:cBhvr>
                                      <p:to>
                                        <p:strVal val="visible"/>
                                      </p:to>
                                    </p:set>
                                    <p:animEffect transition="in" filter="fade">
                                      <p:cBhvr>
                                        <p:cTn id="15" dur="500"/>
                                        <p:tgtEl>
                                          <p:spTgt spid="92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9223"/>
                                        </p:tgtEl>
                                        <p:attrNameLst>
                                          <p:attrName>style.visibility</p:attrName>
                                        </p:attrNameLst>
                                      </p:cBhvr>
                                      <p:to>
                                        <p:strVal val="visible"/>
                                      </p:to>
                                    </p:set>
                                    <p:animEffect transition="in" filter="fade">
                                      <p:cBhvr>
                                        <p:cTn id="21" dur="500"/>
                                        <p:tgtEl>
                                          <p:spTgt spid="9223"/>
                                        </p:tgtEl>
                                      </p:cBhvr>
                                    </p:animEffect>
                                  </p:childTnLst>
                                </p:cTn>
                              </p:par>
                              <p:par>
                                <p:cTn id="22" presetID="10" presetClass="entr" presetSubtype="0" fill="hold" nodeType="withEffect">
                                  <p:stCondLst>
                                    <p:cond delay="0"/>
                                  </p:stCondLst>
                                  <p:childTnLst>
                                    <p:set>
                                      <p:cBhvr>
                                        <p:cTn id="23" dur="1" fill="hold">
                                          <p:stCondLst>
                                            <p:cond delay="0"/>
                                          </p:stCondLst>
                                        </p:cTn>
                                        <p:tgtEl>
                                          <p:spTgt spid="9218"/>
                                        </p:tgtEl>
                                        <p:attrNameLst>
                                          <p:attrName>style.visibility</p:attrName>
                                        </p:attrNameLst>
                                      </p:cBhvr>
                                      <p:to>
                                        <p:strVal val="visible"/>
                                      </p:to>
                                    </p:set>
                                    <p:animEffect transition="in" filter="fade">
                                      <p:cBhvr>
                                        <p:cTn id="24" dur="500"/>
                                        <p:tgtEl>
                                          <p:spTgt spid="92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226"/>
                                        </p:tgtEl>
                                        <p:attrNameLst>
                                          <p:attrName>style.visibility</p:attrName>
                                        </p:attrNameLst>
                                      </p:cBhvr>
                                      <p:to>
                                        <p:strVal val="visible"/>
                                      </p:to>
                                    </p:set>
                                    <p:animEffect transition="in" filter="fade">
                                      <p:cBhvr>
                                        <p:cTn id="29" dur="500"/>
                                        <p:tgtEl>
                                          <p:spTgt spid="9226"/>
                                        </p:tgtEl>
                                      </p:cBhvr>
                                    </p:animEffect>
                                  </p:childTnLst>
                                </p:cTn>
                              </p:par>
                              <p:par>
                                <p:cTn id="30" presetID="10" presetClass="entr" presetSubtype="0" fill="hold" nodeType="withEffect">
                                  <p:stCondLst>
                                    <p:cond delay="0"/>
                                  </p:stCondLst>
                                  <p:childTnLst>
                                    <p:set>
                                      <p:cBhvr>
                                        <p:cTn id="31" dur="1" fill="hold">
                                          <p:stCondLst>
                                            <p:cond delay="0"/>
                                          </p:stCondLst>
                                        </p:cTn>
                                        <p:tgtEl>
                                          <p:spTgt spid="9219"/>
                                        </p:tgtEl>
                                        <p:attrNameLst>
                                          <p:attrName>style.visibility</p:attrName>
                                        </p:attrNameLst>
                                      </p:cBhvr>
                                      <p:to>
                                        <p:strVal val="visible"/>
                                      </p:to>
                                    </p:set>
                                    <p:animEffect transition="in" filter="fade">
                                      <p:cBhvr>
                                        <p:cTn id="32" dur="500"/>
                                        <p:tgtEl>
                                          <p:spTgt spid="92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9226" grpId="0"/>
      <p:bldP spid="3" grpId="0"/>
      <p:bldP spid="4"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a:extLst>
              <a:ext uri="{FF2B5EF4-FFF2-40B4-BE49-F238E27FC236}">
                <a16:creationId xmlns:a16="http://schemas.microsoft.com/office/drawing/2014/main" id="{49028072-2F06-66F1-C1B9-222586A326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1065848"/>
            <a:ext cx="8286750" cy="448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ovéPole 6">
            <a:extLst>
              <a:ext uri="{FF2B5EF4-FFF2-40B4-BE49-F238E27FC236}">
                <a16:creationId xmlns:a16="http://schemas.microsoft.com/office/drawing/2014/main" id="{B6C1AB4C-0C19-8E2F-65B4-C1CDA73EF2BF}"/>
              </a:ext>
            </a:extLst>
          </p:cNvPr>
          <p:cNvSpPr txBox="1">
            <a:spLocks noChangeArrowheads="1"/>
          </p:cNvSpPr>
          <p:nvPr/>
        </p:nvSpPr>
        <p:spPr bwMode="auto">
          <a:xfrm>
            <a:off x="500063" y="395585"/>
            <a:ext cx="85424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2400" b="1" dirty="0">
                <a:solidFill>
                  <a:srgbClr val="0033CC"/>
                </a:solidFill>
                <a:latin typeface="Arial" panose="020B0604020202020204" pitchFamily="34" charset="0"/>
              </a:rPr>
              <a:t>Frank </a:t>
            </a:r>
            <a:r>
              <a:rPr lang="cs-CZ" altLang="cs-CZ" sz="2400" b="1" dirty="0" err="1">
                <a:solidFill>
                  <a:srgbClr val="0033CC"/>
                </a:solidFill>
                <a:latin typeface="Arial" panose="020B0604020202020204" pitchFamily="34" charset="0"/>
              </a:rPr>
              <a:t>Wilczek</a:t>
            </a:r>
            <a:r>
              <a:rPr lang="cs-CZ" altLang="cs-CZ" sz="2400" dirty="0">
                <a:latin typeface="Arial" panose="020B0604020202020204" pitchFamily="34" charset="0"/>
              </a:rPr>
              <a:t> </a:t>
            </a:r>
            <a:r>
              <a:rPr lang="cs-CZ" altLang="cs-CZ" sz="2400" dirty="0" err="1">
                <a:latin typeface="Arial" panose="020B0604020202020204" pitchFamily="34" charset="0"/>
              </a:rPr>
              <a:t>at</a:t>
            </a:r>
            <a:r>
              <a:rPr lang="cs-CZ" altLang="cs-CZ" sz="2400" dirty="0">
                <a:latin typeface="Arial" panose="020B0604020202020204" pitchFamily="34" charset="0"/>
              </a:rPr>
              <a:t> EPS HEP </a:t>
            </a:r>
            <a:r>
              <a:rPr lang="cs-CZ" altLang="cs-CZ" sz="2400" dirty="0" err="1">
                <a:latin typeface="Arial" panose="020B0604020202020204" pitchFamily="34" charset="0"/>
              </a:rPr>
              <a:t>Conference</a:t>
            </a:r>
            <a:r>
              <a:rPr lang="cs-CZ" altLang="cs-CZ" sz="2400" dirty="0">
                <a:latin typeface="Arial" panose="020B0604020202020204" pitchFamily="34" charset="0"/>
              </a:rPr>
              <a:t> in </a:t>
            </a:r>
            <a:r>
              <a:rPr lang="cs-CZ" altLang="cs-CZ" sz="2400" dirty="0" err="1">
                <a:latin typeface="Arial" panose="020B0604020202020204" pitchFamily="34" charset="0"/>
              </a:rPr>
              <a:t>Manchestru</a:t>
            </a:r>
            <a:r>
              <a:rPr lang="cs-CZ" altLang="cs-CZ" sz="2400" dirty="0">
                <a:latin typeface="Arial" panose="020B0604020202020204" pitchFamily="34" charset="0"/>
              </a:rPr>
              <a:t> 2007:</a:t>
            </a:r>
          </a:p>
        </p:txBody>
      </p:sp>
      <p:sp>
        <p:nvSpPr>
          <p:cNvPr id="7" name="Zástupný symbol pro datum 6">
            <a:extLst>
              <a:ext uri="{FF2B5EF4-FFF2-40B4-BE49-F238E27FC236}">
                <a16:creationId xmlns:a16="http://schemas.microsoft.com/office/drawing/2014/main" id="{24F9A087-4CFF-E5E0-D9CE-9F0889E0403B}"/>
              </a:ext>
            </a:extLst>
          </p:cNvPr>
          <p:cNvSpPr>
            <a:spLocks noGrp="1"/>
          </p:cNvSpPr>
          <p:nvPr>
            <p:ph type="dt" sz="quarter" idx="10"/>
          </p:nvPr>
        </p:nvSpPr>
        <p:spPr/>
        <p:txBody>
          <a:bodyPr/>
          <a:lstStyle/>
          <a:p>
            <a:pPr>
              <a:defRPr/>
            </a:pPr>
            <a:r>
              <a:rPr lang="cs-CZ"/>
              <a:t>12.10.2023</a:t>
            </a:r>
          </a:p>
        </p:txBody>
      </p:sp>
      <p:sp>
        <p:nvSpPr>
          <p:cNvPr id="24581" name="Zástupný symbol pro číslo snímku 10">
            <a:extLst>
              <a:ext uri="{FF2B5EF4-FFF2-40B4-BE49-F238E27FC236}">
                <a16:creationId xmlns:a16="http://schemas.microsoft.com/office/drawing/2014/main" id="{43A9DD46-BA4E-9FB4-D286-53ADDB74DEC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B642440-6E42-4F1F-A4C2-93414765629F}" type="slidenum">
              <a:rPr lang="cs-CZ" altLang="cs-CZ" sz="1200">
                <a:solidFill>
                  <a:srgbClr val="898989"/>
                </a:solidFill>
              </a:rPr>
              <a:pPr>
                <a:spcBef>
                  <a:spcPct val="0"/>
                </a:spcBef>
                <a:buFontTx/>
                <a:buNone/>
              </a:pPr>
              <a:t>9</a:t>
            </a:fld>
            <a:endParaRPr lang="cs-CZ" altLang="cs-CZ" sz="1200">
              <a:solidFill>
                <a:srgbClr val="898989"/>
              </a:solidFill>
            </a:endParaRPr>
          </a:p>
        </p:txBody>
      </p:sp>
      <p:sp>
        <p:nvSpPr>
          <p:cNvPr id="12" name="Zástupný symbol pro zápatí 11">
            <a:extLst>
              <a:ext uri="{FF2B5EF4-FFF2-40B4-BE49-F238E27FC236}">
                <a16:creationId xmlns:a16="http://schemas.microsoft.com/office/drawing/2014/main" id="{76EF1276-8A90-A1C5-DD0E-2682838DCE82}"/>
              </a:ext>
            </a:extLst>
          </p:cNvPr>
          <p:cNvSpPr>
            <a:spLocks noGrp="1"/>
          </p:cNvSpPr>
          <p:nvPr>
            <p:ph type="ftr" sz="quarter" idx="11"/>
          </p:nvPr>
        </p:nvSpPr>
        <p:spPr/>
        <p:txBody>
          <a:bodyPr/>
          <a:lstStyle/>
          <a:p>
            <a:pPr>
              <a:defRPr/>
            </a:pPr>
            <a:r>
              <a:rPr lang="cs-CZ"/>
              <a:t>Division Seminar</a:t>
            </a:r>
          </a:p>
        </p:txBody>
      </p:sp>
      <p:sp>
        <p:nvSpPr>
          <p:cNvPr id="3" name="Obdélník 2">
            <a:extLst>
              <a:ext uri="{FF2B5EF4-FFF2-40B4-BE49-F238E27FC236}">
                <a16:creationId xmlns:a16="http://schemas.microsoft.com/office/drawing/2014/main" id="{10547D78-8165-48E2-451F-3393B8E7700B}"/>
              </a:ext>
            </a:extLst>
          </p:cNvPr>
          <p:cNvSpPr/>
          <p:nvPr/>
        </p:nvSpPr>
        <p:spPr>
          <a:xfrm>
            <a:off x="1021080" y="3058160"/>
            <a:ext cx="7101840" cy="1097280"/>
          </a:xfrm>
          <a:prstGeom prst="rect">
            <a:avLst/>
          </a:prstGeom>
          <a:noFill/>
          <a:ln w="698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theme/theme1.xml><?xml version="1.0" encoding="utf-8"?>
<a:theme xmlns:a="http://schemas.openxmlformats.org/drawingml/2006/main" name="Motiv Office">
  <a:themeElements>
    <a:clrScheme name="Motiv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tiv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4681</TotalTime>
  <Words>5299</Words>
  <Application>Microsoft Office PowerPoint</Application>
  <PresentationFormat>Předvádění na obrazovce (4:3)</PresentationFormat>
  <Paragraphs>500</Paragraphs>
  <Slides>70</Slides>
  <Notes>0</Notes>
  <HiddenSlides>0</HiddenSlides>
  <MMClips>0</MMClips>
  <ScaleCrop>false</ScaleCrop>
  <HeadingPairs>
    <vt:vector size="8" baseType="variant">
      <vt:variant>
        <vt:lpstr>Použitá písma</vt:lpstr>
      </vt:variant>
      <vt:variant>
        <vt:i4>10</vt:i4>
      </vt:variant>
      <vt:variant>
        <vt:lpstr>Motiv</vt:lpstr>
      </vt:variant>
      <vt:variant>
        <vt:i4>1</vt:i4>
      </vt:variant>
      <vt:variant>
        <vt:lpstr>Vložené servery OLE</vt:lpstr>
      </vt:variant>
      <vt:variant>
        <vt:i4>1</vt:i4>
      </vt:variant>
      <vt:variant>
        <vt:lpstr>Nadpisy snímků</vt:lpstr>
      </vt:variant>
      <vt:variant>
        <vt:i4>70</vt:i4>
      </vt:variant>
    </vt:vector>
  </HeadingPairs>
  <TitlesOfParts>
    <vt:vector size="82" baseType="lpstr">
      <vt:lpstr>Arial</vt:lpstr>
      <vt:lpstr>Calibri</vt:lpstr>
      <vt:lpstr>Calibri Light</vt:lpstr>
      <vt:lpstr>Cambria Math</vt:lpstr>
      <vt:lpstr>CMR10</vt:lpstr>
      <vt:lpstr>CMSY7</vt:lpstr>
      <vt:lpstr>Comic Sans MS</vt:lpstr>
      <vt:lpstr>Microsoft Sans Serif</vt:lpstr>
      <vt:lpstr>Times New Roman</vt:lpstr>
      <vt:lpstr>Wingdings</vt:lpstr>
      <vt:lpstr>Motiv Office</vt:lpstr>
      <vt:lpstr>Equation</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Jiří Chýla</dc:creator>
  <cp:lastModifiedBy>Jiří Chýla</cp:lastModifiedBy>
  <cp:revision>110</cp:revision>
  <dcterms:created xsi:type="dcterms:W3CDTF">2023-08-05T11:05:05Z</dcterms:created>
  <dcterms:modified xsi:type="dcterms:W3CDTF">2023-10-12T08:10:09Z</dcterms:modified>
</cp:coreProperties>
</file>