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360" r:id="rId18"/>
    <p:sldId id="387" r:id="rId19"/>
    <p:sldId id="273" r:id="rId20"/>
    <p:sldId id="362" r:id="rId21"/>
    <p:sldId id="361" r:id="rId22"/>
    <p:sldId id="368" r:id="rId23"/>
    <p:sldId id="274" r:id="rId24"/>
    <p:sldId id="275" r:id="rId25"/>
    <p:sldId id="276" r:id="rId26"/>
    <p:sldId id="328" r:id="rId27"/>
    <p:sldId id="330" r:id="rId28"/>
    <p:sldId id="317" r:id="rId29"/>
    <p:sldId id="315" r:id="rId30"/>
    <p:sldId id="316" r:id="rId31"/>
    <p:sldId id="314" r:id="rId32"/>
    <p:sldId id="340" r:id="rId33"/>
    <p:sldId id="335" r:id="rId34"/>
    <p:sldId id="339" r:id="rId35"/>
    <p:sldId id="283" r:id="rId36"/>
    <p:sldId id="284" r:id="rId37"/>
    <p:sldId id="348" r:id="rId38"/>
    <p:sldId id="325" r:id="rId39"/>
    <p:sldId id="324" r:id="rId40"/>
    <p:sldId id="349" r:id="rId41"/>
    <p:sldId id="350" r:id="rId42"/>
    <p:sldId id="281" r:id="rId43"/>
    <p:sldId id="282" r:id="rId44"/>
    <p:sldId id="285" r:id="rId45"/>
    <p:sldId id="286" r:id="rId46"/>
    <p:sldId id="289" r:id="rId47"/>
    <p:sldId id="287" r:id="rId48"/>
    <p:sldId id="302" r:id="rId49"/>
    <p:sldId id="290" r:id="rId50"/>
    <p:sldId id="293" r:id="rId51"/>
    <p:sldId id="294" r:id="rId52"/>
    <p:sldId id="353" r:id="rId53"/>
    <p:sldId id="354" r:id="rId54"/>
    <p:sldId id="355" r:id="rId55"/>
    <p:sldId id="356" r:id="rId56"/>
    <p:sldId id="357" r:id="rId57"/>
    <p:sldId id="358" r:id="rId58"/>
    <p:sldId id="370" r:id="rId59"/>
    <p:sldId id="363" r:id="rId60"/>
    <p:sldId id="364" r:id="rId61"/>
    <p:sldId id="365" r:id="rId62"/>
    <p:sldId id="366" r:id="rId63"/>
    <p:sldId id="367" r:id="rId64"/>
    <p:sldId id="369" r:id="rId65"/>
    <p:sldId id="371" r:id="rId66"/>
    <p:sldId id="351" r:id="rId67"/>
    <p:sldId id="372" r:id="rId68"/>
    <p:sldId id="375" r:id="rId69"/>
    <p:sldId id="376" r:id="rId70"/>
    <p:sldId id="377" r:id="rId71"/>
    <p:sldId id="378" r:id="rId72"/>
    <p:sldId id="379" r:id="rId73"/>
    <p:sldId id="380" r:id="rId74"/>
    <p:sldId id="381" r:id="rId75"/>
    <p:sldId id="382" r:id="rId76"/>
    <p:sldId id="383" r:id="rId77"/>
    <p:sldId id="384" r:id="rId78"/>
    <p:sldId id="385" r:id="rId79"/>
    <p:sldId id="388" r:id="rId80"/>
    <p:sldId id="400" r:id="rId81"/>
    <p:sldId id="399" r:id="rId82"/>
    <p:sldId id="394" r:id="rId83"/>
    <p:sldId id="393" r:id="rId84"/>
    <p:sldId id="389" r:id="rId85"/>
    <p:sldId id="308" r:id="rId86"/>
    <p:sldId id="386" r:id="rId8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9" d="100"/>
          <a:sy n="89" d="100"/>
        </p:scale>
        <p:origin x="-114"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8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 Id="rId4" Type="http://schemas.openxmlformats.org/officeDocument/2006/relationships/image" Target="../media/image10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png"/><Relationship Id="rId4" Type="http://schemas.openxmlformats.org/officeDocument/2006/relationships/image" Target="../media/image1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2A7C9C-966A-4D97-BBA7-5418F68BAF96}" type="datetimeFigureOut">
              <a:rPr lang="cs-CZ" smtClean="0"/>
              <a:pPr/>
              <a:t>23.4.2015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19684C-20B6-40CB-B5C0-27F253C3FAD1}"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2</a:t>
            </a:fld>
            <a:endParaRPr lang="cs-CZ">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3F8D4-A3F6-4BDE-91C1-1A6723616C3A}" type="slidenum">
              <a:rPr lang="en-US"/>
              <a:pPr/>
              <a:t>47</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3DDC958-E4B1-426C-8211-CEDEBD03FABD}" type="slidenum">
              <a:rPr lang="cs-CZ" smtClean="0"/>
              <a:pPr/>
              <a:t>49</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3DDC958-E4B1-426C-8211-CEDEBD03FABD}" type="slidenum">
              <a:rPr lang="cs-CZ" smtClean="0"/>
              <a:pPr/>
              <a:t>52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68</a:t>
            </a:fld>
            <a:endParaRPr lang="cs-CZ">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71</a:t>
            </a:fld>
            <a:endParaRPr lang="cs-CZ">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72</a:t>
            </a:fld>
            <a:endParaRPr lang="cs-CZ">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73</a:t>
            </a:fld>
            <a:endParaRPr lang="cs-CZ">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74</a:t>
            </a:fld>
            <a:endParaRPr lang="cs-CZ">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75</a:t>
            </a:fld>
            <a:endParaRPr lang="cs-CZ">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86</a:t>
            </a:fld>
            <a:endParaRPr lang="cs-CZ">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3</a:t>
            </a:fld>
            <a:endParaRPr lang="cs-CZ">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3DDC958-E4B1-426C-8211-CEDEBD03FABD}" type="slidenum">
              <a:rPr lang="cs-CZ" smtClean="0"/>
              <a:pPr/>
              <a:t>4</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17</a:t>
            </a:fld>
            <a:endParaRPr lang="cs-CZ">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18</a:t>
            </a:fld>
            <a:endParaRPr lang="cs-CZ">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20</a:t>
            </a:fld>
            <a:endParaRPr lang="cs-CZ">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21</a:t>
            </a:fld>
            <a:endParaRPr lang="cs-CZ">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32</a:t>
            </a:fld>
            <a:endParaRPr lang="cs-CZ">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zápatí 3"/>
          <p:cNvSpPr>
            <a:spLocks noGrp="1"/>
          </p:cNvSpPr>
          <p:nvPr>
            <p:ph type="ftr" sz="quarter" idx="10"/>
          </p:nvPr>
        </p:nvSpPr>
        <p:spPr/>
        <p:txBody>
          <a:bodyPr/>
          <a:lstStyle/>
          <a:p>
            <a:r>
              <a:rPr lang="pt-BR" smtClean="0">
                <a:solidFill>
                  <a:prstClr val="black"/>
                </a:solidFill>
              </a:rPr>
              <a:t>V. Simak, FNAL, CTU Prague</a:t>
            </a:r>
            <a:endParaRPr lang="cs-CZ">
              <a:solidFill>
                <a:prstClr val="black"/>
              </a:solidFill>
            </a:endParaRPr>
          </a:p>
        </p:txBody>
      </p:sp>
      <p:sp>
        <p:nvSpPr>
          <p:cNvPr id="5" name="Zástupný symbol pro číslo snímku 4"/>
          <p:cNvSpPr>
            <a:spLocks noGrp="1"/>
          </p:cNvSpPr>
          <p:nvPr>
            <p:ph type="sldNum" sz="quarter" idx="11"/>
          </p:nvPr>
        </p:nvSpPr>
        <p:spPr/>
        <p:txBody>
          <a:bodyPr/>
          <a:lstStyle/>
          <a:p>
            <a:fld id="{5D997091-9026-4D7B-A4D2-2F039B688A0E}" type="slidenum">
              <a:rPr lang="cs-CZ" smtClean="0">
                <a:solidFill>
                  <a:prstClr val="black"/>
                </a:solidFill>
              </a:rPr>
              <a:pPr/>
              <a:t>42</a:t>
            </a:fld>
            <a:endParaRPr lang="cs-CZ">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3FF83950-DBF7-4819-B3F8-A69952123E3B}" type="datetimeFigureOut">
              <a:rPr lang="cs-CZ" smtClean="0"/>
              <a:pPr/>
              <a:t>23.4.2015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FF83950-DBF7-4819-B3F8-A69952123E3B}" type="datetimeFigureOut">
              <a:rPr lang="cs-CZ" smtClean="0"/>
              <a:pPr/>
              <a:t>23.4.2015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FF83950-DBF7-4819-B3F8-A69952123E3B}" type="datetimeFigureOut">
              <a:rPr lang="cs-CZ" smtClean="0"/>
              <a:pPr/>
              <a:t>23.4.2015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57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a:xfrm>
            <a:off x="457200" y="6245225"/>
            <a:ext cx="2133600" cy="476250"/>
          </a:xfrm>
        </p:spPr>
        <p:txBody>
          <a:bodyPr/>
          <a:lstStyle>
            <a:lvl1pPr>
              <a:defRPr/>
            </a:lvl1pPr>
          </a:lstStyle>
          <a:p>
            <a:r>
              <a:rPr lang="cs-CZ"/>
              <a:t>Jalta 14/9/2005               V. Simak</a:t>
            </a:r>
          </a:p>
        </p:txBody>
      </p:sp>
      <p:sp>
        <p:nvSpPr>
          <p:cNvPr id="8" name="Zástupný symbol pro zápatí 7"/>
          <p:cNvSpPr>
            <a:spLocks noGrp="1"/>
          </p:cNvSpPr>
          <p:nvPr>
            <p:ph type="ftr" sz="quarter" idx="11"/>
          </p:nvPr>
        </p:nvSpPr>
        <p:spPr>
          <a:xfrm>
            <a:off x="3124200" y="6245225"/>
            <a:ext cx="2895600" cy="476250"/>
          </a:xfrm>
        </p:spPr>
        <p:txBody>
          <a:bodyPr/>
          <a:lstStyle>
            <a:lvl1pPr>
              <a:defRPr/>
            </a:lvl1pPr>
          </a:lstStyle>
          <a:p>
            <a:r>
              <a:rPr lang="cs-CZ"/>
              <a:t>New Trends in High-Energy Physics</a:t>
            </a:r>
          </a:p>
        </p:txBody>
      </p:sp>
      <p:sp>
        <p:nvSpPr>
          <p:cNvPr id="9" name="Zástupný symbol pro číslo snímku 8"/>
          <p:cNvSpPr>
            <a:spLocks noGrp="1"/>
          </p:cNvSpPr>
          <p:nvPr>
            <p:ph type="sldNum" sz="quarter" idx="12"/>
          </p:nvPr>
        </p:nvSpPr>
        <p:spPr>
          <a:xfrm>
            <a:off x="6553200" y="6245225"/>
            <a:ext cx="2133600" cy="476250"/>
          </a:xfrm>
        </p:spPr>
        <p:txBody>
          <a:bodyPr/>
          <a:lstStyle>
            <a:lvl1pPr>
              <a:defRPr/>
            </a:lvl1pPr>
          </a:lstStyle>
          <a:p>
            <a:fld id="{6403AB3D-C9E2-4903-B26B-EE2146217A99}" type="slidenum">
              <a:rPr lang="cs-CZ"/>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r>
              <a:rPr lang="cs-CZ"/>
              <a:t>Jalta 14/9/2005               V. Simak</a:t>
            </a:r>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r>
              <a:rPr lang="cs-CZ"/>
              <a:t>New Trends in High-Energy Physics</a:t>
            </a:r>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A3D2DFC2-FFE2-45C2-9760-C5AEED4A74CF}" type="slidenum">
              <a:rPr lang="cs-CZ"/>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FF83950-DBF7-4819-B3F8-A69952123E3B}" type="datetimeFigureOut">
              <a:rPr lang="cs-CZ" smtClean="0"/>
              <a:pPr/>
              <a:t>23.4.2015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3FF83950-DBF7-4819-B3F8-A69952123E3B}" type="datetimeFigureOut">
              <a:rPr lang="cs-CZ" smtClean="0"/>
              <a:pPr/>
              <a:t>23.4.2015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FF83950-DBF7-4819-B3F8-A69952123E3B}" type="datetimeFigureOut">
              <a:rPr lang="cs-CZ" smtClean="0"/>
              <a:pPr/>
              <a:t>23.4.2015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FF83950-DBF7-4819-B3F8-A69952123E3B}" type="datetimeFigureOut">
              <a:rPr lang="cs-CZ" smtClean="0"/>
              <a:pPr/>
              <a:t>23.4.2015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3FF83950-DBF7-4819-B3F8-A69952123E3B}" type="datetimeFigureOut">
              <a:rPr lang="cs-CZ" smtClean="0"/>
              <a:pPr/>
              <a:t>23.4.2015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FF83950-DBF7-4819-B3F8-A69952123E3B}" type="datetimeFigureOut">
              <a:rPr lang="cs-CZ" smtClean="0"/>
              <a:pPr/>
              <a:t>23.4.2015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3FF83950-DBF7-4819-B3F8-A69952123E3B}" type="datetimeFigureOut">
              <a:rPr lang="cs-CZ" smtClean="0"/>
              <a:pPr/>
              <a:t>23.4.2015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3FF83950-DBF7-4819-B3F8-A69952123E3B}" type="datetimeFigureOut">
              <a:rPr lang="cs-CZ" smtClean="0"/>
              <a:pPr/>
              <a:t>23.4.2015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F33AA69-496D-48D6-8A97-95CED9A23C79}"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83950-DBF7-4819-B3F8-A69952123E3B}" type="datetimeFigureOut">
              <a:rPr lang="cs-CZ" smtClean="0"/>
              <a:pPr/>
              <a:t>23.4.2015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3AA69-496D-48D6-8A97-95CED9A23C79}"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6.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oleObject" Target="../embeddings/oleObject1.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0.pn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63.xml.rels><?xml version="1.0" encoding="UTF-8" standalone="yes"?>
<Relationships xmlns="http://schemas.openxmlformats.org/package/2006/relationships"><Relationship Id="rId8" Type="http://schemas.openxmlformats.org/officeDocument/2006/relationships/hyperlink" Target="http://www.slac.stanford.edu/spires/find/inst/www?icncp=KEK,+Tsukuba" TargetMode="External"/><Relationship Id="rId13" Type="http://schemas.openxmlformats.org/officeDocument/2006/relationships/hyperlink" Target="http://www.slac.stanford.edu/spires/find/inst/www?icncp=Prague,+Inst.+Phys." TargetMode="External"/><Relationship Id="rId3" Type="http://schemas.openxmlformats.org/officeDocument/2006/relationships/hyperlink" Target="http://www.slac.stanford.edu/spires/find/inst/www?icncp=IEAP+CTU,+Prague" TargetMode="External"/><Relationship Id="rId7" Type="http://schemas.openxmlformats.org/officeDocument/2006/relationships/hyperlink" Target="http://www.slac.stanford.edu/spires/find/wwwhepau/wwwscan?rawcmd=fin+%22Okada,%20Nobuchika%22" TargetMode="External"/><Relationship Id="rId12" Type="http://schemas.openxmlformats.org/officeDocument/2006/relationships/hyperlink" Target="http://www.slac.stanford.edu/spires/find/hep/wwwauthors?key=7955545" TargetMode="External"/><Relationship Id="rId17" Type="http://schemas.openxmlformats.org/officeDocument/2006/relationships/image" Target="../media/image36.png"/><Relationship Id="rId2" Type="http://schemas.openxmlformats.org/officeDocument/2006/relationships/hyperlink" Target="http://www.slac.stanford.edu/spires/find/wwwhepau/wwwscan?rawcmd=fin+%22Smolek,%20Karel%22" TargetMode="External"/><Relationship Id="rId16" Type="http://schemas.openxmlformats.org/officeDocument/2006/relationships/hyperlink" Target="http://www.slac.stanford.edu/spires/find/hep/wwwauthors?key=5823897" TargetMode="External"/><Relationship Id="rId1" Type="http://schemas.openxmlformats.org/officeDocument/2006/relationships/slideLayout" Target="../slideLayouts/slideLayout2.xml"/><Relationship Id="rId6" Type="http://schemas.openxmlformats.org/officeDocument/2006/relationships/hyperlink" Target="http://www.slac.stanford.edu/spires/find/inst/www?icncp=Helsinki+Inst.+of+Phys." TargetMode="External"/><Relationship Id="rId11" Type="http://schemas.openxmlformats.org/officeDocument/2006/relationships/hyperlink" Target="http://www.slac.stanford.edu/spires/find/inst/www?icncp=Prague,+Tech.+U.,+Mech.+Eng." TargetMode="External"/><Relationship Id="rId5" Type="http://schemas.openxmlformats.org/officeDocument/2006/relationships/hyperlink" Target="http://www.slac.stanford.edu/spires/find/inst/www?icncp=Helsinki+U." TargetMode="External"/><Relationship Id="rId15" Type="http://schemas.openxmlformats.org/officeDocument/2006/relationships/hyperlink" Target="http://www.slac.stanford.edu/spires/find/wwwhepau/wwwscan?rawcmd=fin+%22Simak,%20V.%22" TargetMode="External"/><Relationship Id="rId10" Type="http://schemas.openxmlformats.org/officeDocument/2006/relationships/hyperlink" Target="http://www.slac.stanford.edu/spires/find/inst/www?icncp=Prague,+Tech.+U." TargetMode="External"/><Relationship Id="rId4" Type="http://schemas.openxmlformats.org/officeDocument/2006/relationships/hyperlink" Target="http://www.slac.stanford.edu/spires/find/wwwhepau/wwwscan?rawcmd=fin+%22Arai,%20Masato%22" TargetMode="External"/><Relationship Id="rId9" Type="http://schemas.openxmlformats.org/officeDocument/2006/relationships/hyperlink" Target="http://www.slac.stanford.edu/spires/find/wwwhepau/wwwscan?rawcmd=fin+%22Simak,%20Vladislav%22" TargetMode="External"/><Relationship Id="rId14" Type="http://schemas.openxmlformats.org/officeDocument/2006/relationships/hyperlink" Target="http://www.slac.stanford.edu/spires/find/wwwhepau/wwwscan?rawcmd=fin+%22Smolek,%20K.%22"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28.wmf"/><Relationship Id="rId4" Type="http://schemas.openxmlformats.org/officeDocument/2006/relationships/oleObject" Target="../embeddings/oleObject15.bin"/></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0.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upload.wikimedia.org/wikipedia/commons/thumb/d/da/Portrait_of_Dr_Simarro_at_the_microscope.JPG/1280px-Portrait_of_Dr_Simarro_at_the_microscop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7384"/>
            <a:ext cx="10000538" cy="774260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79512" y="0"/>
            <a:ext cx="7162800" cy="2308324"/>
          </a:xfrm>
          <a:prstGeom prst="rect">
            <a:avLst/>
          </a:prstGeom>
          <a:noFill/>
        </p:spPr>
        <p:txBody>
          <a:bodyPr wrap="square" rtlCol="0">
            <a:spAutoFit/>
          </a:bodyPr>
          <a:lstStyle/>
          <a:p>
            <a:r>
              <a:rPr lang="cs-CZ" sz="7200" dirty="0" smtClean="0">
                <a:solidFill>
                  <a:schemeClr val="accent2">
                    <a:lumMod val="60000"/>
                    <a:lumOff val="40000"/>
                  </a:schemeClr>
                </a:solidFill>
                <a:latin typeface="Blackadder ITC" panose="04020505051007020D02" pitchFamily="82" charset="0"/>
              </a:rPr>
              <a:t>TOP kvark 20 let </a:t>
            </a:r>
          </a:p>
          <a:p>
            <a:r>
              <a:rPr lang="cs-CZ" sz="7200" dirty="0" smtClean="0">
                <a:solidFill>
                  <a:schemeClr val="accent2">
                    <a:lumMod val="60000"/>
                    <a:lumOff val="40000"/>
                  </a:schemeClr>
                </a:solidFill>
                <a:latin typeface="Blackadder ITC" panose="04020505051007020D02" pitchFamily="82" charset="0"/>
              </a:rPr>
              <a:t> a po té….. </a:t>
            </a:r>
            <a:endParaRPr lang="en-US" sz="7200" dirty="0" smtClean="0">
              <a:solidFill>
                <a:schemeClr val="accent2">
                  <a:lumMod val="60000"/>
                  <a:lumOff val="40000"/>
                </a:schemeClr>
              </a:solidFill>
              <a:latin typeface="Blackadder ITC" panose="04020505051007020D02" pitchFamily="82" charset="0"/>
            </a:endParaRPr>
          </a:p>
        </p:txBody>
      </p:sp>
      <p:sp>
        <p:nvSpPr>
          <p:cNvPr id="5" name="Zástupný symbol pro číslo snímku 4"/>
          <p:cNvSpPr>
            <a:spLocks noGrp="1"/>
          </p:cNvSpPr>
          <p:nvPr>
            <p:ph type="sldNum" sz="quarter" idx="12"/>
          </p:nvPr>
        </p:nvSpPr>
        <p:spPr/>
        <p:txBody>
          <a:bodyPr/>
          <a:lstStyle/>
          <a:p>
            <a:fld id="{6C320AC6-C2C4-435E-8E2C-FA975A287754}" type="slidenum">
              <a:rPr lang="en-US" smtClean="0"/>
              <a:pPr/>
              <a:t>1</a:t>
            </a:fld>
            <a:endParaRPr lang="en-US"/>
          </a:p>
        </p:txBody>
      </p:sp>
      <p:sp>
        <p:nvSpPr>
          <p:cNvPr id="6" name="Zástupný symbol pro zápatí 5"/>
          <p:cNvSpPr>
            <a:spLocks noGrp="1"/>
          </p:cNvSpPr>
          <p:nvPr>
            <p:ph type="ftr" sz="quarter" idx="11"/>
          </p:nvPr>
        </p:nvSpPr>
        <p:spPr/>
        <p:txBody>
          <a:bodyPr/>
          <a:lstStyle/>
          <a:p>
            <a:r>
              <a:rPr lang="en-US" smtClean="0"/>
              <a:t>V. Šimák, FJFI ČVUT Praha</a:t>
            </a:r>
            <a:endParaRPr lang="en-US"/>
          </a:p>
        </p:txBody>
      </p:sp>
      <p:sp>
        <p:nvSpPr>
          <p:cNvPr id="7" name="Zástupný symbol pro datum 6"/>
          <p:cNvSpPr>
            <a:spLocks noGrp="1"/>
          </p:cNvSpPr>
          <p:nvPr>
            <p:ph type="dt" sz="half" idx="10"/>
          </p:nvPr>
        </p:nvSpPr>
        <p:spPr/>
        <p:txBody>
          <a:bodyPr/>
          <a:lstStyle/>
          <a:p>
            <a:fld id="{8CCC8C31-FA8C-46FB-8C55-E973C802387D}" type="datetime1">
              <a:rPr lang="cs-CZ" smtClean="0"/>
              <a:pPr/>
              <a:t>23.4.2015</a:t>
            </a:fld>
            <a:endParaRPr lang="en-US"/>
          </a:p>
        </p:txBody>
      </p:sp>
    </p:spTree>
    <p:extLst>
      <p:ext uri="{BB962C8B-B14F-4D97-AF65-F5344CB8AC3E}">
        <p14:creationId xmlns="" xmlns:p14="http://schemas.microsoft.com/office/powerpoint/2010/main" val="1127868496"/>
      </p:ext>
    </p:extLst>
  </p:cSld>
  <p:clrMapOvr>
    <a:masterClrMapping/>
  </p:clrMapOvr>
  <mc:AlternateContent xmlns:mc="http://schemas.openxmlformats.org/markup-compatibility/2006">
    <mc:Choice xmlns="" xmlns:p14="http://schemas.microsoft.com/office/powerpoint/2010/main" Requires="p14">
      <p:transition spd="slow" p14:dur="2000" advTm="13860"/>
    </mc:Choice>
    <mc:Fallback>
      <p:transition spd="slow" advTm="1386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38100" y="61913"/>
            <a:ext cx="9067800" cy="6734175"/>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02CCEC93-256B-4C49-A37A-326CA88001ED}"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10</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95275" y="357188"/>
            <a:ext cx="8553450" cy="6143625"/>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B5E2C0CE-B877-4EC1-AE9E-4B9193CD555E}"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11</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671344" y="692696"/>
            <a:ext cx="8001702" cy="5112568"/>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991C5290-344D-495E-9556-B47592AF45E6}"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12</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259632" y="1196752"/>
            <a:ext cx="6840760" cy="4914666"/>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C44FFE40-CE36-4328-BD70-AFFE0A42C1B5}"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13</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828675" y="966788"/>
            <a:ext cx="7486650" cy="4924425"/>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5364088" y="116632"/>
            <a:ext cx="2316449" cy="657225"/>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2843808" y="260648"/>
            <a:ext cx="2457450" cy="247650"/>
          </a:xfrm>
          <a:prstGeom prst="rect">
            <a:avLst/>
          </a:prstGeom>
          <a:noFill/>
          <a:ln w="9525">
            <a:noFill/>
            <a:miter lim="800000"/>
            <a:headEnd/>
            <a:tailEnd/>
          </a:ln>
        </p:spPr>
      </p:pic>
      <p:sp>
        <p:nvSpPr>
          <p:cNvPr id="5" name="Zástupný symbol pro datum 4"/>
          <p:cNvSpPr>
            <a:spLocks noGrp="1"/>
          </p:cNvSpPr>
          <p:nvPr>
            <p:ph type="dt" sz="half" idx="10"/>
          </p:nvPr>
        </p:nvSpPr>
        <p:spPr/>
        <p:txBody>
          <a:bodyPr/>
          <a:lstStyle/>
          <a:p>
            <a:fld id="{9D045116-755D-41C4-8B33-4FB1124EC1C4}" type="datetime1">
              <a:rPr lang="cs-CZ" smtClean="0"/>
              <a:pPr/>
              <a:t>23.4.2015</a:t>
            </a:fld>
            <a:endParaRPr lang="cs-CZ"/>
          </a:p>
        </p:txBody>
      </p:sp>
      <p:sp>
        <p:nvSpPr>
          <p:cNvPr id="6" name="Zástupný symbol pro číslo snímku 5"/>
          <p:cNvSpPr>
            <a:spLocks noGrp="1"/>
          </p:cNvSpPr>
          <p:nvPr>
            <p:ph type="sldNum" sz="quarter" idx="12"/>
          </p:nvPr>
        </p:nvSpPr>
        <p:spPr/>
        <p:txBody>
          <a:bodyPr/>
          <a:lstStyle/>
          <a:p>
            <a:fld id="{06236EBE-7794-4DB4-A8AB-C1742DCE7D52}" type="slidenum">
              <a:rPr lang="cs-CZ" smtClean="0"/>
              <a:pPr/>
              <a:t>14</a:t>
            </a:fld>
            <a:endParaRPr lang="cs-CZ"/>
          </a:p>
        </p:txBody>
      </p:sp>
      <p:sp>
        <p:nvSpPr>
          <p:cNvPr id="7" name="Zástupný symbol pro zápatí 6"/>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115616" y="836712"/>
            <a:ext cx="7420794" cy="4710058"/>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875D7DD7-2E68-45A7-88DF-EC3EE3C52B4C}"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15</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866775" y="1014413"/>
            <a:ext cx="7410450" cy="4829175"/>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79ADA48E-5331-4F4C-91E3-FDC8C94DEBDC}"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16</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p:txBody>
          <a:bodyPr/>
          <a:lstStyle/>
          <a:p>
            <a:r>
              <a:rPr lang="pt-BR" smtClean="0">
                <a:solidFill>
                  <a:srgbClr val="E3DED1">
                    <a:shade val="50000"/>
                  </a:srgbClr>
                </a:solidFill>
              </a:rPr>
              <a:t>V. Šimak, FNAL, ČVUT Praha</a:t>
            </a:r>
            <a:endParaRPr lang="cs-CZ">
              <a:solidFill>
                <a:srgbClr val="E3DED1">
                  <a:shade val="50000"/>
                </a:srgbClr>
              </a:solidFill>
            </a:endParaRPr>
          </a:p>
        </p:txBody>
      </p:sp>
      <p:sp>
        <p:nvSpPr>
          <p:cNvPr id="4" name="Zástupný symbol pro číslo snímku 3"/>
          <p:cNvSpPr>
            <a:spLocks noGrp="1"/>
          </p:cNvSpPr>
          <p:nvPr>
            <p:ph type="sldNum" sz="quarter" idx="12"/>
          </p:nvPr>
        </p:nvSpPr>
        <p:spPr/>
        <p:txBody>
          <a:bodyPr/>
          <a:lstStyle/>
          <a:p>
            <a:fld id="{AFD1C9CB-8AD8-4222-81E7-46228A5CE7D7}" type="slidenum">
              <a:rPr lang="cs-CZ" smtClean="0">
                <a:solidFill>
                  <a:srgbClr val="E3DED1">
                    <a:shade val="50000"/>
                  </a:srgbClr>
                </a:solidFill>
              </a:rPr>
              <a:pPr/>
              <a:t>17</a:t>
            </a:fld>
            <a:endParaRPr lang="cs-CZ">
              <a:solidFill>
                <a:srgbClr val="E3DED1">
                  <a:shade val="50000"/>
                </a:srgbClr>
              </a:solidFill>
            </a:endParaRPr>
          </a:p>
        </p:txBody>
      </p:sp>
      <p:pic>
        <p:nvPicPr>
          <p:cNvPr id="911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6288" y="1066800"/>
            <a:ext cx="7591425" cy="464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Zástupný symbol pro datum 1"/>
          <p:cNvSpPr>
            <a:spLocks noGrp="1"/>
          </p:cNvSpPr>
          <p:nvPr>
            <p:ph type="dt" sz="half" idx="10"/>
          </p:nvPr>
        </p:nvSpPr>
        <p:spPr/>
        <p:txBody>
          <a:bodyPr/>
          <a:lstStyle/>
          <a:p>
            <a:fld id="{B6EBE69E-A546-4373-A656-43BAFB9680D9}" type="datetime1">
              <a:rPr lang="cs-CZ" smtClean="0">
                <a:solidFill>
                  <a:srgbClr val="E3DED1">
                    <a:shade val="50000"/>
                  </a:srgbClr>
                </a:solidFill>
              </a:rPr>
              <a:pPr/>
              <a:t>23.4.2015</a:t>
            </a:fld>
            <a:endParaRPr lang="cs-CZ">
              <a:solidFill>
                <a:srgbClr val="E3DED1">
                  <a:shade val="50000"/>
                </a:srgbClr>
              </a:solidFill>
            </a:endParaRPr>
          </a:p>
        </p:txBody>
      </p:sp>
    </p:spTree>
    <p:extLst>
      <p:ext uri="{BB962C8B-B14F-4D97-AF65-F5344CB8AC3E}">
        <p14:creationId xmlns:p14="http://schemas.microsoft.com/office/powerpoint/2010/main" xmlns="" val="3350654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solidFill>
                  <a:prstClr val="black">
                    <a:tint val="75000"/>
                  </a:prstClr>
                </a:solidFill>
              </a:rPr>
              <a:t>3.4.2013</a:t>
            </a:r>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r>
              <a:rPr lang="nl-NL" smtClean="0">
                <a:solidFill>
                  <a:prstClr val="black">
                    <a:tint val="75000"/>
                  </a:prstClr>
                </a:solidFill>
              </a:rPr>
              <a:t>V. Simak, MFF UK Prague</a:t>
            </a:r>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FD1C9CB-8AD8-4222-81E7-46228A5CE7D7}" type="slidenum">
              <a:rPr lang="cs-CZ" smtClean="0">
                <a:solidFill>
                  <a:prstClr val="black">
                    <a:tint val="75000"/>
                  </a:prstClr>
                </a:solidFill>
              </a:rPr>
              <a:pPr/>
              <a:t>18</a:t>
            </a:fld>
            <a:endParaRPr lang="cs-CZ">
              <a:solidFill>
                <a:prstClr val="black">
                  <a:tint val="75000"/>
                </a:prstClr>
              </a:solidFill>
            </a:endParaRPr>
          </a:p>
        </p:txBody>
      </p:sp>
      <p:pic>
        <p:nvPicPr>
          <p:cNvPr id="890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271462"/>
            <a:ext cx="7924800" cy="50369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srcRect/>
          <a:stretch>
            <a:fillRect/>
          </a:stretch>
        </p:blipFill>
        <p:spPr bwMode="auto">
          <a:xfrm>
            <a:off x="5715000" y="5562600"/>
            <a:ext cx="3086571" cy="1045974"/>
          </a:xfrm>
          <a:prstGeom prst="rect">
            <a:avLst/>
          </a:prstGeom>
          <a:noFill/>
          <a:ln w="9525">
            <a:noFill/>
            <a:miter lim="800000"/>
            <a:headEnd/>
            <a:tailEnd/>
          </a:ln>
        </p:spPr>
      </p:pic>
    </p:spTree>
    <p:extLst>
      <p:ext uri="{BB962C8B-B14F-4D97-AF65-F5344CB8AC3E}">
        <p14:creationId xmlns:p14="http://schemas.microsoft.com/office/powerpoint/2010/main" xmlns="" val="2606805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B6F15528-21DE-4FAA-801E-634DDDAF4B2B}" type="slidenum">
              <a:rPr lang="en-US" smtClean="0">
                <a:solidFill>
                  <a:prstClr val="black">
                    <a:tint val="75000"/>
                  </a:prstClr>
                </a:solidFill>
              </a:rPr>
              <a:pPr/>
              <a:t>19</a:t>
            </a:fld>
            <a:endParaRPr lang="en-US" dirty="0">
              <a:solidFill>
                <a:prstClr val="black">
                  <a:tint val="75000"/>
                </a:prstClr>
              </a:solidFill>
            </a:endParaRPr>
          </a:p>
        </p:txBody>
      </p:sp>
      <p:sp>
        <p:nvSpPr>
          <p:cNvPr id="2" name="Zástupný symbol pro datum 1"/>
          <p:cNvSpPr>
            <a:spLocks noGrp="1"/>
          </p:cNvSpPr>
          <p:nvPr>
            <p:ph type="dt" sz="half" idx="10"/>
          </p:nvPr>
        </p:nvSpPr>
        <p:spPr/>
        <p:txBody>
          <a:bodyPr/>
          <a:lstStyle/>
          <a:p>
            <a:fld id="{A13CF7B6-C6FE-4E17-A888-DD8FC22F408C}" type="datetime1">
              <a:rPr lang="cs-CZ" smtClean="0">
                <a:solidFill>
                  <a:prstClr val="black">
                    <a:tint val="75000"/>
                  </a:prstClr>
                </a:solidFill>
              </a:rPr>
              <a:pPr/>
              <a:t>23.4.2015</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it-IT" smtClean="0">
                <a:solidFill>
                  <a:prstClr val="black">
                    <a:tint val="75000"/>
                  </a:prstClr>
                </a:solidFill>
              </a:rPr>
              <a:t>PTK, V. Šimák, FJFI ČVUT</a:t>
            </a:r>
            <a:endParaRPr lang="en-US">
              <a:solidFill>
                <a:prstClr val="black">
                  <a:tint val="75000"/>
                </a:prstClr>
              </a:solidFill>
            </a:endParaRPr>
          </a:p>
        </p:txBody>
      </p:sp>
      <p:sp>
        <p:nvSpPr>
          <p:cNvPr id="6" name="TextovéPole 5"/>
          <p:cNvSpPr txBox="1"/>
          <p:nvPr/>
        </p:nvSpPr>
        <p:spPr>
          <a:xfrm>
            <a:off x="4860032" y="476672"/>
            <a:ext cx="3335124" cy="400110"/>
          </a:xfrm>
          <a:prstGeom prst="rect">
            <a:avLst/>
          </a:prstGeom>
          <a:noFill/>
        </p:spPr>
        <p:txBody>
          <a:bodyPr wrap="square" rtlCol="0">
            <a:spAutoFit/>
          </a:bodyPr>
          <a:lstStyle/>
          <a:p>
            <a:r>
              <a:rPr lang="cs-CZ" sz="2000" b="1" dirty="0" err="1" smtClean="0">
                <a:solidFill>
                  <a:srgbClr val="9BBB59">
                    <a:lumMod val="75000"/>
                  </a:srgbClr>
                </a:solidFill>
              </a:rPr>
              <a:t>Rekostrukce</a:t>
            </a:r>
            <a:endParaRPr lang="cs-CZ" sz="2000" b="1" dirty="0">
              <a:solidFill>
                <a:srgbClr val="9BBB59">
                  <a:lumMod val="75000"/>
                </a:srgbClr>
              </a:solidFill>
            </a:endParaRPr>
          </a:p>
        </p:txBody>
      </p:sp>
      <p:pic>
        <p:nvPicPr>
          <p:cNvPr id="220162" name="Picture 2"/>
          <p:cNvPicPr>
            <a:picLocks noChangeAspect="1" noChangeArrowheads="1"/>
          </p:cNvPicPr>
          <p:nvPr/>
        </p:nvPicPr>
        <p:blipFill>
          <a:blip r:embed="rId2" cstate="print"/>
          <a:srcRect/>
          <a:stretch>
            <a:fillRect/>
          </a:stretch>
        </p:blipFill>
        <p:spPr bwMode="auto">
          <a:xfrm>
            <a:off x="4716016" y="1484784"/>
            <a:ext cx="4260849" cy="3194497"/>
          </a:xfrm>
          <a:prstGeom prst="rect">
            <a:avLst/>
          </a:prstGeom>
          <a:noFill/>
          <a:ln w="9525">
            <a:noFill/>
            <a:miter lim="800000"/>
            <a:headEnd/>
            <a:tailEnd/>
          </a:ln>
        </p:spPr>
      </p:pic>
      <p:pic>
        <p:nvPicPr>
          <p:cNvPr id="220163" name="Picture 3"/>
          <p:cNvPicPr>
            <a:picLocks noChangeAspect="1" noChangeArrowheads="1"/>
          </p:cNvPicPr>
          <p:nvPr/>
        </p:nvPicPr>
        <p:blipFill>
          <a:blip r:embed="rId3" cstate="print"/>
          <a:srcRect/>
          <a:stretch>
            <a:fillRect/>
          </a:stretch>
        </p:blipFill>
        <p:spPr bwMode="auto">
          <a:xfrm>
            <a:off x="0" y="188640"/>
            <a:ext cx="4953000" cy="5029200"/>
          </a:xfrm>
          <a:prstGeom prst="rect">
            <a:avLst/>
          </a:prstGeom>
          <a:noFill/>
          <a:ln w="9525">
            <a:noFill/>
            <a:miter lim="800000"/>
            <a:headEnd/>
            <a:tailEnd/>
          </a:ln>
        </p:spPr>
      </p:pic>
    </p:spTree>
    <p:extLst>
      <p:ext uri="{BB962C8B-B14F-4D97-AF65-F5344CB8AC3E}">
        <p14:creationId xmlns="" xmlns:p14="http://schemas.microsoft.com/office/powerpoint/2010/main" val="3629979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ermilab's Accelerator Chain"/>
          <p:cNvPicPr>
            <a:picLocks noChangeAspect="1" noChangeArrowheads="1"/>
          </p:cNvPicPr>
          <p:nvPr/>
        </p:nvPicPr>
        <p:blipFill>
          <a:blip r:embed="rId3" cstate="print"/>
          <a:srcRect/>
          <a:stretch>
            <a:fillRect/>
          </a:stretch>
        </p:blipFill>
        <p:spPr bwMode="auto">
          <a:xfrm>
            <a:off x="914400" y="228600"/>
            <a:ext cx="3886200" cy="3112559"/>
          </a:xfrm>
          <a:prstGeom prst="rect">
            <a:avLst/>
          </a:prstGeom>
          <a:noFill/>
        </p:spPr>
      </p:pic>
      <p:pic>
        <p:nvPicPr>
          <p:cNvPr id="3076" name="Picture 4" descr="photo"/>
          <p:cNvPicPr>
            <a:picLocks noChangeAspect="1" noChangeArrowheads="1"/>
          </p:cNvPicPr>
          <p:nvPr/>
        </p:nvPicPr>
        <p:blipFill>
          <a:blip r:embed="rId4" cstate="print"/>
          <a:srcRect/>
          <a:stretch>
            <a:fillRect/>
          </a:stretch>
        </p:blipFill>
        <p:spPr bwMode="auto">
          <a:xfrm>
            <a:off x="5087692" y="381000"/>
            <a:ext cx="3541958" cy="2819400"/>
          </a:xfrm>
          <a:prstGeom prst="rect">
            <a:avLst/>
          </a:prstGeom>
          <a:noFill/>
        </p:spPr>
      </p:pic>
      <p:pic>
        <p:nvPicPr>
          <p:cNvPr id="3078" name="Picture 6" descr="photo"/>
          <p:cNvPicPr>
            <a:picLocks noChangeAspect="1" noChangeArrowheads="1"/>
          </p:cNvPicPr>
          <p:nvPr/>
        </p:nvPicPr>
        <p:blipFill>
          <a:blip r:embed="rId5" cstate="print"/>
          <a:srcRect/>
          <a:stretch>
            <a:fillRect/>
          </a:stretch>
        </p:blipFill>
        <p:spPr bwMode="auto">
          <a:xfrm>
            <a:off x="5029200" y="3352800"/>
            <a:ext cx="3581400" cy="2787017"/>
          </a:xfrm>
          <a:prstGeom prst="rect">
            <a:avLst/>
          </a:prstGeom>
          <a:noFill/>
        </p:spPr>
      </p:pic>
      <p:sp>
        <p:nvSpPr>
          <p:cNvPr id="3" name="Zástupný symbol pro zápatí 2"/>
          <p:cNvSpPr>
            <a:spLocks noGrp="1"/>
          </p:cNvSpPr>
          <p:nvPr>
            <p:ph type="ftr" sz="quarter" idx="11"/>
          </p:nvPr>
        </p:nvSpPr>
        <p:spPr/>
        <p:txBody>
          <a:bodyPr/>
          <a:lstStyle/>
          <a:p>
            <a:r>
              <a:rPr lang="pt-BR" smtClean="0">
                <a:solidFill>
                  <a:srgbClr val="E3DED1">
                    <a:shade val="50000"/>
                  </a:srgbClr>
                </a:solidFill>
              </a:rPr>
              <a:t>V. Šimák, FJFI ČVUT Praha</a:t>
            </a:r>
            <a:endParaRPr lang="cs-CZ">
              <a:solidFill>
                <a:srgbClr val="E3DED1">
                  <a:shade val="50000"/>
                </a:srgbClr>
              </a:solidFill>
            </a:endParaRPr>
          </a:p>
        </p:txBody>
      </p:sp>
      <p:sp>
        <p:nvSpPr>
          <p:cNvPr id="4" name="Zástupný symbol pro číslo snímku 3"/>
          <p:cNvSpPr>
            <a:spLocks noGrp="1"/>
          </p:cNvSpPr>
          <p:nvPr>
            <p:ph type="sldNum" sz="quarter" idx="12"/>
          </p:nvPr>
        </p:nvSpPr>
        <p:spPr/>
        <p:txBody>
          <a:bodyPr/>
          <a:lstStyle/>
          <a:p>
            <a:fld id="{AFD1C9CB-8AD8-4222-81E7-46228A5CE7D7}" type="slidenum">
              <a:rPr lang="cs-CZ" smtClean="0">
                <a:solidFill>
                  <a:srgbClr val="E3DED1">
                    <a:shade val="50000"/>
                  </a:srgbClr>
                </a:solidFill>
              </a:rPr>
              <a:pPr/>
              <a:t>2</a:t>
            </a:fld>
            <a:endParaRPr lang="cs-CZ">
              <a:solidFill>
                <a:srgbClr val="E3DED1">
                  <a:shade val="50000"/>
                </a:srgbClr>
              </a:solidFill>
            </a:endParaRPr>
          </a:p>
        </p:txBody>
      </p:sp>
      <p:pic>
        <p:nvPicPr>
          <p:cNvPr id="80897" name="Picture 1" descr="E:\AKTOVKA\magnet.jpg"/>
          <p:cNvPicPr>
            <a:picLocks noChangeAspect="1" noChangeArrowheads="1"/>
          </p:cNvPicPr>
          <p:nvPr/>
        </p:nvPicPr>
        <p:blipFill>
          <a:blip r:embed="rId6" cstate="print"/>
          <a:srcRect/>
          <a:stretch>
            <a:fillRect/>
          </a:stretch>
        </p:blipFill>
        <p:spPr bwMode="auto">
          <a:xfrm>
            <a:off x="1083885" y="3352800"/>
            <a:ext cx="3792915" cy="2819400"/>
          </a:xfrm>
          <a:prstGeom prst="rect">
            <a:avLst/>
          </a:prstGeom>
          <a:noFill/>
        </p:spPr>
      </p:pic>
      <p:sp>
        <p:nvSpPr>
          <p:cNvPr id="8" name="Zástupný symbol pro datum 7"/>
          <p:cNvSpPr>
            <a:spLocks noGrp="1"/>
          </p:cNvSpPr>
          <p:nvPr>
            <p:ph type="dt" sz="half" idx="10"/>
          </p:nvPr>
        </p:nvSpPr>
        <p:spPr/>
        <p:txBody>
          <a:bodyPr/>
          <a:lstStyle/>
          <a:p>
            <a:fld id="{5655AF79-9C4C-4F33-9D8B-C2C15699E5A4}" type="datetime1">
              <a:rPr lang="cs-CZ" smtClean="0">
                <a:solidFill>
                  <a:srgbClr val="E3DED1">
                    <a:shade val="50000"/>
                  </a:srgbClr>
                </a:solidFill>
              </a:rPr>
              <a:pPr/>
              <a:t>23.4.2015</a:t>
            </a:fld>
            <a:endParaRPr lang="cs-CZ">
              <a:solidFill>
                <a:srgbClr val="E3DED1">
                  <a:shade val="50000"/>
                </a:srgbClr>
              </a:solidFill>
            </a:endParaRPr>
          </a:p>
        </p:txBody>
      </p:sp>
    </p:spTree>
    <p:extLst>
      <p:ext uri="{BB962C8B-B14F-4D97-AF65-F5344CB8AC3E}">
        <p14:creationId xmlns="" xmlns:p14="http://schemas.microsoft.com/office/powerpoint/2010/main" val="207001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p:txBody>
          <a:bodyPr/>
          <a:lstStyle/>
          <a:p>
            <a:r>
              <a:rPr lang="pt-BR" smtClean="0">
                <a:solidFill>
                  <a:srgbClr val="E3DED1">
                    <a:shade val="50000"/>
                  </a:srgbClr>
                </a:solidFill>
              </a:rPr>
              <a:t>V. Šimak, FNAL, ČVUT Praha</a:t>
            </a:r>
            <a:endParaRPr lang="cs-CZ">
              <a:solidFill>
                <a:srgbClr val="E3DED1">
                  <a:shade val="50000"/>
                </a:srgbClr>
              </a:solidFill>
            </a:endParaRPr>
          </a:p>
        </p:txBody>
      </p:sp>
      <p:sp>
        <p:nvSpPr>
          <p:cNvPr id="4" name="Zástupný symbol pro číslo snímku 3"/>
          <p:cNvSpPr>
            <a:spLocks noGrp="1"/>
          </p:cNvSpPr>
          <p:nvPr>
            <p:ph type="sldNum" sz="quarter" idx="12"/>
          </p:nvPr>
        </p:nvSpPr>
        <p:spPr/>
        <p:txBody>
          <a:bodyPr/>
          <a:lstStyle/>
          <a:p>
            <a:fld id="{AFD1C9CB-8AD8-4222-81E7-46228A5CE7D7}" type="slidenum">
              <a:rPr lang="cs-CZ" smtClean="0">
                <a:solidFill>
                  <a:srgbClr val="E3DED1">
                    <a:shade val="50000"/>
                  </a:srgbClr>
                </a:solidFill>
              </a:rPr>
              <a:pPr/>
              <a:t>20</a:t>
            </a:fld>
            <a:endParaRPr lang="cs-CZ">
              <a:solidFill>
                <a:srgbClr val="E3DED1">
                  <a:shade val="50000"/>
                </a:srgbClr>
              </a:solidFill>
            </a:endParaRPr>
          </a:p>
        </p:txBody>
      </p:sp>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4863" y="1138238"/>
            <a:ext cx="7534275" cy="4581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Zástupný symbol pro datum 1"/>
          <p:cNvSpPr>
            <a:spLocks noGrp="1"/>
          </p:cNvSpPr>
          <p:nvPr>
            <p:ph type="dt" sz="half" idx="10"/>
          </p:nvPr>
        </p:nvSpPr>
        <p:spPr/>
        <p:txBody>
          <a:bodyPr/>
          <a:lstStyle/>
          <a:p>
            <a:fld id="{E22AF004-8002-451F-9B1C-2C9B0571F0B6}" type="datetime1">
              <a:rPr lang="cs-CZ" smtClean="0">
                <a:solidFill>
                  <a:srgbClr val="E3DED1">
                    <a:shade val="50000"/>
                  </a:srgbClr>
                </a:solidFill>
              </a:rPr>
              <a:pPr/>
              <a:t>23.4.2015</a:t>
            </a:fld>
            <a:endParaRPr lang="cs-CZ">
              <a:solidFill>
                <a:srgbClr val="E3DED1">
                  <a:shade val="50000"/>
                </a:srgbClr>
              </a:solidFill>
            </a:endParaRPr>
          </a:p>
        </p:txBody>
      </p:sp>
    </p:spTree>
    <p:extLst>
      <p:ext uri="{BB962C8B-B14F-4D97-AF65-F5344CB8AC3E}">
        <p14:creationId xmlns:p14="http://schemas.microsoft.com/office/powerpoint/2010/main" xmlns="" val="3409353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p:txBody>
          <a:bodyPr/>
          <a:lstStyle/>
          <a:p>
            <a:r>
              <a:rPr lang="pt-BR" smtClean="0">
                <a:solidFill>
                  <a:srgbClr val="E3DED1">
                    <a:shade val="50000"/>
                  </a:srgbClr>
                </a:solidFill>
              </a:rPr>
              <a:t>V. Šimak, FNAL, ČVUT Praha</a:t>
            </a:r>
            <a:endParaRPr lang="cs-CZ">
              <a:solidFill>
                <a:srgbClr val="E3DED1">
                  <a:shade val="50000"/>
                </a:srgbClr>
              </a:solidFill>
            </a:endParaRPr>
          </a:p>
        </p:txBody>
      </p:sp>
      <p:sp>
        <p:nvSpPr>
          <p:cNvPr id="4" name="Zástupný symbol pro číslo snímku 3"/>
          <p:cNvSpPr>
            <a:spLocks noGrp="1"/>
          </p:cNvSpPr>
          <p:nvPr>
            <p:ph type="sldNum" sz="quarter" idx="12"/>
          </p:nvPr>
        </p:nvSpPr>
        <p:spPr/>
        <p:txBody>
          <a:bodyPr/>
          <a:lstStyle/>
          <a:p>
            <a:fld id="{AFD1C9CB-8AD8-4222-81E7-46228A5CE7D7}" type="slidenum">
              <a:rPr lang="cs-CZ" smtClean="0">
                <a:solidFill>
                  <a:srgbClr val="E3DED1">
                    <a:shade val="50000"/>
                  </a:srgbClr>
                </a:solidFill>
              </a:rPr>
              <a:pPr/>
              <a:t>21</a:t>
            </a:fld>
            <a:endParaRPr lang="cs-CZ">
              <a:solidFill>
                <a:srgbClr val="E3DED1">
                  <a:shade val="50000"/>
                </a:srgbClr>
              </a:solidFill>
            </a:endParaRPr>
          </a:p>
        </p:txBody>
      </p:sp>
      <p:pic>
        <p:nvPicPr>
          <p:cNvPr id="798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6300" y="1143000"/>
            <a:ext cx="7391400" cy="457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Zástupný symbol pro datum 1"/>
          <p:cNvSpPr>
            <a:spLocks noGrp="1"/>
          </p:cNvSpPr>
          <p:nvPr>
            <p:ph type="dt" sz="half" idx="10"/>
          </p:nvPr>
        </p:nvSpPr>
        <p:spPr/>
        <p:txBody>
          <a:bodyPr/>
          <a:lstStyle/>
          <a:p>
            <a:fld id="{F5CADFB2-B95A-47FD-9C50-18D82CB15A60}" type="datetime1">
              <a:rPr lang="cs-CZ" smtClean="0">
                <a:solidFill>
                  <a:srgbClr val="E3DED1">
                    <a:shade val="50000"/>
                  </a:srgbClr>
                </a:solidFill>
              </a:rPr>
              <a:pPr/>
              <a:t>23.4.2015</a:t>
            </a:fld>
            <a:endParaRPr lang="cs-CZ">
              <a:solidFill>
                <a:srgbClr val="E3DED1">
                  <a:shade val="50000"/>
                </a:srgbClr>
              </a:solidFill>
            </a:endParaRPr>
          </a:p>
        </p:txBody>
      </p:sp>
    </p:spTree>
    <p:extLst>
      <p:ext uri="{BB962C8B-B14F-4D97-AF65-F5344CB8AC3E}">
        <p14:creationId xmlns:p14="http://schemas.microsoft.com/office/powerpoint/2010/main" xmlns="" val="1077959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ástupný symbol pro datum 3"/>
          <p:cNvSpPr>
            <a:spLocks noGrp="1"/>
          </p:cNvSpPr>
          <p:nvPr>
            <p:ph type="dt" sz="half" idx="10"/>
          </p:nvPr>
        </p:nvSpPr>
        <p:spPr/>
        <p:txBody>
          <a:bodyPr/>
          <a:lstStyle/>
          <a:p>
            <a:r>
              <a:rPr lang="cs-CZ"/>
              <a:t>Jalta 14/9/2005               V. Simak</a:t>
            </a:r>
          </a:p>
        </p:txBody>
      </p:sp>
      <p:sp>
        <p:nvSpPr>
          <p:cNvPr id="18" name="Zástupný symbol pro zápatí 4"/>
          <p:cNvSpPr>
            <a:spLocks noGrp="1"/>
          </p:cNvSpPr>
          <p:nvPr>
            <p:ph type="ftr" sz="quarter" idx="11"/>
          </p:nvPr>
        </p:nvSpPr>
        <p:spPr/>
        <p:txBody>
          <a:bodyPr/>
          <a:lstStyle/>
          <a:p>
            <a:r>
              <a:rPr lang="cs-CZ"/>
              <a:t>New Trends in High-Energy Physics</a:t>
            </a:r>
          </a:p>
        </p:txBody>
      </p:sp>
      <p:sp>
        <p:nvSpPr>
          <p:cNvPr id="19" name="Zástupný symbol pro číslo snímku 5"/>
          <p:cNvSpPr>
            <a:spLocks noGrp="1"/>
          </p:cNvSpPr>
          <p:nvPr>
            <p:ph type="sldNum" sz="quarter" idx="12"/>
          </p:nvPr>
        </p:nvSpPr>
        <p:spPr/>
        <p:txBody>
          <a:bodyPr/>
          <a:lstStyle/>
          <a:p>
            <a:fld id="{841A8040-9304-41F6-A112-C69EAFE5BE66}" type="slidenum">
              <a:rPr lang="cs-CZ"/>
              <a:pPr/>
              <a:t>22</a:t>
            </a:fld>
            <a:endParaRPr lang="cs-CZ"/>
          </a:p>
        </p:txBody>
      </p:sp>
      <p:grpSp>
        <p:nvGrpSpPr>
          <p:cNvPr id="2" name="Group 2"/>
          <p:cNvGrpSpPr>
            <a:grpSpLocks/>
          </p:cNvGrpSpPr>
          <p:nvPr/>
        </p:nvGrpSpPr>
        <p:grpSpPr bwMode="auto">
          <a:xfrm>
            <a:off x="250825" y="1628775"/>
            <a:ext cx="4459288" cy="3819525"/>
            <a:chOff x="2832" y="921"/>
            <a:chExt cx="1968" cy="1444"/>
          </a:xfrm>
        </p:grpSpPr>
        <p:pic>
          <p:nvPicPr>
            <p:cNvPr id="72707" name="Picture 3"/>
            <p:cNvPicPr>
              <a:picLocks noChangeAspect="1" noChangeArrowheads="1"/>
            </p:cNvPicPr>
            <p:nvPr/>
          </p:nvPicPr>
          <p:blipFill>
            <a:blip r:embed="rId2" cstate="print"/>
            <a:srcRect t="6276" b="7845"/>
            <a:stretch>
              <a:fillRect/>
            </a:stretch>
          </p:blipFill>
          <p:spPr bwMode="auto">
            <a:xfrm>
              <a:off x="2832" y="921"/>
              <a:ext cx="1968" cy="1444"/>
            </a:xfrm>
            <a:prstGeom prst="rect">
              <a:avLst/>
            </a:prstGeom>
            <a:noFill/>
            <a:ln w="9525">
              <a:noFill/>
              <a:miter lim="800000"/>
              <a:headEnd/>
              <a:tailEnd/>
            </a:ln>
            <a:effectLst/>
          </p:spPr>
        </p:pic>
        <p:grpSp>
          <p:nvGrpSpPr>
            <p:cNvPr id="3" name="Group 4"/>
            <p:cNvGrpSpPr>
              <a:grpSpLocks/>
            </p:cNvGrpSpPr>
            <p:nvPr/>
          </p:nvGrpSpPr>
          <p:grpSpPr bwMode="auto">
            <a:xfrm>
              <a:off x="3160" y="1707"/>
              <a:ext cx="386" cy="572"/>
              <a:chOff x="3360" y="3072"/>
              <a:chExt cx="495" cy="768"/>
            </a:xfrm>
          </p:grpSpPr>
          <p:sp>
            <p:nvSpPr>
              <p:cNvPr id="72709" name="Rectangle 5"/>
              <p:cNvSpPr>
                <a:spLocks noChangeArrowheads="1"/>
              </p:cNvSpPr>
              <p:nvPr/>
            </p:nvSpPr>
            <p:spPr bwMode="auto">
              <a:xfrm>
                <a:off x="3360" y="3072"/>
                <a:ext cx="480" cy="768"/>
              </a:xfrm>
              <a:prstGeom prst="rect">
                <a:avLst/>
              </a:prstGeom>
              <a:solidFill>
                <a:srgbClr val="FFFF99"/>
              </a:solidFill>
              <a:ln w="25400">
                <a:noFill/>
                <a:miter lim="800000"/>
                <a:headEnd/>
                <a:tailEnd/>
              </a:ln>
              <a:effectLst/>
            </p:spPr>
            <p:txBody>
              <a:bodyPr wrap="none" anchor="ctr"/>
              <a:lstStyle/>
              <a:p>
                <a:endParaRPr lang="cs-CZ"/>
              </a:p>
            </p:txBody>
          </p:sp>
          <p:pic>
            <p:nvPicPr>
              <p:cNvPr id="72710" name="Picture 6" descr="atlas-logo"/>
              <p:cNvPicPr>
                <a:picLocks noChangeAspect="1" noChangeArrowheads="1"/>
              </p:cNvPicPr>
              <p:nvPr/>
            </p:nvPicPr>
            <p:blipFill>
              <a:blip r:embed="rId3" cstate="print"/>
              <a:srcRect/>
              <a:stretch>
                <a:fillRect/>
              </a:stretch>
            </p:blipFill>
            <p:spPr bwMode="auto">
              <a:xfrm>
                <a:off x="3360" y="3120"/>
                <a:ext cx="463" cy="714"/>
              </a:xfrm>
              <a:prstGeom prst="rect">
                <a:avLst/>
              </a:prstGeom>
              <a:noFill/>
            </p:spPr>
          </p:pic>
          <p:sp>
            <p:nvSpPr>
              <p:cNvPr id="72711" name="Text Box 7"/>
              <p:cNvSpPr txBox="1">
                <a:spLocks noChangeArrowheads="1"/>
              </p:cNvSpPr>
              <p:nvPr/>
            </p:nvSpPr>
            <p:spPr bwMode="auto">
              <a:xfrm rot="-5353840">
                <a:off x="3393" y="3366"/>
                <a:ext cx="717" cy="207"/>
              </a:xfrm>
              <a:prstGeom prst="rect">
                <a:avLst/>
              </a:prstGeom>
              <a:noFill/>
              <a:ln w="25400">
                <a:noFill/>
                <a:miter lim="800000"/>
                <a:headEnd/>
                <a:tailEnd type="none" w="lg" len="lg"/>
              </a:ln>
              <a:effectLst/>
            </p:spPr>
            <p:txBody>
              <a:bodyPr>
                <a:spAutoFit/>
              </a:bodyPr>
              <a:lstStyle/>
              <a:p>
                <a:pPr>
                  <a:spcBef>
                    <a:spcPct val="50000"/>
                  </a:spcBef>
                </a:pPr>
                <a:r>
                  <a:rPr lang="de-DE"/>
                  <a:t>Atlas</a:t>
                </a:r>
              </a:p>
            </p:txBody>
          </p:sp>
        </p:grpSp>
        <p:sp>
          <p:nvSpPr>
            <p:cNvPr id="72712" name="Rectangle 8"/>
            <p:cNvSpPr>
              <a:spLocks noChangeArrowheads="1"/>
            </p:cNvSpPr>
            <p:nvPr/>
          </p:nvSpPr>
          <p:spPr bwMode="auto">
            <a:xfrm>
              <a:off x="3503" y="981"/>
              <a:ext cx="519" cy="150"/>
            </a:xfrm>
            <a:prstGeom prst="rect">
              <a:avLst/>
            </a:prstGeom>
            <a:noFill/>
            <a:ln w="9525">
              <a:noFill/>
              <a:miter lim="800000"/>
              <a:headEnd/>
              <a:tailEnd/>
            </a:ln>
            <a:effectLst/>
          </p:spPr>
          <p:txBody>
            <a:bodyPr wrap="none">
              <a:spAutoFit/>
            </a:bodyPr>
            <a:lstStyle/>
            <a:p>
              <a:r>
                <a:rPr lang="de-DE" sz="2000" b="1">
                  <a:solidFill>
                    <a:schemeClr val="accent2"/>
                  </a:solidFill>
                  <a:latin typeface="Times New Roman" pitchFamily="18" charset="0"/>
                </a:rPr>
                <a:t>Q</a:t>
              </a:r>
              <a:r>
                <a:rPr lang="de-DE" sz="2000" b="1" baseline="-25000">
                  <a:solidFill>
                    <a:schemeClr val="accent2"/>
                  </a:solidFill>
                  <a:latin typeface="Times New Roman" pitchFamily="18" charset="0"/>
                </a:rPr>
                <a:t>t</a:t>
              </a:r>
              <a:r>
                <a:rPr lang="de-DE" sz="2000" b="1">
                  <a:solidFill>
                    <a:schemeClr val="accent2"/>
                  </a:solidFill>
                  <a:latin typeface="Times New Roman" pitchFamily="18" charset="0"/>
                </a:rPr>
                <a:t> = +2/3</a:t>
              </a:r>
              <a:endParaRPr lang="en-GB" sz="2000" b="1">
                <a:solidFill>
                  <a:schemeClr val="accent2"/>
                </a:solidFill>
                <a:latin typeface="Times New Roman" pitchFamily="18" charset="0"/>
              </a:endParaRPr>
            </a:p>
          </p:txBody>
        </p:sp>
        <p:sp>
          <p:nvSpPr>
            <p:cNvPr id="72713" name="Line 9"/>
            <p:cNvSpPr>
              <a:spLocks noChangeShapeType="1"/>
            </p:cNvSpPr>
            <p:nvPr/>
          </p:nvSpPr>
          <p:spPr bwMode="auto">
            <a:xfrm flipH="1">
              <a:off x="3306" y="1151"/>
              <a:ext cx="235" cy="243"/>
            </a:xfrm>
            <a:prstGeom prst="line">
              <a:avLst/>
            </a:prstGeom>
            <a:noFill/>
            <a:ln w="28575">
              <a:solidFill>
                <a:schemeClr val="accent2"/>
              </a:solidFill>
              <a:round/>
              <a:headEnd/>
              <a:tailEnd type="triangle" w="med" len="med"/>
            </a:ln>
            <a:effectLst/>
          </p:spPr>
          <p:txBody>
            <a:bodyPr/>
            <a:lstStyle/>
            <a:p>
              <a:endParaRPr lang="cs-CZ"/>
            </a:p>
          </p:txBody>
        </p:sp>
        <p:sp>
          <p:nvSpPr>
            <p:cNvPr id="72714" name="Rectangle 10"/>
            <p:cNvSpPr>
              <a:spLocks noChangeArrowheads="1"/>
            </p:cNvSpPr>
            <p:nvPr/>
          </p:nvSpPr>
          <p:spPr bwMode="auto">
            <a:xfrm>
              <a:off x="3904" y="1114"/>
              <a:ext cx="492" cy="150"/>
            </a:xfrm>
            <a:prstGeom prst="rect">
              <a:avLst/>
            </a:prstGeom>
            <a:noFill/>
            <a:ln w="9525">
              <a:noFill/>
              <a:miter lim="800000"/>
              <a:headEnd/>
              <a:tailEnd/>
            </a:ln>
            <a:effectLst/>
          </p:spPr>
          <p:txBody>
            <a:bodyPr wrap="none">
              <a:spAutoFit/>
            </a:bodyPr>
            <a:lstStyle/>
            <a:p>
              <a:r>
                <a:rPr lang="de-DE" sz="2000" b="1">
                  <a:solidFill>
                    <a:srgbClr val="FF0000"/>
                  </a:solidFill>
                  <a:latin typeface="Times New Roman" pitchFamily="18" charset="0"/>
                </a:rPr>
                <a:t>Q</a:t>
              </a:r>
              <a:r>
                <a:rPr lang="de-DE" sz="2000" b="1" baseline="-25000">
                  <a:solidFill>
                    <a:srgbClr val="FF0000"/>
                  </a:solidFill>
                  <a:latin typeface="Times New Roman" pitchFamily="18" charset="0"/>
                </a:rPr>
                <a:t>t</a:t>
              </a:r>
              <a:r>
                <a:rPr lang="de-DE" sz="2000" b="1">
                  <a:solidFill>
                    <a:srgbClr val="FF0000"/>
                  </a:solidFill>
                  <a:latin typeface="Times New Roman" pitchFamily="18" charset="0"/>
                </a:rPr>
                <a:t> = </a:t>
              </a:r>
              <a:r>
                <a:rPr lang="de-DE" sz="2000" b="1">
                  <a:solidFill>
                    <a:srgbClr val="FF0000"/>
                  </a:solidFill>
                  <a:latin typeface="Times New Roman" pitchFamily="18" charset="0"/>
                  <a:cs typeface="Times New Roman" pitchFamily="18" charset="0"/>
                </a:rPr>
                <a:t>-</a:t>
              </a:r>
              <a:r>
                <a:rPr lang="de-DE" sz="2000" b="1">
                  <a:solidFill>
                    <a:srgbClr val="FF0000"/>
                  </a:solidFill>
                  <a:latin typeface="Times New Roman" pitchFamily="18" charset="0"/>
                </a:rPr>
                <a:t>4/3</a:t>
              </a:r>
              <a:endParaRPr lang="en-GB" sz="2000" b="1">
                <a:solidFill>
                  <a:srgbClr val="FF0000"/>
                </a:solidFill>
                <a:latin typeface="Times New Roman" pitchFamily="18" charset="0"/>
              </a:endParaRPr>
            </a:p>
          </p:txBody>
        </p:sp>
        <p:sp>
          <p:nvSpPr>
            <p:cNvPr id="72715" name="Line 11"/>
            <p:cNvSpPr>
              <a:spLocks noChangeShapeType="1"/>
            </p:cNvSpPr>
            <p:nvPr/>
          </p:nvSpPr>
          <p:spPr bwMode="auto">
            <a:xfrm flipH="1">
              <a:off x="3714" y="1261"/>
              <a:ext cx="235" cy="244"/>
            </a:xfrm>
            <a:prstGeom prst="line">
              <a:avLst/>
            </a:prstGeom>
            <a:noFill/>
            <a:ln w="28575">
              <a:solidFill>
                <a:srgbClr val="FF0000"/>
              </a:solidFill>
              <a:round/>
              <a:headEnd/>
              <a:tailEnd type="triangle" w="med" len="med"/>
            </a:ln>
            <a:effectLst/>
          </p:spPr>
          <p:txBody>
            <a:bodyPr/>
            <a:lstStyle/>
            <a:p>
              <a:endParaRPr lang="cs-CZ"/>
            </a:p>
          </p:txBody>
        </p:sp>
      </p:grpSp>
      <p:sp>
        <p:nvSpPr>
          <p:cNvPr id="72716" name="Text Box 12"/>
          <p:cNvSpPr txBox="1">
            <a:spLocks noChangeArrowheads="1"/>
          </p:cNvSpPr>
          <p:nvPr/>
        </p:nvSpPr>
        <p:spPr bwMode="auto">
          <a:xfrm>
            <a:off x="0" y="188913"/>
            <a:ext cx="4813300" cy="1190625"/>
          </a:xfrm>
          <a:prstGeom prst="rect">
            <a:avLst/>
          </a:prstGeom>
          <a:solidFill>
            <a:schemeClr val="tx2"/>
          </a:solidFill>
          <a:ln w="9525">
            <a:noFill/>
            <a:miter lim="800000"/>
            <a:headEnd/>
            <a:tailEnd/>
          </a:ln>
          <a:effectLst/>
        </p:spPr>
        <p:txBody>
          <a:bodyPr wrap="none">
            <a:spAutoFit/>
          </a:bodyPr>
          <a:lstStyle/>
          <a:p>
            <a:pPr lvl="1"/>
            <a:r>
              <a:rPr kumimoji="1" lang="en-US" b="1">
                <a:solidFill>
                  <a:srgbClr val="FF66FF"/>
                </a:solidFill>
              </a:rPr>
              <a:t>t coupling to photon</a:t>
            </a:r>
          </a:p>
          <a:p>
            <a:pPr lvl="2"/>
            <a:r>
              <a:rPr kumimoji="1" lang="en-US" b="1">
                <a:solidFill>
                  <a:srgbClr val="FF3300"/>
                </a:solidFill>
              </a:rPr>
              <a:t>can be probed via t tbar </a:t>
            </a:r>
            <a:r>
              <a:rPr kumimoji="1" lang="en-US" b="1">
                <a:solidFill>
                  <a:srgbClr val="FF3300"/>
                </a:solidFill>
                <a:sym typeface="Symbol" pitchFamily="18" charset="2"/>
              </a:rPr>
              <a:t> events</a:t>
            </a:r>
          </a:p>
          <a:p>
            <a:pPr lvl="2"/>
            <a:r>
              <a:rPr kumimoji="1" lang="en-US" b="1">
                <a:solidFill>
                  <a:srgbClr val="FF3300"/>
                </a:solidFill>
                <a:sym typeface="Symbol" pitchFamily="18" charset="2"/>
              </a:rPr>
              <a:t>can also be used to confirm Q=2/3</a:t>
            </a:r>
          </a:p>
          <a:p>
            <a:endParaRPr lang="cs-CZ"/>
          </a:p>
        </p:txBody>
      </p:sp>
      <p:sp>
        <p:nvSpPr>
          <p:cNvPr id="72717" name="Text Box 13"/>
          <p:cNvSpPr txBox="1">
            <a:spLocks noChangeArrowheads="1"/>
          </p:cNvSpPr>
          <p:nvPr/>
        </p:nvSpPr>
        <p:spPr bwMode="auto">
          <a:xfrm>
            <a:off x="2916238" y="5589588"/>
            <a:ext cx="1219200" cy="304800"/>
          </a:xfrm>
          <a:prstGeom prst="rect">
            <a:avLst/>
          </a:prstGeom>
          <a:noFill/>
          <a:ln w="38100" cap="sq">
            <a:noFill/>
            <a:miter lim="800000"/>
            <a:headEnd type="none" w="sm" len="sm"/>
            <a:tailEnd type="none" w="sm" len="sm"/>
          </a:ln>
          <a:effectLst/>
        </p:spPr>
        <p:txBody>
          <a:bodyPr>
            <a:spAutoFit/>
          </a:bodyPr>
          <a:lstStyle/>
          <a:p>
            <a:pPr algn="ctr">
              <a:spcBef>
                <a:spcPct val="50000"/>
              </a:spcBef>
            </a:pPr>
            <a:r>
              <a:rPr lang="en-US" sz="1400" b="1">
                <a:latin typeface="Times New Roman" pitchFamily="18" charset="0"/>
              </a:rPr>
              <a:t>pT(</a:t>
            </a:r>
            <a:r>
              <a:rPr lang="en-US" sz="1400" b="1">
                <a:latin typeface="Times New Roman" pitchFamily="18" charset="0"/>
                <a:sym typeface="Symbol" pitchFamily="18" charset="2"/>
              </a:rPr>
              <a:t></a:t>
            </a:r>
            <a:r>
              <a:rPr lang="en-US" sz="1400" b="1">
                <a:latin typeface="Times New Roman" pitchFamily="18" charset="0"/>
              </a:rPr>
              <a:t>) [GeV]</a:t>
            </a:r>
          </a:p>
        </p:txBody>
      </p:sp>
      <p:sp>
        <p:nvSpPr>
          <p:cNvPr id="72718" name="Text Box 14"/>
          <p:cNvSpPr txBox="1">
            <a:spLocks noChangeArrowheads="1"/>
          </p:cNvSpPr>
          <p:nvPr/>
        </p:nvSpPr>
        <p:spPr bwMode="auto">
          <a:xfrm>
            <a:off x="5559425" y="1720850"/>
            <a:ext cx="184150" cy="366713"/>
          </a:xfrm>
          <a:prstGeom prst="rect">
            <a:avLst/>
          </a:prstGeom>
          <a:noFill/>
          <a:ln w="9525">
            <a:noFill/>
            <a:miter lim="800000"/>
            <a:headEnd/>
            <a:tailEnd/>
          </a:ln>
          <a:effectLst/>
        </p:spPr>
        <p:txBody>
          <a:bodyPr wrap="none">
            <a:spAutoFit/>
          </a:bodyPr>
          <a:lstStyle/>
          <a:p>
            <a:endParaRPr lang="cs-CZ"/>
          </a:p>
        </p:txBody>
      </p:sp>
      <p:sp>
        <p:nvSpPr>
          <p:cNvPr id="72719" name="Text Box 15"/>
          <p:cNvSpPr txBox="1">
            <a:spLocks noChangeArrowheads="1"/>
          </p:cNvSpPr>
          <p:nvPr/>
        </p:nvSpPr>
        <p:spPr bwMode="auto">
          <a:xfrm>
            <a:off x="6781800" y="3962400"/>
            <a:ext cx="1219200" cy="304800"/>
          </a:xfrm>
          <a:prstGeom prst="rect">
            <a:avLst/>
          </a:prstGeom>
          <a:noFill/>
          <a:ln w="38100" cap="sq">
            <a:noFill/>
            <a:miter lim="800000"/>
            <a:headEnd type="none" w="sm" len="sm"/>
            <a:tailEnd type="none" w="sm" len="sm"/>
          </a:ln>
          <a:effectLst/>
        </p:spPr>
        <p:txBody>
          <a:bodyPr>
            <a:spAutoFit/>
          </a:bodyPr>
          <a:lstStyle/>
          <a:p>
            <a:pPr algn="ctr">
              <a:spcBef>
                <a:spcPct val="50000"/>
              </a:spcBef>
            </a:pPr>
            <a:endParaRPr lang="en-US" sz="1400" b="1">
              <a:latin typeface="Times New Roman" pitchFamily="18" charset="0"/>
            </a:endParaRPr>
          </a:p>
        </p:txBody>
      </p:sp>
      <p:sp>
        <p:nvSpPr>
          <p:cNvPr id="72720" name="Text Box 16"/>
          <p:cNvSpPr txBox="1">
            <a:spLocks noChangeArrowheads="1"/>
          </p:cNvSpPr>
          <p:nvPr/>
        </p:nvSpPr>
        <p:spPr bwMode="auto">
          <a:xfrm>
            <a:off x="4859338" y="1196975"/>
            <a:ext cx="3789362" cy="4402138"/>
          </a:xfrm>
          <a:prstGeom prst="rect">
            <a:avLst/>
          </a:prstGeom>
          <a:solidFill>
            <a:schemeClr val="tx2"/>
          </a:solidFill>
          <a:ln w="38100" cap="sq">
            <a:noFill/>
            <a:miter lim="800000"/>
            <a:headEnd type="none" w="sm" len="sm"/>
            <a:tailEnd type="none" w="sm" len="sm"/>
          </a:ln>
          <a:effectLst/>
        </p:spPr>
        <p:txBody>
          <a:bodyPr>
            <a:spAutoFit/>
          </a:bodyPr>
          <a:lstStyle/>
          <a:p>
            <a:r>
              <a:rPr kumimoji="1" lang="en-US" sz="2400" b="1">
                <a:solidFill>
                  <a:srgbClr val="663300"/>
                </a:solidFill>
              </a:rPr>
              <a:t>SM:</a:t>
            </a:r>
          </a:p>
          <a:p>
            <a:endParaRPr kumimoji="1" lang="en-US" sz="2400" b="1">
              <a:solidFill>
                <a:srgbClr val="663300"/>
              </a:solidFill>
            </a:endParaRPr>
          </a:p>
          <a:p>
            <a:r>
              <a:rPr kumimoji="1" lang="en-US" b="1">
                <a:solidFill>
                  <a:srgbClr val="0000FF"/>
                </a:solidFill>
              </a:rPr>
              <a:t>Br(t </a:t>
            </a:r>
            <a:r>
              <a:rPr kumimoji="1" lang="en-US" b="1">
                <a:solidFill>
                  <a:srgbClr val="0000FF"/>
                </a:solidFill>
                <a:sym typeface="Symbol" pitchFamily="18" charset="2"/>
              </a:rPr>
              <a:t>Wb)  99.9%</a:t>
            </a:r>
          </a:p>
          <a:p>
            <a:pPr lvl="1"/>
            <a:r>
              <a:rPr kumimoji="1" lang="en-US" b="1">
                <a:solidFill>
                  <a:srgbClr val="0000FF"/>
                </a:solidFill>
              </a:rPr>
              <a:t>Br(t </a:t>
            </a:r>
            <a:r>
              <a:rPr kumimoji="1" lang="en-US" b="1">
                <a:solidFill>
                  <a:srgbClr val="0000FF"/>
                </a:solidFill>
                <a:sym typeface="Symbol" pitchFamily="18" charset="2"/>
              </a:rPr>
              <a:t> Ws)  0.1%, </a:t>
            </a:r>
          </a:p>
          <a:p>
            <a:pPr lvl="1"/>
            <a:r>
              <a:rPr kumimoji="1" lang="en-US" b="1">
                <a:solidFill>
                  <a:srgbClr val="0000FF"/>
                </a:solidFill>
              </a:rPr>
              <a:t>Br(t </a:t>
            </a:r>
            <a:r>
              <a:rPr kumimoji="1" lang="en-US" b="1">
                <a:solidFill>
                  <a:srgbClr val="0000FF"/>
                </a:solidFill>
                <a:sym typeface="Symbol" pitchFamily="18" charset="2"/>
              </a:rPr>
              <a:t> Wd)  0.01%		</a:t>
            </a:r>
          </a:p>
          <a:p>
            <a:pPr lvl="1"/>
            <a:r>
              <a:rPr kumimoji="1" lang="en-US" b="1">
                <a:solidFill>
                  <a:srgbClr val="FF66FF"/>
                </a:solidFill>
                <a:sym typeface="Symbol" pitchFamily="18" charset="2"/>
              </a:rPr>
              <a:t>Many Beyond SM models involve anomalous top couplings</a:t>
            </a:r>
          </a:p>
          <a:p>
            <a:pPr lvl="1"/>
            <a:endParaRPr kumimoji="1" lang="en-US" b="1">
              <a:solidFill>
                <a:srgbClr val="FF66FF"/>
              </a:solidFill>
              <a:sym typeface="Symbol" pitchFamily="18" charset="2"/>
            </a:endParaRPr>
          </a:p>
          <a:p>
            <a:pPr lvl="1"/>
            <a:r>
              <a:rPr kumimoji="1" lang="en-US" sz="1400" b="1">
                <a:solidFill>
                  <a:srgbClr val="FF3300"/>
                </a:solidFill>
                <a:sym typeface="Symbol" pitchFamily="18" charset="2"/>
              </a:rPr>
              <a:t>Several possible rare decay modes (eg. FCNC) have clear experiment signatures and, if observed at the LHC, would be evidence for new physics</a:t>
            </a:r>
          </a:p>
          <a:p>
            <a:pPr algn="ctr">
              <a:spcBef>
                <a:spcPct val="50000"/>
              </a:spcBef>
            </a:pPr>
            <a:endParaRPr lang="en-US" sz="1400" b="1">
              <a:latin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224721" y="2420888"/>
            <a:ext cx="5856924" cy="2862322"/>
          </a:xfrm>
          <a:prstGeom prst="rect">
            <a:avLst/>
          </a:prstGeom>
          <a:noFill/>
        </p:spPr>
        <p:txBody>
          <a:bodyPr wrap="none" rtlCol="0">
            <a:spAutoFit/>
          </a:bodyPr>
          <a:lstStyle/>
          <a:p>
            <a:endParaRPr lang="en-US" dirty="0" smtClean="0"/>
          </a:p>
          <a:p>
            <a:pPr>
              <a:buFont typeface="Arial" pitchFamily="34" charset="0"/>
              <a:buChar char="•"/>
            </a:pPr>
            <a:r>
              <a:rPr lang="en-US" dirty="0" smtClean="0"/>
              <a:t>  spin correlation (opening angles (MC – ATLFAST+ (PYUPEV)</a:t>
            </a:r>
          </a:p>
          <a:p>
            <a:pPr>
              <a:buFont typeface="Arial" pitchFamily="34" charset="0"/>
              <a:buChar char="•"/>
            </a:pPr>
            <a:r>
              <a:rPr lang="en-US" dirty="0" smtClean="0"/>
              <a:t>  kinematics reconstruction of topology in 2L  </a:t>
            </a:r>
            <a:r>
              <a:rPr lang="en-US" dirty="0" err="1" smtClean="0"/>
              <a:t>fs</a:t>
            </a:r>
            <a:r>
              <a:rPr lang="en-US" dirty="0" smtClean="0"/>
              <a:t>.</a:t>
            </a:r>
          </a:p>
          <a:p>
            <a:pPr>
              <a:buFont typeface="Arial" pitchFamily="34" charset="0"/>
              <a:buChar char="•"/>
            </a:pPr>
            <a:r>
              <a:rPr lang="en-US" dirty="0" smtClean="0"/>
              <a:t>  spin correlation with full topology reconstruction</a:t>
            </a:r>
          </a:p>
          <a:p>
            <a:pPr>
              <a:buFont typeface="Arial" pitchFamily="34" charset="0"/>
              <a:buChar char="•"/>
            </a:pPr>
            <a:r>
              <a:rPr lang="en-US" dirty="0" smtClean="0"/>
              <a:t>  correlation analyses with W spin (Prague + Marseille)</a:t>
            </a:r>
          </a:p>
          <a:p>
            <a:pPr>
              <a:buFont typeface="Arial" pitchFamily="34" charset="0"/>
              <a:buChar char="•"/>
            </a:pPr>
            <a:r>
              <a:rPr lang="en-US" dirty="0" smtClean="0"/>
              <a:t>  New phenomena with spin correlations:</a:t>
            </a:r>
          </a:p>
          <a:p>
            <a:pPr marL="342900" indent="-342900">
              <a:buFont typeface="+mj-lt"/>
              <a:buAutoNum type="arabicPeriod"/>
            </a:pPr>
            <a:r>
              <a:rPr lang="en-US" dirty="0" smtClean="0"/>
              <a:t>       KK graviton – ADD (spin 2)  - ED</a:t>
            </a:r>
          </a:p>
          <a:p>
            <a:pPr marL="342900" indent="-342900">
              <a:buFont typeface="+mj-lt"/>
              <a:buAutoNum type="arabicPeriod"/>
            </a:pPr>
            <a:r>
              <a:rPr lang="en-US" dirty="0" smtClean="0"/>
              <a:t>              - “ -   RS (4 dimensions)</a:t>
            </a:r>
          </a:p>
          <a:p>
            <a:pPr marL="342900" indent="-342900">
              <a:buFont typeface="+mj-lt"/>
              <a:buAutoNum type="arabicPeriod"/>
            </a:pPr>
            <a:r>
              <a:rPr lang="en-US" dirty="0" smtClean="0"/>
              <a:t>       Z’   (spin 1-)  </a:t>
            </a:r>
          </a:p>
          <a:p>
            <a:pPr>
              <a:buFont typeface="Arial" pitchFamily="34" charset="0"/>
              <a:buChar char="•"/>
            </a:pPr>
            <a:endParaRPr lang="cs-CZ" dirty="0"/>
          </a:p>
        </p:txBody>
      </p:sp>
      <p:sp>
        <p:nvSpPr>
          <p:cNvPr id="4" name="Nadpis 1"/>
          <p:cNvSpPr txBox="1">
            <a:spLocks/>
          </p:cNvSpPr>
          <p:nvPr/>
        </p:nvSpPr>
        <p:spPr>
          <a:xfrm>
            <a:off x="755576" y="836712"/>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C00000"/>
                </a:solidFill>
                <a:effectLst/>
                <a:uLnTx/>
                <a:uFillTx/>
                <a:latin typeface="+mj-lt"/>
                <a:ea typeface="+mj-ea"/>
                <a:cs typeface="+mj-cs"/>
              </a:rPr>
              <a:t>TOP physics in Prague</a:t>
            </a:r>
            <a:endParaRPr kumimoji="0" lang="cs-CZ" sz="4400" b="1" i="0" u="none" strike="noStrike" kern="1200" cap="none" spc="0" normalizeH="0" baseline="0" noProof="0" dirty="0">
              <a:ln>
                <a:noFill/>
              </a:ln>
              <a:solidFill>
                <a:srgbClr val="C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cstate="print"/>
          <a:srcRect/>
          <a:stretch>
            <a:fillRect/>
          </a:stretch>
        </p:blipFill>
        <p:spPr bwMode="auto">
          <a:xfrm>
            <a:off x="0" y="1412776"/>
            <a:ext cx="6534150" cy="2124075"/>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a:stretch>
            <a:fillRect/>
          </a:stretch>
        </p:blipFill>
        <p:spPr bwMode="auto">
          <a:xfrm>
            <a:off x="3635896" y="332656"/>
            <a:ext cx="5128047" cy="914467"/>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a:stretch>
            <a:fillRect/>
          </a:stretch>
        </p:blipFill>
        <p:spPr bwMode="auto">
          <a:xfrm>
            <a:off x="3419872" y="3645024"/>
            <a:ext cx="4992985" cy="2442948"/>
          </a:xfrm>
          <a:prstGeom prst="rect">
            <a:avLst/>
          </a:prstGeom>
          <a:noFill/>
          <a:ln w="9525">
            <a:noFill/>
            <a:miter lim="800000"/>
            <a:headEnd/>
            <a:tailEnd/>
          </a:ln>
        </p:spPr>
      </p:pic>
      <p:sp>
        <p:nvSpPr>
          <p:cNvPr id="5" name="Obdélník 4"/>
          <p:cNvSpPr/>
          <p:nvPr/>
        </p:nvSpPr>
        <p:spPr>
          <a:xfrm>
            <a:off x="179512" y="5661248"/>
            <a:ext cx="4572000" cy="923330"/>
          </a:xfrm>
          <a:prstGeom prst="rect">
            <a:avLst/>
          </a:prstGeom>
        </p:spPr>
        <p:txBody>
          <a:bodyPr>
            <a:spAutoFit/>
          </a:bodyPr>
          <a:lstStyle/>
          <a:p>
            <a:r>
              <a:rPr lang="cs-CZ" dirty="0" err="1" smtClean="0"/>
              <a:t>Attempt</a:t>
            </a:r>
            <a:r>
              <a:rPr lang="cs-CZ" dirty="0" smtClean="0"/>
              <a:t> to a </a:t>
            </a:r>
            <a:r>
              <a:rPr lang="cs-CZ" dirty="0" err="1" smtClean="0"/>
              <a:t>Mass</a:t>
            </a:r>
            <a:endParaRPr lang="cs-CZ" dirty="0" smtClean="0"/>
          </a:p>
          <a:p>
            <a:r>
              <a:rPr lang="cs-CZ" dirty="0" err="1" smtClean="0"/>
              <a:t>Measurement</a:t>
            </a:r>
            <a:r>
              <a:rPr lang="cs-CZ" dirty="0" smtClean="0"/>
              <a:t> in </a:t>
            </a:r>
            <a:r>
              <a:rPr lang="cs-CZ" dirty="0" err="1" smtClean="0"/>
              <a:t>the</a:t>
            </a:r>
            <a:endParaRPr lang="cs-CZ" dirty="0" smtClean="0"/>
          </a:p>
          <a:p>
            <a:r>
              <a:rPr lang="cs-CZ" dirty="0" err="1" smtClean="0"/>
              <a:t>Dilepton</a:t>
            </a:r>
            <a:r>
              <a:rPr lang="cs-CZ" dirty="0" smtClean="0"/>
              <a:t> </a:t>
            </a:r>
            <a:r>
              <a:rPr lang="cs-CZ" dirty="0" err="1" smtClean="0"/>
              <a:t>Channel</a:t>
            </a:r>
            <a:endParaRPr lang="cs-CZ" dirty="0"/>
          </a:p>
        </p:txBody>
      </p:sp>
      <p:sp>
        <p:nvSpPr>
          <p:cNvPr id="6" name="Obdélník 5"/>
          <p:cNvSpPr/>
          <p:nvPr/>
        </p:nvSpPr>
        <p:spPr>
          <a:xfrm>
            <a:off x="251520" y="5301208"/>
            <a:ext cx="2476575" cy="369332"/>
          </a:xfrm>
          <a:prstGeom prst="rect">
            <a:avLst/>
          </a:prstGeom>
        </p:spPr>
        <p:txBody>
          <a:bodyPr wrap="none">
            <a:spAutoFit/>
          </a:bodyPr>
          <a:lstStyle/>
          <a:p>
            <a:r>
              <a:rPr lang="cs-CZ" b="1" dirty="0" smtClean="0"/>
              <a:t>Kamil </a:t>
            </a:r>
            <a:r>
              <a:rPr lang="cs-CZ" b="1" dirty="0" err="1" smtClean="0"/>
              <a:t>Augsten</a:t>
            </a:r>
            <a:r>
              <a:rPr lang="en-US" b="1" dirty="0" smtClean="0"/>
              <a:t>,  CTU, D0</a:t>
            </a:r>
            <a:endParaRPr lang="cs-CZ" dirty="0"/>
          </a:p>
        </p:txBody>
      </p:sp>
      <p:sp>
        <p:nvSpPr>
          <p:cNvPr id="7" name="Obdélník 6"/>
          <p:cNvSpPr/>
          <p:nvPr/>
        </p:nvSpPr>
        <p:spPr>
          <a:xfrm>
            <a:off x="2339752" y="5934670"/>
            <a:ext cx="5400600" cy="923330"/>
          </a:xfrm>
          <a:prstGeom prst="rect">
            <a:avLst/>
          </a:prstGeom>
        </p:spPr>
        <p:txBody>
          <a:bodyPr wrap="square">
            <a:spAutoFit/>
          </a:bodyPr>
          <a:lstStyle/>
          <a:p>
            <a:r>
              <a:rPr lang="en-US" dirty="0" smtClean="0"/>
              <a:t>279 candidate events were reconstructed and</a:t>
            </a:r>
          </a:p>
          <a:p>
            <a:r>
              <a:rPr lang="cs-CZ" dirty="0" err="1" smtClean="0"/>
              <a:t>statistically</a:t>
            </a:r>
            <a:r>
              <a:rPr lang="cs-CZ" dirty="0" smtClean="0"/>
              <a:t> </a:t>
            </a:r>
            <a:r>
              <a:rPr lang="cs-CZ" dirty="0" err="1" smtClean="0"/>
              <a:t>analyzed</a:t>
            </a:r>
            <a:r>
              <a:rPr lang="cs-CZ" dirty="0" smtClean="0"/>
              <a:t> </a:t>
            </a:r>
            <a:r>
              <a:rPr lang="cs-CZ" dirty="0" err="1" smtClean="0"/>
              <a:t>with</a:t>
            </a:r>
            <a:r>
              <a:rPr lang="cs-CZ" dirty="0" smtClean="0"/>
              <a:t> </a:t>
            </a:r>
            <a:r>
              <a:rPr lang="cs-CZ" dirty="0" err="1" smtClean="0"/>
              <a:t>result</a:t>
            </a:r>
            <a:endParaRPr lang="cs-CZ" dirty="0" smtClean="0"/>
          </a:p>
          <a:p>
            <a:r>
              <a:rPr lang="da-DK" dirty="0" smtClean="0"/>
              <a:t>mtop = 169.3 ± 4.3 (stat.) GeV</a:t>
            </a:r>
            <a:endParaRPr lang="cs-C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3"/>
          <p:cNvSpPr>
            <a:spLocks noGrp="1"/>
          </p:cNvSpPr>
          <p:nvPr>
            <p:ph type="dt" sz="half" idx="10"/>
          </p:nvPr>
        </p:nvSpPr>
        <p:spPr/>
        <p:txBody>
          <a:bodyPr/>
          <a:lstStyle/>
          <a:p>
            <a:r>
              <a:rPr lang="cs-CZ"/>
              <a:t>Jalta 14/9/2005               V. Simak</a:t>
            </a:r>
          </a:p>
        </p:txBody>
      </p:sp>
      <p:sp>
        <p:nvSpPr>
          <p:cNvPr id="6" name="Zástupný symbol pro zápatí 4"/>
          <p:cNvSpPr>
            <a:spLocks noGrp="1"/>
          </p:cNvSpPr>
          <p:nvPr>
            <p:ph type="ftr" sz="quarter" idx="11"/>
          </p:nvPr>
        </p:nvSpPr>
        <p:spPr/>
        <p:txBody>
          <a:bodyPr/>
          <a:lstStyle/>
          <a:p>
            <a:r>
              <a:rPr lang="cs-CZ"/>
              <a:t>New Trends in High-Energy Physics</a:t>
            </a:r>
          </a:p>
        </p:txBody>
      </p:sp>
      <p:sp>
        <p:nvSpPr>
          <p:cNvPr id="7" name="Zástupný symbol pro číslo snímku 5"/>
          <p:cNvSpPr>
            <a:spLocks noGrp="1"/>
          </p:cNvSpPr>
          <p:nvPr>
            <p:ph type="sldNum" sz="quarter" idx="12"/>
          </p:nvPr>
        </p:nvSpPr>
        <p:spPr/>
        <p:txBody>
          <a:bodyPr/>
          <a:lstStyle/>
          <a:p>
            <a:fld id="{B05B13AE-9624-403A-B1D9-3803EDE58C80}" type="slidenum">
              <a:rPr lang="cs-CZ"/>
              <a:pPr/>
              <a:t>25</a:t>
            </a:fld>
            <a:endParaRPr lang="cs-CZ"/>
          </a:p>
        </p:txBody>
      </p:sp>
      <p:pic>
        <p:nvPicPr>
          <p:cNvPr id="113666" name="Picture 2"/>
          <p:cNvPicPr>
            <a:picLocks noGrp="1" noChangeAspect="1" noChangeArrowheads="1"/>
          </p:cNvPicPr>
          <p:nvPr>
            <p:ph idx="1"/>
          </p:nvPr>
        </p:nvPicPr>
        <p:blipFill>
          <a:blip r:embed="rId2" cstate="print"/>
          <a:srcRect/>
          <a:stretch>
            <a:fillRect/>
          </a:stretch>
        </p:blipFill>
        <p:spPr>
          <a:xfrm>
            <a:off x="179388" y="260350"/>
            <a:ext cx="8769350" cy="5815013"/>
          </a:xfrm>
          <a:noFill/>
          <a:ln/>
        </p:spPr>
      </p:pic>
      <p:sp>
        <p:nvSpPr>
          <p:cNvPr id="113667" name="Text Box 3"/>
          <p:cNvSpPr txBox="1">
            <a:spLocks noChangeArrowheads="1"/>
          </p:cNvSpPr>
          <p:nvPr/>
        </p:nvSpPr>
        <p:spPr bwMode="auto">
          <a:xfrm>
            <a:off x="808038" y="3087688"/>
            <a:ext cx="2636837" cy="457200"/>
          </a:xfrm>
          <a:prstGeom prst="rect">
            <a:avLst/>
          </a:prstGeom>
          <a:noFill/>
          <a:ln w="9525">
            <a:noFill/>
            <a:miter lim="800000"/>
            <a:headEnd/>
            <a:tailEnd/>
          </a:ln>
          <a:effectLst/>
        </p:spPr>
        <p:txBody>
          <a:bodyPr wrap="none">
            <a:spAutoFit/>
          </a:bodyPr>
          <a:lstStyle/>
          <a:p>
            <a:r>
              <a:rPr lang="en-US" sz="2400" b="1">
                <a:solidFill>
                  <a:srgbClr val="990000"/>
                </a:solidFill>
              </a:rPr>
              <a:t>Dilepton channel</a:t>
            </a:r>
            <a:endParaRPr lang="cs-CZ" sz="2400" b="1">
              <a:solidFill>
                <a:srgbClr val="990000"/>
              </a:solidFill>
            </a:endParaRPr>
          </a:p>
        </p:txBody>
      </p:sp>
      <p:sp>
        <p:nvSpPr>
          <p:cNvPr id="113668" name="Text Box 4"/>
          <p:cNvSpPr txBox="1">
            <a:spLocks noChangeArrowheads="1"/>
          </p:cNvSpPr>
          <p:nvPr/>
        </p:nvSpPr>
        <p:spPr bwMode="auto">
          <a:xfrm>
            <a:off x="6567488" y="4960938"/>
            <a:ext cx="2181225" cy="641350"/>
          </a:xfrm>
          <a:prstGeom prst="rect">
            <a:avLst/>
          </a:prstGeom>
          <a:noFill/>
          <a:ln w="9525">
            <a:noFill/>
            <a:miter lim="800000"/>
            <a:headEnd/>
            <a:tailEnd/>
          </a:ln>
          <a:effectLst/>
        </p:spPr>
        <p:txBody>
          <a:bodyPr>
            <a:spAutoFit/>
          </a:bodyPr>
          <a:lstStyle/>
          <a:p>
            <a:r>
              <a:rPr lang="en-US" altLang="ja-JP" b="1">
                <a:solidFill>
                  <a:srgbClr val="669900"/>
                </a:solidFill>
                <a:ea typeface="ＭＳ Ｐゴシック" pitchFamily="50" charset="-128"/>
              </a:rPr>
              <a:t>hep-ex/0403021</a:t>
            </a:r>
            <a:r>
              <a:rPr lang="en-US" altLang="ja-JP">
                <a:solidFill>
                  <a:srgbClr val="669900"/>
                </a:solidFill>
                <a:ea typeface="ＭＳ Ｐゴシック" pitchFamily="50" charset="-128"/>
              </a:rPr>
              <a:t>, </a:t>
            </a:r>
          </a:p>
          <a:p>
            <a:r>
              <a:rPr lang="en-US" altLang="ja-JP" b="1">
                <a:solidFill>
                  <a:srgbClr val="669900"/>
                </a:solidFill>
                <a:ea typeface="ＭＳ Ｐゴシック" pitchFamily="50" charset="-128"/>
              </a:rPr>
              <a:t>EPJCdir0403</a:t>
            </a:r>
            <a:r>
              <a:rPr lang="cs-CZ" altLang="ja-JP"/>
              <a:t> </a:t>
            </a:r>
            <a:endParaRPr lang="cs-CZ"/>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ástupný symbol pro datum 4"/>
          <p:cNvSpPr>
            <a:spLocks noGrp="1"/>
          </p:cNvSpPr>
          <p:nvPr>
            <p:ph type="dt" sz="half" idx="10"/>
          </p:nvPr>
        </p:nvSpPr>
        <p:spPr/>
        <p:txBody>
          <a:bodyPr/>
          <a:lstStyle/>
          <a:p>
            <a:r>
              <a:rPr lang="cs-CZ"/>
              <a:t>Jalta 14/9/2005               V. Simak</a:t>
            </a:r>
          </a:p>
        </p:txBody>
      </p:sp>
      <p:sp>
        <p:nvSpPr>
          <p:cNvPr id="13" name="Zástupný symbol pro zápatí 5"/>
          <p:cNvSpPr>
            <a:spLocks noGrp="1"/>
          </p:cNvSpPr>
          <p:nvPr>
            <p:ph type="ftr" sz="quarter" idx="11"/>
          </p:nvPr>
        </p:nvSpPr>
        <p:spPr/>
        <p:txBody>
          <a:bodyPr/>
          <a:lstStyle/>
          <a:p>
            <a:r>
              <a:rPr lang="cs-CZ"/>
              <a:t>New Trends in High-Energy Physics</a:t>
            </a:r>
          </a:p>
        </p:txBody>
      </p:sp>
      <p:sp>
        <p:nvSpPr>
          <p:cNvPr id="14" name="Zástupný symbol pro číslo snímku 6"/>
          <p:cNvSpPr>
            <a:spLocks noGrp="1"/>
          </p:cNvSpPr>
          <p:nvPr>
            <p:ph type="sldNum" sz="quarter" idx="12"/>
          </p:nvPr>
        </p:nvSpPr>
        <p:spPr/>
        <p:txBody>
          <a:bodyPr/>
          <a:lstStyle/>
          <a:p>
            <a:fld id="{B0631020-F12F-4546-9B28-A5D41D0C93B8}" type="slidenum">
              <a:rPr lang="cs-CZ"/>
              <a:pPr/>
              <a:t>26</a:t>
            </a:fld>
            <a:endParaRPr lang="cs-CZ"/>
          </a:p>
        </p:txBody>
      </p:sp>
      <p:pic>
        <p:nvPicPr>
          <p:cNvPr id="112642" name="Picture 2"/>
          <p:cNvPicPr>
            <a:picLocks noGrp="1" noChangeAspect="1" noChangeArrowheads="1"/>
          </p:cNvPicPr>
          <p:nvPr>
            <p:ph sz="half" idx="1"/>
          </p:nvPr>
        </p:nvPicPr>
        <p:blipFill>
          <a:blip r:embed="rId2" cstate="print"/>
          <a:srcRect l="4559" t="18286" r="5476" b="21371"/>
          <a:stretch>
            <a:fillRect/>
          </a:stretch>
        </p:blipFill>
        <p:spPr>
          <a:xfrm>
            <a:off x="395288" y="2924175"/>
            <a:ext cx="3194050" cy="3201988"/>
          </a:xfrm>
          <a:noFill/>
          <a:ln/>
        </p:spPr>
      </p:pic>
      <p:sp>
        <p:nvSpPr>
          <p:cNvPr id="112643" name="Text Box 3"/>
          <p:cNvSpPr txBox="1">
            <a:spLocks noChangeArrowheads="1"/>
          </p:cNvSpPr>
          <p:nvPr/>
        </p:nvSpPr>
        <p:spPr bwMode="auto">
          <a:xfrm>
            <a:off x="179388" y="620713"/>
            <a:ext cx="4032250" cy="2281237"/>
          </a:xfrm>
          <a:prstGeom prst="rect">
            <a:avLst/>
          </a:prstGeom>
          <a:solidFill>
            <a:schemeClr val="tx2"/>
          </a:solidFill>
          <a:ln w="9525">
            <a:noFill/>
            <a:miter lim="800000"/>
            <a:headEnd/>
            <a:tailEnd/>
          </a:ln>
          <a:effectLst/>
        </p:spPr>
        <p:txBody>
          <a:bodyPr>
            <a:spAutoFit/>
          </a:bodyPr>
          <a:lstStyle/>
          <a:p>
            <a:pPr>
              <a:spcBef>
                <a:spcPct val="50000"/>
              </a:spcBef>
              <a:buFontTx/>
              <a:buChar char="•"/>
            </a:pPr>
            <a:r>
              <a:rPr lang="en-US">
                <a:latin typeface="Verdana" pitchFamily="34" charset="0"/>
              </a:rPr>
              <a:t> </a:t>
            </a:r>
            <a:r>
              <a:rPr lang="en-US" sz="1400">
                <a:solidFill>
                  <a:srgbClr val="CC3300"/>
                </a:solidFill>
                <a:latin typeface="Verdana" pitchFamily="34" charset="0"/>
              </a:rPr>
              <a:t>0.2% efficiency</a:t>
            </a:r>
          </a:p>
          <a:p>
            <a:pPr>
              <a:spcBef>
                <a:spcPct val="50000"/>
              </a:spcBef>
              <a:buFontTx/>
              <a:buChar char="•"/>
            </a:pPr>
            <a:r>
              <a:rPr lang="en-US" sz="1400">
                <a:solidFill>
                  <a:srgbClr val="CC3300"/>
                </a:solidFill>
                <a:latin typeface="Verdana" pitchFamily="34" charset="0"/>
              </a:rPr>
              <a:t> Total background 5%</a:t>
            </a:r>
          </a:p>
          <a:p>
            <a:pPr>
              <a:spcBef>
                <a:spcPct val="50000"/>
              </a:spcBef>
              <a:buFontTx/>
              <a:buChar char="•"/>
            </a:pPr>
            <a:r>
              <a:rPr lang="en-US" sz="1400">
                <a:solidFill>
                  <a:srgbClr val="CC3300"/>
                </a:solidFill>
                <a:latin typeface="Verdana" pitchFamily="34" charset="0"/>
              </a:rPr>
              <a:t> </a:t>
            </a:r>
            <a:r>
              <a:rPr lang="en-US" sz="1400" b="1">
                <a:solidFill>
                  <a:srgbClr val="CC3300"/>
                </a:solidFill>
                <a:latin typeface="Verdana" pitchFamily="34" charset="0"/>
              </a:rPr>
              <a:t>Mass extracted from jjb system</a:t>
            </a:r>
          </a:p>
          <a:p>
            <a:pPr>
              <a:spcBef>
                <a:spcPct val="50000"/>
              </a:spcBef>
            </a:pPr>
            <a:r>
              <a:rPr lang="en-US" sz="1400">
                <a:solidFill>
                  <a:srgbClr val="CC3300"/>
                </a:solidFill>
                <a:latin typeface="Verdana" pitchFamily="34" charset="0"/>
              </a:rPr>
              <a:t>(-&gt; large error from jet scale uncertainty)  </a:t>
            </a:r>
          </a:p>
          <a:p>
            <a:pPr>
              <a:spcBef>
                <a:spcPct val="50000"/>
              </a:spcBef>
              <a:buFontTx/>
              <a:buChar char="•"/>
            </a:pPr>
            <a:r>
              <a:rPr lang="en-US" sz="1400">
                <a:solidFill>
                  <a:srgbClr val="CC3300"/>
                </a:solidFill>
                <a:latin typeface="Verdana" pitchFamily="34" charset="0"/>
              </a:rPr>
              <a:t> Stat. error: ±0.25 GeV</a:t>
            </a:r>
          </a:p>
          <a:p>
            <a:pPr>
              <a:spcBef>
                <a:spcPct val="50000"/>
              </a:spcBef>
              <a:buFontTx/>
              <a:buChar char="•"/>
            </a:pPr>
            <a:r>
              <a:rPr lang="en-US" sz="1400">
                <a:solidFill>
                  <a:srgbClr val="CC3300"/>
                </a:solidFill>
                <a:latin typeface="Verdana" pitchFamily="34" charset="0"/>
              </a:rPr>
              <a:t> Error from P</a:t>
            </a:r>
            <a:r>
              <a:rPr lang="en-US" sz="1400" baseline="-25000">
                <a:solidFill>
                  <a:srgbClr val="CC3300"/>
                </a:solidFill>
                <a:latin typeface="Verdana" pitchFamily="34" charset="0"/>
              </a:rPr>
              <a:t>t</a:t>
            </a:r>
            <a:r>
              <a:rPr lang="en-US" sz="1400">
                <a:solidFill>
                  <a:srgbClr val="CC3300"/>
                </a:solidFill>
                <a:latin typeface="Verdana" pitchFamily="34" charset="0"/>
              </a:rPr>
              <a:t>(t) spectrum: ±0.4 GeV</a:t>
            </a:r>
          </a:p>
          <a:p>
            <a:pPr>
              <a:spcBef>
                <a:spcPct val="50000"/>
              </a:spcBef>
              <a:buFontTx/>
              <a:buChar char="•"/>
            </a:pPr>
            <a:r>
              <a:rPr lang="en-US" sz="1400">
                <a:solidFill>
                  <a:srgbClr val="CC3300"/>
                </a:solidFill>
                <a:latin typeface="Verdana" pitchFamily="34" charset="0"/>
              </a:rPr>
              <a:t> Jet scale: </a:t>
            </a:r>
            <a:r>
              <a:rPr lang="en-US" sz="1400">
                <a:solidFill>
                  <a:srgbClr val="CC3300"/>
                </a:solidFill>
                <a:latin typeface="Symbol" pitchFamily="18" charset="2"/>
              </a:rPr>
              <a:t>D</a:t>
            </a:r>
            <a:r>
              <a:rPr lang="en-US" sz="1400">
                <a:solidFill>
                  <a:srgbClr val="CC3300"/>
                </a:solidFill>
                <a:latin typeface="Verdana" pitchFamily="34" charset="0"/>
              </a:rPr>
              <a:t>E</a:t>
            </a:r>
            <a:r>
              <a:rPr lang="en-US" sz="1400" baseline="-25000">
                <a:solidFill>
                  <a:srgbClr val="CC3300"/>
                </a:solidFill>
                <a:latin typeface="Verdana" pitchFamily="34" charset="0"/>
              </a:rPr>
              <a:t>j</a:t>
            </a:r>
            <a:r>
              <a:rPr lang="en-US" sz="1400">
                <a:solidFill>
                  <a:srgbClr val="CC3300"/>
                </a:solidFill>
                <a:latin typeface="Verdana" pitchFamily="34" charset="0"/>
              </a:rPr>
              <a:t>/E</a:t>
            </a:r>
            <a:r>
              <a:rPr lang="en-US" sz="1400" baseline="-25000">
                <a:solidFill>
                  <a:srgbClr val="CC3300"/>
                </a:solidFill>
                <a:latin typeface="Verdana" pitchFamily="34" charset="0"/>
              </a:rPr>
              <a:t>j</a:t>
            </a:r>
            <a:r>
              <a:rPr lang="en-US" sz="1400">
                <a:solidFill>
                  <a:srgbClr val="CC3300"/>
                </a:solidFill>
                <a:latin typeface="Verdana" pitchFamily="34" charset="0"/>
              </a:rPr>
              <a:t>~1% -&gt; </a:t>
            </a:r>
            <a:r>
              <a:rPr lang="en-US" sz="1400">
                <a:solidFill>
                  <a:srgbClr val="CC3300"/>
                </a:solidFill>
                <a:latin typeface="Symbol" pitchFamily="18" charset="2"/>
              </a:rPr>
              <a:t>D</a:t>
            </a:r>
            <a:r>
              <a:rPr lang="en-US" sz="1400">
                <a:solidFill>
                  <a:srgbClr val="CC3300"/>
                </a:solidFill>
                <a:latin typeface="Verdana" pitchFamily="34" charset="0"/>
              </a:rPr>
              <a:t>M~±0.3 GeV</a:t>
            </a:r>
          </a:p>
        </p:txBody>
      </p:sp>
      <p:sp>
        <p:nvSpPr>
          <p:cNvPr id="112644" name="Rectangle 4"/>
          <p:cNvSpPr>
            <a:spLocks noChangeArrowheads="1"/>
          </p:cNvSpPr>
          <p:nvPr/>
        </p:nvSpPr>
        <p:spPr bwMode="auto">
          <a:xfrm>
            <a:off x="5580063" y="5734050"/>
            <a:ext cx="2917825" cy="466725"/>
          </a:xfrm>
          <a:prstGeom prst="rect">
            <a:avLst/>
          </a:prstGeom>
          <a:solidFill>
            <a:srgbClr val="FFCC00"/>
          </a:solidFill>
          <a:ln w="9525">
            <a:solidFill>
              <a:srgbClr val="669900"/>
            </a:solidFill>
            <a:miter lim="800000"/>
            <a:headEnd/>
            <a:tailEnd/>
          </a:ln>
          <a:effectLst/>
        </p:spPr>
        <p:txBody>
          <a:bodyPr wrap="none">
            <a:spAutoFit/>
          </a:bodyPr>
          <a:lstStyle/>
          <a:p>
            <a:r>
              <a:rPr lang="de-DE" sz="2400" b="1">
                <a:solidFill>
                  <a:srgbClr val="FF0000"/>
                </a:solidFill>
                <a:latin typeface="Verdana" pitchFamily="34" charset="0"/>
              </a:rPr>
              <a:t> </a:t>
            </a:r>
            <a:r>
              <a:rPr lang="de-DE" sz="2400" b="1">
                <a:solidFill>
                  <a:srgbClr val="FF0000"/>
                </a:solidFill>
                <a:latin typeface="Verdana" pitchFamily="34" charset="0"/>
                <a:sym typeface="Symbol" pitchFamily="18" charset="2"/>
              </a:rPr>
              <a:t></a:t>
            </a:r>
            <a:r>
              <a:rPr lang="de-DE" sz="2400" b="1">
                <a:solidFill>
                  <a:srgbClr val="FF0000"/>
                </a:solidFill>
                <a:latin typeface="Verdana" pitchFamily="34" charset="0"/>
              </a:rPr>
              <a:t>m</a:t>
            </a:r>
            <a:r>
              <a:rPr lang="de-DE" sz="2400" b="1" baseline="-25000">
                <a:solidFill>
                  <a:srgbClr val="FF0000"/>
                </a:solidFill>
                <a:latin typeface="Verdana" pitchFamily="34" charset="0"/>
              </a:rPr>
              <a:t>t</a:t>
            </a:r>
            <a:r>
              <a:rPr lang="de-DE" sz="2400" b="1">
                <a:solidFill>
                  <a:srgbClr val="FF0000"/>
                </a:solidFill>
                <a:latin typeface="Verdana" pitchFamily="34" charset="0"/>
              </a:rPr>
              <a:t> </a:t>
            </a:r>
            <a:r>
              <a:rPr lang="de-DE" sz="2400" b="1">
                <a:solidFill>
                  <a:srgbClr val="FF0000"/>
                </a:solidFill>
                <a:latin typeface="Verdana" pitchFamily="34" charset="0"/>
                <a:sym typeface="Symbol" pitchFamily="18" charset="2"/>
              </a:rPr>
              <a:t>  1-2 GeV</a:t>
            </a:r>
            <a:endParaRPr lang="en-US" sz="2400" b="1">
              <a:solidFill>
                <a:srgbClr val="FF0000"/>
              </a:solidFill>
              <a:latin typeface="Verdana" pitchFamily="34" charset="0"/>
              <a:sym typeface="Symbol" pitchFamily="18" charset="2"/>
            </a:endParaRPr>
          </a:p>
        </p:txBody>
      </p:sp>
      <p:sp>
        <p:nvSpPr>
          <p:cNvPr id="112645" name="Text Box 5"/>
          <p:cNvSpPr txBox="1">
            <a:spLocks noChangeArrowheads="1"/>
          </p:cNvSpPr>
          <p:nvPr/>
        </p:nvSpPr>
        <p:spPr bwMode="auto">
          <a:xfrm>
            <a:off x="2555875" y="0"/>
            <a:ext cx="3970338" cy="457200"/>
          </a:xfrm>
          <a:prstGeom prst="rect">
            <a:avLst/>
          </a:prstGeom>
          <a:noFill/>
          <a:ln w="9525">
            <a:noFill/>
            <a:miter lim="800000"/>
            <a:headEnd/>
            <a:tailEnd/>
          </a:ln>
          <a:effectLst/>
        </p:spPr>
        <p:txBody>
          <a:bodyPr wrap="none">
            <a:spAutoFit/>
          </a:bodyPr>
          <a:lstStyle/>
          <a:p>
            <a:r>
              <a:rPr lang="en-US" sz="2400" b="1">
                <a:latin typeface="Verdana" pitchFamily="34" charset="0"/>
              </a:rPr>
              <a:t>Semileptonic channel:</a:t>
            </a:r>
            <a:endParaRPr lang="en-US" sz="2400">
              <a:cs typeface="Arial" charset="0"/>
            </a:endParaRPr>
          </a:p>
        </p:txBody>
      </p:sp>
      <p:pic>
        <p:nvPicPr>
          <p:cNvPr id="112646" name="Picture 6" descr="ctmfit"/>
          <p:cNvPicPr>
            <a:picLocks noGrp="1" noChangeAspect="1" noChangeArrowheads="1"/>
          </p:cNvPicPr>
          <p:nvPr>
            <p:ph sz="half" idx="2"/>
          </p:nvPr>
        </p:nvPicPr>
        <p:blipFill>
          <a:blip r:embed="rId3" cstate="print"/>
          <a:srcRect/>
          <a:stretch>
            <a:fillRect/>
          </a:stretch>
        </p:blipFill>
        <p:spPr>
          <a:xfrm>
            <a:off x="4787900" y="692150"/>
            <a:ext cx="4038600" cy="3171825"/>
          </a:xfrm>
          <a:noFill/>
          <a:ln/>
        </p:spPr>
      </p:pic>
      <p:grpSp>
        <p:nvGrpSpPr>
          <p:cNvPr id="2" name="Group 7"/>
          <p:cNvGrpSpPr>
            <a:grpSpLocks/>
          </p:cNvGrpSpPr>
          <p:nvPr/>
        </p:nvGrpSpPr>
        <p:grpSpPr bwMode="auto">
          <a:xfrm>
            <a:off x="4643438" y="1268413"/>
            <a:ext cx="820737" cy="1201737"/>
            <a:chOff x="3360" y="3072"/>
            <a:chExt cx="521" cy="768"/>
          </a:xfrm>
        </p:grpSpPr>
        <p:sp>
          <p:nvSpPr>
            <p:cNvPr id="112648" name="Rectangle 8"/>
            <p:cNvSpPr>
              <a:spLocks noChangeArrowheads="1"/>
            </p:cNvSpPr>
            <p:nvPr/>
          </p:nvSpPr>
          <p:spPr bwMode="auto">
            <a:xfrm>
              <a:off x="3360" y="3072"/>
              <a:ext cx="480" cy="768"/>
            </a:xfrm>
            <a:prstGeom prst="rect">
              <a:avLst/>
            </a:prstGeom>
            <a:solidFill>
              <a:srgbClr val="FFFF99"/>
            </a:solidFill>
            <a:ln w="25400">
              <a:noFill/>
              <a:miter lim="800000"/>
              <a:headEnd/>
              <a:tailEnd/>
            </a:ln>
            <a:effectLst/>
          </p:spPr>
          <p:txBody>
            <a:bodyPr wrap="none" anchor="ctr"/>
            <a:lstStyle/>
            <a:p>
              <a:endParaRPr lang="cs-CZ"/>
            </a:p>
          </p:txBody>
        </p:sp>
        <p:pic>
          <p:nvPicPr>
            <p:cNvPr id="112649" name="Picture 9" descr="atlas-logo"/>
            <p:cNvPicPr>
              <a:picLocks noChangeAspect="1" noChangeArrowheads="1"/>
            </p:cNvPicPr>
            <p:nvPr/>
          </p:nvPicPr>
          <p:blipFill>
            <a:blip r:embed="rId4" cstate="print"/>
            <a:srcRect/>
            <a:stretch>
              <a:fillRect/>
            </a:stretch>
          </p:blipFill>
          <p:spPr bwMode="auto">
            <a:xfrm>
              <a:off x="3360" y="3120"/>
              <a:ext cx="463" cy="714"/>
            </a:xfrm>
            <a:prstGeom prst="rect">
              <a:avLst/>
            </a:prstGeom>
            <a:noFill/>
          </p:spPr>
        </p:pic>
        <p:sp>
          <p:nvSpPr>
            <p:cNvPr id="112650" name="Text Box 10"/>
            <p:cNvSpPr txBox="1">
              <a:spLocks noChangeArrowheads="1"/>
            </p:cNvSpPr>
            <p:nvPr/>
          </p:nvSpPr>
          <p:spPr bwMode="auto">
            <a:xfrm rot="-5353840">
              <a:off x="3405" y="3359"/>
              <a:ext cx="719" cy="233"/>
            </a:xfrm>
            <a:prstGeom prst="rect">
              <a:avLst/>
            </a:prstGeom>
            <a:noFill/>
            <a:ln w="25400">
              <a:noFill/>
              <a:miter lim="800000"/>
              <a:headEnd/>
              <a:tailEnd type="none" w="lg" len="lg"/>
            </a:ln>
            <a:effectLst/>
          </p:spPr>
          <p:txBody>
            <a:bodyPr>
              <a:spAutoFit/>
            </a:bodyPr>
            <a:lstStyle/>
            <a:p>
              <a:pPr>
                <a:spcBef>
                  <a:spcPct val="50000"/>
                </a:spcBef>
              </a:pPr>
              <a:r>
                <a:rPr lang="de-DE"/>
                <a:t>Atlas</a:t>
              </a:r>
            </a:p>
          </p:txBody>
        </p:sp>
      </p:grpSp>
      <p:sp>
        <p:nvSpPr>
          <p:cNvPr id="112651" name="Text Box 11"/>
          <p:cNvSpPr txBox="1">
            <a:spLocks noChangeArrowheads="1"/>
          </p:cNvSpPr>
          <p:nvPr/>
        </p:nvSpPr>
        <p:spPr bwMode="auto">
          <a:xfrm>
            <a:off x="4716463" y="3933825"/>
            <a:ext cx="3814762" cy="1568450"/>
          </a:xfrm>
          <a:prstGeom prst="rect">
            <a:avLst/>
          </a:prstGeom>
          <a:solidFill>
            <a:schemeClr val="tx2"/>
          </a:solidFill>
          <a:ln w="9525" algn="ctr">
            <a:solidFill>
              <a:schemeClr val="tx2"/>
            </a:solidFill>
            <a:miter lim="800000"/>
            <a:headEnd/>
            <a:tailEnd/>
          </a:ln>
          <a:effectLst/>
        </p:spPr>
        <p:txBody>
          <a:bodyPr>
            <a:spAutoFit/>
          </a:bodyPr>
          <a:lstStyle/>
          <a:p>
            <a:pPr lvl="1"/>
            <a:r>
              <a:rPr lang="en-US" sz="1600" b="1">
                <a:solidFill>
                  <a:srgbClr val="CC3300"/>
                </a:solidFill>
                <a:latin typeface="Times New Roman" pitchFamily="18" charset="0"/>
              </a:rPr>
              <a:t>Require:</a:t>
            </a:r>
          </a:p>
          <a:p>
            <a:pPr lvl="1">
              <a:buFontTx/>
              <a:buChar char="•"/>
            </a:pPr>
            <a:r>
              <a:rPr lang="en-US" sz="1600" b="1">
                <a:solidFill>
                  <a:srgbClr val="CC3300"/>
                </a:solidFill>
                <a:latin typeface="Times New Roman" pitchFamily="18" charset="0"/>
              </a:rPr>
              <a:t> Isolated lepton with p</a:t>
            </a:r>
            <a:r>
              <a:rPr lang="en-US" sz="1600" b="1" baseline="-25000">
                <a:solidFill>
                  <a:srgbClr val="CC3300"/>
                </a:solidFill>
                <a:latin typeface="Times New Roman" pitchFamily="18" charset="0"/>
              </a:rPr>
              <a:t>T</a:t>
            </a:r>
            <a:r>
              <a:rPr lang="en-US" sz="1600" b="1">
                <a:solidFill>
                  <a:srgbClr val="CC3300"/>
                </a:solidFill>
                <a:latin typeface="Times New Roman" pitchFamily="18" charset="0"/>
              </a:rPr>
              <a:t>(l)</a:t>
            </a:r>
            <a:r>
              <a:rPr lang="en-US" sz="1600" b="1" baseline="-25000">
                <a:solidFill>
                  <a:srgbClr val="CC3300"/>
                </a:solidFill>
                <a:latin typeface="Times New Roman" pitchFamily="18" charset="0"/>
              </a:rPr>
              <a:t> </a:t>
            </a:r>
            <a:r>
              <a:rPr lang="en-US" sz="1600" b="1">
                <a:solidFill>
                  <a:srgbClr val="CC3300"/>
                </a:solidFill>
                <a:latin typeface="Times New Roman" pitchFamily="18" charset="0"/>
              </a:rPr>
              <a:t>&gt; 20 GeV</a:t>
            </a:r>
          </a:p>
          <a:p>
            <a:pPr lvl="1">
              <a:buFontTx/>
              <a:buChar char="•"/>
            </a:pPr>
            <a:r>
              <a:rPr lang="en-US" sz="1600" b="1">
                <a:solidFill>
                  <a:srgbClr val="CC3300"/>
                </a:solidFill>
                <a:latin typeface="Times New Roman" pitchFamily="18" charset="0"/>
              </a:rPr>
              <a:t> Exactly 4 jets (</a:t>
            </a:r>
            <a:r>
              <a:rPr lang="en-US" sz="1600" b="1">
                <a:solidFill>
                  <a:srgbClr val="CC3300"/>
                </a:solidFill>
                <a:latin typeface="Times New Roman" pitchFamily="18" charset="0"/>
                <a:sym typeface="Symbol" pitchFamily="18" charset="2"/>
              </a:rPr>
              <a:t>R=0.4), each with p</a:t>
            </a:r>
            <a:r>
              <a:rPr lang="en-US" sz="1600" b="1" baseline="-25000">
                <a:solidFill>
                  <a:srgbClr val="CC3300"/>
                </a:solidFill>
                <a:latin typeface="Times New Roman" pitchFamily="18" charset="0"/>
                <a:sym typeface="Symbol" pitchFamily="18" charset="2"/>
              </a:rPr>
              <a:t>T</a:t>
            </a:r>
            <a:r>
              <a:rPr lang="en-US" sz="1600" b="1">
                <a:solidFill>
                  <a:srgbClr val="CC3300"/>
                </a:solidFill>
                <a:latin typeface="Times New Roman" pitchFamily="18" charset="0"/>
                <a:sym typeface="Symbol" pitchFamily="18" charset="2"/>
              </a:rPr>
              <a:t>(j) &gt; 40 GeV</a:t>
            </a:r>
          </a:p>
          <a:p>
            <a:pPr lvl="1">
              <a:buFontTx/>
              <a:buChar char="•"/>
            </a:pPr>
            <a:r>
              <a:rPr lang="en-US" sz="1600" b="1">
                <a:solidFill>
                  <a:srgbClr val="CC3300"/>
                </a:solidFill>
                <a:latin typeface="Times New Roman" pitchFamily="18" charset="0"/>
                <a:sym typeface="Symbol" pitchFamily="18" charset="2"/>
              </a:rPr>
              <a:t> No b-tagging used</a:t>
            </a:r>
          </a:p>
          <a:p>
            <a:pPr lvl="1">
              <a:buFontTx/>
              <a:buChar char="•"/>
            </a:pPr>
            <a:r>
              <a:rPr lang="en-US" sz="1600" b="1">
                <a:solidFill>
                  <a:srgbClr val="CC3300"/>
                </a:solidFill>
                <a:latin typeface="Times New Roman" pitchFamily="18" charset="0"/>
                <a:sym typeface="Symbol" pitchFamily="18" charset="2"/>
              </a:rPr>
              <a:t> Plot m(jjj) of combo with max p</a:t>
            </a:r>
            <a:r>
              <a:rPr lang="en-US" sz="1600" b="1" baseline="-25000">
                <a:solidFill>
                  <a:srgbClr val="CC3300"/>
                </a:solidFill>
                <a:latin typeface="Times New Roman" pitchFamily="18" charset="0"/>
                <a:sym typeface="Symbol" pitchFamily="18" charset="2"/>
              </a:rPr>
              <a:t>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datum 5"/>
          <p:cNvSpPr>
            <a:spLocks noGrp="1"/>
          </p:cNvSpPr>
          <p:nvPr>
            <p:ph type="dt" sz="half" idx="10"/>
          </p:nvPr>
        </p:nvSpPr>
        <p:spPr/>
        <p:txBody>
          <a:bodyPr/>
          <a:lstStyle/>
          <a:p>
            <a:r>
              <a:rPr lang="cs-CZ"/>
              <a:t>Jalta 14/9/2005               V. Simak</a:t>
            </a:r>
          </a:p>
        </p:txBody>
      </p:sp>
      <p:sp>
        <p:nvSpPr>
          <p:cNvPr id="8" name="Zástupný symbol pro zápatí 6"/>
          <p:cNvSpPr>
            <a:spLocks noGrp="1"/>
          </p:cNvSpPr>
          <p:nvPr>
            <p:ph type="ftr" sz="quarter" idx="11"/>
          </p:nvPr>
        </p:nvSpPr>
        <p:spPr/>
        <p:txBody>
          <a:bodyPr/>
          <a:lstStyle/>
          <a:p>
            <a:r>
              <a:rPr lang="cs-CZ"/>
              <a:t>New Trends in High-Energy Physics</a:t>
            </a:r>
          </a:p>
        </p:txBody>
      </p:sp>
      <p:sp>
        <p:nvSpPr>
          <p:cNvPr id="9" name="Zástupný symbol pro číslo snímku 7"/>
          <p:cNvSpPr>
            <a:spLocks noGrp="1"/>
          </p:cNvSpPr>
          <p:nvPr>
            <p:ph type="sldNum" sz="quarter" idx="12"/>
          </p:nvPr>
        </p:nvSpPr>
        <p:spPr/>
        <p:txBody>
          <a:bodyPr/>
          <a:lstStyle/>
          <a:p>
            <a:fld id="{FD7C15EB-1F82-4F33-ADFF-8859CFDFCC91}" type="slidenum">
              <a:rPr lang="cs-CZ"/>
              <a:pPr/>
              <a:t>27</a:t>
            </a:fld>
            <a:endParaRPr lang="cs-CZ"/>
          </a:p>
        </p:txBody>
      </p:sp>
      <p:pic>
        <p:nvPicPr>
          <p:cNvPr id="115714" name="Picture 2" descr="JY_event"/>
          <p:cNvPicPr>
            <a:picLocks noGrp="1" noChangeAspect="1" noChangeArrowheads="1"/>
          </p:cNvPicPr>
          <p:nvPr>
            <p:ph sz="half" idx="1"/>
          </p:nvPr>
        </p:nvPicPr>
        <p:blipFill>
          <a:blip r:embed="rId2" cstate="print"/>
          <a:srcRect/>
          <a:stretch>
            <a:fillRect/>
          </a:stretch>
        </p:blipFill>
        <p:spPr>
          <a:xfrm>
            <a:off x="323850" y="3429000"/>
            <a:ext cx="3665538" cy="2235200"/>
          </a:xfrm>
          <a:noFill/>
          <a:ln/>
        </p:spPr>
      </p:pic>
      <p:pic>
        <p:nvPicPr>
          <p:cNvPr id="115715" name="Picture 3" descr="JY_event"/>
          <p:cNvPicPr>
            <a:picLocks noGrp="1" noChangeAspect="1" noChangeArrowheads="1"/>
          </p:cNvPicPr>
          <p:nvPr>
            <p:ph sz="quarter" idx="2"/>
          </p:nvPr>
        </p:nvPicPr>
        <p:blipFill>
          <a:blip r:embed="rId3" cstate="print"/>
          <a:srcRect/>
          <a:stretch>
            <a:fillRect/>
          </a:stretch>
        </p:blipFill>
        <p:spPr>
          <a:xfrm>
            <a:off x="395288" y="260350"/>
            <a:ext cx="4038600" cy="2952750"/>
          </a:xfrm>
          <a:noFill/>
          <a:ln/>
        </p:spPr>
      </p:pic>
      <p:pic>
        <p:nvPicPr>
          <p:cNvPr id="115716" name="Picture 4" descr="fitl2"/>
          <p:cNvPicPr>
            <a:picLocks noGrp="1" noChangeAspect="1" noChangeArrowheads="1"/>
          </p:cNvPicPr>
          <p:nvPr>
            <p:ph sz="quarter" idx="3"/>
          </p:nvPr>
        </p:nvPicPr>
        <p:blipFill>
          <a:blip r:embed="rId4" cstate="print"/>
          <a:srcRect/>
          <a:stretch>
            <a:fillRect/>
          </a:stretch>
        </p:blipFill>
        <p:spPr>
          <a:xfrm>
            <a:off x="5435600" y="404813"/>
            <a:ext cx="3086100" cy="3273425"/>
          </a:xfrm>
          <a:noFill/>
          <a:ln/>
        </p:spPr>
      </p:pic>
      <p:sp>
        <p:nvSpPr>
          <p:cNvPr id="115717" name="Rectangle 5"/>
          <p:cNvSpPr>
            <a:spLocks noChangeArrowheads="1"/>
          </p:cNvSpPr>
          <p:nvPr/>
        </p:nvSpPr>
        <p:spPr bwMode="auto">
          <a:xfrm>
            <a:off x="4572000" y="3789363"/>
            <a:ext cx="4086225" cy="1803400"/>
          </a:xfrm>
          <a:prstGeom prst="rect">
            <a:avLst/>
          </a:prstGeom>
          <a:noFill/>
          <a:ln w="9525">
            <a:noFill/>
            <a:miter lim="800000"/>
            <a:headEnd/>
            <a:tailEnd/>
          </a:ln>
          <a:effectLst/>
        </p:spPr>
        <p:txBody>
          <a:bodyPr>
            <a:spAutoFit/>
          </a:bodyPr>
          <a:lstStyle/>
          <a:p>
            <a:pPr>
              <a:buFontTx/>
              <a:buChar char="•"/>
            </a:pPr>
            <a:r>
              <a:rPr lang="de-DE" sz="1600" b="1">
                <a:solidFill>
                  <a:schemeClr val="hlink"/>
                </a:solidFill>
                <a:latin typeface="Verdana" pitchFamily="34" charset="0"/>
                <a:sym typeface="Symbol" pitchFamily="18" charset="2"/>
              </a:rPr>
              <a:t>Unfeasible at low luminosity</a:t>
            </a:r>
          </a:p>
          <a:p>
            <a:pPr>
              <a:spcBef>
                <a:spcPct val="50000"/>
              </a:spcBef>
              <a:buFontTx/>
              <a:buChar char="•"/>
            </a:pPr>
            <a:r>
              <a:rPr lang="de-DE" sz="1600" b="1">
                <a:solidFill>
                  <a:schemeClr val="hlink"/>
                </a:solidFill>
                <a:latin typeface="Verdana" pitchFamily="34" charset="0"/>
                <a:sym typeface="Symbol" pitchFamily="18" charset="2"/>
              </a:rPr>
              <a:t>Independent from jet scale</a:t>
            </a:r>
          </a:p>
          <a:p>
            <a:pPr>
              <a:buFontTx/>
              <a:buChar char="•"/>
            </a:pPr>
            <a:r>
              <a:rPr lang="de-DE" sz="1600" b="1">
                <a:solidFill>
                  <a:schemeClr val="hlink"/>
                </a:solidFill>
                <a:latin typeface="Verdana" pitchFamily="34" charset="0"/>
                <a:sym typeface="Symbol" pitchFamily="18" charset="2"/>
              </a:rPr>
              <a:t> Promising at high luminosity</a:t>
            </a:r>
          </a:p>
          <a:p>
            <a:pPr>
              <a:buFontTx/>
              <a:buChar char="•"/>
            </a:pPr>
            <a:r>
              <a:rPr lang="de-DE" sz="1600" b="1">
                <a:solidFill>
                  <a:schemeClr val="hlink"/>
                </a:solidFill>
                <a:latin typeface="Verdana" pitchFamily="34" charset="0"/>
                <a:sym typeface="Symbol" pitchFamily="18" charset="2"/>
              </a:rPr>
              <a:t> Among main systematics:</a:t>
            </a:r>
          </a:p>
          <a:p>
            <a:r>
              <a:rPr lang="en-GB" sz="1600" b="1">
                <a:solidFill>
                  <a:schemeClr val="hlink"/>
                </a:solidFill>
                <a:latin typeface="Verdana" pitchFamily="34" charset="0"/>
                <a:sym typeface="Symbol" pitchFamily="18" charset="2"/>
              </a:rPr>
              <a:t>   b fragmentation</a:t>
            </a:r>
          </a:p>
          <a:p>
            <a:pPr>
              <a:spcBef>
                <a:spcPct val="50000"/>
              </a:spcBef>
              <a:buFontTx/>
              <a:buChar char="•"/>
            </a:pPr>
            <a:endParaRPr lang="de-DE" sz="1600" b="1">
              <a:solidFill>
                <a:schemeClr val="hlink"/>
              </a:solidFill>
              <a:latin typeface="Verdana" pitchFamily="34" charset="0"/>
              <a:sym typeface="Symbol" pitchFamily="18" charset="2"/>
            </a:endParaRPr>
          </a:p>
        </p:txBody>
      </p:sp>
      <p:sp>
        <p:nvSpPr>
          <p:cNvPr id="115718" name="Rectangle 6"/>
          <p:cNvSpPr>
            <a:spLocks noChangeArrowheads="1"/>
          </p:cNvSpPr>
          <p:nvPr/>
        </p:nvSpPr>
        <p:spPr bwMode="auto">
          <a:xfrm>
            <a:off x="4859338" y="5373688"/>
            <a:ext cx="2544762" cy="457200"/>
          </a:xfrm>
          <a:prstGeom prst="rect">
            <a:avLst/>
          </a:prstGeom>
          <a:solidFill>
            <a:schemeClr val="tx2"/>
          </a:solidFill>
          <a:ln w="9525">
            <a:noFill/>
            <a:miter lim="800000"/>
            <a:headEnd/>
            <a:tailEnd/>
          </a:ln>
          <a:effectLst/>
        </p:spPr>
        <p:txBody>
          <a:bodyPr wrap="none">
            <a:spAutoFit/>
          </a:bodyPr>
          <a:lstStyle/>
          <a:p>
            <a:r>
              <a:rPr lang="de-DE" sz="2400" b="1">
                <a:solidFill>
                  <a:srgbClr val="FF0000"/>
                </a:solidFill>
                <a:latin typeface="Verdana" pitchFamily="34" charset="0"/>
              </a:rPr>
              <a:t> </a:t>
            </a:r>
            <a:r>
              <a:rPr lang="de-DE" sz="2400" b="1">
                <a:solidFill>
                  <a:srgbClr val="990000"/>
                </a:solidFill>
                <a:latin typeface="Verdana" pitchFamily="34" charset="0"/>
                <a:sym typeface="Symbol" pitchFamily="18" charset="2"/>
              </a:rPr>
              <a:t></a:t>
            </a:r>
            <a:r>
              <a:rPr lang="de-DE" sz="2400" b="1">
                <a:solidFill>
                  <a:srgbClr val="990000"/>
                </a:solidFill>
                <a:latin typeface="Verdana" pitchFamily="34" charset="0"/>
              </a:rPr>
              <a:t>m</a:t>
            </a:r>
            <a:r>
              <a:rPr lang="de-DE" sz="2400" b="1" baseline="-25000">
                <a:solidFill>
                  <a:srgbClr val="990000"/>
                </a:solidFill>
                <a:latin typeface="Verdana" pitchFamily="34" charset="0"/>
              </a:rPr>
              <a:t>t</a:t>
            </a:r>
            <a:r>
              <a:rPr lang="de-DE" sz="2400" b="1">
                <a:solidFill>
                  <a:srgbClr val="990000"/>
                </a:solidFill>
                <a:latin typeface="Verdana" pitchFamily="34" charset="0"/>
              </a:rPr>
              <a:t> </a:t>
            </a:r>
            <a:r>
              <a:rPr lang="de-DE" sz="2400" b="1">
                <a:solidFill>
                  <a:srgbClr val="990000"/>
                </a:solidFill>
                <a:latin typeface="Verdana" pitchFamily="34" charset="0"/>
                <a:sym typeface="Symbol" pitchFamily="18" charset="2"/>
              </a:rPr>
              <a:t>  1 GeV</a:t>
            </a:r>
            <a:endParaRPr lang="en-US" sz="2400" b="1">
              <a:solidFill>
                <a:srgbClr val="990000"/>
              </a:solidFill>
              <a:latin typeface="Verdana" pitchFamily="34" charset="0"/>
              <a:sym typeface="Symbol" pitchFamily="18" charset="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B6F15528-21DE-4FAA-801E-634DDDAF4B2B}" type="slidenum">
              <a:rPr lang="en-US" smtClean="0">
                <a:solidFill>
                  <a:prstClr val="black">
                    <a:tint val="75000"/>
                  </a:prstClr>
                </a:solidFill>
              </a:rPr>
              <a:pPr/>
              <a:t>28</a:t>
            </a:fld>
            <a:endParaRPr lang="en-US" dirty="0">
              <a:solidFill>
                <a:prstClr val="black">
                  <a:tint val="75000"/>
                </a:prstClr>
              </a:solidFill>
            </a:endParaRPr>
          </a:p>
        </p:txBody>
      </p:sp>
      <p:sp>
        <p:nvSpPr>
          <p:cNvPr id="2" name="Zástupný symbol pro datum 1"/>
          <p:cNvSpPr>
            <a:spLocks noGrp="1"/>
          </p:cNvSpPr>
          <p:nvPr>
            <p:ph type="dt" sz="half" idx="10"/>
          </p:nvPr>
        </p:nvSpPr>
        <p:spPr/>
        <p:txBody>
          <a:bodyPr/>
          <a:lstStyle/>
          <a:p>
            <a:fld id="{A13CF7B6-C6FE-4E17-A888-DD8FC22F408C}" type="datetime1">
              <a:rPr lang="cs-CZ" smtClean="0">
                <a:solidFill>
                  <a:prstClr val="black">
                    <a:tint val="75000"/>
                  </a:prstClr>
                </a:solidFill>
              </a:rPr>
              <a:pPr/>
              <a:t>23.4.2015</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it-IT" smtClean="0">
                <a:solidFill>
                  <a:prstClr val="black">
                    <a:tint val="75000"/>
                  </a:prstClr>
                </a:solidFill>
              </a:rPr>
              <a:t>PTK, V. Šimák, FJFI ČVUT</a:t>
            </a:r>
            <a:endParaRPr lang="en-US">
              <a:solidFill>
                <a:prstClr val="black">
                  <a:tint val="75000"/>
                </a:prstClr>
              </a:solidFill>
            </a:endParaRPr>
          </a:p>
        </p:txBody>
      </p:sp>
      <p:pic>
        <p:nvPicPr>
          <p:cNvPr id="376834" name="Picture 2"/>
          <p:cNvPicPr>
            <a:picLocks noChangeAspect="1" noChangeArrowheads="1"/>
          </p:cNvPicPr>
          <p:nvPr/>
        </p:nvPicPr>
        <p:blipFill>
          <a:blip r:embed="rId2" cstate="print"/>
          <a:srcRect/>
          <a:stretch>
            <a:fillRect/>
          </a:stretch>
        </p:blipFill>
        <p:spPr bwMode="auto">
          <a:xfrm>
            <a:off x="142875" y="885825"/>
            <a:ext cx="8858250" cy="5086350"/>
          </a:xfrm>
          <a:prstGeom prst="rect">
            <a:avLst/>
          </a:prstGeom>
          <a:noFill/>
          <a:ln w="9525">
            <a:noFill/>
            <a:miter lim="800000"/>
            <a:headEnd/>
            <a:tailEnd/>
          </a:ln>
        </p:spPr>
      </p:pic>
    </p:spTree>
    <p:extLst>
      <p:ext uri="{BB962C8B-B14F-4D97-AF65-F5344CB8AC3E}">
        <p14:creationId xmlns="" xmlns:p14="http://schemas.microsoft.com/office/powerpoint/2010/main" val="36299795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B6F15528-21DE-4FAA-801E-634DDDAF4B2B}" type="slidenum">
              <a:rPr lang="en-US" smtClean="0">
                <a:solidFill>
                  <a:prstClr val="black">
                    <a:tint val="75000"/>
                  </a:prstClr>
                </a:solidFill>
              </a:rPr>
              <a:pPr/>
              <a:t>29</a:t>
            </a:fld>
            <a:endParaRPr lang="en-US" dirty="0">
              <a:solidFill>
                <a:prstClr val="black">
                  <a:tint val="75000"/>
                </a:prstClr>
              </a:solidFill>
            </a:endParaRPr>
          </a:p>
        </p:txBody>
      </p:sp>
      <p:sp>
        <p:nvSpPr>
          <p:cNvPr id="2" name="Zástupný symbol pro datum 1"/>
          <p:cNvSpPr>
            <a:spLocks noGrp="1"/>
          </p:cNvSpPr>
          <p:nvPr>
            <p:ph type="dt" sz="half" idx="10"/>
          </p:nvPr>
        </p:nvSpPr>
        <p:spPr/>
        <p:txBody>
          <a:bodyPr/>
          <a:lstStyle/>
          <a:p>
            <a:fld id="{A13CF7B6-C6FE-4E17-A888-DD8FC22F408C}" type="datetime1">
              <a:rPr lang="cs-CZ" smtClean="0">
                <a:solidFill>
                  <a:prstClr val="black">
                    <a:tint val="75000"/>
                  </a:prstClr>
                </a:solidFill>
              </a:rPr>
              <a:pPr/>
              <a:t>23.4.2015</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it-IT" smtClean="0">
                <a:solidFill>
                  <a:prstClr val="black">
                    <a:tint val="75000"/>
                  </a:prstClr>
                </a:solidFill>
              </a:rPr>
              <a:t>PTK, V. Šimák, FJFI ČVUT</a:t>
            </a:r>
            <a:endParaRPr lang="en-US">
              <a:solidFill>
                <a:prstClr val="black">
                  <a:tint val="75000"/>
                </a:prstClr>
              </a:solidFill>
            </a:endParaRPr>
          </a:p>
        </p:txBody>
      </p:sp>
      <p:pic>
        <p:nvPicPr>
          <p:cNvPr id="373762" name="Picture 2"/>
          <p:cNvPicPr>
            <a:picLocks noChangeAspect="1" noChangeArrowheads="1"/>
          </p:cNvPicPr>
          <p:nvPr/>
        </p:nvPicPr>
        <p:blipFill>
          <a:blip r:embed="rId2" cstate="print"/>
          <a:srcRect/>
          <a:stretch>
            <a:fillRect/>
          </a:stretch>
        </p:blipFill>
        <p:spPr bwMode="auto">
          <a:xfrm>
            <a:off x="247650" y="371475"/>
            <a:ext cx="8648700" cy="6115050"/>
          </a:xfrm>
          <a:prstGeom prst="rect">
            <a:avLst/>
          </a:prstGeom>
          <a:noFill/>
          <a:ln w="9525">
            <a:noFill/>
            <a:miter lim="800000"/>
            <a:headEnd/>
            <a:tailEnd/>
          </a:ln>
        </p:spPr>
      </p:pic>
    </p:spTree>
    <p:extLst>
      <p:ext uri="{BB962C8B-B14F-4D97-AF65-F5344CB8AC3E}">
        <p14:creationId xmlns="" xmlns:p14="http://schemas.microsoft.com/office/powerpoint/2010/main" val="3629979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fnal.gov/pub/science/experiments/energy/tevatron/images/FN0005-med.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0" y="266806"/>
            <a:ext cx="3733800" cy="2995339"/>
          </a:xfrm>
          <a:prstGeom prst="rect">
            <a:avLst/>
          </a:prstGeom>
          <a:noFill/>
          <a:extLst>
            <a:ext uri="{909E8E84-426E-40DD-AFC4-6F175D3DCCD1}">
              <a14:hiddenFill xmlns="" xmlns:a14="http://schemas.microsoft.com/office/drawing/2010/main">
                <a:solidFill>
                  <a:srgbClr val="FFFFFF"/>
                </a:solidFill>
              </a14:hiddenFill>
            </a:ext>
          </a:extLst>
        </p:spPr>
      </p:pic>
      <p:pic>
        <p:nvPicPr>
          <p:cNvPr id="6148" name="Picture 4" descr="http://www.fnal.gov/pub/science/experiments/energy/tevatron/images/FN0121-med.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4333" y="566698"/>
            <a:ext cx="3657600" cy="276233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dzero_3d_view"/>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7200" y="3276600"/>
            <a:ext cx="3581400" cy="3126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ovéPole 1"/>
          <p:cNvSpPr txBox="1"/>
          <p:nvPr/>
        </p:nvSpPr>
        <p:spPr>
          <a:xfrm>
            <a:off x="7772400" y="566698"/>
            <a:ext cx="931665" cy="646331"/>
          </a:xfrm>
          <a:prstGeom prst="rect">
            <a:avLst/>
          </a:prstGeom>
          <a:noFill/>
        </p:spPr>
        <p:txBody>
          <a:bodyPr wrap="none" rtlCol="0">
            <a:spAutoFit/>
          </a:bodyPr>
          <a:lstStyle/>
          <a:p>
            <a:r>
              <a:rPr lang="en-US" sz="3600" b="1" dirty="0" smtClean="0">
                <a:solidFill>
                  <a:srgbClr val="FF0000"/>
                </a:solidFill>
              </a:rPr>
              <a:t>CDF</a:t>
            </a:r>
            <a:endParaRPr lang="cs-CZ" sz="3600" b="1" dirty="0">
              <a:solidFill>
                <a:srgbClr val="FF0000"/>
              </a:solidFill>
            </a:endParaRPr>
          </a:p>
        </p:txBody>
      </p:sp>
      <p:pic>
        <p:nvPicPr>
          <p:cNvPr id="8" name="Picture 3" descr="logo-white-bi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8600" y="3733800"/>
            <a:ext cx="972565" cy="513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1"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887636" y="3506662"/>
            <a:ext cx="3584777" cy="3084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Zástupný symbol pro zápatí 3"/>
          <p:cNvSpPr>
            <a:spLocks noGrp="1"/>
          </p:cNvSpPr>
          <p:nvPr>
            <p:ph type="ftr" sz="quarter" idx="11"/>
          </p:nvPr>
        </p:nvSpPr>
        <p:spPr/>
        <p:txBody>
          <a:bodyPr/>
          <a:lstStyle/>
          <a:p>
            <a:r>
              <a:rPr lang="pt-BR" smtClean="0">
                <a:solidFill>
                  <a:srgbClr val="E3DED1">
                    <a:shade val="50000"/>
                  </a:srgbClr>
                </a:solidFill>
              </a:rPr>
              <a:t>V. Šimák, FJFI ČVUT Praha</a:t>
            </a:r>
            <a:endParaRPr lang="cs-CZ">
              <a:solidFill>
                <a:srgbClr val="E3DED1">
                  <a:shade val="50000"/>
                </a:srgbClr>
              </a:solidFill>
            </a:endParaRPr>
          </a:p>
        </p:txBody>
      </p:sp>
      <p:sp>
        <p:nvSpPr>
          <p:cNvPr id="6" name="Zástupný symbol pro číslo snímku 5"/>
          <p:cNvSpPr>
            <a:spLocks noGrp="1"/>
          </p:cNvSpPr>
          <p:nvPr>
            <p:ph type="sldNum" sz="quarter" idx="12"/>
          </p:nvPr>
        </p:nvSpPr>
        <p:spPr/>
        <p:txBody>
          <a:bodyPr/>
          <a:lstStyle/>
          <a:p>
            <a:fld id="{AFD1C9CB-8AD8-4222-81E7-46228A5CE7D7}" type="slidenum">
              <a:rPr lang="cs-CZ" smtClean="0">
                <a:solidFill>
                  <a:srgbClr val="E3DED1">
                    <a:shade val="50000"/>
                  </a:srgbClr>
                </a:solidFill>
              </a:rPr>
              <a:pPr/>
              <a:t>3</a:t>
            </a:fld>
            <a:endParaRPr lang="cs-CZ">
              <a:solidFill>
                <a:srgbClr val="E3DED1">
                  <a:shade val="50000"/>
                </a:srgbClr>
              </a:solidFill>
            </a:endParaRPr>
          </a:p>
        </p:txBody>
      </p:sp>
      <p:sp>
        <p:nvSpPr>
          <p:cNvPr id="10" name="Zástupný symbol pro datum 9"/>
          <p:cNvSpPr>
            <a:spLocks noGrp="1"/>
          </p:cNvSpPr>
          <p:nvPr>
            <p:ph type="dt" sz="half" idx="10"/>
          </p:nvPr>
        </p:nvSpPr>
        <p:spPr/>
        <p:txBody>
          <a:bodyPr/>
          <a:lstStyle/>
          <a:p>
            <a:fld id="{4F7B2BE5-2E53-4428-BD95-F6E32E16AF2F}" type="datetime1">
              <a:rPr lang="cs-CZ" smtClean="0">
                <a:solidFill>
                  <a:srgbClr val="E3DED1">
                    <a:shade val="50000"/>
                  </a:srgbClr>
                </a:solidFill>
              </a:rPr>
              <a:pPr/>
              <a:t>23.4.2015</a:t>
            </a:fld>
            <a:endParaRPr lang="cs-CZ">
              <a:solidFill>
                <a:srgbClr val="E3DED1">
                  <a:shade val="50000"/>
                </a:srgbClr>
              </a:solidFill>
            </a:endParaRPr>
          </a:p>
        </p:txBody>
      </p:sp>
    </p:spTree>
    <p:extLst>
      <p:ext uri="{BB962C8B-B14F-4D97-AF65-F5344CB8AC3E}">
        <p14:creationId xmlns="" xmlns:p14="http://schemas.microsoft.com/office/powerpoint/2010/main" val="2571850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B6F15528-21DE-4FAA-801E-634DDDAF4B2B}" type="slidenum">
              <a:rPr lang="en-US" smtClean="0">
                <a:solidFill>
                  <a:prstClr val="black">
                    <a:tint val="75000"/>
                  </a:prstClr>
                </a:solidFill>
              </a:rPr>
              <a:pPr/>
              <a:t>30</a:t>
            </a:fld>
            <a:endParaRPr lang="en-US" dirty="0">
              <a:solidFill>
                <a:prstClr val="black">
                  <a:tint val="75000"/>
                </a:prstClr>
              </a:solidFill>
            </a:endParaRPr>
          </a:p>
        </p:txBody>
      </p:sp>
      <p:sp>
        <p:nvSpPr>
          <p:cNvPr id="2" name="Zástupný symbol pro datum 1"/>
          <p:cNvSpPr>
            <a:spLocks noGrp="1"/>
          </p:cNvSpPr>
          <p:nvPr>
            <p:ph type="dt" sz="half" idx="10"/>
          </p:nvPr>
        </p:nvSpPr>
        <p:spPr/>
        <p:txBody>
          <a:bodyPr/>
          <a:lstStyle/>
          <a:p>
            <a:fld id="{A13CF7B6-C6FE-4E17-A888-DD8FC22F408C}" type="datetime1">
              <a:rPr lang="cs-CZ" smtClean="0">
                <a:solidFill>
                  <a:prstClr val="black">
                    <a:tint val="75000"/>
                  </a:prstClr>
                </a:solidFill>
              </a:rPr>
              <a:pPr/>
              <a:t>23.4.2015</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it-IT" smtClean="0">
                <a:solidFill>
                  <a:prstClr val="black">
                    <a:tint val="75000"/>
                  </a:prstClr>
                </a:solidFill>
              </a:rPr>
              <a:t>PTK, V. Šimák, FJFI ČVUT</a:t>
            </a:r>
            <a:endParaRPr lang="en-US">
              <a:solidFill>
                <a:prstClr val="black">
                  <a:tint val="75000"/>
                </a:prstClr>
              </a:solidFill>
            </a:endParaRPr>
          </a:p>
        </p:txBody>
      </p:sp>
      <p:pic>
        <p:nvPicPr>
          <p:cNvPr id="374786" name="Picture 2"/>
          <p:cNvPicPr>
            <a:picLocks noChangeAspect="1" noChangeArrowheads="1"/>
          </p:cNvPicPr>
          <p:nvPr/>
        </p:nvPicPr>
        <p:blipFill>
          <a:blip r:embed="rId2" cstate="print"/>
          <a:srcRect/>
          <a:stretch>
            <a:fillRect/>
          </a:stretch>
        </p:blipFill>
        <p:spPr bwMode="auto">
          <a:xfrm>
            <a:off x="285750" y="409575"/>
            <a:ext cx="8572500" cy="6038850"/>
          </a:xfrm>
          <a:prstGeom prst="rect">
            <a:avLst/>
          </a:prstGeom>
          <a:noFill/>
          <a:ln w="9525">
            <a:noFill/>
            <a:miter lim="800000"/>
            <a:headEnd/>
            <a:tailEnd/>
          </a:ln>
        </p:spPr>
      </p:pic>
    </p:spTree>
    <p:extLst>
      <p:ext uri="{BB962C8B-B14F-4D97-AF65-F5344CB8AC3E}">
        <p14:creationId xmlns="" xmlns:p14="http://schemas.microsoft.com/office/powerpoint/2010/main" val="3629979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B6F15528-21DE-4FAA-801E-634DDDAF4B2B}" type="slidenum">
              <a:rPr lang="en-US" smtClean="0">
                <a:solidFill>
                  <a:prstClr val="black">
                    <a:tint val="75000"/>
                  </a:prstClr>
                </a:solidFill>
              </a:rPr>
              <a:pPr/>
              <a:t>31</a:t>
            </a:fld>
            <a:endParaRPr lang="en-US" dirty="0">
              <a:solidFill>
                <a:prstClr val="black">
                  <a:tint val="75000"/>
                </a:prstClr>
              </a:solidFill>
            </a:endParaRPr>
          </a:p>
        </p:txBody>
      </p:sp>
      <p:sp>
        <p:nvSpPr>
          <p:cNvPr id="2" name="Zástupný symbol pro datum 1"/>
          <p:cNvSpPr>
            <a:spLocks noGrp="1"/>
          </p:cNvSpPr>
          <p:nvPr>
            <p:ph type="dt" sz="half" idx="10"/>
          </p:nvPr>
        </p:nvSpPr>
        <p:spPr/>
        <p:txBody>
          <a:bodyPr/>
          <a:lstStyle/>
          <a:p>
            <a:fld id="{A13CF7B6-C6FE-4E17-A888-DD8FC22F408C}" type="datetime1">
              <a:rPr lang="cs-CZ" smtClean="0">
                <a:solidFill>
                  <a:prstClr val="black">
                    <a:tint val="75000"/>
                  </a:prstClr>
                </a:solidFill>
              </a:rPr>
              <a:pPr/>
              <a:t>23.4.2015</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it-IT" smtClean="0">
                <a:solidFill>
                  <a:prstClr val="black">
                    <a:tint val="75000"/>
                  </a:prstClr>
                </a:solidFill>
              </a:rPr>
              <a:t>PTK, V. Šimák, FJFI ČVUT</a:t>
            </a:r>
            <a:endParaRPr lang="en-US">
              <a:solidFill>
                <a:prstClr val="black">
                  <a:tint val="75000"/>
                </a:prstClr>
              </a:solidFill>
            </a:endParaRPr>
          </a:p>
        </p:txBody>
      </p:sp>
      <p:pic>
        <p:nvPicPr>
          <p:cNvPr id="375810" name="Picture 2"/>
          <p:cNvPicPr>
            <a:picLocks noChangeAspect="1" noChangeArrowheads="1"/>
          </p:cNvPicPr>
          <p:nvPr/>
        </p:nvPicPr>
        <p:blipFill>
          <a:blip r:embed="rId2" cstate="print"/>
          <a:srcRect/>
          <a:stretch>
            <a:fillRect/>
          </a:stretch>
        </p:blipFill>
        <p:spPr bwMode="auto">
          <a:xfrm>
            <a:off x="309563" y="619125"/>
            <a:ext cx="8524875" cy="5619750"/>
          </a:xfrm>
          <a:prstGeom prst="rect">
            <a:avLst/>
          </a:prstGeom>
          <a:noFill/>
          <a:ln w="9525">
            <a:noFill/>
            <a:miter lim="800000"/>
            <a:headEnd/>
            <a:tailEnd/>
          </a:ln>
        </p:spPr>
      </p:pic>
    </p:spTree>
    <p:extLst>
      <p:ext uri="{BB962C8B-B14F-4D97-AF65-F5344CB8AC3E}">
        <p14:creationId xmlns="" xmlns:p14="http://schemas.microsoft.com/office/powerpoint/2010/main" val="3629979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p:txBody>
          <a:bodyPr/>
          <a:lstStyle/>
          <a:p>
            <a:r>
              <a:rPr lang="pt-BR" smtClean="0">
                <a:solidFill>
                  <a:srgbClr val="E3DED1">
                    <a:shade val="50000"/>
                  </a:srgbClr>
                </a:solidFill>
              </a:rPr>
              <a:t>V. Šimak, FNAL, ČVUT Praha</a:t>
            </a:r>
            <a:endParaRPr lang="cs-CZ">
              <a:solidFill>
                <a:srgbClr val="E3DED1">
                  <a:shade val="50000"/>
                </a:srgbClr>
              </a:solidFill>
            </a:endParaRPr>
          </a:p>
        </p:txBody>
      </p:sp>
      <p:sp>
        <p:nvSpPr>
          <p:cNvPr id="4" name="Zástupný symbol pro číslo snímku 3"/>
          <p:cNvSpPr>
            <a:spLocks noGrp="1"/>
          </p:cNvSpPr>
          <p:nvPr>
            <p:ph type="sldNum" sz="quarter" idx="12"/>
          </p:nvPr>
        </p:nvSpPr>
        <p:spPr/>
        <p:txBody>
          <a:bodyPr/>
          <a:lstStyle/>
          <a:p>
            <a:fld id="{AFD1C9CB-8AD8-4222-81E7-46228A5CE7D7}" type="slidenum">
              <a:rPr lang="cs-CZ" smtClean="0">
                <a:solidFill>
                  <a:srgbClr val="E3DED1">
                    <a:shade val="50000"/>
                  </a:srgbClr>
                </a:solidFill>
              </a:rPr>
              <a:pPr/>
              <a:t>32</a:t>
            </a:fld>
            <a:endParaRPr lang="cs-CZ">
              <a:solidFill>
                <a:srgbClr val="E3DED1">
                  <a:shade val="50000"/>
                </a:srgbClr>
              </a:solidFill>
            </a:endParaRPr>
          </a:p>
        </p:txBody>
      </p:sp>
      <p:pic>
        <p:nvPicPr>
          <p:cNvPr id="829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2975" y="1166813"/>
            <a:ext cx="7258050" cy="4524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Zástupný symbol pro datum 1"/>
          <p:cNvSpPr>
            <a:spLocks noGrp="1"/>
          </p:cNvSpPr>
          <p:nvPr>
            <p:ph type="dt" sz="half" idx="10"/>
          </p:nvPr>
        </p:nvSpPr>
        <p:spPr/>
        <p:txBody>
          <a:bodyPr/>
          <a:lstStyle/>
          <a:p>
            <a:fld id="{CFC7D351-44BB-4E74-982E-167F9C0BC25F}" type="datetime1">
              <a:rPr lang="cs-CZ" smtClean="0">
                <a:solidFill>
                  <a:srgbClr val="E3DED1">
                    <a:shade val="50000"/>
                  </a:srgbClr>
                </a:solidFill>
              </a:rPr>
              <a:pPr/>
              <a:t>23.4.2015</a:t>
            </a:fld>
            <a:endParaRPr lang="cs-CZ">
              <a:solidFill>
                <a:srgbClr val="E3DED1">
                  <a:shade val="50000"/>
                </a:srgbClr>
              </a:solidFill>
            </a:endParaRPr>
          </a:p>
        </p:txBody>
      </p:sp>
    </p:spTree>
    <p:extLst>
      <p:ext uri="{BB962C8B-B14F-4D97-AF65-F5344CB8AC3E}">
        <p14:creationId xmlns:p14="http://schemas.microsoft.com/office/powerpoint/2010/main" xmlns="" val="8371690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47664" y="692696"/>
            <a:ext cx="5705475" cy="730629"/>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457200" y="1752600"/>
            <a:ext cx="8086725" cy="1038225"/>
          </a:xfrm>
          <a:prstGeom prst="rect">
            <a:avLst/>
          </a:prstGeom>
          <a:noFill/>
          <a:ln w="9525">
            <a:noFill/>
            <a:miter lim="800000"/>
            <a:headEnd/>
            <a:tailEnd/>
          </a:ln>
        </p:spPr>
      </p:pic>
      <p:pic>
        <p:nvPicPr>
          <p:cNvPr id="4" name="Picture 6"/>
          <p:cNvPicPr>
            <a:picLocks noChangeAspect="1" noChangeArrowheads="1"/>
          </p:cNvPicPr>
          <p:nvPr/>
        </p:nvPicPr>
        <p:blipFill>
          <a:blip r:embed="rId4" cstate="print"/>
          <a:srcRect/>
          <a:stretch>
            <a:fillRect/>
          </a:stretch>
        </p:blipFill>
        <p:spPr bwMode="auto">
          <a:xfrm>
            <a:off x="4953000" y="2743200"/>
            <a:ext cx="2085975" cy="1400175"/>
          </a:xfrm>
          <a:prstGeom prst="rect">
            <a:avLst/>
          </a:prstGeom>
          <a:noFill/>
          <a:ln w="9525">
            <a:noFill/>
            <a:miter lim="800000"/>
            <a:headEnd/>
            <a:tailEnd/>
          </a:ln>
        </p:spPr>
      </p:pic>
      <p:pic>
        <p:nvPicPr>
          <p:cNvPr id="5" name="Picture 10"/>
          <p:cNvPicPr>
            <a:picLocks noChangeAspect="1" noChangeArrowheads="1"/>
          </p:cNvPicPr>
          <p:nvPr/>
        </p:nvPicPr>
        <p:blipFill>
          <a:blip r:embed="rId5" cstate="print"/>
          <a:srcRect/>
          <a:stretch>
            <a:fillRect/>
          </a:stretch>
        </p:blipFill>
        <p:spPr bwMode="auto">
          <a:xfrm>
            <a:off x="5029200" y="4114800"/>
            <a:ext cx="3886200" cy="912668"/>
          </a:xfrm>
          <a:prstGeom prst="rect">
            <a:avLst/>
          </a:prstGeom>
          <a:noFill/>
          <a:ln w="9525">
            <a:noFill/>
            <a:miter lim="800000"/>
            <a:headEnd/>
            <a:tailEnd/>
          </a:ln>
        </p:spPr>
      </p:pic>
      <p:pic>
        <p:nvPicPr>
          <p:cNvPr id="6" name="Picture 1"/>
          <p:cNvPicPr>
            <a:picLocks noChangeAspect="1" noChangeArrowheads="1"/>
          </p:cNvPicPr>
          <p:nvPr/>
        </p:nvPicPr>
        <p:blipFill>
          <a:blip r:embed="rId6" cstate="print"/>
          <a:srcRect/>
          <a:stretch>
            <a:fillRect/>
          </a:stretch>
        </p:blipFill>
        <p:spPr bwMode="auto">
          <a:xfrm>
            <a:off x="762000" y="4572000"/>
            <a:ext cx="2817628" cy="457200"/>
          </a:xfrm>
          <a:prstGeom prst="rect">
            <a:avLst/>
          </a:prstGeom>
          <a:noFill/>
          <a:ln w="9525">
            <a:noFill/>
            <a:miter lim="800000"/>
            <a:headEnd/>
            <a:tailEnd/>
          </a:ln>
        </p:spPr>
      </p:pic>
      <p:pic>
        <p:nvPicPr>
          <p:cNvPr id="7" name="Picture 7"/>
          <p:cNvPicPr>
            <a:picLocks noChangeAspect="1" noChangeArrowheads="1"/>
          </p:cNvPicPr>
          <p:nvPr/>
        </p:nvPicPr>
        <p:blipFill>
          <a:blip r:embed="rId7" cstate="print"/>
          <a:srcRect/>
          <a:stretch>
            <a:fillRect/>
          </a:stretch>
        </p:blipFill>
        <p:spPr bwMode="auto">
          <a:xfrm>
            <a:off x="1676400" y="5029200"/>
            <a:ext cx="5334000" cy="1349566"/>
          </a:xfrm>
          <a:prstGeom prst="rect">
            <a:avLst/>
          </a:prstGeom>
          <a:noFill/>
          <a:ln w="9525">
            <a:noFill/>
            <a:miter lim="800000"/>
            <a:headEnd/>
            <a:tailEnd/>
          </a:ln>
        </p:spPr>
      </p:pic>
      <p:sp>
        <p:nvSpPr>
          <p:cNvPr id="8" name="Zástupný symbol pro datum 7"/>
          <p:cNvSpPr>
            <a:spLocks noGrp="1"/>
          </p:cNvSpPr>
          <p:nvPr>
            <p:ph type="dt" sz="half" idx="10"/>
          </p:nvPr>
        </p:nvSpPr>
        <p:spPr/>
        <p:txBody>
          <a:bodyPr/>
          <a:lstStyle/>
          <a:p>
            <a:fld id="{897818AA-9E69-4CEF-8672-8F0C637C1519}" type="datetime1">
              <a:rPr lang="cs-CZ" smtClean="0"/>
              <a:pPr/>
              <a:t>23.4.2015</a:t>
            </a:fld>
            <a:endParaRPr lang="cs-CZ"/>
          </a:p>
        </p:txBody>
      </p:sp>
      <p:sp>
        <p:nvSpPr>
          <p:cNvPr id="9" name="Zástupný symbol pro číslo snímku 8"/>
          <p:cNvSpPr>
            <a:spLocks noGrp="1"/>
          </p:cNvSpPr>
          <p:nvPr>
            <p:ph type="sldNum" sz="quarter" idx="12"/>
          </p:nvPr>
        </p:nvSpPr>
        <p:spPr/>
        <p:txBody>
          <a:bodyPr/>
          <a:lstStyle/>
          <a:p>
            <a:fld id="{06236EBE-7794-4DB4-A8AB-C1742DCE7D52}" type="slidenum">
              <a:rPr lang="cs-CZ" smtClean="0"/>
              <a:pPr/>
              <a:t>33</a:t>
            </a:fld>
            <a:endParaRPr lang="cs-CZ"/>
          </a:p>
        </p:txBody>
      </p:sp>
      <p:sp>
        <p:nvSpPr>
          <p:cNvPr id="10" name="Zástupný symbol pro zápatí 9"/>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 </a:t>
            </a:r>
            <a:endParaRPr lang="cs-CZ" dirty="0"/>
          </a:p>
        </p:txBody>
      </p:sp>
      <p:sp>
        <p:nvSpPr>
          <p:cNvPr id="6" name="Zástupný symbol pro zápatí 5"/>
          <p:cNvSpPr>
            <a:spLocks noGrp="1"/>
          </p:cNvSpPr>
          <p:nvPr>
            <p:ph type="ftr" sz="quarter" idx="11"/>
          </p:nvPr>
        </p:nvSpPr>
        <p:spPr>
          <a:xfrm>
            <a:off x="3200400" y="6324600"/>
            <a:ext cx="2895600" cy="365125"/>
          </a:xfrm>
        </p:spPr>
        <p:txBody>
          <a:bodyPr/>
          <a:lstStyle/>
          <a:p>
            <a:r>
              <a:rPr lang="pt-BR" smtClean="0">
                <a:solidFill>
                  <a:srgbClr val="E3DED1">
                    <a:shade val="50000"/>
                  </a:srgbClr>
                </a:solidFill>
              </a:rPr>
              <a:t>V. Šimak, FNAL, ČVUT Praha</a:t>
            </a:r>
            <a:endParaRPr lang="cs-CZ">
              <a:solidFill>
                <a:srgbClr val="E3DED1">
                  <a:shade val="50000"/>
                </a:srgbClr>
              </a:solidFill>
            </a:endParaRPr>
          </a:p>
        </p:txBody>
      </p:sp>
      <p:sp>
        <p:nvSpPr>
          <p:cNvPr id="12" name="Zástupný symbol pro číslo snímku 11"/>
          <p:cNvSpPr>
            <a:spLocks noGrp="1"/>
          </p:cNvSpPr>
          <p:nvPr>
            <p:ph type="sldNum" sz="quarter" idx="12"/>
          </p:nvPr>
        </p:nvSpPr>
        <p:spPr/>
        <p:txBody>
          <a:bodyPr/>
          <a:lstStyle/>
          <a:p>
            <a:fld id="{AFD1C9CB-8AD8-4222-81E7-46228A5CE7D7}" type="slidenum">
              <a:rPr lang="cs-CZ" smtClean="0">
                <a:solidFill>
                  <a:srgbClr val="E3DED1">
                    <a:shade val="50000"/>
                  </a:srgbClr>
                </a:solidFill>
              </a:rPr>
              <a:pPr/>
              <a:t>34</a:t>
            </a:fld>
            <a:endParaRPr lang="cs-CZ">
              <a:solidFill>
                <a:srgbClr val="E3DED1">
                  <a:shade val="50000"/>
                </a:srgbClr>
              </a:solidFill>
            </a:endParaRPr>
          </a:p>
        </p:txBody>
      </p:sp>
      <p:pic>
        <p:nvPicPr>
          <p:cNvPr id="8194" name="Picture 2"/>
          <p:cNvPicPr>
            <a:picLocks noChangeAspect="1" noChangeArrowheads="1"/>
          </p:cNvPicPr>
          <p:nvPr/>
        </p:nvPicPr>
        <p:blipFill>
          <a:blip r:embed="rId2" cstate="print"/>
          <a:srcRect/>
          <a:stretch>
            <a:fillRect/>
          </a:stretch>
        </p:blipFill>
        <p:spPr bwMode="auto">
          <a:xfrm>
            <a:off x="0" y="457200"/>
            <a:ext cx="8991600" cy="2202716"/>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6781800" y="4648200"/>
            <a:ext cx="2078182" cy="228600"/>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152400" y="3124200"/>
            <a:ext cx="4257675" cy="2872511"/>
          </a:xfrm>
          <a:prstGeom prst="rect">
            <a:avLst/>
          </a:prstGeom>
          <a:noFill/>
          <a:ln w="9525">
            <a:noFill/>
            <a:miter lim="800000"/>
            <a:headEnd/>
            <a:tailEnd/>
          </a:ln>
        </p:spPr>
      </p:pic>
      <p:pic>
        <p:nvPicPr>
          <p:cNvPr id="8198" name="Picture 6"/>
          <p:cNvPicPr>
            <a:picLocks noChangeAspect="1" noChangeArrowheads="1"/>
          </p:cNvPicPr>
          <p:nvPr/>
        </p:nvPicPr>
        <p:blipFill>
          <a:blip r:embed="rId5" cstate="print"/>
          <a:srcRect/>
          <a:stretch>
            <a:fillRect/>
          </a:stretch>
        </p:blipFill>
        <p:spPr bwMode="auto">
          <a:xfrm>
            <a:off x="4953000" y="4953000"/>
            <a:ext cx="3200400" cy="1219200"/>
          </a:xfrm>
          <a:prstGeom prst="rect">
            <a:avLst/>
          </a:prstGeom>
          <a:noFill/>
          <a:ln w="9525">
            <a:noFill/>
            <a:miter lim="800000"/>
            <a:headEnd/>
            <a:tailEnd/>
          </a:ln>
        </p:spPr>
      </p:pic>
      <p:pic>
        <p:nvPicPr>
          <p:cNvPr id="11" name="Picture 4"/>
          <p:cNvPicPr>
            <a:picLocks noChangeAspect="1" noChangeArrowheads="1"/>
          </p:cNvPicPr>
          <p:nvPr/>
        </p:nvPicPr>
        <p:blipFill>
          <a:blip r:embed="rId6" cstate="print"/>
          <a:srcRect/>
          <a:stretch>
            <a:fillRect/>
          </a:stretch>
        </p:blipFill>
        <p:spPr bwMode="auto">
          <a:xfrm>
            <a:off x="4648200" y="3124200"/>
            <a:ext cx="4267200" cy="1476039"/>
          </a:xfrm>
          <a:prstGeom prst="rect">
            <a:avLst/>
          </a:prstGeom>
          <a:noFill/>
          <a:ln w="9525">
            <a:noFill/>
            <a:miter lim="800000"/>
            <a:headEnd/>
            <a:tailEnd/>
          </a:ln>
        </p:spPr>
      </p:pic>
      <p:sp>
        <p:nvSpPr>
          <p:cNvPr id="13" name="TextovéPole 12"/>
          <p:cNvSpPr txBox="1"/>
          <p:nvPr/>
        </p:nvSpPr>
        <p:spPr>
          <a:xfrm>
            <a:off x="381000" y="304800"/>
            <a:ext cx="2059923" cy="369332"/>
          </a:xfrm>
          <a:prstGeom prst="rect">
            <a:avLst/>
          </a:prstGeom>
          <a:noFill/>
        </p:spPr>
        <p:txBody>
          <a:bodyPr wrap="none" rtlCol="0">
            <a:spAutoFit/>
          </a:bodyPr>
          <a:lstStyle/>
          <a:p>
            <a:r>
              <a:rPr lang="en-US" dirty="0" err="1" smtClean="0">
                <a:solidFill>
                  <a:srgbClr val="0070C0"/>
                </a:solidFill>
              </a:rPr>
              <a:t>Electroweek</a:t>
            </a:r>
            <a:r>
              <a:rPr lang="en-US" dirty="0" smtClean="0">
                <a:solidFill>
                  <a:srgbClr val="0070C0"/>
                </a:solidFill>
              </a:rPr>
              <a:t> physics</a:t>
            </a:r>
            <a:endParaRPr lang="cs-CZ" dirty="0">
              <a:solidFill>
                <a:srgbClr val="0070C0"/>
              </a:solidFill>
            </a:endParaRPr>
          </a:p>
        </p:txBody>
      </p:sp>
      <p:sp>
        <p:nvSpPr>
          <p:cNvPr id="14" name="TextovéPole 13"/>
          <p:cNvSpPr txBox="1"/>
          <p:nvPr/>
        </p:nvSpPr>
        <p:spPr>
          <a:xfrm>
            <a:off x="4267200" y="304800"/>
            <a:ext cx="959365" cy="646331"/>
          </a:xfrm>
          <a:prstGeom prst="rect">
            <a:avLst/>
          </a:prstGeom>
          <a:noFill/>
        </p:spPr>
        <p:txBody>
          <a:bodyPr wrap="none" rtlCol="0">
            <a:spAutoFit/>
          </a:bodyPr>
          <a:lstStyle/>
          <a:p>
            <a:r>
              <a:rPr lang="en-US" sz="3600" b="1" dirty="0" smtClean="0">
                <a:solidFill>
                  <a:srgbClr val="1B587C">
                    <a:lumMod val="75000"/>
                  </a:srgbClr>
                </a:solidFill>
              </a:rPr>
              <a:t>TOP</a:t>
            </a:r>
            <a:endParaRPr lang="cs-CZ" sz="3600" b="1" dirty="0">
              <a:solidFill>
                <a:srgbClr val="1B587C">
                  <a:lumMod val="75000"/>
                </a:srgbClr>
              </a:solidFill>
            </a:endParaRPr>
          </a:p>
        </p:txBody>
      </p:sp>
      <p:sp>
        <p:nvSpPr>
          <p:cNvPr id="3" name="Zástupný symbol pro datum 2"/>
          <p:cNvSpPr>
            <a:spLocks noGrp="1"/>
          </p:cNvSpPr>
          <p:nvPr>
            <p:ph type="dt" sz="half" idx="10"/>
          </p:nvPr>
        </p:nvSpPr>
        <p:spPr/>
        <p:txBody>
          <a:bodyPr/>
          <a:lstStyle/>
          <a:p>
            <a:fld id="{12D8E5FA-FFB2-4DFD-BCD0-2B205A9D352E}" type="datetime1">
              <a:rPr lang="cs-CZ" smtClean="0">
                <a:solidFill>
                  <a:srgbClr val="E3DED1">
                    <a:shade val="50000"/>
                  </a:srgbClr>
                </a:solidFill>
              </a:rPr>
              <a:pPr/>
              <a:t>23.4.2015</a:t>
            </a:fld>
            <a:endParaRPr lang="cs-CZ">
              <a:solidFill>
                <a:srgbClr val="E3DED1">
                  <a:shade val="50000"/>
                </a:srgbClr>
              </a:solidFill>
            </a:endParaRPr>
          </a:p>
        </p:txBody>
      </p:sp>
    </p:spTree>
    <p:extLst>
      <p:ext uri="{BB962C8B-B14F-4D97-AF65-F5344CB8AC3E}">
        <p14:creationId xmlns:p14="http://schemas.microsoft.com/office/powerpoint/2010/main" xmlns="" val="17087577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467544" y="188640"/>
            <a:ext cx="7992888" cy="432048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123728" y="4869160"/>
            <a:ext cx="5353050" cy="1809750"/>
          </a:xfrm>
          <a:prstGeom prst="rect">
            <a:avLst/>
          </a:prstGeom>
          <a:noFill/>
          <a:ln w="9525">
            <a:noFill/>
            <a:miter lim="800000"/>
            <a:headEnd/>
            <a:tailEnd/>
          </a:ln>
        </p:spPr>
      </p:pic>
      <p:sp>
        <p:nvSpPr>
          <p:cNvPr id="4" name="Zástupný symbol pro datum 3"/>
          <p:cNvSpPr>
            <a:spLocks noGrp="1"/>
          </p:cNvSpPr>
          <p:nvPr>
            <p:ph type="dt" sz="half" idx="10"/>
          </p:nvPr>
        </p:nvSpPr>
        <p:spPr/>
        <p:txBody>
          <a:bodyPr/>
          <a:lstStyle/>
          <a:p>
            <a:fld id="{65A288F0-BF88-414D-9717-0194DD2F90BD}" type="datetime1">
              <a:rPr lang="cs-CZ" smtClean="0"/>
              <a:pPr/>
              <a:t>23.4.2015</a:t>
            </a:fld>
            <a:endParaRPr lang="cs-CZ"/>
          </a:p>
        </p:txBody>
      </p:sp>
      <p:sp>
        <p:nvSpPr>
          <p:cNvPr id="5" name="Zástupný symbol pro číslo snímku 4"/>
          <p:cNvSpPr>
            <a:spLocks noGrp="1"/>
          </p:cNvSpPr>
          <p:nvPr>
            <p:ph type="sldNum" sz="quarter" idx="12"/>
          </p:nvPr>
        </p:nvSpPr>
        <p:spPr/>
        <p:txBody>
          <a:bodyPr/>
          <a:lstStyle/>
          <a:p>
            <a:fld id="{06236EBE-7794-4DB4-A8AB-C1742DCE7D52}" type="slidenum">
              <a:rPr lang="cs-CZ" smtClean="0"/>
              <a:pPr/>
              <a:t>35</a:t>
            </a:fld>
            <a:endParaRPr lang="cs-CZ"/>
          </a:p>
        </p:txBody>
      </p:sp>
      <p:sp>
        <p:nvSpPr>
          <p:cNvPr id="6" name="Zástupný symbol pro zápatí 5"/>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4729" y="548680"/>
            <a:ext cx="8886678" cy="5616623"/>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303A4ABD-7B2B-471D-8270-1649BFD2D3C7}"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36</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4"/>
          <p:cNvSpPr>
            <a:spLocks noGrp="1"/>
          </p:cNvSpPr>
          <p:nvPr>
            <p:ph type="dt" sz="half" idx="10"/>
          </p:nvPr>
        </p:nvSpPr>
        <p:spPr/>
        <p:txBody>
          <a:bodyPr/>
          <a:lstStyle/>
          <a:p>
            <a:r>
              <a:rPr lang="cs-CZ"/>
              <a:t>Jalta 14/9/2005               V. Simak</a:t>
            </a:r>
          </a:p>
        </p:txBody>
      </p:sp>
      <p:sp>
        <p:nvSpPr>
          <p:cNvPr id="7" name="Zástupný symbol pro zápatí 5"/>
          <p:cNvSpPr>
            <a:spLocks noGrp="1"/>
          </p:cNvSpPr>
          <p:nvPr>
            <p:ph type="ftr" sz="quarter" idx="11"/>
          </p:nvPr>
        </p:nvSpPr>
        <p:spPr/>
        <p:txBody>
          <a:bodyPr/>
          <a:lstStyle/>
          <a:p>
            <a:r>
              <a:rPr lang="cs-CZ"/>
              <a:t>New Trends in High-Energy Physics</a:t>
            </a:r>
          </a:p>
        </p:txBody>
      </p:sp>
      <p:sp>
        <p:nvSpPr>
          <p:cNvPr id="8" name="Zástupný symbol pro číslo snímku 6"/>
          <p:cNvSpPr>
            <a:spLocks noGrp="1"/>
          </p:cNvSpPr>
          <p:nvPr>
            <p:ph type="sldNum" sz="quarter" idx="12"/>
          </p:nvPr>
        </p:nvSpPr>
        <p:spPr/>
        <p:txBody>
          <a:bodyPr/>
          <a:lstStyle/>
          <a:p>
            <a:fld id="{CB07EBF6-AB99-4A63-9625-F3F1A6F00099}" type="slidenum">
              <a:rPr lang="cs-CZ"/>
              <a:pPr/>
              <a:t>37</a:t>
            </a:fld>
            <a:endParaRPr lang="cs-CZ"/>
          </a:p>
        </p:txBody>
      </p:sp>
      <p:pic>
        <p:nvPicPr>
          <p:cNvPr id="99330" name="Picture 2"/>
          <p:cNvPicPr>
            <a:picLocks noGrp="1" noChangeAspect="1" noChangeArrowheads="1"/>
          </p:cNvPicPr>
          <p:nvPr>
            <p:ph sz="half" idx="1"/>
          </p:nvPr>
        </p:nvPicPr>
        <p:blipFill>
          <a:blip r:embed="rId2" cstate="print"/>
          <a:srcRect/>
          <a:stretch>
            <a:fillRect/>
          </a:stretch>
        </p:blipFill>
        <p:spPr>
          <a:xfrm>
            <a:off x="900113" y="1052513"/>
            <a:ext cx="7210425" cy="4392612"/>
          </a:xfrm>
          <a:noFill/>
          <a:ln/>
        </p:spPr>
      </p:pic>
      <p:sp>
        <p:nvSpPr>
          <p:cNvPr id="99331" name="Text Box 3"/>
          <p:cNvSpPr txBox="1">
            <a:spLocks noChangeArrowheads="1"/>
          </p:cNvSpPr>
          <p:nvPr/>
        </p:nvSpPr>
        <p:spPr bwMode="auto">
          <a:xfrm>
            <a:off x="735013" y="274638"/>
            <a:ext cx="4679950" cy="641350"/>
          </a:xfrm>
          <a:prstGeom prst="rect">
            <a:avLst/>
          </a:prstGeom>
          <a:noFill/>
          <a:ln w="9525">
            <a:noFill/>
            <a:miter lim="800000"/>
            <a:headEnd/>
            <a:tailEnd/>
          </a:ln>
          <a:effectLst/>
        </p:spPr>
        <p:txBody>
          <a:bodyPr wrap="none">
            <a:spAutoFit/>
          </a:bodyPr>
          <a:lstStyle/>
          <a:p>
            <a:r>
              <a:rPr lang="en-US" sz="3600">
                <a:solidFill>
                  <a:srgbClr val="663300"/>
                </a:solidFill>
              </a:rPr>
              <a:t>Single Top Production</a:t>
            </a:r>
            <a:endParaRPr lang="cs-CZ" sz="3600">
              <a:solidFill>
                <a:srgbClr val="663300"/>
              </a:solidFill>
            </a:endParaRPr>
          </a:p>
        </p:txBody>
      </p:sp>
      <p:sp>
        <p:nvSpPr>
          <p:cNvPr id="99332" name="Line 4"/>
          <p:cNvSpPr>
            <a:spLocks noChangeShapeType="1"/>
          </p:cNvSpPr>
          <p:nvPr/>
        </p:nvSpPr>
        <p:spPr bwMode="auto">
          <a:xfrm flipH="1">
            <a:off x="4140200" y="1412875"/>
            <a:ext cx="360363" cy="144463"/>
          </a:xfrm>
          <a:prstGeom prst="line">
            <a:avLst/>
          </a:prstGeom>
          <a:noFill/>
          <a:ln w="9525">
            <a:solidFill>
              <a:schemeClr val="tx1"/>
            </a:solidFill>
            <a:round/>
            <a:headEnd/>
            <a:tailEnd type="triangle" w="med" len="med"/>
          </a:ln>
          <a:effectLst/>
        </p:spPr>
        <p:txBody>
          <a:bodyPr/>
          <a:lstStyle/>
          <a:p>
            <a:endParaRPr lang="cs-CZ"/>
          </a:p>
        </p:txBody>
      </p:sp>
      <p:sp>
        <p:nvSpPr>
          <p:cNvPr id="99333" name="Text Box 5"/>
          <p:cNvSpPr txBox="1">
            <a:spLocks noChangeArrowheads="1"/>
          </p:cNvSpPr>
          <p:nvPr/>
        </p:nvSpPr>
        <p:spPr bwMode="auto">
          <a:xfrm>
            <a:off x="6227763" y="5589588"/>
            <a:ext cx="2190750" cy="366712"/>
          </a:xfrm>
          <a:prstGeom prst="rect">
            <a:avLst/>
          </a:prstGeom>
          <a:noFill/>
          <a:ln w="9525">
            <a:noFill/>
            <a:miter lim="800000"/>
            <a:headEnd/>
            <a:tailEnd/>
          </a:ln>
          <a:effectLst/>
        </p:spPr>
        <p:txBody>
          <a:bodyPr wrap="none">
            <a:spAutoFit/>
          </a:bodyPr>
          <a:lstStyle/>
          <a:p>
            <a:r>
              <a:rPr lang="en-US"/>
              <a:t>3,000,000 events/yr</a:t>
            </a:r>
            <a:endParaRPr lang="cs-CZ"/>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223838" y="371475"/>
            <a:ext cx="8696325" cy="6115050"/>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C6EB2662-665C-4DCF-B9BE-1FDC5704C790}"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38</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 </a:t>
            </a:r>
            <a:endParaRPr lang="cs-CZ" dirty="0"/>
          </a:p>
        </p:txBody>
      </p:sp>
      <p:sp>
        <p:nvSpPr>
          <p:cNvPr id="6" name="Zástupný symbol pro zápatí 5"/>
          <p:cNvSpPr>
            <a:spLocks noGrp="1"/>
          </p:cNvSpPr>
          <p:nvPr>
            <p:ph type="ftr" sz="quarter" idx="11"/>
          </p:nvPr>
        </p:nvSpPr>
        <p:spPr/>
        <p:txBody>
          <a:bodyPr/>
          <a:lstStyle/>
          <a:p>
            <a:r>
              <a:rPr lang="pt-BR" smtClean="0">
                <a:solidFill>
                  <a:srgbClr val="E3DED1">
                    <a:shade val="50000"/>
                  </a:srgbClr>
                </a:solidFill>
              </a:rPr>
              <a:t>V. Šimák, FJFI ČVUT Praha</a:t>
            </a:r>
            <a:endParaRPr lang="cs-CZ">
              <a:solidFill>
                <a:srgbClr val="E3DED1">
                  <a:shade val="50000"/>
                </a:srgbClr>
              </a:solidFill>
            </a:endParaRPr>
          </a:p>
        </p:txBody>
      </p:sp>
      <p:sp>
        <p:nvSpPr>
          <p:cNvPr id="9" name="Zástupný symbol pro číslo snímku 8"/>
          <p:cNvSpPr>
            <a:spLocks noGrp="1"/>
          </p:cNvSpPr>
          <p:nvPr>
            <p:ph type="sldNum" sz="quarter" idx="12"/>
          </p:nvPr>
        </p:nvSpPr>
        <p:spPr/>
        <p:txBody>
          <a:bodyPr/>
          <a:lstStyle/>
          <a:p>
            <a:fld id="{AFD1C9CB-8AD8-4222-81E7-46228A5CE7D7}" type="slidenum">
              <a:rPr lang="cs-CZ" smtClean="0">
                <a:solidFill>
                  <a:srgbClr val="E3DED1">
                    <a:shade val="50000"/>
                  </a:srgbClr>
                </a:solidFill>
              </a:rPr>
              <a:pPr/>
              <a:t>39</a:t>
            </a:fld>
            <a:endParaRPr lang="cs-CZ">
              <a:solidFill>
                <a:srgbClr val="E3DED1">
                  <a:shade val="50000"/>
                </a:srgbClr>
              </a:solidFill>
            </a:endParaRPr>
          </a:p>
        </p:txBody>
      </p:sp>
      <p:pic>
        <p:nvPicPr>
          <p:cNvPr id="6146" name="Picture 2"/>
          <p:cNvPicPr>
            <a:picLocks noChangeAspect="1" noChangeArrowheads="1"/>
          </p:cNvPicPr>
          <p:nvPr/>
        </p:nvPicPr>
        <p:blipFill>
          <a:blip r:embed="rId2" cstate="print"/>
          <a:srcRect/>
          <a:stretch>
            <a:fillRect/>
          </a:stretch>
        </p:blipFill>
        <p:spPr bwMode="auto">
          <a:xfrm>
            <a:off x="685800" y="990600"/>
            <a:ext cx="8070549" cy="5281612"/>
          </a:xfrm>
          <a:prstGeom prst="rect">
            <a:avLst/>
          </a:prstGeom>
          <a:noFill/>
          <a:ln w="9525">
            <a:noFill/>
            <a:miter lim="800000"/>
            <a:headEnd/>
            <a:tailEnd/>
          </a:ln>
        </p:spPr>
      </p:pic>
      <p:sp>
        <p:nvSpPr>
          <p:cNvPr id="7" name="TextovéPole 6"/>
          <p:cNvSpPr txBox="1"/>
          <p:nvPr/>
        </p:nvSpPr>
        <p:spPr>
          <a:xfrm>
            <a:off x="8305800" y="228600"/>
            <a:ext cx="633736" cy="400110"/>
          </a:xfrm>
          <a:prstGeom prst="rect">
            <a:avLst/>
          </a:prstGeom>
          <a:noFill/>
        </p:spPr>
        <p:txBody>
          <a:bodyPr wrap="square" rtlCol="0">
            <a:spAutoFit/>
          </a:bodyPr>
          <a:lstStyle/>
          <a:p>
            <a:r>
              <a:rPr lang="en-US" sz="2000" b="1" dirty="0" smtClean="0">
                <a:solidFill>
                  <a:srgbClr val="1B587C">
                    <a:lumMod val="75000"/>
                  </a:srgbClr>
                </a:solidFill>
              </a:rPr>
              <a:t>T</a:t>
            </a:r>
            <a:endParaRPr lang="cs-CZ" sz="2000" b="1" dirty="0">
              <a:solidFill>
                <a:srgbClr val="1B587C">
                  <a:lumMod val="75000"/>
                </a:srgbClr>
              </a:solidFill>
            </a:endParaRPr>
          </a:p>
        </p:txBody>
      </p:sp>
      <p:pic>
        <p:nvPicPr>
          <p:cNvPr id="22530" name="Picture 2"/>
          <p:cNvPicPr>
            <a:picLocks noChangeAspect="1" noChangeArrowheads="1"/>
          </p:cNvPicPr>
          <p:nvPr/>
        </p:nvPicPr>
        <p:blipFill>
          <a:blip r:embed="rId3" cstate="print"/>
          <a:srcRect/>
          <a:stretch>
            <a:fillRect/>
          </a:stretch>
        </p:blipFill>
        <p:spPr bwMode="auto">
          <a:xfrm>
            <a:off x="5638800" y="3810000"/>
            <a:ext cx="2943225" cy="2724150"/>
          </a:xfrm>
          <a:prstGeom prst="rect">
            <a:avLst/>
          </a:prstGeom>
          <a:noFill/>
          <a:ln w="9525">
            <a:noFill/>
            <a:miter lim="800000"/>
            <a:headEnd/>
            <a:tailEnd/>
          </a:ln>
        </p:spPr>
      </p:pic>
      <p:sp>
        <p:nvSpPr>
          <p:cNvPr id="11" name="TextovéPole 10"/>
          <p:cNvSpPr txBox="1"/>
          <p:nvPr/>
        </p:nvSpPr>
        <p:spPr>
          <a:xfrm>
            <a:off x="762000" y="228600"/>
            <a:ext cx="3872791" cy="584775"/>
          </a:xfrm>
          <a:prstGeom prst="rect">
            <a:avLst/>
          </a:prstGeom>
          <a:noFill/>
        </p:spPr>
        <p:txBody>
          <a:bodyPr wrap="none" rtlCol="0">
            <a:spAutoFit/>
          </a:bodyPr>
          <a:lstStyle/>
          <a:p>
            <a:r>
              <a:rPr lang="en-US" sz="3200" b="1" dirty="0" smtClean="0">
                <a:solidFill>
                  <a:srgbClr val="00B050"/>
                </a:solidFill>
              </a:rPr>
              <a:t>Single Top production</a:t>
            </a:r>
            <a:endParaRPr lang="cs-CZ" sz="3200" b="1" dirty="0">
              <a:solidFill>
                <a:srgbClr val="00B050"/>
              </a:solidFill>
            </a:endParaRPr>
          </a:p>
        </p:txBody>
      </p:sp>
      <p:sp>
        <p:nvSpPr>
          <p:cNvPr id="10" name="Zástupný symbol pro datum 9"/>
          <p:cNvSpPr>
            <a:spLocks noGrp="1"/>
          </p:cNvSpPr>
          <p:nvPr>
            <p:ph type="dt" sz="half" idx="10"/>
          </p:nvPr>
        </p:nvSpPr>
        <p:spPr/>
        <p:txBody>
          <a:bodyPr/>
          <a:lstStyle/>
          <a:p>
            <a:fld id="{CC6B9250-F846-4304-BE3F-DB2AE6B8E561}" type="datetime1">
              <a:rPr lang="cs-CZ" smtClean="0">
                <a:solidFill>
                  <a:srgbClr val="E3DED1">
                    <a:shade val="50000"/>
                  </a:srgbClr>
                </a:solidFill>
              </a:rPr>
              <a:pPr/>
              <a:t>23.4.2015</a:t>
            </a:fld>
            <a:endParaRPr lang="cs-CZ">
              <a:solidFill>
                <a:srgbClr val="E3DED1">
                  <a:shade val="50000"/>
                </a:srgbClr>
              </a:solidFill>
            </a:endParaRPr>
          </a:p>
        </p:txBody>
      </p:sp>
    </p:spTree>
    <p:extLst>
      <p:ext uri="{BB962C8B-B14F-4D97-AF65-F5344CB8AC3E}">
        <p14:creationId xmlns="" xmlns:p14="http://schemas.microsoft.com/office/powerpoint/2010/main" val="2736010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srcRect/>
          <a:stretch>
            <a:fillRect/>
          </a:stretch>
        </p:blipFill>
        <p:spPr bwMode="auto">
          <a:xfrm>
            <a:off x="223838" y="742950"/>
            <a:ext cx="8696325" cy="5372100"/>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C9721C84-087D-4A34-9085-0131DD56245A}"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4</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pro datum 5"/>
          <p:cNvSpPr>
            <a:spLocks noGrp="1"/>
          </p:cNvSpPr>
          <p:nvPr>
            <p:ph type="dt" sz="half" idx="10"/>
          </p:nvPr>
        </p:nvSpPr>
        <p:spPr/>
        <p:txBody>
          <a:bodyPr/>
          <a:lstStyle/>
          <a:p>
            <a:r>
              <a:rPr lang="cs-CZ"/>
              <a:t>Jalta 14/9/2005               V. Simak</a:t>
            </a:r>
          </a:p>
        </p:txBody>
      </p:sp>
      <p:sp>
        <p:nvSpPr>
          <p:cNvPr id="12" name="Zástupný symbol pro zápatí 6"/>
          <p:cNvSpPr>
            <a:spLocks noGrp="1"/>
          </p:cNvSpPr>
          <p:nvPr>
            <p:ph type="ftr" sz="quarter" idx="11"/>
          </p:nvPr>
        </p:nvSpPr>
        <p:spPr/>
        <p:txBody>
          <a:bodyPr/>
          <a:lstStyle/>
          <a:p>
            <a:r>
              <a:rPr lang="cs-CZ"/>
              <a:t>New Trends in High-Energy Physics</a:t>
            </a:r>
          </a:p>
        </p:txBody>
      </p:sp>
      <p:sp>
        <p:nvSpPr>
          <p:cNvPr id="13" name="Zástupný symbol pro číslo snímku 7"/>
          <p:cNvSpPr>
            <a:spLocks noGrp="1"/>
          </p:cNvSpPr>
          <p:nvPr>
            <p:ph type="sldNum" sz="quarter" idx="12"/>
          </p:nvPr>
        </p:nvSpPr>
        <p:spPr/>
        <p:txBody>
          <a:bodyPr/>
          <a:lstStyle/>
          <a:p>
            <a:fld id="{CAC49E33-A3C5-4F41-BE21-EA98B41F0686}" type="slidenum">
              <a:rPr lang="cs-CZ"/>
              <a:pPr/>
              <a:t>40</a:t>
            </a:fld>
            <a:endParaRPr lang="cs-CZ"/>
          </a:p>
        </p:txBody>
      </p:sp>
      <p:sp>
        <p:nvSpPr>
          <p:cNvPr id="100354" name="Rectangle 2"/>
          <p:cNvSpPr>
            <a:spLocks noChangeArrowheads="1"/>
          </p:cNvSpPr>
          <p:nvPr/>
        </p:nvSpPr>
        <p:spPr bwMode="auto">
          <a:xfrm>
            <a:off x="457200" y="476250"/>
            <a:ext cx="7937500" cy="2160588"/>
          </a:xfrm>
          <a:prstGeom prst="rect">
            <a:avLst/>
          </a:prstGeom>
          <a:solidFill>
            <a:schemeClr val="tx1"/>
          </a:solidFill>
          <a:ln w="9525">
            <a:noFill/>
            <a:miter lim="800000"/>
            <a:headEnd/>
            <a:tailEnd/>
          </a:ln>
          <a:effectLst/>
        </p:spPr>
        <p:txBody>
          <a:bodyPr lIns="92075" tIns="46038" rIns="92075" bIns="46038"/>
          <a:lstStyle/>
          <a:p>
            <a:pPr marL="342900" indent="-342900">
              <a:spcBef>
                <a:spcPct val="20000"/>
              </a:spcBef>
              <a:buClr>
                <a:schemeClr val="accent2"/>
              </a:buClr>
              <a:buSzPct val="80000"/>
              <a:buFont typeface="Wingdings" pitchFamily="2" charset="2"/>
              <a:buChar char="Ø"/>
            </a:pPr>
            <a:r>
              <a:rPr lang="en-US">
                <a:solidFill>
                  <a:srgbClr val="0000FF"/>
                </a:solidFill>
                <a:effectLst>
                  <a:outerShdw blurRad="38100" dist="38100" dir="2700000" algn="tl">
                    <a:srgbClr val="C0C0C0"/>
                  </a:outerShdw>
                </a:effectLst>
                <a:sym typeface="Symbol" pitchFamily="18" charset="2"/>
              </a:rPr>
              <a:t>there are large bkgnds (eg. tt [830 pb], Wbb [&gt;300 pb]) with similar final states</a:t>
            </a:r>
          </a:p>
          <a:p>
            <a:pPr marL="342900" indent="-342900">
              <a:spcBef>
                <a:spcPct val="20000"/>
              </a:spcBef>
              <a:buClr>
                <a:schemeClr val="accent2"/>
              </a:buClr>
              <a:buSzPct val="80000"/>
              <a:buFont typeface="Wingdings" pitchFamily="2" charset="2"/>
              <a:buChar char="Ø"/>
            </a:pPr>
            <a:r>
              <a:rPr lang="en-US">
                <a:solidFill>
                  <a:srgbClr val="0000FF"/>
                </a:solidFill>
                <a:effectLst>
                  <a:outerShdw blurRad="38100" dist="38100" dir="2700000" algn="tl">
                    <a:srgbClr val="C0C0C0"/>
                  </a:outerShdw>
                </a:effectLst>
                <a:sym typeface="Symbol" pitchFamily="18" charset="2"/>
              </a:rPr>
              <a:t>ability to extract signal depends critically on detector performance, including</a:t>
            </a:r>
            <a:endParaRPr lang="en-US" b="1">
              <a:solidFill>
                <a:srgbClr val="0000FF"/>
              </a:solidFill>
              <a:effectLst>
                <a:outerShdw blurRad="38100" dist="38100" dir="2700000" algn="tl">
                  <a:srgbClr val="C0C0C0"/>
                </a:outerShdw>
              </a:effectLst>
              <a:sym typeface="Symbol" pitchFamily="18" charset="2"/>
            </a:endParaRPr>
          </a:p>
          <a:p>
            <a:pPr marL="342900" indent="-342900">
              <a:spcBef>
                <a:spcPct val="20000"/>
              </a:spcBef>
              <a:buClr>
                <a:schemeClr val="accent2"/>
              </a:buClr>
              <a:buSzPct val="80000"/>
              <a:buFont typeface="Wingdings" pitchFamily="2" charset="2"/>
              <a:buChar char="Ø"/>
            </a:pPr>
            <a:r>
              <a:rPr lang="en-US">
                <a:solidFill>
                  <a:srgbClr val="0000FF"/>
                </a:solidFill>
                <a:effectLst>
                  <a:outerShdw blurRad="38100" dist="38100" dir="2700000" algn="tl">
                    <a:srgbClr val="C0C0C0"/>
                  </a:outerShdw>
                </a:effectLst>
                <a:sym typeface="Symbol" pitchFamily="18" charset="2"/>
              </a:rPr>
              <a:t>look at lepton, jet, bjet multiplicities, as well as kinematic distributions, to separate single top processes from ttbar, Wjj, Wbb, as well as from each other</a:t>
            </a:r>
            <a:r>
              <a:rPr lang="en-US" sz="1600">
                <a:effectLst>
                  <a:outerShdw blurRad="38100" dist="38100" dir="2700000" algn="tl">
                    <a:srgbClr val="C0C0C0"/>
                  </a:outerShdw>
                </a:effectLst>
                <a:sym typeface="Symbol" pitchFamily="18" charset="2"/>
              </a:rPr>
              <a:t> </a:t>
            </a:r>
          </a:p>
          <a:p>
            <a:pPr marL="2057400" lvl="4" indent="-228600">
              <a:lnSpc>
                <a:spcPct val="90000"/>
              </a:lnSpc>
              <a:spcBef>
                <a:spcPct val="20000"/>
              </a:spcBef>
              <a:buClr>
                <a:schemeClr val="hlink"/>
              </a:buClr>
            </a:pPr>
            <a:endParaRPr lang="en-US" sz="1600" b="1">
              <a:solidFill>
                <a:srgbClr val="FF66FF"/>
              </a:solidFill>
              <a:effectLst>
                <a:outerShdw blurRad="38100" dist="38100" dir="2700000" algn="tl">
                  <a:srgbClr val="C0C0C0"/>
                </a:outerShdw>
              </a:effectLst>
              <a:sym typeface="Symbol" pitchFamily="18" charset="2"/>
            </a:endParaRPr>
          </a:p>
        </p:txBody>
      </p:sp>
      <p:pic>
        <p:nvPicPr>
          <p:cNvPr id="100355" name="Picture 3" descr="singtop_sumpt"/>
          <p:cNvPicPr>
            <a:picLocks noGrp="1" noChangeAspect="1" noChangeArrowheads="1"/>
          </p:cNvPicPr>
          <p:nvPr>
            <p:ph sz="half" idx="1"/>
          </p:nvPr>
        </p:nvPicPr>
        <p:blipFill>
          <a:blip r:embed="rId2" cstate="print"/>
          <a:srcRect l="30254" t="36768" r="30254" b="38478"/>
          <a:stretch>
            <a:fillRect/>
          </a:stretch>
        </p:blipFill>
        <p:spPr>
          <a:xfrm>
            <a:off x="1187624" y="2924944"/>
            <a:ext cx="6271790" cy="3078163"/>
          </a:xfrm>
          <a:noFill/>
          <a:ln/>
        </p:spPr>
      </p:pic>
      <p:grpSp>
        <p:nvGrpSpPr>
          <p:cNvPr id="2" name="Group 7"/>
          <p:cNvGrpSpPr>
            <a:grpSpLocks/>
          </p:cNvGrpSpPr>
          <p:nvPr/>
        </p:nvGrpSpPr>
        <p:grpSpPr bwMode="auto">
          <a:xfrm>
            <a:off x="8153400" y="2636838"/>
            <a:ext cx="820738" cy="927100"/>
            <a:chOff x="3360" y="3072"/>
            <a:chExt cx="521" cy="768"/>
          </a:xfrm>
        </p:grpSpPr>
        <p:sp>
          <p:nvSpPr>
            <p:cNvPr id="100360" name="Rectangle 8"/>
            <p:cNvSpPr>
              <a:spLocks noChangeArrowheads="1"/>
            </p:cNvSpPr>
            <p:nvPr/>
          </p:nvSpPr>
          <p:spPr bwMode="auto">
            <a:xfrm>
              <a:off x="3360" y="3072"/>
              <a:ext cx="480" cy="768"/>
            </a:xfrm>
            <a:prstGeom prst="rect">
              <a:avLst/>
            </a:prstGeom>
            <a:solidFill>
              <a:srgbClr val="FFFF99"/>
            </a:solidFill>
            <a:ln w="25400">
              <a:noFill/>
              <a:miter lim="800000"/>
              <a:headEnd/>
              <a:tailEnd/>
            </a:ln>
            <a:effectLst/>
          </p:spPr>
          <p:txBody>
            <a:bodyPr wrap="none" anchor="ctr"/>
            <a:lstStyle/>
            <a:p>
              <a:endParaRPr lang="cs-CZ"/>
            </a:p>
          </p:txBody>
        </p:sp>
        <p:pic>
          <p:nvPicPr>
            <p:cNvPr id="100361" name="Picture 9" descr="atlas-logo"/>
            <p:cNvPicPr>
              <a:picLocks noChangeAspect="1" noChangeArrowheads="1"/>
            </p:cNvPicPr>
            <p:nvPr/>
          </p:nvPicPr>
          <p:blipFill>
            <a:blip r:embed="rId3" cstate="print"/>
            <a:srcRect/>
            <a:stretch>
              <a:fillRect/>
            </a:stretch>
          </p:blipFill>
          <p:spPr bwMode="auto">
            <a:xfrm>
              <a:off x="3360" y="3120"/>
              <a:ext cx="463" cy="714"/>
            </a:xfrm>
            <a:prstGeom prst="rect">
              <a:avLst/>
            </a:prstGeom>
            <a:noFill/>
          </p:spPr>
        </p:pic>
        <p:sp>
          <p:nvSpPr>
            <p:cNvPr id="100362" name="Text Box 10"/>
            <p:cNvSpPr txBox="1">
              <a:spLocks noChangeArrowheads="1"/>
            </p:cNvSpPr>
            <p:nvPr/>
          </p:nvSpPr>
          <p:spPr bwMode="auto">
            <a:xfrm rot="-5353840">
              <a:off x="3405" y="3359"/>
              <a:ext cx="719" cy="233"/>
            </a:xfrm>
            <a:prstGeom prst="rect">
              <a:avLst/>
            </a:prstGeom>
            <a:noFill/>
            <a:ln w="25400">
              <a:noFill/>
              <a:miter lim="800000"/>
              <a:headEnd/>
              <a:tailEnd type="none" w="lg" len="lg"/>
            </a:ln>
            <a:effectLst/>
          </p:spPr>
          <p:txBody>
            <a:bodyPr>
              <a:spAutoFit/>
            </a:bodyPr>
            <a:lstStyle/>
            <a:p>
              <a:pPr>
                <a:spcBef>
                  <a:spcPct val="50000"/>
                </a:spcBef>
              </a:pPr>
              <a:r>
                <a:rPr lang="de-DE"/>
                <a:t>Atlas</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5"/>
          <p:cNvSpPr>
            <a:spLocks noGrp="1"/>
          </p:cNvSpPr>
          <p:nvPr>
            <p:ph type="dt" sz="half" idx="10"/>
          </p:nvPr>
        </p:nvSpPr>
        <p:spPr/>
        <p:txBody>
          <a:bodyPr/>
          <a:lstStyle/>
          <a:p>
            <a:r>
              <a:rPr lang="cs-CZ"/>
              <a:t>Jalta 14/9/2005               V. Simak</a:t>
            </a:r>
          </a:p>
        </p:txBody>
      </p:sp>
      <p:sp>
        <p:nvSpPr>
          <p:cNvPr id="6" name="Zástupný symbol pro zápatí 6"/>
          <p:cNvSpPr>
            <a:spLocks noGrp="1"/>
          </p:cNvSpPr>
          <p:nvPr>
            <p:ph type="ftr" sz="quarter" idx="11"/>
          </p:nvPr>
        </p:nvSpPr>
        <p:spPr/>
        <p:txBody>
          <a:bodyPr/>
          <a:lstStyle/>
          <a:p>
            <a:r>
              <a:rPr lang="cs-CZ"/>
              <a:t>New Trends in High-Energy Physics</a:t>
            </a:r>
          </a:p>
        </p:txBody>
      </p:sp>
      <p:sp>
        <p:nvSpPr>
          <p:cNvPr id="7" name="Zástupný symbol pro číslo snímku 7"/>
          <p:cNvSpPr>
            <a:spLocks noGrp="1"/>
          </p:cNvSpPr>
          <p:nvPr>
            <p:ph type="sldNum" sz="quarter" idx="12"/>
          </p:nvPr>
        </p:nvSpPr>
        <p:spPr/>
        <p:txBody>
          <a:bodyPr/>
          <a:lstStyle/>
          <a:p>
            <a:fld id="{1C474150-0919-44E0-B7B1-C8F10F1DB889}" type="slidenum">
              <a:rPr lang="cs-CZ"/>
              <a:pPr/>
              <a:t>41</a:t>
            </a:fld>
            <a:endParaRPr lang="cs-CZ"/>
          </a:p>
        </p:txBody>
      </p:sp>
      <p:pic>
        <p:nvPicPr>
          <p:cNvPr id="101378" name="Picture 2"/>
          <p:cNvPicPr>
            <a:picLocks noGrp="1" noChangeAspect="1" noChangeArrowheads="1"/>
          </p:cNvPicPr>
          <p:nvPr>
            <p:ph sz="quarter" idx="2"/>
          </p:nvPr>
        </p:nvPicPr>
        <p:blipFill>
          <a:blip r:embed="rId2" cstate="print"/>
          <a:srcRect/>
          <a:stretch>
            <a:fillRect/>
          </a:stretch>
        </p:blipFill>
        <p:spPr>
          <a:xfrm>
            <a:off x="250825" y="2781300"/>
            <a:ext cx="4392613" cy="3146425"/>
          </a:xfrm>
          <a:noFill/>
          <a:ln/>
        </p:spPr>
      </p:pic>
      <p:sp>
        <p:nvSpPr>
          <p:cNvPr id="101379" name="Rectangle 3"/>
          <p:cNvSpPr>
            <a:spLocks noChangeArrowheads="1"/>
          </p:cNvSpPr>
          <p:nvPr/>
        </p:nvSpPr>
        <p:spPr bwMode="auto">
          <a:xfrm>
            <a:off x="250825" y="260350"/>
            <a:ext cx="4464050" cy="2432050"/>
          </a:xfrm>
          <a:prstGeom prst="rect">
            <a:avLst/>
          </a:prstGeom>
          <a:solidFill>
            <a:srgbClr val="FFCC00"/>
          </a:solidFill>
          <a:ln w="9525">
            <a:noFill/>
            <a:miter lim="800000"/>
            <a:headEnd/>
            <a:tailEnd/>
          </a:ln>
          <a:effectLst/>
        </p:spPr>
        <p:txBody>
          <a:bodyPr>
            <a:spAutoFit/>
          </a:bodyPr>
          <a:lstStyle/>
          <a:p>
            <a:r>
              <a:rPr lang="en-US" sz="1400">
                <a:solidFill>
                  <a:srgbClr val="0000FF"/>
                </a:solidFill>
              </a:rPr>
              <a:t>Each process is sensitive to possible new physics in different ways</a:t>
            </a:r>
          </a:p>
          <a:p>
            <a:pPr lvl="1"/>
            <a:r>
              <a:rPr lang="en-US" sz="1400" b="1">
                <a:solidFill>
                  <a:srgbClr val="0000FF"/>
                </a:solidFill>
                <a:sym typeface="Symbol" pitchFamily="18" charset="2"/>
              </a:rPr>
              <a:t>Some examples:</a:t>
            </a:r>
          </a:p>
          <a:p>
            <a:pPr lvl="2"/>
            <a:r>
              <a:rPr lang="en-US" sz="1400" b="1">
                <a:solidFill>
                  <a:srgbClr val="0000FF"/>
                </a:solidFill>
                <a:sym typeface="Symbol" pitchFamily="18" charset="2"/>
              </a:rPr>
              <a:t>heavy W’ 	  enhancement in s-channel W* </a:t>
            </a:r>
          </a:p>
          <a:p>
            <a:pPr lvl="2"/>
            <a:r>
              <a:rPr lang="en-US" sz="1400" b="1">
                <a:solidFill>
                  <a:srgbClr val="0000FF"/>
                </a:solidFill>
                <a:sym typeface="Symbol" pitchFamily="18" charset="2"/>
              </a:rPr>
              <a:t>FCNC gu  t    enhancement in “Wg fusion”</a:t>
            </a:r>
          </a:p>
          <a:p>
            <a:pPr lvl="1"/>
            <a:r>
              <a:rPr lang="en-US" sz="1400" b="1">
                <a:solidFill>
                  <a:srgbClr val="FF66FF"/>
                </a:solidFill>
                <a:sym typeface="Symbol" pitchFamily="18" charset="2"/>
              </a:rPr>
              <a:t>It is important to measure each process separately</a:t>
            </a:r>
          </a:p>
          <a:p>
            <a:r>
              <a:rPr lang="en-US" sz="1400">
                <a:solidFill>
                  <a:srgbClr val="0000FF"/>
                </a:solidFill>
              </a:rPr>
              <a:t>Also want to measure W, top helicities</a:t>
            </a:r>
          </a:p>
          <a:p>
            <a:pPr lvl="1"/>
            <a:r>
              <a:rPr lang="en-US" sz="1400" b="1">
                <a:solidFill>
                  <a:srgbClr val="0000FF"/>
                </a:solidFill>
                <a:sym typeface="Symbol" pitchFamily="18" charset="2"/>
              </a:rPr>
              <a:t>Eg. sensitivity to V+A, anomalous couplings</a:t>
            </a:r>
          </a:p>
        </p:txBody>
      </p:sp>
      <p:pic>
        <p:nvPicPr>
          <p:cNvPr id="101380" name="Picture 4"/>
          <p:cNvPicPr>
            <a:picLocks noGrp="1" noChangeAspect="1" noChangeArrowheads="1"/>
          </p:cNvPicPr>
          <p:nvPr>
            <p:ph sz="quarter" idx="3"/>
          </p:nvPr>
        </p:nvPicPr>
        <p:blipFill>
          <a:blip r:embed="rId3" cstate="print"/>
          <a:srcRect/>
          <a:stretch>
            <a:fillRect/>
          </a:stretch>
        </p:blipFill>
        <p:spPr>
          <a:xfrm>
            <a:off x="4859338" y="620713"/>
            <a:ext cx="4041775" cy="4824412"/>
          </a:xfrm>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tbar_graphic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38100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8" name="Picture 2" descr="http://www.fnal.gov/pub/today/images11/Picture_physics33-sm.jpe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00800" y="2501036"/>
            <a:ext cx="2190750" cy="1638300"/>
          </a:xfrm>
          <a:prstGeom prst="rect">
            <a:avLst/>
          </a:prstGeom>
          <a:noFill/>
          <a:extLst>
            <a:ext uri="{909E8E84-426E-40DD-AFC4-6F175D3DCCD1}">
              <a14:hiddenFill xmlns="" xmlns:a14="http://schemas.microsoft.com/office/drawing/2010/main">
                <a:solidFill>
                  <a:srgbClr val="FFFFFF"/>
                </a:solidFill>
              </a14:hiddenFill>
            </a:ext>
          </a:extLst>
        </p:spPr>
      </p:pic>
      <p:pic>
        <p:nvPicPr>
          <p:cNvPr id="34820" name="Picture 4" descr="http://www.fnal.gov/pub/today/images10/Picture_physics8b-s.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3524859"/>
            <a:ext cx="5319634" cy="2058467"/>
          </a:xfrm>
          <a:prstGeom prst="rect">
            <a:avLst/>
          </a:prstGeom>
          <a:noFill/>
          <a:extLst>
            <a:ext uri="{909E8E84-426E-40DD-AFC4-6F175D3DCCD1}">
              <a14:hiddenFill xmlns="" xmlns:a14="http://schemas.microsoft.com/office/drawing/2010/main">
                <a:solidFill>
                  <a:srgbClr val="FFFFFF"/>
                </a:solidFill>
              </a14:hiddenFill>
            </a:ext>
          </a:extLst>
        </p:spPr>
      </p:pic>
      <p:pic>
        <p:nvPicPr>
          <p:cNvPr id="34822" name="Picture 6" descr="http://www.fnal.gov/pub/today/images10/ROWCDF022510figure1-s.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895975" y="4495800"/>
            <a:ext cx="2190750" cy="1619251"/>
          </a:xfrm>
          <a:prstGeom prst="rect">
            <a:avLst/>
          </a:prstGeom>
          <a:noFill/>
          <a:extLst>
            <a:ext uri="{909E8E84-426E-40DD-AFC4-6F175D3DCCD1}">
              <a14:hiddenFill xmlns="" xmlns:a14="http://schemas.microsoft.com/office/drawing/2010/main">
                <a:solidFill>
                  <a:srgbClr val="FFFFFF"/>
                </a:solidFill>
              </a14:hiddenFill>
            </a:ext>
          </a:extLst>
        </p:spPr>
      </p:pic>
      <p:pic>
        <p:nvPicPr>
          <p:cNvPr id="34824" name="Picture 8" descr="http://www.fnal.gov/pub/today/images10/ROW020410figure1-s.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553200" y="152400"/>
            <a:ext cx="1809750" cy="208597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zápatí 2"/>
          <p:cNvSpPr>
            <a:spLocks noGrp="1"/>
          </p:cNvSpPr>
          <p:nvPr>
            <p:ph type="ftr" sz="quarter" idx="11"/>
          </p:nvPr>
        </p:nvSpPr>
        <p:spPr/>
        <p:txBody>
          <a:bodyPr/>
          <a:lstStyle/>
          <a:p>
            <a:r>
              <a:rPr lang="pt-BR" smtClean="0">
                <a:solidFill>
                  <a:prstClr val="black">
                    <a:tint val="75000"/>
                  </a:prstClr>
                </a:solidFill>
              </a:rPr>
              <a:t>V. Šimák, FJFI ČVUT Praha</a:t>
            </a:r>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BD155D0-242C-4908-8D78-3D3BBBA704DB}" type="slidenum">
              <a:rPr lang="cs-CZ" smtClean="0">
                <a:solidFill>
                  <a:prstClr val="black">
                    <a:tint val="75000"/>
                  </a:prstClr>
                </a:solidFill>
              </a:rPr>
              <a:pPr/>
              <a:t>42</a:t>
            </a:fld>
            <a:endParaRPr lang="cs-CZ">
              <a:solidFill>
                <a:prstClr val="black">
                  <a:tint val="75000"/>
                </a:prstClr>
              </a:solidFill>
            </a:endParaRPr>
          </a:p>
        </p:txBody>
      </p:sp>
      <p:sp>
        <p:nvSpPr>
          <p:cNvPr id="2" name="Zástupný symbol pro datum 1"/>
          <p:cNvSpPr>
            <a:spLocks noGrp="1"/>
          </p:cNvSpPr>
          <p:nvPr>
            <p:ph type="dt" sz="half" idx="10"/>
          </p:nvPr>
        </p:nvSpPr>
        <p:spPr/>
        <p:txBody>
          <a:bodyPr/>
          <a:lstStyle/>
          <a:p>
            <a:fld id="{A510AC7C-687F-4044-AA31-0FCF2E2874E6}" type="datetime1">
              <a:rPr lang="cs-CZ" smtClean="0">
                <a:solidFill>
                  <a:srgbClr val="E3DED1">
                    <a:shade val="50000"/>
                  </a:srgbClr>
                </a:solidFill>
              </a:rPr>
              <a:pPr/>
              <a:t>23.4.2015</a:t>
            </a:fld>
            <a:endParaRPr lang="cs-CZ">
              <a:solidFill>
                <a:srgbClr val="E3DED1">
                  <a:shade val="50000"/>
                </a:srgbClr>
              </a:solidFill>
            </a:endParaRPr>
          </a:p>
        </p:txBody>
      </p:sp>
    </p:spTree>
    <p:extLst>
      <p:ext uri="{BB962C8B-B14F-4D97-AF65-F5344CB8AC3E}">
        <p14:creationId xmlns="" xmlns:p14="http://schemas.microsoft.com/office/powerpoint/2010/main" val="26943281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95536" y="404664"/>
            <a:ext cx="8192016" cy="5638800"/>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537EC059-CC62-4634-B816-4846188072A9}"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43</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27584" y="407326"/>
            <a:ext cx="7488831" cy="6043348"/>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5D2D3563-4EAA-484D-B6F6-8E4DD05D8C45}"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44</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260648"/>
            <a:ext cx="2928622" cy="584775"/>
          </a:xfrm>
          <a:prstGeom prst="rect">
            <a:avLst/>
          </a:prstGeom>
          <a:noFill/>
        </p:spPr>
        <p:txBody>
          <a:bodyPr wrap="none" rtlCol="0">
            <a:spAutoFit/>
          </a:bodyPr>
          <a:lstStyle/>
          <a:p>
            <a:r>
              <a:rPr lang="en-US" sz="3200" b="1" dirty="0" smtClean="0">
                <a:solidFill>
                  <a:srgbClr val="00B050"/>
                </a:solidFill>
              </a:rPr>
              <a:t>Spin Correlation</a:t>
            </a:r>
            <a:endParaRPr lang="cs-CZ" sz="3200" dirty="0">
              <a:solidFill>
                <a:srgbClr val="00B050"/>
              </a:solidFill>
            </a:endParaRPr>
          </a:p>
        </p:txBody>
      </p:sp>
      <p:pic>
        <p:nvPicPr>
          <p:cNvPr id="3" name="Picture 5"/>
          <p:cNvPicPr>
            <a:picLocks noChangeAspect="1" noChangeArrowheads="1"/>
          </p:cNvPicPr>
          <p:nvPr/>
        </p:nvPicPr>
        <p:blipFill>
          <a:blip r:embed="rId2" cstate="print"/>
          <a:srcRect/>
          <a:stretch>
            <a:fillRect/>
          </a:stretch>
        </p:blipFill>
        <p:spPr bwMode="auto">
          <a:xfrm>
            <a:off x="228600" y="1219200"/>
            <a:ext cx="5486400" cy="1733908"/>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304800" y="3048000"/>
            <a:ext cx="4714875" cy="1038225"/>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251520" y="4581128"/>
            <a:ext cx="4572000" cy="697424"/>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043608" y="5661248"/>
            <a:ext cx="3533775" cy="714375"/>
          </a:xfrm>
          <a:prstGeom prst="rect">
            <a:avLst/>
          </a:prstGeom>
          <a:noFill/>
          <a:ln w="9525">
            <a:noFill/>
            <a:miter lim="800000"/>
            <a:headEnd/>
            <a:tailEnd/>
          </a:ln>
        </p:spPr>
      </p:pic>
      <p:pic>
        <p:nvPicPr>
          <p:cNvPr id="9" name="Picture 1"/>
          <p:cNvPicPr>
            <a:picLocks noChangeAspect="1" noChangeArrowheads="1"/>
          </p:cNvPicPr>
          <p:nvPr/>
        </p:nvPicPr>
        <p:blipFill>
          <a:blip r:embed="rId6" cstate="print"/>
          <a:srcRect/>
          <a:stretch>
            <a:fillRect/>
          </a:stretch>
        </p:blipFill>
        <p:spPr bwMode="auto">
          <a:xfrm>
            <a:off x="5580112" y="5157192"/>
            <a:ext cx="2590800" cy="1143000"/>
          </a:xfrm>
          <a:prstGeom prst="rect">
            <a:avLst/>
          </a:prstGeom>
          <a:noFill/>
          <a:ln w="9525">
            <a:noFill/>
            <a:miter lim="800000"/>
            <a:headEnd/>
            <a:tailEnd/>
          </a:ln>
        </p:spPr>
      </p:pic>
      <p:pic>
        <p:nvPicPr>
          <p:cNvPr id="10" name="Picture 4"/>
          <p:cNvPicPr>
            <a:picLocks noChangeAspect="1" noChangeArrowheads="1"/>
          </p:cNvPicPr>
          <p:nvPr/>
        </p:nvPicPr>
        <p:blipFill>
          <a:blip r:embed="rId7" cstate="print"/>
          <a:srcRect/>
          <a:stretch>
            <a:fillRect/>
          </a:stretch>
        </p:blipFill>
        <p:spPr bwMode="auto">
          <a:xfrm>
            <a:off x="5652120" y="2492896"/>
            <a:ext cx="2915419" cy="2409205"/>
          </a:xfrm>
          <a:prstGeom prst="rect">
            <a:avLst/>
          </a:prstGeom>
          <a:noFill/>
          <a:ln w="9525">
            <a:noFill/>
            <a:miter lim="800000"/>
            <a:headEnd/>
            <a:tailEnd/>
          </a:ln>
        </p:spPr>
      </p:pic>
      <p:sp>
        <p:nvSpPr>
          <p:cNvPr id="11" name="Zástupný symbol pro datum 10"/>
          <p:cNvSpPr>
            <a:spLocks noGrp="1"/>
          </p:cNvSpPr>
          <p:nvPr>
            <p:ph type="dt" sz="half" idx="10"/>
          </p:nvPr>
        </p:nvSpPr>
        <p:spPr/>
        <p:txBody>
          <a:bodyPr/>
          <a:lstStyle/>
          <a:p>
            <a:fld id="{7BA03DB3-1D9E-4BA3-A82D-25F326745002}" type="datetime1">
              <a:rPr lang="cs-CZ" smtClean="0"/>
              <a:pPr/>
              <a:t>23.4.2015</a:t>
            </a:fld>
            <a:endParaRPr lang="cs-CZ"/>
          </a:p>
        </p:txBody>
      </p:sp>
      <p:sp>
        <p:nvSpPr>
          <p:cNvPr id="12" name="Zástupný symbol pro číslo snímku 11"/>
          <p:cNvSpPr>
            <a:spLocks noGrp="1"/>
          </p:cNvSpPr>
          <p:nvPr>
            <p:ph type="sldNum" sz="quarter" idx="12"/>
          </p:nvPr>
        </p:nvSpPr>
        <p:spPr/>
        <p:txBody>
          <a:bodyPr/>
          <a:lstStyle/>
          <a:p>
            <a:fld id="{06236EBE-7794-4DB4-A8AB-C1742DCE7D52}" type="slidenum">
              <a:rPr lang="cs-CZ" smtClean="0"/>
              <a:pPr/>
              <a:t>45</a:t>
            </a:fld>
            <a:endParaRPr lang="cs-CZ"/>
          </a:p>
        </p:txBody>
      </p:sp>
      <p:sp>
        <p:nvSpPr>
          <p:cNvPr id="13" name="Zástupný symbol pro zápatí 12"/>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355976" y="260648"/>
            <a:ext cx="4537011" cy="923330"/>
          </a:xfrm>
          <a:prstGeom prst="rect">
            <a:avLst/>
          </a:prstGeom>
          <a:noFill/>
        </p:spPr>
        <p:txBody>
          <a:bodyPr wrap="square" rtlCol="0">
            <a:spAutoFit/>
          </a:bodyPr>
          <a:lstStyle/>
          <a:p>
            <a:r>
              <a:rPr lang="en-US" dirty="0" err="1" smtClean="0"/>
              <a:t>Openning</a:t>
            </a:r>
            <a:r>
              <a:rPr lang="en-US" dirty="0" smtClean="0"/>
              <a:t> angles  Theta, Phi     of two leptons</a:t>
            </a:r>
          </a:p>
          <a:p>
            <a:endParaRPr lang="en-US" dirty="0" smtClean="0"/>
          </a:p>
          <a:p>
            <a:endParaRPr lang="cs-CZ" dirty="0"/>
          </a:p>
        </p:txBody>
      </p:sp>
      <p:sp>
        <p:nvSpPr>
          <p:cNvPr id="3" name="TextovéPole 2"/>
          <p:cNvSpPr txBox="1"/>
          <p:nvPr/>
        </p:nvSpPr>
        <p:spPr>
          <a:xfrm>
            <a:off x="539552" y="620688"/>
            <a:ext cx="4680520" cy="276999"/>
          </a:xfrm>
          <a:prstGeom prst="rect">
            <a:avLst/>
          </a:prstGeom>
          <a:noFill/>
        </p:spPr>
        <p:txBody>
          <a:bodyPr wrap="square" rtlCol="0">
            <a:spAutoFit/>
          </a:bodyPr>
          <a:lstStyle/>
          <a:p>
            <a:r>
              <a:rPr lang="en-US" sz="1200" dirty="0" err="1" smtClean="0"/>
              <a:t>Smolik</a:t>
            </a:r>
            <a:r>
              <a:rPr lang="en-US" sz="1200" dirty="0" smtClean="0"/>
              <a:t>,  </a:t>
            </a:r>
            <a:r>
              <a:rPr lang="en-US" sz="1200" dirty="0" err="1" smtClean="0"/>
              <a:t>Simak</a:t>
            </a:r>
            <a:r>
              <a:rPr lang="en-US" sz="1200" dirty="0" smtClean="0"/>
              <a:t> ATLAS Note 1997, TDR</a:t>
            </a:r>
          </a:p>
        </p:txBody>
      </p:sp>
      <p:pic>
        <p:nvPicPr>
          <p:cNvPr id="5" name="Picture 2"/>
          <p:cNvPicPr>
            <a:picLocks noGrp="1" noChangeAspect="1" noChangeArrowheads="1"/>
          </p:cNvPicPr>
          <p:nvPr>
            <p:ph sz="quarter" idx="4294967295"/>
          </p:nvPr>
        </p:nvPicPr>
        <p:blipFill>
          <a:blip r:embed="rId2" cstate="print"/>
          <a:srcRect/>
          <a:stretch>
            <a:fillRect/>
          </a:stretch>
        </p:blipFill>
        <p:spPr>
          <a:xfrm>
            <a:off x="4499992" y="908720"/>
            <a:ext cx="3309937" cy="2185988"/>
          </a:xfrm>
          <a:prstGeom prst="rect">
            <a:avLst/>
          </a:prstGeom>
          <a:noFill/>
        </p:spPr>
      </p:pic>
      <p:sp>
        <p:nvSpPr>
          <p:cNvPr id="10" name="Volný tvar 9"/>
          <p:cNvSpPr/>
          <p:nvPr/>
        </p:nvSpPr>
        <p:spPr>
          <a:xfrm>
            <a:off x="5821960" y="1284914"/>
            <a:ext cx="1205217" cy="535497"/>
          </a:xfrm>
          <a:custGeom>
            <a:avLst/>
            <a:gdLst>
              <a:gd name="connsiteX0" fmla="*/ 0 w 1205217"/>
              <a:gd name="connsiteY0" fmla="*/ 535497 h 535497"/>
              <a:gd name="connsiteX1" fmla="*/ 1040234 w 1205217"/>
              <a:gd name="connsiteY1" fmla="*/ 40547 h 535497"/>
              <a:gd name="connsiteX2" fmla="*/ 989901 w 1205217"/>
              <a:gd name="connsiteY2" fmla="*/ 292216 h 535497"/>
              <a:gd name="connsiteX3" fmla="*/ 1040234 w 1205217"/>
              <a:gd name="connsiteY3" fmla="*/ 225104 h 535497"/>
            </a:gdLst>
            <a:ahLst/>
            <a:cxnLst>
              <a:cxn ang="0">
                <a:pos x="connsiteX0" y="connsiteY0"/>
              </a:cxn>
              <a:cxn ang="0">
                <a:pos x="connsiteX1" y="connsiteY1"/>
              </a:cxn>
              <a:cxn ang="0">
                <a:pos x="connsiteX2" y="connsiteY2"/>
              </a:cxn>
              <a:cxn ang="0">
                <a:pos x="connsiteX3" y="connsiteY3"/>
              </a:cxn>
            </a:cxnLst>
            <a:rect l="l" t="t" r="r" b="b"/>
            <a:pathLst>
              <a:path w="1205217" h="535497">
                <a:moveTo>
                  <a:pt x="0" y="535497"/>
                </a:moveTo>
                <a:cubicBezTo>
                  <a:pt x="437625" y="308295"/>
                  <a:pt x="875251" y="81094"/>
                  <a:pt x="1040234" y="40547"/>
                </a:cubicBezTo>
                <a:cubicBezTo>
                  <a:pt x="1205217" y="0"/>
                  <a:pt x="989901" y="261457"/>
                  <a:pt x="989901" y="292216"/>
                </a:cubicBezTo>
                <a:cubicBezTo>
                  <a:pt x="989901" y="322975"/>
                  <a:pt x="1015067" y="274039"/>
                  <a:pt x="1040234" y="22510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13" name="Přímá spojovací čára 12"/>
          <p:cNvCxnSpPr/>
          <p:nvPr/>
        </p:nvCxnSpPr>
        <p:spPr>
          <a:xfrm>
            <a:off x="7668344" y="692696"/>
            <a:ext cx="864096"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rot="5400000">
            <a:off x="6552220" y="1952836"/>
            <a:ext cx="23762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Přímá spojovací čára 18"/>
          <p:cNvCxnSpPr/>
          <p:nvPr/>
        </p:nvCxnSpPr>
        <p:spPr>
          <a:xfrm>
            <a:off x="7740352" y="3068960"/>
            <a:ext cx="842392"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Přímá spojovací čára 22"/>
          <p:cNvCxnSpPr/>
          <p:nvPr/>
        </p:nvCxnSpPr>
        <p:spPr>
          <a:xfrm rot="5400000">
            <a:off x="8676456" y="2636912"/>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Přímá spojovací čára 24"/>
          <p:cNvCxnSpPr/>
          <p:nvPr/>
        </p:nvCxnSpPr>
        <p:spPr>
          <a:xfrm rot="5400000">
            <a:off x="7452320" y="2348880"/>
            <a:ext cx="24482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Přímá spojovací čára 26"/>
          <p:cNvCxnSpPr/>
          <p:nvPr/>
        </p:nvCxnSpPr>
        <p:spPr>
          <a:xfrm rot="16200000" flipV="1">
            <a:off x="7632340" y="1736812"/>
            <a:ext cx="648072"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Přímá spojovací čára 28"/>
          <p:cNvCxnSpPr/>
          <p:nvPr/>
        </p:nvCxnSpPr>
        <p:spPr>
          <a:xfrm rot="5400000" flipH="1" flipV="1">
            <a:off x="8028384" y="1700808"/>
            <a:ext cx="576064"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31" name="Volný tvar 30"/>
          <p:cNvSpPr/>
          <p:nvPr/>
        </p:nvSpPr>
        <p:spPr>
          <a:xfrm>
            <a:off x="7919207" y="1669409"/>
            <a:ext cx="430635" cy="304800"/>
          </a:xfrm>
          <a:custGeom>
            <a:avLst/>
            <a:gdLst>
              <a:gd name="connsiteX0" fmla="*/ 0 w 430635"/>
              <a:gd name="connsiteY0" fmla="*/ 0 h 304800"/>
              <a:gd name="connsiteX1" fmla="*/ 369116 w 430635"/>
              <a:gd name="connsiteY1" fmla="*/ 92279 h 304800"/>
              <a:gd name="connsiteX2" fmla="*/ 369116 w 430635"/>
              <a:gd name="connsiteY2" fmla="*/ 285226 h 304800"/>
              <a:gd name="connsiteX3" fmla="*/ 419450 w 430635"/>
              <a:gd name="connsiteY3" fmla="*/ 209725 h 304800"/>
              <a:gd name="connsiteX4" fmla="*/ 377505 w 430635"/>
              <a:gd name="connsiteY4" fmla="*/ 243281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35" h="304800">
                <a:moveTo>
                  <a:pt x="0" y="0"/>
                </a:moveTo>
                <a:cubicBezTo>
                  <a:pt x="153798" y="22370"/>
                  <a:pt x="307597" y="44741"/>
                  <a:pt x="369116" y="92279"/>
                </a:cubicBezTo>
                <a:cubicBezTo>
                  <a:pt x="430635" y="139817"/>
                  <a:pt x="360727" y="265652"/>
                  <a:pt x="369116" y="285226"/>
                </a:cubicBezTo>
                <a:cubicBezTo>
                  <a:pt x="377505" y="304800"/>
                  <a:pt x="418052" y="216716"/>
                  <a:pt x="419450" y="209725"/>
                </a:cubicBezTo>
                <a:cubicBezTo>
                  <a:pt x="420848" y="202734"/>
                  <a:pt x="399176" y="223007"/>
                  <a:pt x="377505" y="24328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32" name="Picture 2"/>
          <p:cNvPicPr>
            <a:picLocks noGrp="1" noChangeAspect="1" noChangeArrowheads="1"/>
          </p:cNvPicPr>
          <p:nvPr>
            <p:ph sz="quarter" idx="1"/>
          </p:nvPr>
        </p:nvPicPr>
        <p:blipFill>
          <a:blip r:embed="rId3" cstate="print"/>
          <a:srcRect/>
          <a:stretch>
            <a:fillRect/>
          </a:stretch>
        </p:blipFill>
        <p:spPr>
          <a:xfrm>
            <a:off x="323528" y="1412776"/>
            <a:ext cx="4250135" cy="850527"/>
          </a:xfrm>
          <a:noFill/>
        </p:spPr>
      </p:pic>
      <p:pic>
        <p:nvPicPr>
          <p:cNvPr id="33" name="Picture 4" descr="strecha1"/>
          <p:cNvPicPr>
            <a:picLocks noChangeAspect="1" noChangeArrowheads="1"/>
          </p:cNvPicPr>
          <p:nvPr/>
        </p:nvPicPr>
        <p:blipFill>
          <a:blip r:embed="rId4" cstate="print"/>
          <a:srcRect/>
          <a:stretch>
            <a:fillRect/>
          </a:stretch>
        </p:blipFill>
        <p:spPr>
          <a:xfrm>
            <a:off x="4283968" y="5085184"/>
            <a:ext cx="1992657" cy="1368152"/>
          </a:xfrm>
          <a:prstGeom prst="rect">
            <a:avLst/>
          </a:prstGeom>
          <a:noFill/>
          <a:ln w="25400">
            <a:solidFill>
              <a:srgbClr val="FF9900"/>
            </a:solidFill>
          </a:ln>
        </p:spPr>
      </p:pic>
      <p:pic>
        <p:nvPicPr>
          <p:cNvPr id="35" name="Picture 5" descr="strecha2"/>
          <p:cNvPicPr>
            <a:picLocks noChangeAspect="1" noChangeArrowheads="1"/>
          </p:cNvPicPr>
          <p:nvPr/>
        </p:nvPicPr>
        <p:blipFill>
          <a:blip r:embed="rId5" cstate="print"/>
          <a:srcRect/>
          <a:stretch>
            <a:fillRect/>
          </a:stretch>
        </p:blipFill>
        <p:spPr>
          <a:xfrm>
            <a:off x="6660232" y="5013176"/>
            <a:ext cx="1950046" cy="1375212"/>
          </a:xfrm>
          <a:prstGeom prst="rect">
            <a:avLst/>
          </a:prstGeom>
          <a:noFill/>
          <a:ln w="25400">
            <a:solidFill>
              <a:srgbClr val="FF9900"/>
            </a:solidFill>
          </a:ln>
        </p:spPr>
      </p:pic>
      <p:sp>
        <p:nvSpPr>
          <p:cNvPr id="36" name="Text Box 7"/>
          <p:cNvSpPr txBox="1">
            <a:spLocks noChangeArrowheads="1"/>
          </p:cNvSpPr>
          <p:nvPr/>
        </p:nvSpPr>
        <p:spPr bwMode="auto">
          <a:xfrm>
            <a:off x="4860032" y="4365104"/>
            <a:ext cx="788987" cy="457200"/>
          </a:xfrm>
          <a:prstGeom prst="rect">
            <a:avLst/>
          </a:prstGeom>
          <a:noFill/>
          <a:ln w="9525">
            <a:noFill/>
            <a:miter lim="800000"/>
            <a:headEnd/>
            <a:tailEnd/>
          </a:ln>
        </p:spPr>
        <p:txBody>
          <a:bodyPr wrap="none">
            <a:spAutoFit/>
          </a:bodyPr>
          <a:lstStyle/>
          <a:p>
            <a:r>
              <a:rPr lang="el-GR" sz="2400" b="1" i="1" dirty="0">
                <a:solidFill>
                  <a:srgbClr val="FF0066"/>
                </a:solidFill>
                <a:cs typeface="Arial" charset="0"/>
              </a:rPr>
              <a:t>κ</a:t>
            </a:r>
            <a:r>
              <a:rPr lang="en-US" sz="2400" b="1" i="1" dirty="0">
                <a:solidFill>
                  <a:srgbClr val="FF0066"/>
                </a:solidFill>
              </a:rPr>
              <a:t>= 0</a:t>
            </a:r>
          </a:p>
        </p:txBody>
      </p:sp>
      <p:sp>
        <p:nvSpPr>
          <p:cNvPr id="37" name="Text Box 6"/>
          <p:cNvSpPr txBox="1">
            <a:spLocks noChangeArrowheads="1"/>
          </p:cNvSpPr>
          <p:nvPr/>
        </p:nvSpPr>
        <p:spPr bwMode="auto">
          <a:xfrm>
            <a:off x="6372200" y="4437112"/>
            <a:ext cx="2376264" cy="461665"/>
          </a:xfrm>
          <a:prstGeom prst="rect">
            <a:avLst/>
          </a:prstGeom>
          <a:noFill/>
          <a:ln w="9525">
            <a:noFill/>
            <a:miter lim="800000"/>
            <a:headEnd/>
            <a:tailEnd/>
          </a:ln>
        </p:spPr>
        <p:txBody>
          <a:bodyPr wrap="square">
            <a:spAutoFit/>
          </a:bodyPr>
          <a:lstStyle/>
          <a:p>
            <a:r>
              <a:rPr lang="el-GR" sz="2400" b="1" i="1" dirty="0">
                <a:solidFill>
                  <a:srgbClr val="FF0066"/>
                </a:solidFill>
                <a:cs typeface="Arial" charset="0"/>
              </a:rPr>
              <a:t>κ</a:t>
            </a:r>
            <a:r>
              <a:rPr lang="en-US" sz="2400" b="1" i="1" dirty="0">
                <a:solidFill>
                  <a:srgbClr val="FF0066"/>
                </a:solidFill>
              </a:rPr>
              <a:t>= -0.34   SM  LO</a:t>
            </a:r>
          </a:p>
        </p:txBody>
      </p:sp>
      <p:pic>
        <p:nvPicPr>
          <p:cNvPr id="41" name="Picture 2"/>
          <p:cNvPicPr>
            <a:picLocks noChangeAspect="1" noChangeArrowheads="1"/>
          </p:cNvPicPr>
          <p:nvPr/>
        </p:nvPicPr>
        <p:blipFill>
          <a:blip r:embed="rId6" cstate="print"/>
          <a:srcRect/>
          <a:stretch>
            <a:fillRect/>
          </a:stretch>
        </p:blipFill>
        <p:spPr>
          <a:xfrm>
            <a:off x="179512" y="2564904"/>
            <a:ext cx="3884753" cy="2952328"/>
          </a:xfrm>
          <a:prstGeom prst="rect">
            <a:avLst/>
          </a:prstGeom>
          <a:noFill/>
        </p:spPr>
      </p:pic>
      <p:sp>
        <p:nvSpPr>
          <p:cNvPr id="42" name="Obdélník 41"/>
          <p:cNvSpPr/>
          <p:nvPr/>
        </p:nvSpPr>
        <p:spPr>
          <a:xfrm>
            <a:off x="539552" y="5877272"/>
            <a:ext cx="273630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D0 1999</a:t>
            </a:r>
            <a:endParaRPr lang="cs-CZ"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3" name="TextovéPole 42"/>
          <p:cNvSpPr txBox="1"/>
          <p:nvPr/>
        </p:nvSpPr>
        <p:spPr>
          <a:xfrm>
            <a:off x="6228184" y="2492896"/>
            <a:ext cx="1280800" cy="646331"/>
          </a:xfrm>
          <a:prstGeom prst="rect">
            <a:avLst/>
          </a:prstGeom>
          <a:noFill/>
        </p:spPr>
        <p:txBody>
          <a:bodyPr wrap="none" rtlCol="0">
            <a:spAutoFit/>
          </a:bodyPr>
          <a:lstStyle/>
          <a:p>
            <a:r>
              <a:rPr lang="en-US" dirty="0" smtClean="0"/>
              <a:t>1+a*</a:t>
            </a:r>
            <a:r>
              <a:rPr lang="en-US" dirty="0" err="1" smtClean="0"/>
              <a:t>cos</a:t>
            </a:r>
            <a:r>
              <a:rPr lang="en-US" dirty="0" smtClean="0"/>
              <a:t>(</a:t>
            </a:r>
            <a:r>
              <a:rPr lang="el-GR" dirty="0" smtClean="0"/>
              <a:t>θ</a:t>
            </a:r>
            <a:r>
              <a:rPr lang="en-US" dirty="0" smtClean="0"/>
              <a:t>)</a:t>
            </a:r>
          </a:p>
          <a:p>
            <a:r>
              <a:rPr lang="en-US" dirty="0" smtClean="0"/>
              <a:t>1- a’*</a:t>
            </a:r>
            <a:r>
              <a:rPr lang="en-US" dirty="0" err="1" smtClean="0"/>
              <a:t>cos</a:t>
            </a:r>
            <a:r>
              <a:rPr lang="en-US" dirty="0" smtClean="0"/>
              <a:t>(</a:t>
            </a:r>
            <a:r>
              <a:rPr lang="el-GR" dirty="0" smtClean="0"/>
              <a:t>θ</a:t>
            </a:r>
            <a:r>
              <a:rPr lang="en-US" dirty="0" smtClean="0"/>
              <a:t>)</a:t>
            </a:r>
            <a:endParaRPr lang="cs-CZ" dirty="0"/>
          </a:p>
        </p:txBody>
      </p:sp>
      <p:sp>
        <p:nvSpPr>
          <p:cNvPr id="44" name="TextovéPole 43"/>
          <p:cNvSpPr txBox="1"/>
          <p:nvPr/>
        </p:nvSpPr>
        <p:spPr>
          <a:xfrm>
            <a:off x="5292080" y="3717032"/>
            <a:ext cx="3271345" cy="369332"/>
          </a:xfrm>
          <a:prstGeom prst="rect">
            <a:avLst/>
          </a:prstGeom>
          <a:noFill/>
        </p:spPr>
        <p:txBody>
          <a:bodyPr wrap="none" rtlCol="0">
            <a:spAutoFit/>
          </a:bodyPr>
          <a:lstStyle/>
          <a:p>
            <a:r>
              <a:rPr lang="en-US" dirty="0" smtClean="0"/>
              <a:t>if  a ≠ a’   CPV </a:t>
            </a:r>
            <a:r>
              <a:rPr lang="en-US" dirty="0" err="1" smtClean="0"/>
              <a:t>tn</a:t>
            </a:r>
            <a:r>
              <a:rPr lang="en-US" dirty="0" smtClean="0"/>
              <a:t> top production</a:t>
            </a:r>
            <a:endParaRPr lang="cs-CZ" dirty="0"/>
          </a:p>
        </p:txBody>
      </p:sp>
      <p:sp>
        <p:nvSpPr>
          <p:cNvPr id="26" name="Obdélník 25"/>
          <p:cNvSpPr/>
          <p:nvPr/>
        </p:nvSpPr>
        <p:spPr>
          <a:xfrm>
            <a:off x="539552" y="836712"/>
            <a:ext cx="3988592" cy="276999"/>
          </a:xfrm>
          <a:prstGeom prst="rect">
            <a:avLst/>
          </a:prstGeom>
        </p:spPr>
        <p:txBody>
          <a:bodyPr wrap="none">
            <a:spAutoFit/>
          </a:bodyPr>
          <a:lstStyle/>
          <a:p>
            <a:r>
              <a:rPr lang="en-US" sz="1200" dirty="0" err="1" smtClean="0"/>
              <a:t>Smolik</a:t>
            </a:r>
            <a:r>
              <a:rPr lang="en-US" sz="1200" dirty="0" smtClean="0"/>
              <a:t>, </a:t>
            </a:r>
            <a:r>
              <a:rPr lang="en-US" sz="1200" dirty="0" err="1" smtClean="0"/>
              <a:t>Simak</a:t>
            </a:r>
            <a:r>
              <a:rPr lang="en-US" sz="1200" dirty="0" smtClean="0"/>
              <a:t>, </a:t>
            </a:r>
            <a:r>
              <a:rPr lang="en-US" sz="1200" dirty="0" err="1" smtClean="0"/>
              <a:t>A.Lagata</a:t>
            </a:r>
            <a:r>
              <a:rPr lang="en-US" sz="1200" dirty="0" smtClean="0"/>
              <a:t> , ATLAS Note ATL-COM-PHYS-99-049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to="" calcmode="lin" valueType="num">
                                      <p:cBhvr>
                                        <p:cTn id="7" dur="1" fill="hold"/>
                                        <p:tgtEl>
                                          <p:spTgt spid="33"/>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to="" calcmode="lin" valueType="num">
                                      <p:cBhvr>
                                        <p:cTn id="11" dur="1" fill="hold"/>
                                        <p:tgtEl>
                                          <p:spTgt spid="3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381000" y="4292600"/>
            <a:ext cx="6096000" cy="1600200"/>
          </a:xfrm>
          <a:prstGeom prst="rect">
            <a:avLst/>
          </a:prstGeom>
          <a:solidFill>
            <a:schemeClr val="tx1"/>
          </a:solidFill>
          <a:ln w="38100" algn="ctr">
            <a:solidFill>
              <a:srgbClr val="00FF00"/>
            </a:solidFill>
            <a:miter lim="800000"/>
            <a:headEnd type="none" w="sm" len="sm"/>
            <a:tailEnd type="none" w="sm" len="sm"/>
          </a:ln>
          <a:effectLst/>
        </p:spPr>
        <p:txBody>
          <a:bodyPr wrap="none" anchor="ctr"/>
          <a:lstStyle/>
          <a:p>
            <a:endParaRPr lang="cs-CZ"/>
          </a:p>
        </p:txBody>
      </p:sp>
      <p:sp>
        <p:nvSpPr>
          <p:cNvPr id="39940" name="Rectangle 4"/>
          <p:cNvSpPr>
            <a:spLocks noChangeArrowheads="1"/>
          </p:cNvSpPr>
          <p:nvPr/>
        </p:nvSpPr>
        <p:spPr bwMode="auto">
          <a:xfrm>
            <a:off x="381000" y="1524000"/>
            <a:ext cx="6096000" cy="2362200"/>
          </a:xfrm>
          <a:prstGeom prst="rect">
            <a:avLst/>
          </a:prstGeom>
          <a:solidFill>
            <a:schemeClr val="tx1"/>
          </a:solidFill>
          <a:ln w="38100" algn="ctr">
            <a:solidFill>
              <a:srgbClr val="00FF00"/>
            </a:solidFill>
            <a:miter lim="800000"/>
            <a:headEnd type="none" w="sm" len="sm"/>
            <a:tailEnd type="none" w="sm" len="sm"/>
          </a:ln>
          <a:effectLst/>
        </p:spPr>
        <p:txBody>
          <a:bodyPr wrap="none" anchor="ctr"/>
          <a:lstStyle/>
          <a:p>
            <a:endParaRPr lang="cs-CZ"/>
          </a:p>
        </p:txBody>
      </p:sp>
      <p:pic>
        <p:nvPicPr>
          <p:cNvPr id="39949" name="Picture 13" descr="t89"/>
          <p:cNvPicPr>
            <a:picLocks noChangeAspect="1" noChangeArrowheads="1"/>
          </p:cNvPicPr>
          <p:nvPr/>
        </p:nvPicPr>
        <p:blipFill>
          <a:blip r:embed="rId3" cstate="print"/>
          <a:srcRect/>
          <a:stretch>
            <a:fillRect/>
          </a:stretch>
        </p:blipFill>
        <p:spPr bwMode="auto">
          <a:xfrm>
            <a:off x="467544" y="1628800"/>
            <a:ext cx="5904656" cy="2205038"/>
          </a:xfrm>
          <a:prstGeom prst="rect">
            <a:avLst/>
          </a:prstGeom>
          <a:noFill/>
        </p:spPr>
      </p:pic>
      <p:pic>
        <p:nvPicPr>
          <p:cNvPr id="39950" name="Picture 14" descr="t10_11"/>
          <p:cNvPicPr>
            <a:picLocks noChangeAspect="1" noChangeArrowheads="1"/>
          </p:cNvPicPr>
          <p:nvPr/>
        </p:nvPicPr>
        <p:blipFill>
          <a:blip r:embed="rId4" cstate="print"/>
          <a:srcRect/>
          <a:stretch>
            <a:fillRect/>
          </a:stretch>
        </p:blipFill>
        <p:spPr bwMode="auto">
          <a:xfrm>
            <a:off x="457200" y="4343400"/>
            <a:ext cx="5943600" cy="1493838"/>
          </a:xfrm>
          <a:prstGeom prst="rect">
            <a:avLst/>
          </a:prstGeom>
          <a:noFill/>
        </p:spPr>
      </p:pic>
      <p:pic>
        <p:nvPicPr>
          <p:cNvPr id="39959" name="Picture 23" descr="strecha2"/>
          <p:cNvPicPr>
            <a:picLocks noChangeAspect="1" noChangeArrowheads="1"/>
          </p:cNvPicPr>
          <p:nvPr/>
        </p:nvPicPr>
        <p:blipFill>
          <a:blip r:embed="rId5" cstate="print"/>
          <a:srcRect/>
          <a:stretch>
            <a:fillRect/>
          </a:stretch>
        </p:blipFill>
        <p:spPr bwMode="auto">
          <a:xfrm>
            <a:off x="6705600" y="4191000"/>
            <a:ext cx="2209800" cy="2057400"/>
          </a:xfrm>
          <a:prstGeom prst="rect">
            <a:avLst/>
          </a:prstGeom>
          <a:noFill/>
          <a:ln w="25400">
            <a:solidFill>
              <a:srgbClr val="FF9900"/>
            </a:solidFill>
            <a:miter lim="800000"/>
            <a:headEnd/>
            <a:tailEnd/>
          </a:ln>
        </p:spPr>
      </p:pic>
      <p:pic>
        <p:nvPicPr>
          <p:cNvPr id="39960" name="Picture 24" descr="strecha1"/>
          <p:cNvPicPr>
            <a:picLocks noChangeAspect="1" noChangeArrowheads="1"/>
          </p:cNvPicPr>
          <p:nvPr/>
        </p:nvPicPr>
        <p:blipFill>
          <a:blip r:embed="rId6" cstate="print"/>
          <a:srcRect/>
          <a:stretch>
            <a:fillRect/>
          </a:stretch>
        </p:blipFill>
        <p:spPr bwMode="auto">
          <a:xfrm>
            <a:off x="6705600" y="1219200"/>
            <a:ext cx="2209800" cy="1989138"/>
          </a:xfrm>
          <a:prstGeom prst="rect">
            <a:avLst/>
          </a:prstGeom>
          <a:noFill/>
          <a:ln w="25400">
            <a:solidFill>
              <a:srgbClr val="FF9900"/>
            </a:solidFill>
            <a:miter lim="800000"/>
            <a:headEnd/>
            <a:tailEnd/>
          </a:ln>
        </p:spPr>
      </p:pic>
      <p:sp>
        <p:nvSpPr>
          <p:cNvPr id="39961" name="AutoShape 25"/>
          <p:cNvSpPr>
            <a:spLocks noChangeArrowheads="1"/>
          </p:cNvSpPr>
          <p:nvPr/>
        </p:nvSpPr>
        <p:spPr bwMode="auto">
          <a:xfrm>
            <a:off x="7696200" y="3276600"/>
            <a:ext cx="228600" cy="838200"/>
          </a:xfrm>
          <a:prstGeom prst="upDownArrow">
            <a:avLst>
              <a:gd name="adj1" fmla="val 50000"/>
              <a:gd name="adj2" fmla="val 73333"/>
            </a:avLst>
          </a:prstGeom>
          <a:solidFill>
            <a:srgbClr val="FF00FF"/>
          </a:solidFill>
          <a:ln w="12700" algn="ctr">
            <a:solidFill>
              <a:srgbClr val="FF00FF"/>
            </a:solidFill>
            <a:miter lim="800000"/>
            <a:headEnd type="none" w="sm" len="sm"/>
            <a:tailEnd type="none" w="sm" len="sm"/>
          </a:ln>
          <a:effectLst/>
        </p:spPr>
        <p:txBody>
          <a:bodyPr wrap="none" anchor="ctr"/>
          <a:lstStyle/>
          <a:p>
            <a:endParaRPr lang="cs-CZ"/>
          </a:p>
        </p:txBody>
      </p:sp>
      <p:sp>
        <p:nvSpPr>
          <p:cNvPr id="39962" name="Text Box 26"/>
          <p:cNvSpPr txBox="1">
            <a:spLocks noChangeArrowheads="1"/>
          </p:cNvSpPr>
          <p:nvPr/>
        </p:nvSpPr>
        <p:spPr bwMode="auto">
          <a:xfrm>
            <a:off x="152400" y="381000"/>
            <a:ext cx="6553200" cy="519113"/>
          </a:xfrm>
          <a:prstGeom prst="rect">
            <a:avLst/>
          </a:prstGeom>
          <a:noFill/>
          <a:ln w="12700" algn="ctr">
            <a:noFill/>
            <a:miter lim="800000"/>
            <a:headEnd type="none" w="sm" len="sm"/>
            <a:tailEnd type="none" w="sm" len="sm"/>
          </a:ln>
          <a:effectLst/>
        </p:spPr>
        <p:txBody>
          <a:bodyPr>
            <a:spAutoFit/>
          </a:bodyPr>
          <a:lstStyle/>
          <a:p>
            <a:pPr>
              <a:spcBef>
                <a:spcPct val="50000"/>
              </a:spcBef>
            </a:pPr>
            <a:r>
              <a:rPr lang="en-US" sz="2800" b="1">
                <a:solidFill>
                  <a:schemeClr val="accent2"/>
                </a:solidFill>
              </a:rPr>
              <a:t>Spin Correlations of Top-Antitop Pairs</a:t>
            </a:r>
            <a:endParaRPr lang="cs-CZ" sz="2800" b="1">
              <a:solidFill>
                <a:schemeClr val="accent2"/>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dissolve">
                                      <p:cBhvr>
                                        <p:cTn id="7" dur="500"/>
                                        <p:tgtEl>
                                          <p:spTgt spid="39940"/>
                                        </p:tgtEl>
                                      </p:cBhvr>
                                    </p:animEffect>
                                  </p:childTnLst>
                                </p:cTn>
                              </p:par>
                              <p:par>
                                <p:cTn id="8" presetID="9" presetClass="entr" presetSubtype="0" fill="hold" nodeType="withEffect">
                                  <p:stCondLst>
                                    <p:cond delay="0"/>
                                  </p:stCondLst>
                                  <p:childTnLst>
                                    <p:set>
                                      <p:cBhvr>
                                        <p:cTn id="9" dur="1" fill="hold">
                                          <p:stCondLst>
                                            <p:cond delay="0"/>
                                          </p:stCondLst>
                                        </p:cTn>
                                        <p:tgtEl>
                                          <p:spTgt spid="39949"/>
                                        </p:tgtEl>
                                        <p:attrNameLst>
                                          <p:attrName>style.visibility</p:attrName>
                                        </p:attrNameLst>
                                      </p:cBhvr>
                                      <p:to>
                                        <p:strVal val="visible"/>
                                      </p:to>
                                    </p:set>
                                    <p:animEffect transition="in" filter="dissolve">
                                      <p:cBhvr>
                                        <p:cTn id="10" dur="500"/>
                                        <p:tgtEl>
                                          <p:spTgt spid="39949"/>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39939"/>
                                        </p:tgtEl>
                                        <p:attrNameLst>
                                          <p:attrName>style.visibility</p:attrName>
                                        </p:attrNameLst>
                                      </p:cBhvr>
                                      <p:to>
                                        <p:strVal val="visible"/>
                                      </p:to>
                                    </p:set>
                                    <p:animEffect transition="in" filter="dissolve">
                                      <p:cBhvr>
                                        <p:cTn id="14" dur="500"/>
                                        <p:tgtEl>
                                          <p:spTgt spid="39939"/>
                                        </p:tgtEl>
                                      </p:cBhvr>
                                    </p:animEffect>
                                  </p:childTnLst>
                                </p:cTn>
                              </p:par>
                              <p:par>
                                <p:cTn id="15" presetID="9" presetClass="entr" presetSubtype="0" fill="hold" nodeType="withEffect">
                                  <p:stCondLst>
                                    <p:cond delay="0"/>
                                  </p:stCondLst>
                                  <p:childTnLst>
                                    <p:set>
                                      <p:cBhvr>
                                        <p:cTn id="16" dur="1" fill="hold">
                                          <p:stCondLst>
                                            <p:cond delay="0"/>
                                          </p:stCondLst>
                                        </p:cTn>
                                        <p:tgtEl>
                                          <p:spTgt spid="39950"/>
                                        </p:tgtEl>
                                        <p:attrNameLst>
                                          <p:attrName>style.visibility</p:attrName>
                                        </p:attrNameLst>
                                      </p:cBhvr>
                                      <p:to>
                                        <p:strVal val="visible"/>
                                      </p:to>
                                    </p:set>
                                    <p:animEffect transition="in" filter="dissolve">
                                      <p:cBhvr>
                                        <p:cTn id="17" dur="500"/>
                                        <p:tgtEl>
                                          <p:spTgt spid="39950"/>
                                        </p:tgtEl>
                                      </p:cBhvr>
                                    </p:animEffect>
                                  </p:childTnLst>
                                </p:cTn>
                              </p:par>
                            </p:childTnLst>
                          </p:cTn>
                        </p:par>
                        <p:par>
                          <p:cTn id="18" fill="hold">
                            <p:stCondLst>
                              <p:cond delay="1000"/>
                            </p:stCondLst>
                            <p:childTnLst>
                              <p:par>
                                <p:cTn id="19" presetID="24" presetClass="entr" presetSubtype="0" fill="hold" nodeType="afterEffect">
                                  <p:stCondLst>
                                    <p:cond delay="0"/>
                                  </p:stCondLst>
                                  <p:childTnLst>
                                    <p:set>
                                      <p:cBhvr>
                                        <p:cTn id="20" dur="1" fill="hold">
                                          <p:stCondLst>
                                            <p:cond delay="0"/>
                                          </p:stCondLst>
                                        </p:cTn>
                                        <p:tgtEl>
                                          <p:spTgt spid="39959"/>
                                        </p:tgtEl>
                                        <p:attrNameLst>
                                          <p:attrName>style.visibility</p:attrName>
                                        </p:attrNameLst>
                                      </p:cBhvr>
                                      <p:to>
                                        <p:strVal val="visible"/>
                                      </p:to>
                                    </p:set>
                                    <p:anim to="" calcmode="lin" valueType="num">
                                      <p:cBhvr>
                                        <p:cTn id="21" dur="1" fill="hold"/>
                                        <p:tgtEl>
                                          <p:spTgt spid="39959"/>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39960"/>
                                        </p:tgtEl>
                                        <p:attrNameLst>
                                          <p:attrName>style.visibility</p:attrName>
                                        </p:attrNameLst>
                                      </p:cBhvr>
                                      <p:to>
                                        <p:strVal val="visible"/>
                                      </p:to>
                                    </p:set>
                                    <p:anim to="" calcmode="lin" valueType="num">
                                      <p:cBhvr>
                                        <p:cTn id="24" dur="1" fill="hold"/>
                                        <p:tgtEl>
                                          <p:spTgt spid="39960"/>
                                        </p:tgtEl>
                                        <p:attrNameLst>
                                          <p:attrName/>
                                        </p:attrNameLst>
                                      </p:cBhvr>
                                    </p:anim>
                                  </p:childTnLst>
                                </p:cTn>
                              </p:par>
                              <p:par>
                                <p:cTn id="25" presetID="24" presetClass="entr" presetSubtype="0" fill="hold" grpId="0" nodeType="withEffect">
                                  <p:stCondLst>
                                    <p:cond delay="0"/>
                                  </p:stCondLst>
                                  <p:childTnLst>
                                    <p:set>
                                      <p:cBhvr>
                                        <p:cTn id="26" dur="1" fill="hold">
                                          <p:stCondLst>
                                            <p:cond delay="0"/>
                                          </p:stCondLst>
                                        </p:cTn>
                                        <p:tgtEl>
                                          <p:spTgt spid="39961"/>
                                        </p:tgtEl>
                                        <p:attrNameLst>
                                          <p:attrName>style.visibility</p:attrName>
                                        </p:attrNameLst>
                                      </p:cBhvr>
                                      <p:to>
                                        <p:strVal val="visible"/>
                                      </p:to>
                                    </p:set>
                                    <p:anim to="" calcmode="lin" valueType="num">
                                      <p:cBhvr>
                                        <p:cTn id="27" dur="1" fill="hold"/>
                                        <p:tgtEl>
                                          <p:spTgt spid="3996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0" grpId="0" animBg="1"/>
      <p:bldP spid="3996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datum 6"/>
          <p:cNvSpPr>
            <a:spLocks noGrp="1"/>
          </p:cNvSpPr>
          <p:nvPr>
            <p:ph type="dt" sz="quarter" idx="10"/>
          </p:nvPr>
        </p:nvSpPr>
        <p:spPr>
          <a:noFill/>
        </p:spPr>
        <p:txBody>
          <a:bodyPr/>
          <a:lstStyle/>
          <a:p>
            <a:r>
              <a:rPr lang="cs-CZ" smtClean="0"/>
              <a:t>Jalta 14/9/2005               V. Simak</a:t>
            </a:r>
          </a:p>
        </p:txBody>
      </p:sp>
      <p:sp>
        <p:nvSpPr>
          <p:cNvPr id="30723" name="Zástupný symbol pro zápatí 7"/>
          <p:cNvSpPr>
            <a:spLocks noGrp="1"/>
          </p:cNvSpPr>
          <p:nvPr>
            <p:ph type="ftr" sz="quarter" idx="11"/>
          </p:nvPr>
        </p:nvSpPr>
        <p:spPr>
          <a:noFill/>
        </p:spPr>
        <p:txBody>
          <a:bodyPr/>
          <a:lstStyle/>
          <a:p>
            <a:r>
              <a:rPr lang="cs-CZ" smtClean="0"/>
              <a:t>New Trends in High-Energy Physics</a:t>
            </a:r>
          </a:p>
        </p:txBody>
      </p:sp>
      <p:sp>
        <p:nvSpPr>
          <p:cNvPr id="30724" name="Zástupný symbol pro číslo snímku 8"/>
          <p:cNvSpPr>
            <a:spLocks noGrp="1"/>
          </p:cNvSpPr>
          <p:nvPr>
            <p:ph type="sldNum" sz="quarter" idx="12"/>
          </p:nvPr>
        </p:nvSpPr>
        <p:spPr>
          <a:noFill/>
        </p:spPr>
        <p:txBody>
          <a:bodyPr/>
          <a:lstStyle/>
          <a:p>
            <a:fld id="{68E6E974-469F-4C6F-B425-5BFDB78A6C7D}" type="slidenum">
              <a:rPr lang="cs-CZ" smtClean="0"/>
              <a:pPr/>
              <a:t>48</a:t>
            </a:fld>
            <a:endParaRPr lang="cs-CZ" smtClean="0"/>
          </a:p>
        </p:txBody>
      </p:sp>
      <p:pic>
        <p:nvPicPr>
          <p:cNvPr id="30725" name="Picture 2" descr="tabulka2"/>
          <p:cNvPicPr>
            <a:picLocks noGrp="1" noChangeAspect="1" noChangeArrowheads="1"/>
          </p:cNvPicPr>
          <p:nvPr>
            <p:ph sz="quarter" idx="4"/>
          </p:nvPr>
        </p:nvPicPr>
        <p:blipFill>
          <a:blip r:embed="rId2" cstate="print"/>
          <a:srcRect/>
          <a:stretch>
            <a:fillRect/>
          </a:stretch>
        </p:blipFill>
        <p:spPr>
          <a:xfrm>
            <a:off x="395536" y="3429000"/>
            <a:ext cx="7848600" cy="2868612"/>
          </a:xfrm>
          <a:noFill/>
          <a:ln w="25400">
            <a:solidFill>
              <a:srgbClr val="FF0000"/>
            </a:solidFill>
          </a:ln>
        </p:spPr>
      </p:pic>
      <p:pic>
        <p:nvPicPr>
          <p:cNvPr id="30726" name="Picture 3" descr="c1_2"/>
          <p:cNvPicPr>
            <a:picLocks noChangeAspect="1" noChangeArrowheads="1"/>
          </p:cNvPicPr>
          <p:nvPr/>
        </p:nvPicPr>
        <p:blipFill>
          <a:blip r:embed="rId3" cstate="print"/>
          <a:srcRect/>
          <a:stretch>
            <a:fillRect/>
          </a:stretch>
        </p:blipFill>
        <p:spPr bwMode="auto">
          <a:xfrm>
            <a:off x="1116013" y="334963"/>
            <a:ext cx="3167062" cy="2949575"/>
          </a:xfrm>
          <a:prstGeom prst="rect">
            <a:avLst/>
          </a:prstGeom>
          <a:noFill/>
          <a:ln w="9525">
            <a:noFill/>
            <a:miter lim="800000"/>
            <a:headEnd/>
            <a:tailEnd/>
          </a:ln>
        </p:spPr>
      </p:pic>
      <p:pic>
        <p:nvPicPr>
          <p:cNvPr id="30727" name="Picture 4" descr="c1_2"/>
          <p:cNvPicPr>
            <a:picLocks noChangeAspect="1" noChangeArrowheads="1"/>
          </p:cNvPicPr>
          <p:nvPr/>
        </p:nvPicPr>
        <p:blipFill>
          <a:blip r:embed="rId4" cstate="print"/>
          <a:srcRect/>
          <a:stretch>
            <a:fillRect/>
          </a:stretch>
        </p:blipFill>
        <p:spPr bwMode="auto">
          <a:xfrm>
            <a:off x="4572000" y="333375"/>
            <a:ext cx="3455988" cy="2932113"/>
          </a:xfrm>
          <a:prstGeom prst="rect">
            <a:avLst/>
          </a:prstGeom>
          <a:noFill/>
          <a:ln w="9525">
            <a:noFill/>
            <a:miter lim="800000"/>
            <a:headEnd/>
            <a:tailEnd/>
          </a:ln>
        </p:spPr>
      </p:pic>
      <p:grpSp>
        <p:nvGrpSpPr>
          <p:cNvPr id="2" name="Group 5"/>
          <p:cNvGrpSpPr>
            <a:grpSpLocks/>
          </p:cNvGrpSpPr>
          <p:nvPr/>
        </p:nvGrpSpPr>
        <p:grpSpPr bwMode="auto">
          <a:xfrm>
            <a:off x="8172450" y="404813"/>
            <a:ext cx="758825" cy="1081087"/>
            <a:chOff x="3360" y="3072"/>
            <a:chExt cx="562" cy="768"/>
          </a:xfrm>
        </p:grpSpPr>
        <p:sp>
          <p:nvSpPr>
            <p:cNvPr id="30731" name="Rectangle 6"/>
            <p:cNvSpPr>
              <a:spLocks noChangeArrowheads="1"/>
            </p:cNvSpPr>
            <p:nvPr/>
          </p:nvSpPr>
          <p:spPr bwMode="auto">
            <a:xfrm>
              <a:off x="3360" y="3072"/>
              <a:ext cx="480" cy="768"/>
            </a:xfrm>
            <a:prstGeom prst="rect">
              <a:avLst/>
            </a:prstGeom>
            <a:solidFill>
              <a:srgbClr val="FFFF99"/>
            </a:solidFill>
            <a:ln w="25400">
              <a:noFill/>
              <a:miter lim="800000"/>
              <a:headEnd/>
              <a:tailEnd/>
            </a:ln>
          </p:spPr>
          <p:txBody>
            <a:bodyPr wrap="none" anchor="ctr"/>
            <a:lstStyle/>
            <a:p>
              <a:endParaRPr lang="cs-CZ"/>
            </a:p>
          </p:txBody>
        </p:sp>
        <p:pic>
          <p:nvPicPr>
            <p:cNvPr id="30732" name="Picture 7" descr="atlas-logo"/>
            <p:cNvPicPr>
              <a:picLocks noChangeAspect="1" noChangeArrowheads="1"/>
            </p:cNvPicPr>
            <p:nvPr/>
          </p:nvPicPr>
          <p:blipFill>
            <a:blip r:embed="rId5" cstate="print"/>
            <a:srcRect/>
            <a:stretch>
              <a:fillRect/>
            </a:stretch>
          </p:blipFill>
          <p:spPr bwMode="auto">
            <a:xfrm>
              <a:off x="3360" y="3120"/>
              <a:ext cx="463" cy="714"/>
            </a:xfrm>
            <a:prstGeom prst="rect">
              <a:avLst/>
            </a:prstGeom>
            <a:noFill/>
            <a:ln w="9525">
              <a:noFill/>
              <a:miter lim="800000"/>
              <a:headEnd/>
              <a:tailEnd/>
            </a:ln>
          </p:spPr>
        </p:pic>
        <p:sp>
          <p:nvSpPr>
            <p:cNvPr id="30733" name="Text Box 8"/>
            <p:cNvSpPr txBox="1">
              <a:spLocks noChangeArrowheads="1"/>
            </p:cNvSpPr>
            <p:nvPr/>
          </p:nvSpPr>
          <p:spPr bwMode="auto">
            <a:xfrm rot="-5353840">
              <a:off x="3427" y="3337"/>
              <a:ext cx="718" cy="272"/>
            </a:xfrm>
            <a:prstGeom prst="rect">
              <a:avLst/>
            </a:prstGeom>
            <a:noFill/>
            <a:ln w="25400">
              <a:noFill/>
              <a:miter lim="800000"/>
              <a:headEnd/>
              <a:tailEnd type="none" w="lg" len="lg"/>
            </a:ln>
          </p:spPr>
          <p:txBody>
            <a:bodyPr>
              <a:spAutoFit/>
            </a:bodyPr>
            <a:lstStyle/>
            <a:p>
              <a:pPr>
                <a:spcBef>
                  <a:spcPct val="50000"/>
                </a:spcBef>
              </a:pPr>
              <a:r>
                <a:rPr lang="de-DE"/>
                <a:t>Atlas</a:t>
              </a:r>
            </a:p>
          </p:txBody>
        </p:sp>
      </p:grpSp>
      <p:sp>
        <p:nvSpPr>
          <p:cNvPr id="30729" name="Text Box 9"/>
          <p:cNvSpPr txBox="1">
            <a:spLocks noChangeArrowheads="1"/>
          </p:cNvSpPr>
          <p:nvPr/>
        </p:nvSpPr>
        <p:spPr bwMode="auto">
          <a:xfrm>
            <a:off x="6948488" y="2852738"/>
            <a:ext cx="2008187" cy="366712"/>
          </a:xfrm>
          <a:prstGeom prst="rect">
            <a:avLst/>
          </a:prstGeom>
          <a:noFill/>
          <a:ln w="9525">
            <a:noFill/>
            <a:miter lim="800000"/>
            <a:headEnd/>
            <a:tailEnd/>
          </a:ln>
        </p:spPr>
        <p:txBody>
          <a:bodyPr wrap="none">
            <a:spAutoFit/>
          </a:bodyPr>
          <a:lstStyle/>
          <a:p>
            <a:r>
              <a:rPr lang="el-GR" b="1" i="1">
                <a:solidFill>
                  <a:srgbClr val="0033CC"/>
                </a:solidFill>
                <a:cs typeface="Arial" charset="0"/>
              </a:rPr>
              <a:t>κ</a:t>
            </a:r>
            <a:r>
              <a:rPr lang="en-US" b="1" i="1">
                <a:solidFill>
                  <a:srgbClr val="0033CC"/>
                </a:solidFill>
              </a:rPr>
              <a:t>= -0.34   SM  LO</a:t>
            </a:r>
          </a:p>
        </p:txBody>
      </p:sp>
      <p:sp>
        <p:nvSpPr>
          <p:cNvPr id="30730" name="Text Box 10"/>
          <p:cNvSpPr txBox="1">
            <a:spLocks noChangeArrowheads="1"/>
          </p:cNvSpPr>
          <p:nvPr/>
        </p:nvSpPr>
        <p:spPr bwMode="auto">
          <a:xfrm>
            <a:off x="3635375" y="2852738"/>
            <a:ext cx="636588" cy="366712"/>
          </a:xfrm>
          <a:prstGeom prst="rect">
            <a:avLst/>
          </a:prstGeom>
          <a:noFill/>
          <a:ln w="9525">
            <a:noFill/>
            <a:miter lim="800000"/>
            <a:headEnd/>
            <a:tailEnd/>
          </a:ln>
        </p:spPr>
        <p:txBody>
          <a:bodyPr wrap="none">
            <a:spAutoFit/>
          </a:bodyPr>
          <a:lstStyle/>
          <a:p>
            <a:r>
              <a:rPr lang="el-GR" b="1" i="1">
                <a:solidFill>
                  <a:srgbClr val="0033CC"/>
                </a:solidFill>
                <a:cs typeface="Arial" charset="0"/>
              </a:rPr>
              <a:t>κ</a:t>
            </a:r>
            <a:r>
              <a:rPr lang="en-US" b="1" i="1">
                <a:solidFill>
                  <a:srgbClr val="0033CC"/>
                </a:solidFill>
              </a:rPr>
              <a:t>= 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467544" y="274141"/>
            <a:ext cx="8064895" cy="619902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23528" y="5661248"/>
            <a:ext cx="8007293" cy="927348"/>
          </a:xfrm>
          <a:prstGeom prst="rect">
            <a:avLst/>
          </a:prstGeom>
          <a:noFill/>
          <a:ln w="9525">
            <a:noFill/>
            <a:miter lim="800000"/>
            <a:headEnd/>
            <a:tailEnd/>
          </a:ln>
        </p:spPr>
      </p:pic>
      <p:sp>
        <p:nvSpPr>
          <p:cNvPr id="4" name="Zástupný symbol pro datum 3"/>
          <p:cNvSpPr>
            <a:spLocks noGrp="1"/>
          </p:cNvSpPr>
          <p:nvPr>
            <p:ph type="dt" sz="half" idx="10"/>
          </p:nvPr>
        </p:nvSpPr>
        <p:spPr/>
        <p:txBody>
          <a:bodyPr/>
          <a:lstStyle/>
          <a:p>
            <a:fld id="{7E9A7C37-1009-4DBC-A9FE-610430817220}" type="datetime1">
              <a:rPr lang="cs-CZ" smtClean="0"/>
              <a:pPr/>
              <a:t>23.4.2015</a:t>
            </a:fld>
            <a:endParaRPr lang="cs-CZ"/>
          </a:p>
        </p:txBody>
      </p:sp>
      <p:sp>
        <p:nvSpPr>
          <p:cNvPr id="5" name="Zástupný symbol pro číslo snímku 4"/>
          <p:cNvSpPr>
            <a:spLocks noGrp="1"/>
          </p:cNvSpPr>
          <p:nvPr>
            <p:ph type="sldNum" sz="quarter" idx="12"/>
          </p:nvPr>
        </p:nvSpPr>
        <p:spPr/>
        <p:txBody>
          <a:bodyPr/>
          <a:lstStyle/>
          <a:p>
            <a:fld id="{06236EBE-7794-4DB4-A8AB-C1742DCE7D52}" type="slidenum">
              <a:rPr lang="cs-CZ" smtClean="0"/>
              <a:pPr/>
              <a:t>49</a:t>
            </a:fld>
            <a:endParaRPr lang="cs-CZ"/>
          </a:p>
        </p:txBody>
      </p:sp>
      <p:sp>
        <p:nvSpPr>
          <p:cNvPr id="6" name="Zástupný symbol pro zápatí 5"/>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438150" y="366713"/>
            <a:ext cx="8267700" cy="6124575"/>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78A19D72-E05E-417D-BC53-6D4AD7F2E82D}"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5</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79512" y="260648"/>
            <a:ext cx="8717927" cy="6076131"/>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457DCF38-7E65-42B1-A1B4-71CB1E3CEAB6}"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50</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83568" y="404664"/>
            <a:ext cx="7920880" cy="5940660"/>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22DD772A-2B41-4762-AF71-5CDBCD30C1A3}"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51</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467544" y="274141"/>
            <a:ext cx="8064895" cy="619902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23528" y="5661248"/>
            <a:ext cx="8007293" cy="927348"/>
          </a:xfrm>
          <a:prstGeom prst="rect">
            <a:avLst/>
          </a:prstGeom>
          <a:noFill/>
          <a:ln w="9525">
            <a:noFill/>
            <a:miter lim="800000"/>
            <a:headEnd/>
            <a:tailEnd/>
          </a:ln>
        </p:spPr>
      </p:pic>
      <p:sp>
        <p:nvSpPr>
          <p:cNvPr id="4" name="Zástupný symbol pro datum 3"/>
          <p:cNvSpPr>
            <a:spLocks noGrp="1"/>
          </p:cNvSpPr>
          <p:nvPr>
            <p:ph type="dt" sz="half" idx="10"/>
          </p:nvPr>
        </p:nvSpPr>
        <p:spPr/>
        <p:txBody>
          <a:bodyPr/>
          <a:lstStyle/>
          <a:p>
            <a:fld id="{7E9A7C37-1009-4DBC-A9FE-610430817220}" type="datetime1">
              <a:rPr lang="cs-CZ" smtClean="0"/>
              <a:pPr/>
              <a:t>23.4.2015</a:t>
            </a:fld>
            <a:endParaRPr lang="cs-CZ"/>
          </a:p>
        </p:txBody>
      </p:sp>
      <p:sp>
        <p:nvSpPr>
          <p:cNvPr id="5" name="Zástupný symbol pro číslo snímku 4"/>
          <p:cNvSpPr>
            <a:spLocks noGrp="1"/>
          </p:cNvSpPr>
          <p:nvPr>
            <p:ph type="sldNum" sz="quarter" idx="12"/>
          </p:nvPr>
        </p:nvSpPr>
        <p:spPr/>
        <p:txBody>
          <a:bodyPr/>
          <a:lstStyle/>
          <a:p>
            <a:fld id="{06236EBE-7794-4DB4-A8AB-C1742DCE7D52}" type="slidenum">
              <a:rPr lang="cs-CZ" smtClean="0"/>
              <a:pPr/>
              <a:t>52</a:t>
            </a:fld>
            <a:endParaRPr lang="cs-CZ"/>
          </a:p>
        </p:txBody>
      </p:sp>
      <p:sp>
        <p:nvSpPr>
          <p:cNvPr id="6" name="Zástupný symbol pro zápatí 5"/>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47664" y="692696"/>
            <a:ext cx="5705475" cy="730629"/>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457200" y="1752600"/>
            <a:ext cx="8086725" cy="1038225"/>
          </a:xfrm>
          <a:prstGeom prst="rect">
            <a:avLst/>
          </a:prstGeom>
          <a:noFill/>
          <a:ln w="9525">
            <a:noFill/>
            <a:miter lim="800000"/>
            <a:headEnd/>
            <a:tailEnd/>
          </a:ln>
        </p:spPr>
      </p:pic>
      <p:pic>
        <p:nvPicPr>
          <p:cNvPr id="4" name="Picture 6"/>
          <p:cNvPicPr>
            <a:picLocks noChangeAspect="1" noChangeArrowheads="1"/>
          </p:cNvPicPr>
          <p:nvPr/>
        </p:nvPicPr>
        <p:blipFill>
          <a:blip r:embed="rId4" cstate="print"/>
          <a:srcRect/>
          <a:stretch>
            <a:fillRect/>
          </a:stretch>
        </p:blipFill>
        <p:spPr bwMode="auto">
          <a:xfrm>
            <a:off x="4953000" y="2743200"/>
            <a:ext cx="2085975" cy="1400175"/>
          </a:xfrm>
          <a:prstGeom prst="rect">
            <a:avLst/>
          </a:prstGeom>
          <a:noFill/>
          <a:ln w="9525">
            <a:noFill/>
            <a:miter lim="800000"/>
            <a:headEnd/>
            <a:tailEnd/>
          </a:ln>
        </p:spPr>
      </p:pic>
      <p:pic>
        <p:nvPicPr>
          <p:cNvPr id="5" name="Picture 10"/>
          <p:cNvPicPr>
            <a:picLocks noChangeAspect="1" noChangeArrowheads="1"/>
          </p:cNvPicPr>
          <p:nvPr/>
        </p:nvPicPr>
        <p:blipFill>
          <a:blip r:embed="rId5" cstate="print"/>
          <a:srcRect/>
          <a:stretch>
            <a:fillRect/>
          </a:stretch>
        </p:blipFill>
        <p:spPr bwMode="auto">
          <a:xfrm>
            <a:off x="5029200" y="4114800"/>
            <a:ext cx="3886200" cy="912668"/>
          </a:xfrm>
          <a:prstGeom prst="rect">
            <a:avLst/>
          </a:prstGeom>
          <a:noFill/>
          <a:ln w="9525">
            <a:noFill/>
            <a:miter lim="800000"/>
            <a:headEnd/>
            <a:tailEnd/>
          </a:ln>
        </p:spPr>
      </p:pic>
      <p:pic>
        <p:nvPicPr>
          <p:cNvPr id="6" name="Picture 1"/>
          <p:cNvPicPr>
            <a:picLocks noChangeAspect="1" noChangeArrowheads="1"/>
          </p:cNvPicPr>
          <p:nvPr/>
        </p:nvPicPr>
        <p:blipFill>
          <a:blip r:embed="rId6" cstate="print"/>
          <a:srcRect/>
          <a:stretch>
            <a:fillRect/>
          </a:stretch>
        </p:blipFill>
        <p:spPr bwMode="auto">
          <a:xfrm>
            <a:off x="762000" y="4572000"/>
            <a:ext cx="2817628" cy="457200"/>
          </a:xfrm>
          <a:prstGeom prst="rect">
            <a:avLst/>
          </a:prstGeom>
          <a:noFill/>
          <a:ln w="9525">
            <a:noFill/>
            <a:miter lim="800000"/>
            <a:headEnd/>
            <a:tailEnd/>
          </a:ln>
        </p:spPr>
      </p:pic>
      <p:pic>
        <p:nvPicPr>
          <p:cNvPr id="7" name="Picture 7"/>
          <p:cNvPicPr>
            <a:picLocks noChangeAspect="1" noChangeArrowheads="1"/>
          </p:cNvPicPr>
          <p:nvPr/>
        </p:nvPicPr>
        <p:blipFill>
          <a:blip r:embed="rId7" cstate="print"/>
          <a:srcRect/>
          <a:stretch>
            <a:fillRect/>
          </a:stretch>
        </p:blipFill>
        <p:spPr bwMode="auto">
          <a:xfrm>
            <a:off x="1676400" y="5029200"/>
            <a:ext cx="5334000" cy="1349566"/>
          </a:xfrm>
          <a:prstGeom prst="rect">
            <a:avLst/>
          </a:prstGeom>
          <a:noFill/>
          <a:ln w="9525">
            <a:noFill/>
            <a:miter lim="800000"/>
            <a:headEnd/>
            <a:tailEnd/>
          </a:ln>
        </p:spPr>
      </p:pic>
      <p:sp>
        <p:nvSpPr>
          <p:cNvPr id="8" name="Zástupný symbol pro datum 7"/>
          <p:cNvSpPr>
            <a:spLocks noGrp="1"/>
          </p:cNvSpPr>
          <p:nvPr>
            <p:ph type="dt" sz="half" idx="10"/>
          </p:nvPr>
        </p:nvSpPr>
        <p:spPr/>
        <p:txBody>
          <a:bodyPr/>
          <a:lstStyle/>
          <a:p>
            <a:fld id="{897818AA-9E69-4CEF-8672-8F0C637C1519}" type="datetime1">
              <a:rPr lang="cs-CZ" smtClean="0"/>
              <a:pPr/>
              <a:t>23.4.2015</a:t>
            </a:fld>
            <a:endParaRPr lang="cs-CZ"/>
          </a:p>
        </p:txBody>
      </p:sp>
      <p:sp>
        <p:nvSpPr>
          <p:cNvPr id="9" name="Zástupný symbol pro číslo snímku 8"/>
          <p:cNvSpPr>
            <a:spLocks noGrp="1"/>
          </p:cNvSpPr>
          <p:nvPr>
            <p:ph type="sldNum" sz="quarter" idx="12"/>
          </p:nvPr>
        </p:nvSpPr>
        <p:spPr/>
        <p:txBody>
          <a:bodyPr/>
          <a:lstStyle/>
          <a:p>
            <a:fld id="{06236EBE-7794-4DB4-A8AB-C1742DCE7D52}" type="slidenum">
              <a:rPr lang="cs-CZ" smtClean="0"/>
              <a:pPr/>
              <a:t>53</a:t>
            </a:fld>
            <a:endParaRPr lang="cs-CZ"/>
          </a:p>
        </p:txBody>
      </p:sp>
      <p:sp>
        <p:nvSpPr>
          <p:cNvPr id="10" name="Zástupný symbol pro zápatí 9"/>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404664"/>
            <a:ext cx="8991600" cy="2202716"/>
          </a:xfrm>
          <a:prstGeom prst="rect">
            <a:avLst/>
          </a:prstGeom>
          <a:noFill/>
          <a:ln w="9525">
            <a:noFill/>
            <a:miter lim="800000"/>
            <a:headEnd/>
            <a:tailEnd/>
          </a:ln>
        </p:spPr>
      </p:pic>
      <p:pic>
        <p:nvPicPr>
          <p:cNvPr id="3" name="Picture 6"/>
          <p:cNvPicPr>
            <a:picLocks noChangeAspect="1" noChangeArrowheads="1"/>
          </p:cNvPicPr>
          <p:nvPr/>
        </p:nvPicPr>
        <p:blipFill>
          <a:blip r:embed="rId3" cstate="print"/>
          <a:srcRect/>
          <a:stretch>
            <a:fillRect/>
          </a:stretch>
        </p:blipFill>
        <p:spPr bwMode="auto">
          <a:xfrm>
            <a:off x="5580112" y="3068960"/>
            <a:ext cx="3200400" cy="1219200"/>
          </a:xfrm>
          <a:prstGeom prst="rect">
            <a:avLst/>
          </a:prstGeom>
          <a:noFill/>
          <a:ln w="9525">
            <a:noFill/>
            <a:miter lim="800000"/>
            <a:headEnd/>
            <a:tailEnd/>
          </a:ln>
        </p:spPr>
      </p:pic>
      <p:pic>
        <p:nvPicPr>
          <p:cNvPr id="4" name="Picture 5"/>
          <p:cNvPicPr>
            <a:picLocks noChangeAspect="1" noChangeArrowheads="1"/>
          </p:cNvPicPr>
          <p:nvPr/>
        </p:nvPicPr>
        <p:blipFill>
          <a:blip r:embed="rId4" cstate="print"/>
          <a:srcRect/>
          <a:stretch>
            <a:fillRect/>
          </a:stretch>
        </p:blipFill>
        <p:spPr bwMode="auto">
          <a:xfrm>
            <a:off x="152400" y="3124200"/>
            <a:ext cx="4257675" cy="2872511"/>
          </a:xfrm>
          <a:prstGeom prst="rect">
            <a:avLst/>
          </a:prstGeom>
          <a:noFill/>
          <a:ln w="9525">
            <a:noFill/>
            <a:miter lim="800000"/>
            <a:headEnd/>
            <a:tailEnd/>
          </a:ln>
        </p:spPr>
      </p:pic>
      <p:sp>
        <p:nvSpPr>
          <p:cNvPr id="5" name="Zástupný symbol pro datum 4"/>
          <p:cNvSpPr>
            <a:spLocks noGrp="1"/>
          </p:cNvSpPr>
          <p:nvPr>
            <p:ph type="dt" sz="half" idx="10"/>
          </p:nvPr>
        </p:nvSpPr>
        <p:spPr/>
        <p:txBody>
          <a:bodyPr/>
          <a:lstStyle/>
          <a:p>
            <a:fld id="{41ABB48C-B9C2-4D28-B8A5-819D45884997}" type="datetime1">
              <a:rPr lang="cs-CZ" smtClean="0"/>
              <a:pPr/>
              <a:t>23.4.2015</a:t>
            </a:fld>
            <a:endParaRPr lang="cs-CZ"/>
          </a:p>
        </p:txBody>
      </p:sp>
      <p:sp>
        <p:nvSpPr>
          <p:cNvPr id="6" name="Zástupný symbol pro číslo snímku 5"/>
          <p:cNvSpPr>
            <a:spLocks noGrp="1"/>
          </p:cNvSpPr>
          <p:nvPr>
            <p:ph type="sldNum" sz="quarter" idx="12"/>
          </p:nvPr>
        </p:nvSpPr>
        <p:spPr/>
        <p:txBody>
          <a:bodyPr/>
          <a:lstStyle/>
          <a:p>
            <a:fld id="{06236EBE-7794-4DB4-A8AB-C1742DCE7D52}" type="slidenum">
              <a:rPr lang="cs-CZ" smtClean="0"/>
              <a:pPr/>
              <a:t>54</a:t>
            </a:fld>
            <a:endParaRPr lang="cs-CZ"/>
          </a:p>
        </p:txBody>
      </p:sp>
      <p:sp>
        <p:nvSpPr>
          <p:cNvPr id="7" name="Zástupný symbol pro zápatí 6"/>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79512" y="260648"/>
            <a:ext cx="8717927" cy="6076131"/>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457DCF38-7E65-42B1-A1B4-71CB1E3CEAB6}"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55</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83568" y="404664"/>
            <a:ext cx="7920880" cy="5940660"/>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22DD772A-2B41-4762-AF71-5CDBCD30C1A3}"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56</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23528" y="246224"/>
            <a:ext cx="8093212" cy="6063096"/>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2B35E34B-940A-46AE-8067-F2D782CF937C}"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57</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257175" y="642938"/>
            <a:ext cx="8629650" cy="5572125"/>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D20E8491-67F4-4D96-9B37-C52743893105}"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58</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datum 1"/>
          <p:cNvSpPr>
            <a:spLocks noGrp="1"/>
          </p:cNvSpPr>
          <p:nvPr>
            <p:ph type="dt" sz="half" idx="10"/>
          </p:nvPr>
        </p:nvSpPr>
        <p:spPr/>
        <p:txBody>
          <a:bodyPr/>
          <a:lstStyle/>
          <a:p>
            <a:r>
              <a:rPr lang="cs-CZ"/>
              <a:t>Jalta 14/9/2005               V. Simak</a:t>
            </a:r>
          </a:p>
        </p:txBody>
      </p:sp>
      <p:sp>
        <p:nvSpPr>
          <p:cNvPr id="11" name="Zástupný symbol pro zápatí 2"/>
          <p:cNvSpPr>
            <a:spLocks noGrp="1"/>
          </p:cNvSpPr>
          <p:nvPr>
            <p:ph type="ftr" sz="quarter" idx="11"/>
          </p:nvPr>
        </p:nvSpPr>
        <p:spPr/>
        <p:txBody>
          <a:bodyPr/>
          <a:lstStyle/>
          <a:p>
            <a:r>
              <a:rPr lang="cs-CZ"/>
              <a:t>New Trends in High-Energy Physics</a:t>
            </a:r>
          </a:p>
        </p:txBody>
      </p:sp>
      <p:sp>
        <p:nvSpPr>
          <p:cNvPr id="12" name="Zástupný symbol pro číslo snímku 3"/>
          <p:cNvSpPr>
            <a:spLocks noGrp="1"/>
          </p:cNvSpPr>
          <p:nvPr>
            <p:ph type="sldNum" sz="quarter" idx="12"/>
          </p:nvPr>
        </p:nvSpPr>
        <p:spPr/>
        <p:txBody>
          <a:bodyPr/>
          <a:lstStyle/>
          <a:p>
            <a:fld id="{20AE6C8F-5079-4108-AC78-408C94132BEF}" type="slidenum">
              <a:rPr lang="cs-CZ"/>
              <a:pPr/>
              <a:t>59</a:t>
            </a:fld>
            <a:endParaRPr lang="cs-CZ"/>
          </a:p>
        </p:txBody>
      </p:sp>
      <p:graphicFrame>
        <p:nvGraphicFramePr>
          <p:cNvPr id="154626" name="Object 2"/>
          <p:cNvGraphicFramePr>
            <a:graphicFrameLocks noChangeAspect="1"/>
          </p:cNvGraphicFramePr>
          <p:nvPr/>
        </p:nvGraphicFramePr>
        <p:xfrm>
          <a:off x="3598689" y="3212976"/>
          <a:ext cx="5545311" cy="2568898"/>
        </p:xfrm>
        <a:graphic>
          <a:graphicData uri="http://schemas.openxmlformats.org/presentationml/2006/ole">
            <p:oleObj spid="_x0000_s1026" name="Fotografie" r:id="rId3" imgW="8573697" imgH="1943371" progId="">
              <p:embed/>
            </p:oleObj>
          </a:graphicData>
        </a:graphic>
      </p:graphicFrame>
      <p:graphicFrame>
        <p:nvGraphicFramePr>
          <p:cNvPr id="154627" name="Object 3"/>
          <p:cNvGraphicFramePr>
            <a:graphicFrameLocks noChangeAspect="1"/>
          </p:cNvGraphicFramePr>
          <p:nvPr/>
        </p:nvGraphicFramePr>
        <p:xfrm>
          <a:off x="2843809" y="1628775"/>
          <a:ext cx="6028730" cy="995363"/>
        </p:xfrm>
        <a:graphic>
          <a:graphicData uri="http://schemas.openxmlformats.org/presentationml/2006/ole">
            <p:oleObj spid="_x0000_s1027" name="Fotografie" r:id="rId4" imgW="5961905" imgH="476316" progId="">
              <p:embed/>
            </p:oleObj>
          </a:graphicData>
        </a:graphic>
      </p:graphicFrame>
      <p:sp>
        <p:nvSpPr>
          <p:cNvPr id="154628" name="Text Box 4"/>
          <p:cNvSpPr txBox="1">
            <a:spLocks noChangeArrowheads="1"/>
          </p:cNvSpPr>
          <p:nvPr/>
        </p:nvSpPr>
        <p:spPr bwMode="auto">
          <a:xfrm>
            <a:off x="2270125" y="955675"/>
            <a:ext cx="184150" cy="457200"/>
          </a:xfrm>
          <a:prstGeom prst="rect">
            <a:avLst/>
          </a:prstGeom>
          <a:noFill/>
          <a:ln w="9525">
            <a:noFill/>
            <a:miter lim="800000"/>
            <a:headEnd/>
            <a:tailEnd/>
          </a:ln>
          <a:effectLst/>
        </p:spPr>
        <p:txBody>
          <a:bodyPr wrap="none">
            <a:spAutoFit/>
          </a:bodyPr>
          <a:lstStyle/>
          <a:p>
            <a:endParaRPr lang="cs-CZ" sz="2400">
              <a:latin typeface="Times New Roman" pitchFamily="18" charset="0"/>
            </a:endParaRPr>
          </a:p>
        </p:txBody>
      </p:sp>
      <p:graphicFrame>
        <p:nvGraphicFramePr>
          <p:cNvPr id="154629" name="Object 5"/>
          <p:cNvGraphicFramePr>
            <a:graphicFrameLocks noChangeAspect="1"/>
          </p:cNvGraphicFramePr>
          <p:nvPr/>
        </p:nvGraphicFramePr>
        <p:xfrm>
          <a:off x="1979612" y="4868863"/>
          <a:ext cx="2736403" cy="1028700"/>
        </p:xfrm>
        <a:graphic>
          <a:graphicData uri="http://schemas.openxmlformats.org/presentationml/2006/ole">
            <p:oleObj spid="_x0000_s1028" name="Fotografie" r:id="rId5" imgW="2247619" imgH="1028844" progId="">
              <p:embed/>
            </p:oleObj>
          </a:graphicData>
        </a:graphic>
      </p:graphicFrame>
      <p:pic>
        <p:nvPicPr>
          <p:cNvPr id="154631" name="Picture 7" descr="ttbar_graphics"/>
          <p:cNvPicPr>
            <a:picLocks noChangeAspect="1" noChangeArrowheads="1"/>
          </p:cNvPicPr>
          <p:nvPr/>
        </p:nvPicPr>
        <p:blipFill>
          <a:blip r:embed="rId6" cstate="print"/>
          <a:srcRect/>
          <a:stretch>
            <a:fillRect/>
          </a:stretch>
        </p:blipFill>
        <p:spPr bwMode="auto">
          <a:xfrm>
            <a:off x="762000" y="457200"/>
            <a:ext cx="2971800" cy="2578100"/>
          </a:xfrm>
          <a:prstGeom prst="rect">
            <a:avLst/>
          </a:prstGeom>
          <a:noFill/>
        </p:spPr>
      </p:pic>
      <p:graphicFrame>
        <p:nvGraphicFramePr>
          <p:cNvPr id="154633" name="Object 9"/>
          <p:cNvGraphicFramePr>
            <a:graphicFrameLocks noChangeAspect="1"/>
          </p:cNvGraphicFramePr>
          <p:nvPr/>
        </p:nvGraphicFramePr>
        <p:xfrm>
          <a:off x="1547812" y="3357563"/>
          <a:ext cx="2952179" cy="1028700"/>
        </p:xfrm>
        <a:graphic>
          <a:graphicData uri="http://schemas.openxmlformats.org/presentationml/2006/ole">
            <p:oleObj spid="_x0000_s1029" name="Fotografie" r:id="rId7" imgW="2152951" imgH="1028844" progId="">
              <p:embed/>
            </p:oleObj>
          </a:graphicData>
        </a:graphic>
      </p:graphicFrame>
      <p:sp>
        <p:nvSpPr>
          <p:cNvPr id="154634" name="Text Box 10"/>
          <p:cNvSpPr txBox="1">
            <a:spLocks noChangeArrowheads="1"/>
          </p:cNvSpPr>
          <p:nvPr/>
        </p:nvSpPr>
        <p:spPr bwMode="auto">
          <a:xfrm>
            <a:off x="611188" y="4797425"/>
            <a:ext cx="1112837" cy="1069975"/>
          </a:xfrm>
          <a:prstGeom prst="rect">
            <a:avLst/>
          </a:prstGeom>
          <a:solidFill>
            <a:srgbClr val="FFCC00"/>
          </a:solidFill>
          <a:ln w="9525">
            <a:noFill/>
            <a:miter lim="800000"/>
            <a:headEnd/>
            <a:tailEnd/>
          </a:ln>
          <a:effectLst/>
        </p:spPr>
        <p:txBody>
          <a:bodyPr wrap="none">
            <a:spAutoFit/>
          </a:bodyPr>
          <a:lstStyle/>
          <a:p>
            <a:r>
              <a:rPr lang="en-US" sz="1600">
                <a:solidFill>
                  <a:srgbClr val="CC6600"/>
                </a:solidFill>
                <a:latin typeface="Times New Roman" pitchFamily="18" charset="0"/>
              </a:rPr>
              <a:t>Only for</a:t>
            </a:r>
          </a:p>
          <a:p>
            <a:r>
              <a:rPr lang="en-US" sz="1600">
                <a:solidFill>
                  <a:srgbClr val="CC6600"/>
                </a:solidFill>
                <a:latin typeface="Times New Roman" pitchFamily="18" charset="0"/>
              </a:rPr>
              <a:t>Gravitation</a:t>
            </a:r>
          </a:p>
          <a:p>
            <a:r>
              <a:rPr lang="en-US" sz="1600">
                <a:solidFill>
                  <a:srgbClr val="CC6600"/>
                </a:solidFill>
                <a:latin typeface="Times New Roman" pitchFamily="18" charset="0"/>
              </a:rPr>
              <a:t>would  be</a:t>
            </a:r>
          </a:p>
          <a:p>
            <a:r>
              <a:rPr lang="en-US" sz="1600">
                <a:solidFill>
                  <a:srgbClr val="CC6600"/>
                </a:solidFill>
                <a:latin typeface="Times New Roman" pitchFamily="18" charset="0"/>
              </a:rPr>
              <a:t>visible</a:t>
            </a:r>
            <a:endParaRPr lang="cs-CZ" sz="1600">
              <a:solidFill>
                <a:srgbClr val="CC6600"/>
              </a:solidFill>
              <a:latin typeface="Times New Roman" pitchFamily="18" charset="0"/>
            </a:endParaRPr>
          </a:p>
        </p:txBody>
      </p:sp>
      <p:sp>
        <p:nvSpPr>
          <p:cNvPr id="154636" name="WordArt 12" descr="Bílý mramor"/>
          <p:cNvSpPr>
            <a:spLocks noChangeArrowheads="1" noChangeShapeType="1" noTextEdit="1"/>
          </p:cNvSpPr>
          <p:nvPr/>
        </p:nvSpPr>
        <p:spPr bwMode="auto">
          <a:xfrm>
            <a:off x="5435600" y="908050"/>
            <a:ext cx="2095500" cy="3048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cs-CZ" sz="3600" kern="10">
                <a:ln w="9525">
                  <a:round/>
                  <a:headEnd/>
                  <a:tailEnd/>
                </a:ln>
                <a:blipFill dpi="0" rotWithShape="0">
                  <a:blip r:embed="rId8"/>
                  <a:srcRect/>
                  <a:tile tx="0" ty="0" sx="100000" sy="100000" flip="none" algn="tl"/>
                </a:blipFill>
                <a:latin typeface="Arial Black"/>
              </a:rPr>
              <a:t>Graviton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38125" y="809625"/>
            <a:ext cx="8667750" cy="5238750"/>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3E60008A-DBDD-41D1-9309-9A73DEB801FA}"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6</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0648"/>
            <a:ext cx="8712968" cy="2970044"/>
          </a:xfrm>
          <a:prstGeom prst="rect">
            <a:avLst/>
          </a:prstGeom>
        </p:spPr>
        <p:txBody>
          <a:bodyPr wrap="square">
            <a:spAutoFit/>
          </a:bodyPr>
          <a:lstStyle/>
          <a:p>
            <a:pPr>
              <a:spcBef>
                <a:spcPct val="50000"/>
              </a:spcBef>
            </a:pPr>
            <a:r>
              <a:rPr lang="en-US" sz="2000" dirty="0" smtClean="0">
                <a:solidFill>
                  <a:srgbClr val="993300"/>
                </a:solidFill>
                <a:latin typeface="Times New Roman" pitchFamily="18" charset="0"/>
              </a:rPr>
              <a:t>While </a:t>
            </a:r>
            <a:r>
              <a:rPr lang="en-US" sz="2000" dirty="0" err="1" smtClean="0">
                <a:solidFill>
                  <a:srgbClr val="993300"/>
                </a:solidFill>
                <a:latin typeface="Times New Roman" pitchFamily="18" charset="0"/>
              </a:rPr>
              <a:t>supersymmetry</a:t>
            </a:r>
            <a:r>
              <a:rPr lang="en-US" sz="2000" dirty="0" smtClean="0">
                <a:solidFill>
                  <a:srgbClr val="993300"/>
                </a:solidFill>
                <a:latin typeface="Times New Roman" pitchFamily="18" charset="0"/>
              </a:rPr>
              <a:t> is required for </a:t>
            </a:r>
            <a:r>
              <a:rPr lang="en-US" sz="2000" dirty="0" err="1" smtClean="0">
                <a:solidFill>
                  <a:srgbClr val="993300"/>
                </a:solidFill>
                <a:latin typeface="Times New Roman" pitchFamily="18" charset="0"/>
              </a:rPr>
              <a:t>supergravity</a:t>
            </a:r>
            <a:r>
              <a:rPr lang="en-US" sz="2000" dirty="0" smtClean="0">
                <a:solidFill>
                  <a:srgbClr val="993300"/>
                </a:solidFill>
                <a:latin typeface="Times New Roman" pitchFamily="18" charset="0"/>
              </a:rPr>
              <a:t>, it was normally assumed that any unification of forces would occur at the </a:t>
            </a:r>
          </a:p>
          <a:p>
            <a:pPr>
              <a:spcBef>
                <a:spcPct val="50000"/>
              </a:spcBef>
            </a:pPr>
            <a:r>
              <a:rPr lang="en-US" sz="2000" dirty="0" smtClean="0">
                <a:solidFill>
                  <a:srgbClr val="993300"/>
                </a:solidFill>
                <a:latin typeface="Times New Roman" pitchFamily="18" charset="0"/>
              </a:rPr>
              <a:t>                   Planck scale            ~10</a:t>
            </a:r>
            <a:r>
              <a:rPr lang="en-US" sz="2000" baseline="30000" dirty="0" smtClean="0">
                <a:solidFill>
                  <a:srgbClr val="993300"/>
                </a:solidFill>
                <a:latin typeface="Times New Roman" pitchFamily="18" charset="0"/>
              </a:rPr>
              <a:t>19</a:t>
            </a:r>
            <a:r>
              <a:rPr lang="en-US" sz="2000" dirty="0" smtClean="0">
                <a:solidFill>
                  <a:srgbClr val="993300"/>
                </a:solidFill>
                <a:latin typeface="Times New Roman" pitchFamily="18" charset="0"/>
              </a:rPr>
              <a:t> </a:t>
            </a:r>
            <a:r>
              <a:rPr lang="en-US" sz="2000" dirty="0" err="1" smtClean="0">
                <a:solidFill>
                  <a:srgbClr val="993300"/>
                </a:solidFill>
                <a:latin typeface="Times New Roman" pitchFamily="18" charset="0"/>
              </a:rPr>
              <a:t>GeV</a:t>
            </a:r>
            <a:endParaRPr lang="en-US" sz="2000" dirty="0" smtClean="0">
              <a:solidFill>
                <a:srgbClr val="993300"/>
              </a:solidFill>
              <a:latin typeface="Times New Roman" pitchFamily="18" charset="0"/>
            </a:endParaRPr>
          </a:p>
          <a:p>
            <a:pPr>
              <a:spcBef>
                <a:spcPct val="50000"/>
              </a:spcBef>
            </a:pPr>
            <a:r>
              <a:rPr lang="en-US" dirty="0" smtClean="0">
                <a:solidFill>
                  <a:srgbClr val="993300"/>
                </a:solidFill>
                <a:latin typeface="Times New Roman" pitchFamily="18" charset="0"/>
              </a:rPr>
              <a:t>very large hierarchy between the electroweak scale and gravitational scales</a:t>
            </a:r>
          </a:p>
          <a:p>
            <a:pPr>
              <a:spcBef>
                <a:spcPct val="50000"/>
              </a:spcBef>
            </a:pPr>
            <a:r>
              <a:rPr lang="en-US" b="1" dirty="0" smtClean="0">
                <a:solidFill>
                  <a:srgbClr val="993300"/>
                </a:solidFill>
                <a:latin typeface="Times New Roman" pitchFamily="18" charset="0"/>
              </a:rPr>
              <a:t/>
            </a:r>
            <a:br>
              <a:rPr lang="en-US" b="1" dirty="0" smtClean="0">
                <a:solidFill>
                  <a:srgbClr val="993300"/>
                </a:solidFill>
                <a:latin typeface="Times New Roman" pitchFamily="18" charset="0"/>
              </a:rPr>
            </a:br>
            <a:r>
              <a:rPr lang="en-US" b="1" dirty="0" smtClean="0">
                <a:solidFill>
                  <a:srgbClr val="993300"/>
                </a:solidFill>
                <a:latin typeface="Times New Roman" pitchFamily="18" charset="0"/>
              </a:rPr>
              <a:t>Gravity may propagate in extra dimensions, while the gauge particles and fermions remain trapped in 3+1 dimensional </a:t>
            </a:r>
            <a:r>
              <a:rPr lang="en-US" b="1" dirty="0" err="1" smtClean="0">
                <a:solidFill>
                  <a:srgbClr val="993300"/>
                </a:solidFill>
                <a:latin typeface="Times New Roman" pitchFamily="18" charset="0"/>
              </a:rPr>
              <a:t>spacetime</a:t>
            </a:r>
            <a:endParaRPr lang="en-US" b="1" dirty="0" smtClean="0">
              <a:solidFill>
                <a:srgbClr val="993300"/>
              </a:solidFill>
              <a:latin typeface="Times New Roman" pitchFamily="18" charset="0"/>
            </a:endParaRPr>
          </a:p>
          <a:p>
            <a:pPr>
              <a:spcBef>
                <a:spcPct val="50000"/>
              </a:spcBef>
            </a:pPr>
            <a:endParaRPr lang="en-US" b="1" dirty="0">
              <a:solidFill>
                <a:srgbClr val="993300"/>
              </a:solidFill>
              <a:latin typeface="Times New Roman" pitchFamily="18" charset="0"/>
            </a:endParaRPr>
          </a:p>
        </p:txBody>
      </p:sp>
      <p:graphicFrame>
        <p:nvGraphicFramePr>
          <p:cNvPr id="187393" name="Object 1"/>
          <p:cNvGraphicFramePr>
            <a:graphicFrameLocks noChangeAspect="1"/>
          </p:cNvGraphicFramePr>
          <p:nvPr/>
        </p:nvGraphicFramePr>
        <p:xfrm>
          <a:off x="899592" y="2852936"/>
          <a:ext cx="3048000" cy="555625"/>
        </p:xfrm>
        <a:graphic>
          <a:graphicData uri="http://schemas.openxmlformats.org/presentationml/2006/ole">
            <p:oleObj spid="_x0000_s2050" name="Fotografie" r:id="rId3" imgW="1886213" imgH="343039" progId="">
              <p:embed/>
            </p:oleObj>
          </a:graphicData>
        </a:graphic>
      </p:graphicFrame>
      <p:graphicFrame>
        <p:nvGraphicFramePr>
          <p:cNvPr id="187394" name="Object 2"/>
          <p:cNvGraphicFramePr>
            <a:graphicFrameLocks noChangeAspect="1"/>
          </p:cNvGraphicFramePr>
          <p:nvPr/>
        </p:nvGraphicFramePr>
        <p:xfrm>
          <a:off x="4283968" y="2852936"/>
          <a:ext cx="4044950" cy="568325"/>
        </p:xfrm>
        <a:graphic>
          <a:graphicData uri="http://schemas.openxmlformats.org/presentationml/2006/ole">
            <p:oleObj spid="_x0000_s2051" name="Fotografie" r:id="rId4" imgW="2438095" imgH="343039" progId="">
              <p:embed/>
            </p:oleObj>
          </a:graphicData>
        </a:graphic>
      </p:graphicFrame>
      <p:sp>
        <p:nvSpPr>
          <p:cNvPr id="5" name="Obdélník 4"/>
          <p:cNvSpPr/>
          <p:nvPr/>
        </p:nvSpPr>
        <p:spPr>
          <a:xfrm>
            <a:off x="359024" y="3645024"/>
            <a:ext cx="8784976" cy="1200329"/>
          </a:xfrm>
          <a:prstGeom prst="rect">
            <a:avLst/>
          </a:prstGeom>
        </p:spPr>
        <p:txBody>
          <a:bodyPr wrap="square">
            <a:spAutoFit/>
          </a:bodyPr>
          <a:lstStyle/>
          <a:p>
            <a:pPr>
              <a:spcBef>
                <a:spcPct val="50000"/>
              </a:spcBef>
            </a:pPr>
            <a:r>
              <a:rPr lang="en-US" dirty="0" smtClean="0">
                <a:solidFill>
                  <a:srgbClr val="993300"/>
                </a:solidFill>
                <a:latin typeface="Times New Roman" pitchFamily="18" charset="0"/>
              </a:rPr>
              <a:t>extra dimensions  n  not necessarily small in size (millimeters)</a:t>
            </a:r>
          </a:p>
          <a:p>
            <a:pPr>
              <a:spcBef>
                <a:spcPct val="50000"/>
              </a:spcBef>
            </a:pPr>
            <a:r>
              <a:rPr lang="en-US" dirty="0" smtClean="0">
                <a:solidFill>
                  <a:srgbClr val="993300"/>
                </a:solidFill>
                <a:latin typeface="Times New Roman" pitchFamily="18" charset="0"/>
              </a:rPr>
              <a:t> true Planck scale may be as low as the electroweak scale</a:t>
            </a:r>
          </a:p>
          <a:p>
            <a:pPr>
              <a:spcBef>
                <a:spcPct val="50000"/>
              </a:spcBef>
            </a:pPr>
            <a:r>
              <a:rPr lang="en-US" b="1" dirty="0" smtClean="0">
                <a:solidFill>
                  <a:srgbClr val="FF0000"/>
                </a:solidFill>
                <a:latin typeface="Times New Roman" pitchFamily="18" charset="0"/>
              </a:rPr>
              <a:t>                  Gravity could start to play a role in experiments at ~ </a:t>
            </a:r>
            <a:r>
              <a:rPr lang="en-US" b="1" dirty="0" err="1" smtClean="0">
                <a:solidFill>
                  <a:srgbClr val="FF0000"/>
                </a:solidFill>
                <a:latin typeface="Times New Roman" pitchFamily="18" charset="0"/>
              </a:rPr>
              <a:t>TeV</a:t>
            </a:r>
            <a:r>
              <a:rPr lang="en-US" b="1" dirty="0" smtClean="0">
                <a:solidFill>
                  <a:srgbClr val="FF0000"/>
                </a:solidFill>
                <a:latin typeface="Times New Roman" pitchFamily="18" charset="0"/>
              </a:rPr>
              <a:t>  </a:t>
            </a:r>
            <a:endParaRPr lang="cs-CZ" b="1" dirty="0">
              <a:solidFill>
                <a:srgbClr val="FF0000"/>
              </a:solidFill>
              <a:latin typeface="Times New Roman" pitchFamily="18" charset="0"/>
            </a:endParaRPr>
          </a:p>
        </p:txBody>
      </p:sp>
      <p:graphicFrame>
        <p:nvGraphicFramePr>
          <p:cNvPr id="187395" name="Object 3"/>
          <p:cNvGraphicFramePr>
            <a:graphicFrameLocks noChangeAspect="1"/>
          </p:cNvGraphicFramePr>
          <p:nvPr/>
        </p:nvGraphicFramePr>
        <p:xfrm>
          <a:off x="3886200" y="5257800"/>
          <a:ext cx="3228975" cy="1028700"/>
        </p:xfrm>
        <a:graphic>
          <a:graphicData uri="http://schemas.openxmlformats.org/presentationml/2006/ole">
            <p:oleObj spid="_x0000_s2052" name="Fotografie" r:id="rId5" imgW="3228571" imgH="1028844" progId="">
              <p:embed/>
            </p:oleObj>
          </a:graphicData>
        </a:graphic>
      </p:graphicFrame>
      <p:sp>
        <p:nvSpPr>
          <p:cNvPr id="7" name="Text Box 6"/>
          <p:cNvSpPr txBox="1">
            <a:spLocks noChangeArrowheads="1"/>
          </p:cNvSpPr>
          <p:nvPr/>
        </p:nvSpPr>
        <p:spPr bwMode="auto">
          <a:xfrm>
            <a:off x="1752600" y="5486400"/>
            <a:ext cx="1654175" cy="701675"/>
          </a:xfrm>
          <a:prstGeom prst="rect">
            <a:avLst/>
          </a:prstGeom>
          <a:noFill/>
          <a:ln w="9525">
            <a:noFill/>
            <a:miter lim="800000"/>
            <a:headEnd/>
            <a:tailEnd/>
          </a:ln>
          <a:effectLst/>
        </p:spPr>
        <p:txBody>
          <a:bodyPr wrap="none">
            <a:spAutoFit/>
          </a:bodyPr>
          <a:lstStyle/>
          <a:p>
            <a:r>
              <a:rPr lang="en-US" sz="2400" dirty="0">
                <a:latin typeface="Times New Roman" pitchFamily="18" charset="0"/>
              </a:rPr>
              <a:t>LHC  </a:t>
            </a:r>
          </a:p>
          <a:p>
            <a:r>
              <a:rPr lang="en-US" sz="1600" dirty="0">
                <a:latin typeface="Times New Roman" pitchFamily="18" charset="0"/>
              </a:rPr>
              <a:t>[</a:t>
            </a:r>
            <a:r>
              <a:rPr lang="en-US" sz="1600" dirty="0" err="1">
                <a:latin typeface="Times New Roman" pitchFamily="18" charset="0"/>
              </a:rPr>
              <a:t>hep</a:t>
            </a:r>
            <a:r>
              <a:rPr lang="en-US" sz="1600" dirty="0">
                <a:latin typeface="Times New Roman" pitchFamily="18" charset="0"/>
              </a:rPr>
              <a:t>-ph/9905257]</a:t>
            </a:r>
            <a:endParaRPr lang="cs-CZ" sz="1600" dirty="0">
              <a:latin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Zástupný symbol pro datum 1"/>
          <p:cNvSpPr>
            <a:spLocks noGrp="1"/>
          </p:cNvSpPr>
          <p:nvPr>
            <p:ph type="dt" sz="quarter" idx="10"/>
          </p:nvPr>
        </p:nvSpPr>
        <p:spPr>
          <a:noFill/>
        </p:spPr>
        <p:txBody>
          <a:bodyPr/>
          <a:lstStyle/>
          <a:p>
            <a:r>
              <a:rPr lang="cs-CZ" smtClean="0"/>
              <a:t>Jalta 14/9/2005               V. Simak</a:t>
            </a:r>
          </a:p>
        </p:txBody>
      </p:sp>
      <p:sp>
        <p:nvSpPr>
          <p:cNvPr id="9222" name="Zástupný symbol pro zápatí 2"/>
          <p:cNvSpPr>
            <a:spLocks noGrp="1"/>
          </p:cNvSpPr>
          <p:nvPr>
            <p:ph type="ftr" sz="quarter" idx="11"/>
          </p:nvPr>
        </p:nvSpPr>
        <p:spPr>
          <a:noFill/>
        </p:spPr>
        <p:txBody>
          <a:bodyPr/>
          <a:lstStyle/>
          <a:p>
            <a:r>
              <a:rPr lang="cs-CZ" smtClean="0"/>
              <a:t>New Trends in High-Energy Physics</a:t>
            </a:r>
          </a:p>
        </p:txBody>
      </p:sp>
      <p:sp>
        <p:nvSpPr>
          <p:cNvPr id="9223" name="Zástupný symbol pro číslo snímku 3"/>
          <p:cNvSpPr>
            <a:spLocks noGrp="1"/>
          </p:cNvSpPr>
          <p:nvPr>
            <p:ph type="sldNum" sz="quarter" idx="12"/>
          </p:nvPr>
        </p:nvSpPr>
        <p:spPr>
          <a:noFill/>
        </p:spPr>
        <p:txBody>
          <a:bodyPr/>
          <a:lstStyle/>
          <a:p>
            <a:fld id="{AB211B16-782D-49D2-8560-64AB02E14C38}" type="slidenum">
              <a:rPr lang="cs-CZ" smtClean="0"/>
              <a:pPr/>
              <a:t>61</a:t>
            </a:fld>
            <a:endParaRPr lang="cs-CZ" smtClean="0"/>
          </a:p>
        </p:txBody>
      </p:sp>
      <p:sp>
        <p:nvSpPr>
          <p:cNvPr id="9225" name="Text Box 3"/>
          <p:cNvSpPr txBox="1">
            <a:spLocks noChangeArrowheads="1"/>
          </p:cNvSpPr>
          <p:nvPr/>
        </p:nvSpPr>
        <p:spPr bwMode="auto">
          <a:xfrm>
            <a:off x="609600" y="685800"/>
            <a:ext cx="1816100" cy="641350"/>
          </a:xfrm>
          <a:prstGeom prst="rect">
            <a:avLst/>
          </a:prstGeom>
          <a:noFill/>
          <a:ln w="9525">
            <a:noFill/>
            <a:miter lim="800000"/>
            <a:headEnd/>
            <a:tailEnd/>
          </a:ln>
        </p:spPr>
        <p:txBody>
          <a:bodyPr wrap="none">
            <a:spAutoFit/>
          </a:bodyPr>
          <a:lstStyle/>
          <a:p>
            <a:r>
              <a:rPr lang="en-US">
                <a:latin typeface="Times New Roman" pitchFamily="18" charset="0"/>
              </a:rPr>
              <a:t>[hep-ph/9811501,</a:t>
            </a:r>
          </a:p>
          <a:p>
            <a:r>
              <a:rPr lang="en-US">
                <a:latin typeface="Times New Roman" pitchFamily="18" charset="0"/>
              </a:rPr>
              <a:t>hep-ph/0010010]</a:t>
            </a:r>
            <a:endParaRPr lang="cs-CZ">
              <a:latin typeface="Times New Roman" pitchFamily="18" charset="0"/>
            </a:endParaRPr>
          </a:p>
        </p:txBody>
      </p:sp>
      <p:graphicFrame>
        <p:nvGraphicFramePr>
          <p:cNvPr id="152621" name="Group 45"/>
          <p:cNvGraphicFramePr>
            <a:graphicFrameLocks noGrp="1"/>
          </p:cNvGraphicFramePr>
          <p:nvPr/>
        </p:nvGraphicFramePr>
        <p:xfrm>
          <a:off x="2268538" y="4941167"/>
          <a:ext cx="6372225" cy="1218206"/>
        </p:xfrm>
        <a:graphic>
          <a:graphicData uri="http://schemas.openxmlformats.org/drawingml/2006/table">
            <a:tbl>
              <a:tblPr/>
              <a:tblGrid>
                <a:gridCol w="1593850"/>
                <a:gridCol w="1592262"/>
                <a:gridCol w="1593850"/>
                <a:gridCol w="1592263"/>
              </a:tblGrid>
              <a:tr h="590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rPr>
                        <a:t>n </a:t>
                      </a:r>
                      <a:endParaRPr kumimoji="0" lang="cs-CZ" sz="28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rPr>
                        <a:t>2</a:t>
                      </a:r>
                      <a:endParaRPr kumimoji="0" lang="cs-CZ" sz="28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rPr>
                        <a:t>4</a:t>
                      </a:r>
                      <a:endParaRPr kumimoji="0" lang="cs-CZ" sz="28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rPr>
                        <a:t>6</a:t>
                      </a:r>
                      <a:endParaRPr kumimoji="0" lang="cs-CZ" sz="28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Arial" charset="0"/>
                        </a:rPr>
                        <a:t>Lower bounds</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Arial" charset="0"/>
                        </a:rPr>
                        <a:t>Ms [</a:t>
                      </a:r>
                      <a:r>
                        <a:rPr kumimoji="0" lang="en-US" sz="1600" b="0" i="0" u="none" strike="noStrike" cap="none" normalizeH="0" baseline="0" dirty="0" err="1" smtClean="0">
                          <a:ln>
                            <a:noFill/>
                          </a:ln>
                          <a:solidFill>
                            <a:schemeClr val="tx1"/>
                          </a:solidFill>
                          <a:effectLst>
                            <a:outerShdw blurRad="38100" dist="38100" dir="2700000" algn="tl">
                              <a:srgbClr val="000000"/>
                            </a:outerShdw>
                          </a:effectLst>
                          <a:latin typeface="Arial" charset="0"/>
                        </a:rPr>
                        <a:t>TeV</a:t>
                      </a: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Arial" charset="0"/>
                        </a:rPr>
                        <a:t>]</a:t>
                      </a:r>
                      <a:endParaRPr kumimoji="0" lang="cs-CZ" sz="16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6.5 (13.4)</a:t>
                      </a:r>
                      <a:endParaRPr kumimoji="0" lang="cs-CZ" sz="24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6.1 (4.9)</a:t>
                      </a:r>
                      <a:endParaRPr kumimoji="0" lang="cs-CZ" sz="24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Arial" charset="0"/>
                        </a:rPr>
                        <a:t>5.8 (4.1)</a:t>
                      </a:r>
                      <a:endParaRPr kumimoji="0" lang="cs-CZ" sz="24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45" name="Text Box 23"/>
          <p:cNvSpPr txBox="1">
            <a:spLocks noChangeArrowheads="1"/>
          </p:cNvSpPr>
          <p:nvPr/>
        </p:nvSpPr>
        <p:spPr bwMode="auto">
          <a:xfrm>
            <a:off x="441325" y="5375275"/>
            <a:ext cx="1698625" cy="457200"/>
          </a:xfrm>
          <a:prstGeom prst="rect">
            <a:avLst/>
          </a:prstGeom>
          <a:noFill/>
          <a:ln w="9525">
            <a:noFill/>
            <a:miter lim="800000"/>
            <a:headEnd/>
            <a:tailEnd/>
          </a:ln>
        </p:spPr>
        <p:txBody>
          <a:bodyPr wrap="none">
            <a:spAutoFit/>
          </a:bodyPr>
          <a:lstStyle/>
          <a:p>
            <a:r>
              <a:rPr lang="en-US" sz="2400">
                <a:latin typeface="Times New Roman" pitchFamily="18" charset="0"/>
              </a:rPr>
              <a:t>Two models</a:t>
            </a:r>
            <a:endParaRPr lang="cs-CZ" sz="2400">
              <a:latin typeface="Times New Roman" pitchFamily="18" charset="0"/>
            </a:endParaRPr>
          </a:p>
        </p:txBody>
      </p:sp>
      <p:graphicFrame>
        <p:nvGraphicFramePr>
          <p:cNvPr id="9218" name="Object 2"/>
          <p:cNvGraphicFramePr>
            <a:graphicFrameLocks noChangeAspect="1"/>
          </p:cNvGraphicFramePr>
          <p:nvPr/>
        </p:nvGraphicFramePr>
        <p:xfrm>
          <a:off x="4953000" y="228600"/>
          <a:ext cx="4019550" cy="1295400"/>
        </p:xfrm>
        <a:graphic>
          <a:graphicData uri="http://schemas.openxmlformats.org/presentationml/2006/ole">
            <p:oleObj spid="_x0000_s3074" name="Fotografie" r:id="rId3" imgW="4552381" imgH="1657581" progId="">
              <p:embed/>
            </p:oleObj>
          </a:graphicData>
        </a:graphic>
      </p:graphicFrame>
      <p:graphicFrame>
        <p:nvGraphicFramePr>
          <p:cNvPr id="9219" name="Object 3"/>
          <p:cNvGraphicFramePr>
            <a:graphicFrameLocks noChangeAspect="1"/>
          </p:cNvGraphicFramePr>
          <p:nvPr/>
        </p:nvGraphicFramePr>
        <p:xfrm>
          <a:off x="0" y="1447800"/>
          <a:ext cx="5410200" cy="1885950"/>
        </p:xfrm>
        <a:graphic>
          <a:graphicData uri="http://schemas.openxmlformats.org/presentationml/2006/ole">
            <p:oleObj spid="_x0000_s3075" name="Fotografie" r:id="rId4" imgW="5638095" imgH="2038095" progId="">
              <p:embed/>
            </p:oleObj>
          </a:graphicData>
        </a:graphic>
      </p:graphicFrame>
      <p:graphicFrame>
        <p:nvGraphicFramePr>
          <p:cNvPr id="9220" name="Object 4"/>
          <p:cNvGraphicFramePr>
            <a:graphicFrameLocks noChangeAspect="1"/>
          </p:cNvGraphicFramePr>
          <p:nvPr/>
        </p:nvGraphicFramePr>
        <p:xfrm>
          <a:off x="5410200" y="1447800"/>
          <a:ext cx="3505200" cy="1773238"/>
        </p:xfrm>
        <a:graphic>
          <a:graphicData uri="http://schemas.openxmlformats.org/presentationml/2006/ole">
            <p:oleObj spid="_x0000_s3076" name="Fotografie" r:id="rId5" imgW="6211167" imgH="3657143" progId="">
              <p:embed/>
            </p:oleObj>
          </a:graphicData>
        </a:graphic>
      </p:graphicFrame>
      <p:sp>
        <p:nvSpPr>
          <p:cNvPr id="9246" name="Text Box 27"/>
          <p:cNvSpPr txBox="1">
            <a:spLocks noChangeArrowheads="1"/>
          </p:cNvSpPr>
          <p:nvPr/>
        </p:nvSpPr>
        <p:spPr bwMode="auto">
          <a:xfrm>
            <a:off x="7162800" y="3276600"/>
            <a:ext cx="1981200" cy="517525"/>
          </a:xfrm>
          <a:prstGeom prst="rect">
            <a:avLst/>
          </a:prstGeom>
          <a:noFill/>
          <a:ln w="9525">
            <a:noFill/>
            <a:miter lim="800000"/>
            <a:headEnd/>
            <a:tailEnd/>
          </a:ln>
        </p:spPr>
        <p:txBody>
          <a:bodyPr>
            <a:spAutoFit/>
          </a:bodyPr>
          <a:lstStyle/>
          <a:p>
            <a:r>
              <a:rPr lang="en-US" sz="1400" b="1">
                <a:solidFill>
                  <a:srgbClr val="0033CC"/>
                </a:solidFill>
                <a:latin typeface="Times New Roman" pitchFamily="18" charset="0"/>
              </a:rPr>
              <a:t>Errors on SM LHC</a:t>
            </a:r>
          </a:p>
          <a:p>
            <a:r>
              <a:rPr lang="en-US" sz="1400" b="1">
                <a:solidFill>
                  <a:srgbClr val="0033CC"/>
                </a:solidFill>
                <a:latin typeface="Times New Roman" pitchFamily="18" charset="0"/>
              </a:rPr>
              <a:t>For 0.3 0.5 1.0 pb</a:t>
            </a:r>
            <a:r>
              <a:rPr lang="en-US" sz="1400">
                <a:latin typeface="Times New Roman" pitchFamily="18" charset="0"/>
              </a:rPr>
              <a:t> </a:t>
            </a:r>
            <a:endParaRPr lang="cs-CZ" sz="1400">
              <a:latin typeface="Times New Roman" pitchFamily="18" charset="0"/>
            </a:endParaRPr>
          </a:p>
        </p:txBody>
      </p:sp>
      <p:sp>
        <p:nvSpPr>
          <p:cNvPr id="9247" name="Line 28"/>
          <p:cNvSpPr>
            <a:spLocks noChangeShapeType="1"/>
          </p:cNvSpPr>
          <p:nvPr/>
        </p:nvSpPr>
        <p:spPr bwMode="auto">
          <a:xfrm flipH="1" flipV="1">
            <a:off x="7696200" y="3048000"/>
            <a:ext cx="0" cy="304800"/>
          </a:xfrm>
          <a:prstGeom prst="line">
            <a:avLst/>
          </a:prstGeom>
          <a:noFill/>
          <a:ln w="9525">
            <a:solidFill>
              <a:schemeClr val="tx1"/>
            </a:solidFill>
            <a:round/>
            <a:headEnd/>
            <a:tailEnd type="triangle" w="med" len="med"/>
          </a:ln>
        </p:spPr>
        <p:txBody>
          <a:bodyPr/>
          <a:lstStyle/>
          <a:p>
            <a:endParaRPr lang="cs-CZ"/>
          </a:p>
        </p:txBody>
      </p:sp>
      <p:sp>
        <p:nvSpPr>
          <p:cNvPr id="16" name="TextovéPole 15"/>
          <p:cNvSpPr txBox="1"/>
          <p:nvPr/>
        </p:nvSpPr>
        <p:spPr>
          <a:xfrm>
            <a:off x="611560" y="4149080"/>
            <a:ext cx="4027385" cy="369332"/>
          </a:xfrm>
          <a:prstGeom prst="rect">
            <a:avLst/>
          </a:prstGeom>
          <a:noFill/>
        </p:spPr>
        <p:txBody>
          <a:bodyPr wrap="none" rtlCol="0">
            <a:spAutoFit/>
          </a:bodyPr>
          <a:lstStyle/>
          <a:p>
            <a:r>
              <a:rPr lang="en-US" dirty="0" smtClean="0"/>
              <a:t>ADD model, Phys. </a:t>
            </a:r>
            <a:r>
              <a:rPr lang="en-US" dirty="0" err="1" smtClean="0"/>
              <a:t>Lett</a:t>
            </a:r>
            <a:r>
              <a:rPr lang="en-US" dirty="0" smtClean="0"/>
              <a:t>. B 429, 261 (1998)</a:t>
            </a:r>
            <a:endParaRPr lang="cs-CZ"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Zástupný symbol pro datum 1"/>
          <p:cNvSpPr>
            <a:spLocks noGrp="1"/>
          </p:cNvSpPr>
          <p:nvPr>
            <p:ph type="dt" sz="quarter" idx="10"/>
          </p:nvPr>
        </p:nvSpPr>
        <p:spPr>
          <a:noFill/>
        </p:spPr>
        <p:txBody>
          <a:bodyPr/>
          <a:lstStyle/>
          <a:p>
            <a:r>
              <a:rPr lang="cs-CZ" smtClean="0"/>
              <a:t>Jalta 14/9/2005               V. Simak</a:t>
            </a:r>
          </a:p>
        </p:txBody>
      </p:sp>
      <p:sp>
        <p:nvSpPr>
          <p:cNvPr id="10247" name="Zástupný symbol pro zápatí 2"/>
          <p:cNvSpPr>
            <a:spLocks noGrp="1"/>
          </p:cNvSpPr>
          <p:nvPr>
            <p:ph type="ftr" sz="quarter" idx="11"/>
          </p:nvPr>
        </p:nvSpPr>
        <p:spPr>
          <a:noFill/>
        </p:spPr>
        <p:txBody>
          <a:bodyPr/>
          <a:lstStyle/>
          <a:p>
            <a:r>
              <a:rPr lang="cs-CZ" smtClean="0"/>
              <a:t>New Trends in High-Energy Physics</a:t>
            </a:r>
          </a:p>
        </p:txBody>
      </p:sp>
      <p:sp>
        <p:nvSpPr>
          <p:cNvPr id="10248" name="Zástupný symbol pro číslo snímku 3"/>
          <p:cNvSpPr>
            <a:spLocks noGrp="1"/>
          </p:cNvSpPr>
          <p:nvPr>
            <p:ph type="sldNum" sz="quarter" idx="12"/>
          </p:nvPr>
        </p:nvSpPr>
        <p:spPr>
          <a:noFill/>
        </p:spPr>
        <p:txBody>
          <a:bodyPr/>
          <a:lstStyle/>
          <a:p>
            <a:fld id="{B1E59E4E-80A8-44A6-8F99-F4582691F1BE}" type="slidenum">
              <a:rPr lang="cs-CZ" smtClean="0"/>
              <a:pPr/>
              <a:t>62</a:t>
            </a:fld>
            <a:endParaRPr lang="cs-CZ" smtClean="0"/>
          </a:p>
        </p:txBody>
      </p:sp>
      <p:sp>
        <p:nvSpPr>
          <p:cNvPr id="10249" name="Text Box 2"/>
          <p:cNvSpPr txBox="1">
            <a:spLocks noChangeArrowheads="1"/>
          </p:cNvSpPr>
          <p:nvPr/>
        </p:nvSpPr>
        <p:spPr bwMode="auto">
          <a:xfrm>
            <a:off x="304800" y="330200"/>
            <a:ext cx="2373313" cy="519113"/>
          </a:xfrm>
          <a:prstGeom prst="rect">
            <a:avLst/>
          </a:prstGeom>
          <a:solidFill>
            <a:srgbClr val="99FF33"/>
          </a:solidFill>
          <a:ln w="9525">
            <a:noFill/>
            <a:miter lim="800000"/>
            <a:headEnd/>
            <a:tailEnd/>
          </a:ln>
        </p:spPr>
        <p:txBody>
          <a:bodyPr wrap="none">
            <a:spAutoFit/>
          </a:bodyPr>
          <a:lstStyle/>
          <a:p>
            <a:r>
              <a:rPr lang="en-US" sz="2800">
                <a:latin typeface="Times New Roman" pitchFamily="18" charset="0"/>
              </a:rPr>
              <a:t>For pp collider</a:t>
            </a:r>
            <a:r>
              <a:rPr lang="en-US" sz="2400">
                <a:latin typeface="Times New Roman" pitchFamily="18" charset="0"/>
              </a:rPr>
              <a:t> </a:t>
            </a:r>
            <a:endParaRPr lang="cs-CZ" sz="2400">
              <a:latin typeface="Times New Roman" pitchFamily="18" charset="0"/>
            </a:endParaRPr>
          </a:p>
        </p:txBody>
      </p:sp>
      <p:graphicFrame>
        <p:nvGraphicFramePr>
          <p:cNvPr id="10242" name="Object 2"/>
          <p:cNvGraphicFramePr>
            <a:graphicFrameLocks noChangeAspect="1"/>
          </p:cNvGraphicFramePr>
          <p:nvPr/>
        </p:nvGraphicFramePr>
        <p:xfrm>
          <a:off x="3810000" y="304800"/>
          <a:ext cx="4953000" cy="1447800"/>
        </p:xfrm>
        <a:graphic>
          <a:graphicData uri="http://schemas.openxmlformats.org/presentationml/2006/ole">
            <p:oleObj spid="_x0000_s4098" name="Fotografie" r:id="rId3" imgW="5106113" imgH="1905266" progId="">
              <p:embed/>
            </p:oleObj>
          </a:graphicData>
        </a:graphic>
      </p:graphicFrame>
      <p:graphicFrame>
        <p:nvGraphicFramePr>
          <p:cNvPr id="10243" name="Object 3"/>
          <p:cNvGraphicFramePr>
            <a:graphicFrameLocks noChangeAspect="1"/>
          </p:cNvGraphicFramePr>
          <p:nvPr/>
        </p:nvGraphicFramePr>
        <p:xfrm>
          <a:off x="323850" y="1916113"/>
          <a:ext cx="8382000" cy="2819400"/>
        </p:xfrm>
        <a:graphic>
          <a:graphicData uri="http://schemas.openxmlformats.org/presentationml/2006/ole">
            <p:oleObj spid="_x0000_s4099" name="Fotografie" r:id="rId4" imgW="5485714" imgH="1514686" progId="">
              <p:embed/>
            </p:oleObj>
          </a:graphicData>
        </a:graphic>
      </p:graphicFrame>
      <p:graphicFrame>
        <p:nvGraphicFramePr>
          <p:cNvPr id="10244" name="Object 4"/>
          <p:cNvGraphicFramePr>
            <a:graphicFrameLocks noChangeAspect="1"/>
          </p:cNvGraphicFramePr>
          <p:nvPr/>
        </p:nvGraphicFramePr>
        <p:xfrm>
          <a:off x="4724400" y="4292600"/>
          <a:ext cx="4419600" cy="2251075"/>
        </p:xfrm>
        <a:graphic>
          <a:graphicData uri="http://schemas.openxmlformats.org/presentationml/2006/ole">
            <p:oleObj spid="_x0000_s4100" name="Fotografie" r:id="rId5" imgW="8561905" imgH="3495238" progId="">
              <p:embed/>
            </p:oleObj>
          </a:graphicData>
        </a:graphic>
      </p:graphicFrame>
      <p:graphicFrame>
        <p:nvGraphicFramePr>
          <p:cNvPr id="10245" name="Object 5"/>
          <p:cNvGraphicFramePr>
            <a:graphicFrameLocks noChangeAspect="1"/>
          </p:cNvGraphicFramePr>
          <p:nvPr/>
        </p:nvGraphicFramePr>
        <p:xfrm>
          <a:off x="1403350" y="5445125"/>
          <a:ext cx="3829050" cy="657225"/>
        </p:xfrm>
        <a:graphic>
          <a:graphicData uri="http://schemas.openxmlformats.org/presentationml/2006/ole">
            <p:oleObj spid="_x0000_s4101" name="Fotografie" r:id="rId6" imgW="2000000" imgH="276117" progId="">
              <p:embed/>
            </p:oleObj>
          </a:graphicData>
        </a:graphic>
      </p:graphicFrame>
      <p:sp>
        <p:nvSpPr>
          <p:cNvPr id="10250" name="Text Box 7"/>
          <p:cNvSpPr txBox="1">
            <a:spLocks noChangeArrowheads="1"/>
          </p:cNvSpPr>
          <p:nvPr/>
        </p:nvSpPr>
        <p:spPr bwMode="auto">
          <a:xfrm>
            <a:off x="762000" y="5715000"/>
            <a:ext cx="550863" cy="396875"/>
          </a:xfrm>
          <a:prstGeom prst="rect">
            <a:avLst/>
          </a:prstGeom>
          <a:noFill/>
          <a:ln w="9525">
            <a:noFill/>
            <a:miter lim="800000"/>
            <a:headEnd/>
            <a:tailEnd/>
          </a:ln>
        </p:spPr>
        <p:txBody>
          <a:bodyPr wrap="none">
            <a:spAutoFit/>
          </a:bodyPr>
          <a:lstStyle/>
          <a:p>
            <a:r>
              <a:rPr lang="en-US" sz="2000">
                <a:latin typeface="Times New Roman" pitchFamily="18" charset="0"/>
              </a:rPr>
              <a:t>e.g.</a:t>
            </a:r>
            <a:endParaRPr lang="cs-CZ" sz="2000">
              <a:latin typeface="Times New Roman" pitchFamily="18" charset="0"/>
            </a:endParaRPr>
          </a:p>
        </p:txBody>
      </p:sp>
      <p:sp>
        <p:nvSpPr>
          <p:cNvPr id="10251" name="Text Box 8"/>
          <p:cNvSpPr txBox="1">
            <a:spLocks noChangeArrowheads="1"/>
          </p:cNvSpPr>
          <p:nvPr/>
        </p:nvSpPr>
        <p:spPr bwMode="auto">
          <a:xfrm>
            <a:off x="179388" y="4846638"/>
            <a:ext cx="4021137" cy="701675"/>
          </a:xfrm>
          <a:prstGeom prst="rect">
            <a:avLst/>
          </a:prstGeom>
          <a:noFill/>
          <a:ln w="9525">
            <a:noFill/>
            <a:miter lim="800000"/>
            <a:headEnd/>
            <a:tailEnd/>
          </a:ln>
        </p:spPr>
        <p:txBody>
          <a:bodyPr wrap="none">
            <a:spAutoFit/>
          </a:bodyPr>
          <a:lstStyle/>
          <a:p>
            <a:r>
              <a:rPr lang="en-US" sz="2000">
                <a:solidFill>
                  <a:srgbClr val="FFFF00"/>
                </a:solidFill>
                <a:latin typeface="Times New Roman" pitchFamily="18" charset="0"/>
              </a:rPr>
              <a:t>Sensitivity large in forward/backward</a:t>
            </a:r>
          </a:p>
          <a:p>
            <a:r>
              <a:rPr lang="en-US" sz="2000">
                <a:solidFill>
                  <a:srgbClr val="FFFF00"/>
                </a:solidFill>
                <a:latin typeface="Times New Roman" pitchFamily="18" charset="0"/>
              </a:rPr>
              <a:t>regions </a:t>
            </a:r>
            <a:endParaRPr lang="cs-CZ" sz="2000">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ChangeArrowheads="1"/>
          </p:cNvSpPr>
          <p:nvPr/>
        </p:nvSpPr>
        <p:spPr bwMode="auto">
          <a:xfrm>
            <a:off x="539552" y="1628800"/>
            <a:ext cx="7596336"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Influence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of</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graviton on top-</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antitop</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production</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at</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the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LHC.</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2"/>
              </a:rPr>
              <a:t>Karel Smolek</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3"/>
              </a:rPr>
              <a:t>IEAP CTU,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3"/>
              </a:rPr>
              <a:t>Prague</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4"/>
              </a:rPr>
              <a:t>Masato</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4"/>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4"/>
              </a:rPr>
              <a:t>Arai</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5"/>
              </a:rPr>
              <a:t>Helsinki</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5"/>
              </a:rPr>
              <a:t> U.</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&amp;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Helsinki</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Inst</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of</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Phys</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7"/>
              </a:rPr>
              <a:t>Nobuchika</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7"/>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7"/>
              </a:rPr>
              <a:t>Okada</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8"/>
              </a:rPr>
              <a:t>KEK,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8"/>
              </a:rPr>
              <a:t>Tsukuba</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9"/>
              </a:rPr>
              <a:t>Vladislav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9"/>
              </a:rPr>
              <a:t>Simak</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0"/>
              </a:rPr>
              <a:t>Prague</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0"/>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0"/>
              </a:rPr>
              <a:t>Tech</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0"/>
              </a:rPr>
              <a:t>. U.</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&amp;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1"/>
              </a:rPr>
              <a:t>Prague</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1"/>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1"/>
              </a:rPr>
              <a:t>Tech</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1"/>
              </a:rPr>
              <a:t>. U., Mech.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1"/>
              </a:rPr>
              <a:t>Eng</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1"/>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2008. 3pp.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Published</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in </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J.Phys.Conf.Ser.110:072040,2008</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cs-CZ"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The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ATLAS Experiment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at</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the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CERN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Large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Hadron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Collider</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By ATLAS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Collaboration</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2"/>
              </a:rPr>
              <a:t>G.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2"/>
              </a:rPr>
              <a:t>Aad</a:t>
            </a:r>
            <a:r>
              <a:rPr kumimoji="0" lang="cs-CZ" sz="1200" b="0" i="1"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2"/>
              </a:rPr>
              <a:t> </a:t>
            </a:r>
            <a:r>
              <a:rPr kumimoji="0" lang="cs-CZ" sz="1200" b="0" i="1"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2"/>
              </a:rPr>
              <a:t>et</a:t>
            </a:r>
            <a:r>
              <a:rPr kumimoji="0" lang="cs-CZ" sz="1200" b="0" i="1"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2"/>
              </a:rPr>
              <a:t> </a:t>
            </a:r>
            <a:r>
              <a:rPr kumimoji="0" lang="cs-CZ" sz="1200" b="0" i="1"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2"/>
              </a:rPr>
              <a:t>al</a:t>
            </a:r>
            <a:r>
              <a:rPr kumimoji="0" lang="cs-CZ" sz="1200" b="0" i="1"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2"/>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2008. 437pp.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Published</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in </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JINST 3:S08003,2008</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cs-CZ"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Top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quarks</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spin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correlations</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with</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graviton in ADD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and</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RS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models</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at</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the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Large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Hadron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Collider</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4"/>
              </a:rPr>
              <a:t>Masato</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4"/>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4"/>
              </a:rPr>
              <a:t>Arai</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5"/>
              </a:rPr>
              <a:t>Helsinki</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5"/>
              </a:rPr>
              <a:t> U.</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&amp;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Helsinki</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Inst</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of</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Phys</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7"/>
              </a:rPr>
              <a:t>Nobuchika</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7"/>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7"/>
              </a:rPr>
              <a:t>Okada</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8"/>
              </a:rPr>
              <a:t>KEK,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8"/>
              </a:rPr>
              <a:t>Tsukuba</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2"/>
              </a:rPr>
              <a:t>Karel Smolek</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3"/>
              </a:rPr>
              <a:t>IEAP CTU,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3"/>
              </a:rPr>
              <a:t>Prague</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9"/>
              </a:rPr>
              <a:t>Vladislav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9"/>
              </a:rPr>
              <a:t>Simak</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3"/>
              </a:rPr>
              <a:t>IEAP CTU,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3"/>
              </a:rPr>
              <a:t>Prague</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&amp;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3"/>
              </a:rPr>
              <a:t>Prague</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3"/>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3"/>
              </a:rPr>
              <a:t>Inst</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3"/>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3"/>
              </a:rPr>
              <a:t>Phys</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3"/>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18th Hadron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Collider</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Physics</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Symposium 2007 (HCP 2007) 20-26 May 2007, La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Biodola</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Isola</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d'</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Elba</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Italy.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Published</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in </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Nucl.Phys.Proc.Suppl.177-178:333-334,2008</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cs-CZ"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Top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quark</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spin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correlations</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in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the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Randall</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Sundrum</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model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at</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the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CERN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Large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Hadron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Collider</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4"/>
              </a:rPr>
              <a:t>Masato</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4"/>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4"/>
              </a:rPr>
              <a:t>Arai</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5"/>
              </a:rPr>
              <a:t>Helsinki</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5"/>
              </a:rPr>
              <a:t> U.</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&amp;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Helsinki</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Inst</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of</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6"/>
              </a:rPr>
              <a:t>Phys</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6"/>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7"/>
              </a:rPr>
              <a:t>Nobuchika</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7"/>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7"/>
              </a:rPr>
              <a:t>Okada</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8"/>
              </a:rPr>
              <a:t>KEK,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8"/>
              </a:rPr>
              <a:t>Tsukuba</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2"/>
              </a:rPr>
              <a:t>Karel Smolek</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3"/>
              </a:rPr>
              <a:t>IEAP CTU,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3"/>
              </a:rPr>
              <a:t>Prague</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9"/>
              </a:rPr>
              <a:t>Vladislav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9"/>
              </a:rPr>
              <a:t>Simak</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0"/>
              </a:rPr>
              <a:t>Prague</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0"/>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0"/>
              </a:rPr>
              <a:t>Tech</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0"/>
              </a:rPr>
              <a:t>. U.</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HIP-2007-01-TH, KEK-TH-1128, Jan 2007. 18pp.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Published</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in </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Phys.Rev.D75:095008,2007</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e-</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Print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hep</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ph</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/0701155</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5297" name="Rectangle 1"/>
          <p:cNvSpPr>
            <a:spLocks noChangeArrowheads="1"/>
          </p:cNvSpPr>
          <p:nvPr/>
        </p:nvSpPr>
        <p:spPr bwMode="auto">
          <a:xfrm>
            <a:off x="539552" y="4797152"/>
            <a:ext cx="874846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Measurement</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of</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spin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correlations</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of</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top-</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antitop</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pairs</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in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the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ATLAS experiment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and</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influence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of</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heavy</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Higgs</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boson.</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4"/>
              </a:rPr>
              <a:t>K. Smolek</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5"/>
              </a:rPr>
              <a:t>V.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5"/>
              </a:rPr>
              <a:t>Simak</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1"/>
              </a:rPr>
              <a:t>Prague</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1"/>
              </a:rPr>
              <a:t>,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1"/>
              </a:rPr>
              <a:t>Tech</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1"/>
              </a:rPr>
              <a:t>. U., Mech.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1"/>
              </a:rPr>
              <a:t>Eng</a:t>
            </a: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1"/>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2004.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Prepared</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for</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Advanced</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Studies</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Institute: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Physics</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LHC (LHC-Praha-2003),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Prague</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Czech</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Republic</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6-12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Jul</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2003.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Published</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in </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Czech.J.Phys.54:A451-A454,2004</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cs-CZ"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Investigation</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of</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top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mass</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measurements</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with</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the</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ATLAS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detector</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at</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LHC.</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6"/>
              </a:rPr>
              <a:t>I. </a:t>
            </a:r>
            <a:r>
              <a:rPr kumimoji="0" lang="cs-CZ" sz="1200" b="0" i="0"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6"/>
              </a:rPr>
              <a:t>Borjanovic</a:t>
            </a:r>
            <a:r>
              <a:rPr kumimoji="0" lang="cs-CZ" sz="1200" b="0" i="1"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6"/>
              </a:rPr>
              <a:t> </a:t>
            </a:r>
            <a:r>
              <a:rPr kumimoji="0" lang="cs-CZ" sz="1200" b="0" i="1"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6"/>
              </a:rPr>
              <a:t>et</a:t>
            </a:r>
            <a:r>
              <a:rPr kumimoji="0" lang="cs-CZ" sz="1200" b="0" i="1"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6"/>
              </a:rPr>
              <a:t> </a:t>
            </a:r>
            <a:r>
              <a:rPr kumimoji="0" lang="cs-CZ" sz="1200" b="0" i="1" u="none" strike="noStrike" cap="none" normalizeH="0" baseline="0" dirty="0" err="1" smtClean="0">
                <a:ln>
                  <a:noFill/>
                </a:ln>
                <a:solidFill>
                  <a:srgbClr val="0000FF"/>
                </a:solidFill>
                <a:effectLst/>
                <a:latin typeface="Calibri" pitchFamily="34" charset="0"/>
                <a:ea typeface="Times New Roman" pitchFamily="18" charset="0"/>
                <a:cs typeface="Times New Roman" pitchFamily="18" charset="0"/>
                <a:hlinkClick r:id="rId16"/>
              </a:rPr>
              <a:t>al</a:t>
            </a:r>
            <a:r>
              <a:rPr kumimoji="0" lang="cs-CZ" sz="1200" b="0" i="1"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hlinkClick r:id="rId16"/>
              </a:rPr>
              <a: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Mar</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2004. 47pp.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Published</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in </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Eur.Phys.J.C39S2:63-90,2005</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b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e-</a:t>
            </a:r>
            <a:r>
              <a:rPr kumimoji="0" lang="cs-CZ" sz="12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Print</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cs-CZ" sz="1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hep</a:t>
            </a:r>
            <a:r>
              <a:rPr kumimoji="0" lang="cs-CZ" sz="1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-ex/0403021</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ovéPole 3"/>
          <p:cNvSpPr txBox="1"/>
          <p:nvPr/>
        </p:nvSpPr>
        <p:spPr>
          <a:xfrm>
            <a:off x="467544" y="692696"/>
            <a:ext cx="5075172" cy="677108"/>
          </a:xfrm>
          <a:prstGeom prst="rect">
            <a:avLst/>
          </a:prstGeom>
          <a:noFill/>
        </p:spPr>
        <p:txBody>
          <a:bodyPr wrap="none" rtlCol="0">
            <a:spAutoFit/>
          </a:bodyPr>
          <a:lstStyle/>
          <a:p>
            <a:r>
              <a:rPr lang="en-US" sz="1400" b="1" dirty="0" smtClean="0">
                <a:solidFill>
                  <a:schemeClr val="tx1">
                    <a:lumMod val="95000"/>
                    <a:lumOff val="5000"/>
                  </a:schemeClr>
                </a:solidFill>
              </a:rPr>
              <a:t>Measurement of Top-</a:t>
            </a:r>
            <a:r>
              <a:rPr lang="en-US" sz="1400" b="1" dirty="0" err="1" smtClean="0">
                <a:solidFill>
                  <a:schemeClr val="tx1">
                    <a:lumMod val="95000"/>
                    <a:lumOff val="5000"/>
                  </a:schemeClr>
                </a:solidFill>
              </a:rPr>
              <a:t>antitoSpin</a:t>
            </a:r>
            <a:r>
              <a:rPr lang="en-US" sz="1400" b="1" dirty="0" smtClean="0">
                <a:solidFill>
                  <a:schemeClr val="tx1">
                    <a:lumMod val="95000"/>
                    <a:lumOff val="5000"/>
                  </a:schemeClr>
                </a:solidFill>
              </a:rPr>
              <a:t> Correlations in Experiment ATLAS</a:t>
            </a:r>
          </a:p>
          <a:p>
            <a:r>
              <a:rPr lang="en-US" sz="1200" u="sng" dirty="0" smtClean="0">
                <a:solidFill>
                  <a:schemeClr val="tx2">
                    <a:lumMod val="60000"/>
                    <a:lumOff val="40000"/>
                  </a:schemeClr>
                </a:solidFill>
              </a:rPr>
              <a:t>V. </a:t>
            </a:r>
            <a:r>
              <a:rPr lang="en-US" sz="1200" u="sng" dirty="0" err="1" smtClean="0">
                <a:solidFill>
                  <a:schemeClr val="tx2">
                    <a:lumMod val="60000"/>
                    <a:lumOff val="40000"/>
                  </a:schemeClr>
                </a:solidFill>
              </a:rPr>
              <a:t>Simak</a:t>
            </a:r>
            <a:r>
              <a:rPr lang="en-US" sz="1200" u="sng" dirty="0" smtClean="0">
                <a:solidFill>
                  <a:schemeClr val="tx2">
                    <a:lumMod val="60000"/>
                    <a:lumOff val="40000"/>
                  </a:schemeClr>
                </a:solidFill>
              </a:rPr>
              <a:t>, J. </a:t>
            </a:r>
            <a:r>
              <a:rPr lang="en-US" sz="1200" u="sng" dirty="0" err="1" smtClean="0">
                <a:solidFill>
                  <a:schemeClr val="tx2">
                    <a:lumMod val="60000"/>
                    <a:lumOff val="40000"/>
                  </a:schemeClr>
                </a:solidFill>
              </a:rPr>
              <a:t>Smolik</a:t>
            </a:r>
            <a:r>
              <a:rPr lang="en-US" sz="1200" u="sng" dirty="0" smtClean="0">
                <a:solidFill>
                  <a:schemeClr val="tx2">
                    <a:lumMod val="60000"/>
                    <a:lumOff val="40000"/>
                  </a:schemeClr>
                </a:solidFill>
              </a:rPr>
              <a:t>, </a:t>
            </a:r>
            <a:r>
              <a:rPr lang="en-US" sz="1200" u="sng" dirty="0" err="1" smtClean="0">
                <a:solidFill>
                  <a:schemeClr val="tx2">
                    <a:lumMod val="60000"/>
                    <a:lumOff val="40000"/>
                  </a:schemeClr>
                </a:solidFill>
              </a:rPr>
              <a:t>A.Lagata</a:t>
            </a:r>
            <a:r>
              <a:rPr lang="en-US" sz="1200" u="sng" dirty="0" smtClean="0">
                <a:solidFill>
                  <a:schemeClr val="tx2">
                    <a:lumMod val="60000"/>
                    <a:lumOff val="40000"/>
                  </a:schemeClr>
                </a:solidFill>
              </a:rPr>
              <a:t>  ATL-COM-PHYS-99-049</a:t>
            </a:r>
          </a:p>
          <a:p>
            <a:endParaRPr lang="cs-CZ" sz="1200" u="sng" dirty="0">
              <a:solidFill>
                <a:schemeClr val="tx2">
                  <a:lumMod val="60000"/>
                  <a:lumOff val="40000"/>
                </a:schemeClr>
              </a:solidFill>
            </a:endParaRPr>
          </a:p>
        </p:txBody>
      </p:sp>
      <p:pic>
        <p:nvPicPr>
          <p:cNvPr id="5" name="Picture 2"/>
          <p:cNvPicPr>
            <a:picLocks noChangeAspect="1" noChangeArrowheads="1"/>
          </p:cNvPicPr>
          <p:nvPr/>
        </p:nvPicPr>
        <p:blipFill>
          <a:blip r:embed="rId17" cstate="print"/>
          <a:srcRect/>
          <a:stretch>
            <a:fillRect/>
          </a:stretch>
        </p:blipFill>
        <p:spPr bwMode="auto">
          <a:xfrm rot="10800000" flipH="1" flipV="1">
            <a:off x="4355976" y="980728"/>
            <a:ext cx="3744417" cy="683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cstate="print"/>
          <a:srcRect/>
          <a:stretch>
            <a:fillRect/>
          </a:stretch>
        </p:blipFill>
        <p:spPr bwMode="auto">
          <a:xfrm>
            <a:off x="0" y="188640"/>
            <a:ext cx="3666554" cy="2522215"/>
          </a:xfrm>
          <a:prstGeom prst="rect">
            <a:avLst/>
          </a:prstGeom>
          <a:noFill/>
          <a:ln w="9525">
            <a:noFill/>
            <a:miter lim="800000"/>
            <a:headEnd/>
            <a:tailEnd/>
          </a:ln>
        </p:spPr>
      </p:pic>
      <p:pic>
        <p:nvPicPr>
          <p:cNvPr id="36868" name="Picture 4"/>
          <p:cNvPicPr>
            <a:picLocks noChangeAspect="1" noChangeArrowheads="1"/>
          </p:cNvPicPr>
          <p:nvPr/>
        </p:nvPicPr>
        <p:blipFill>
          <a:blip r:embed="rId3" cstate="print"/>
          <a:srcRect/>
          <a:stretch>
            <a:fillRect/>
          </a:stretch>
        </p:blipFill>
        <p:spPr bwMode="auto">
          <a:xfrm>
            <a:off x="2987825" y="548680"/>
            <a:ext cx="3024336" cy="2160240"/>
          </a:xfrm>
          <a:prstGeom prst="rect">
            <a:avLst/>
          </a:prstGeom>
          <a:noFill/>
          <a:ln w="9525">
            <a:noFill/>
            <a:miter lim="800000"/>
            <a:headEnd/>
            <a:tailEnd/>
          </a:ln>
        </p:spPr>
      </p:pic>
      <p:pic>
        <p:nvPicPr>
          <p:cNvPr id="36869" name="Picture 5"/>
          <p:cNvPicPr>
            <a:picLocks noChangeAspect="1" noChangeArrowheads="1"/>
          </p:cNvPicPr>
          <p:nvPr/>
        </p:nvPicPr>
        <p:blipFill>
          <a:blip r:embed="rId4" cstate="print"/>
          <a:srcRect/>
          <a:stretch>
            <a:fillRect/>
          </a:stretch>
        </p:blipFill>
        <p:spPr bwMode="auto">
          <a:xfrm>
            <a:off x="6156176" y="476672"/>
            <a:ext cx="2654686" cy="2232248"/>
          </a:xfrm>
          <a:prstGeom prst="rect">
            <a:avLst/>
          </a:prstGeom>
          <a:noFill/>
          <a:ln w="9525">
            <a:noFill/>
            <a:miter lim="800000"/>
            <a:headEnd/>
            <a:tailEnd/>
          </a:ln>
        </p:spPr>
      </p:pic>
      <p:pic>
        <p:nvPicPr>
          <p:cNvPr id="36870" name="Picture 6"/>
          <p:cNvPicPr>
            <a:picLocks noChangeAspect="1" noChangeArrowheads="1"/>
          </p:cNvPicPr>
          <p:nvPr/>
        </p:nvPicPr>
        <p:blipFill>
          <a:blip r:embed="rId5" cstate="print"/>
          <a:srcRect/>
          <a:stretch>
            <a:fillRect/>
          </a:stretch>
        </p:blipFill>
        <p:spPr bwMode="auto">
          <a:xfrm>
            <a:off x="2843808" y="2996952"/>
            <a:ext cx="2995241" cy="2161272"/>
          </a:xfrm>
          <a:prstGeom prst="rect">
            <a:avLst/>
          </a:prstGeom>
          <a:noFill/>
          <a:ln w="9525">
            <a:noFill/>
            <a:miter lim="800000"/>
            <a:headEnd/>
            <a:tailEnd/>
          </a:ln>
        </p:spPr>
      </p:pic>
      <p:pic>
        <p:nvPicPr>
          <p:cNvPr id="36871" name="Picture 7"/>
          <p:cNvPicPr>
            <a:picLocks noChangeAspect="1" noChangeArrowheads="1"/>
          </p:cNvPicPr>
          <p:nvPr/>
        </p:nvPicPr>
        <p:blipFill>
          <a:blip r:embed="rId6" cstate="print"/>
          <a:srcRect/>
          <a:stretch>
            <a:fillRect/>
          </a:stretch>
        </p:blipFill>
        <p:spPr bwMode="auto">
          <a:xfrm>
            <a:off x="179512" y="3068960"/>
            <a:ext cx="2775343" cy="2088084"/>
          </a:xfrm>
          <a:prstGeom prst="rect">
            <a:avLst/>
          </a:prstGeom>
          <a:noFill/>
          <a:ln w="9525">
            <a:noFill/>
            <a:miter lim="800000"/>
            <a:headEnd/>
            <a:tailEnd/>
          </a:ln>
        </p:spPr>
      </p:pic>
      <p:pic>
        <p:nvPicPr>
          <p:cNvPr id="36872" name="Picture 8"/>
          <p:cNvPicPr>
            <a:picLocks noChangeAspect="1" noChangeArrowheads="1"/>
          </p:cNvPicPr>
          <p:nvPr/>
        </p:nvPicPr>
        <p:blipFill>
          <a:blip r:embed="rId7" cstate="print"/>
          <a:srcRect/>
          <a:stretch>
            <a:fillRect/>
          </a:stretch>
        </p:blipFill>
        <p:spPr bwMode="auto">
          <a:xfrm>
            <a:off x="5928126" y="2996952"/>
            <a:ext cx="2990324" cy="2088232"/>
          </a:xfrm>
          <a:prstGeom prst="rect">
            <a:avLst/>
          </a:prstGeom>
          <a:noFill/>
          <a:ln w="9525">
            <a:noFill/>
            <a:miter lim="800000"/>
            <a:headEnd/>
            <a:tailEnd/>
          </a:ln>
        </p:spPr>
      </p:pic>
      <p:sp>
        <p:nvSpPr>
          <p:cNvPr id="8" name="Zástupný symbol pro datum 7"/>
          <p:cNvSpPr>
            <a:spLocks noGrp="1"/>
          </p:cNvSpPr>
          <p:nvPr>
            <p:ph type="dt" sz="half" idx="10"/>
          </p:nvPr>
        </p:nvSpPr>
        <p:spPr/>
        <p:txBody>
          <a:bodyPr/>
          <a:lstStyle/>
          <a:p>
            <a:fld id="{58D42589-EF4E-405C-9202-D562C809868A}" type="datetime1">
              <a:rPr lang="cs-CZ" smtClean="0"/>
              <a:pPr/>
              <a:t>23.4.2015</a:t>
            </a:fld>
            <a:endParaRPr lang="cs-CZ"/>
          </a:p>
        </p:txBody>
      </p:sp>
      <p:sp>
        <p:nvSpPr>
          <p:cNvPr id="9" name="Zástupný symbol pro číslo snímku 8"/>
          <p:cNvSpPr>
            <a:spLocks noGrp="1"/>
          </p:cNvSpPr>
          <p:nvPr>
            <p:ph type="sldNum" sz="quarter" idx="12"/>
          </p:nvPr>
        </p:nvSpPr>
        <p:spPr/>
        <p:txBody>
          <a:bodyPr/>
          <a:lstStyle/>
          <a:p>
            <a:fld id="{06236EBE-7794-4DB4-A8AB-C1742DCE7D52}" type="slidenum">
              <a:rPr lang="cs-CZ" smtClean="0"/>
              <a:pPr/>
              <a:t>64</a:t>
            </a:fld>
            <a:endParaRPr lang="cs-CZ"/>
          </a:p>
        </p:txBody>
      </p:sp>
      <p:sp>
        <p:nvSpPr>
          <p:cNvPr id="10" name="Zástupný symbol pro zápatí 9"/>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261938" y="381000"/>
            <a:ext cx="8620125" cy="6096000"/>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E095D4AE-1399-4AC3-B8C9-FD5C713B95D9}"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65</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476672"/>
            <a:ext cx="5328592"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B6F15528-21DE-4FAA-801E-634DDDAF4B2B}" type="slidenum">
              <a:rPr lang="en-US" smtClean="0">
                <a:solidFill>
                  <a:prstClr val="black">
                    <a:tint val="75000"/>
                  </a:prstClr>
                </a:solidFill>
              </a:rPr>
              <a:pPr/>
              <a:t>67</a:t>
            </a:fld>
            <a:endParaRPr lang="en-US" dirty="0">
              <a:solidFill>
                <a:prstClr val="black">
                  <a:tint val="75000"/>
                </a:prstClr>
              </a:solidFill>
            </a:endParaRPr>
          </a:p>
        </p:txBody>
      </p:sp>
      <p:sp>
        <p:nvSpPr>
          <p:cNvPr id="2" name="Zástupný symbol pro datum 1"/>
          <p:cNvSpPr>
            <a:spLocks noGrp="1"/>
          </p:cNvSpPr>
          <p:nvPr>
            <p:ph type="dt" sz="half" idx="10"/>
          </p:nvPr>
        </p:nvSpPr>
        <p:spPr/>
        <p:txBody>
          <a:bodyPr/>
          <a:lstStyle/>
          <a:p>
            <a:fld id="{A13CF7B6-C6FE-4E17-A888-DD8FC22F408C}" type="datetime1">
              <a:rPr lang="cs-CZ" smtClean="0">
                <a:solidFill>
                  <a:prstClr val="black">
                    <a:tint val="75000"/>
                  </a:prstClr>
                </a:solidFill>
              </a:rPr>
              <a:pPr/>
              <a:t>23.4.2015</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it-IT" smtClean="0">
                <a:solidFill>
                  <a:prstClr val="black">
                    <a:tint val="75000"/>
                  </a:prstClr>
                </a:solidFill>
              </a:rPr>
              <a:t>PTK, V. Šimák, FJFI ČVUT</a:t>
            </a:r>
            <a:endParaRPr lang="en-US">
              <a:solidFill>
                <a:prstClr val="black">
                  <a:tint val="75000"/>
                </a:prstClr>
              </a:solidFill>
            </a:endParaRPr>
          </a:p>
        </p:txBody>
      </p:sp>
      <p:pic>
        <p:nvPicPr>
          <p:cNvPr id="5" name="Picture 1" descr="man_-_tired.gif"/>
          <p:cNvPicPr preferRelativeResize="0">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7200" y="609600"/>
            <a:ext cx="2603241" cy="4114800"/>
          </a:xfrm>
          <a:prstGeom prst="rect">
            <a:avLst/>
          </a:prstGeom>
          <a:ln>
            <a:solidFill>
              <a:schemeClr val="tx1"/>
            </a:solidFill>
          </a:ln>
        </p:spPr>
      </p:pic>
      <p:sp>
        <p:nvSpPr>
          <p:cNvPr id="6" name="TextovéPole 5"/>
          <p:cNvSpPr txBox="1"/>
          <p:nvPr/>
        </p:nvSpPr>
        <p:spPr>
          <a:xfrm>
            <a:off x="4343400" y="2438400"/>
            <a:ext cx="2217530" cy="1015663"/>
          </a:xfrm>
          <a:prstGeom prst="rect">
            <a:avLst/>
          </a:prstGeom>
          <a:noFill/>
        </p:spPr>
        <p:txBody>
          <a:bodyPr wrap="none" rtlCol="0">
            <a:spAutoFit/>
          </a:bodyPr>
          <a:lstStyle/>
          <a:p>
            <a:r>
              <a:rPr lang="cs-CZ" sz="6000" b="1" dirty="0" smtClean="0">
                <a:solidFill>
                  <a:srgbClr val="9BBB59">
                    <a:lumMod val="75000"/>
                  </a:srgbClr>
                </a:solidFill>
              </a:rPr>
              <a:t>Děkuji</a:t>
            </a:r>
            <a:endParaRPr lang="cs-CZ" sz="6000" b="1" dirty="0">
              <a:solidFill>
                <a:srgbClr val="9BBB59">
                  <a:lumMod val="75000"/>
                </a:srgbClr>
              </a:solidFill>
            </a:endParaRPr>
          </a:p>
        </p:txBody>
      </p:sp>
    </p:spTree>
    <p:extLst>
      <p:ext uri="{BB962C8B-B14F-4D97-AF65-F5344CB8AC3E}">
        <p14:creationId xmlns="" xmlns:p14="http://schemas.microsoft.com/office/powerpoint/2010/main" val="36299795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algn="l"/>
            <a:r>
              <a:rPr lang="nl-NL" smtClean="0">
                <a:solidFill>
                  <a:prstClr val="black">
                    <a:tint val="75000"/>
                  </a:prstClr>
                </a:solidFill>
              </a:rPr>
              <a:t>V. Simak, MFF UK Prague</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r>
              <a:rPr lang="en-US" smtClean="0">
                <a:solidFill>
                  <a:prstClr val="black">
                    <a:tint val="75000"/>
                  </a:prstClr>
                </a:solidFill>
              </a:rPr>
              <a:t>Page </a:t>
            </a:r>
            <a:fld id="{02BA5821-21EB-4C1A-AC70-E98BDB034B02}" type="slidenum">
              <a:rPr lang="en-US" smtClean="0">
                <a:solidFill>
                  <a:prstClr val="black">
                    <a:tint val="75000"/>
                  </a:prstClr>
                </a:solidFill>
              </a:rPr>
              <a:pPr/>
              <a:t>68</a:t>
            </a:fld>
            <a:endParaRPr lang="en-US" dirty="0">
              <a:solidFill>
                <a:prstClr val="black">
                  <a:tint val="75000"/>
                </a:prstClr>
              </a:solidFill>
            </a:endParaRPr>
          </a:p>
        </p:txBody>
      </p:sp>
      <p:sp>
        <p:nvSpPr>
          <p:cNvPr id="4" name="TextovéPole 3"/>
          <p:cNvSpPr txBox="1"/>
          <p:nvPr/>
        </p:nvSpPr>
        <p:spPr>
          <a:xfrm>
            <a:off x="990600" y="381000"/>
            <a:ext cx="7193701" cy="1200329"/>
          </a:xfrm>
          <a:prstGeom prst="rect">
            <a:avLst/>
          </a:prstGeom>
          <a:noFill/>
        </p:spPr>
        <p:txBody>
          <a:bodyPr wrap="none" rtlCol="0">
            <a:spAutoFit/>
          </a:bodyPr>
          <a:lstStyle/>
          <a:p>
            <a:r>
              <a:rPr lang="en-US" sz="5400" b="1" dirty="0" smtClean="0">
                <a:solidFill>
                  <a:srgbClr val="C0504D">
                    <a:lumMod val="75000"/>
                  </a:srgbClr>
                </a:solidFill>
              </a:rPr>
              <a:t>Lorentz invariance  - CPT</a:t>
            </a:r>
          </a:p>
          <a:p>
            <a:endParaRPr lang="cs-CZ" dirty="0">
              <a:solidFill>
                <a:prstClr val="black"/>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6216" y="1447800"/>
            <a:ext cx="7553325" cy="4819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819693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datum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b="0" smtClean="0">
                <a:solidFill>
                  <a:prstClr val="black"/>
                </a:solidFill>
              </a:rPr>
              <a:t>Top group, 10-JUN-2010</a:t>
            </a:r>
          </a:p>
        </p:txBody>
      </p:sp>
      <p:sp>
        <p:nvSpPr>
          <p:cNvPr id="6147" name="Zástupný symbol pro zápatí 2"/>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b="0" smtClean="0">
                <a:solidFill>
                  <a:prstClr val="black"/>
                </a:solidFill>
              </a:rPr>
              <a:t>G. Gutierrez - Fermilab</a:t>
            </a:r>
          </a:p>
        </p:txBody>
      </p:sp>
      <p:sp>
        <p:nvSpPr>
          <p:cNvPr id="6148"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fld id="{D55A273A-A7E0-4EEF-A01D-059A687A9247}" type="slidenum">
              <a:rPr lang="en-US" b="0" smtClean="0">
                <a:solidFill>
                  <a:prstClr val="black"/>
                </a:solidFill>
              </a:rPr>
              <a:pPr/>
              <a:t>69</a:t>
            </a:fld>
            <a:endParaRPr lang="en-US" b="0" smtClean="0">
              <a:solidFill>
                <a:prstClr val="black"/>
              </a:solidFill>
            </a:endParaRPr>
          </a:p>
        </p:txBody>
      </p:sp>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685800"/>
            <a:ext cx="8069263" cy="557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0" name="Text Box 6"/>
          <p:cNvSpPr txBox="1">
            <a:spLocks noChangeArrowheads="1"/>
          </p:cNvSpPr>
          <p:nvPr/>
        </p:nvSpPr>
        <p:spPr bwMode="auto">
          <a:xfrm>
            <a:off x="2209800" y="228600"/>
            <a:ext cx="5092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a:solidFill>
                  <a:prstClr val="black"/>
                </a:solidFill>
              </a:rPr>
              <a:t>(Mike Beger, General Top meeting, 10-DEC-2009)</a:t>
            </a:r>
          </a:p>
        </p:txBody>
      </p:sp>
    </p:spTree>
    <p:extLst>
      <p:ext uri="{BB962C8B-B14F-4D97-AF65-F5344CB8AC3E}">
        <p14:creationId xmlns:p14="http://schemas.microsoft.com/office/powerpoint/2010/main" xmlns="" val="1913899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76213" y="604838"/>
            <a:ext cx="8791575" cy="5648325"/>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B49D3C8E-5BA0-41AB-95A3-D4B64555195C}"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7</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datum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b="0" smtClean="0">
                <a:solidFill>
                  <a:prstClr val="black"/>
                </a:solidFill>
              </a:rPr>
              <a:t>Top group, 10-JUN-2010</a:t>
            </a:r>
          </a:p>
        </p:txBody>
      </p:sp>
      <p:sp>
        <p:nvSpPr>
          <p:cNvPr id="3075" name="Zástupný symbol pro zápatí 2"/>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b="0" smtClean="0">
                <a:solidFill>
                  <a:prstClr val="black"/>
                </a:solidFill>
              </a:rPr>
              <a:t>G. Gutierrez - Fermilab</a:t>
            </a:r>
          </a:p>
        </p:txBody>
      </p:sp>
      <p:sp>
        <p:nvSpPr>
          <p:cNvPr id="3076"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fld id="{04B2F945-3665-40C3-98DB-E854BC830A6A}" type="slidenum">
              <a:rPr lang="en-US" b="0" smtClean="0">
                <a:solidFill>
                  <a:prstClr val="black"/>
                </a:solidFill>
              </a:rPr>
              <a:pPr/>
              <a:t>70</a:t>
            </a:fld>
            <a:endParaRPr lang="en-US" b="0" smtClean="0">
              <a:solidFill>
                <a:prstClr val="black"/>
              </a:solidFill>
            </a:endParaRPr>
          </a:p>
        </p:txBody>
      </p:sp>
      <p:sp>
        <p:nvSpPr>
          <p:cNvPr id="3077" name="Text Box 4"/>
          <p:cNvSpPr txBox="1">
            <a:spLocks noChangeArrowheads="1"/>
          </p:cNvSpPr>
          <p:nvPr/>
        </p:nvSpPr>
        <p:spPr bwMode="auto">
          <a:xfrm>
            <a:off x="381000" y="533400"/>
            <a:ext cx="8458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sz="2000" b="0" dirty="0">
                <a:solidFill>
                  <a:prstClr val="black"/>
                </a:solidFill>
              </a:rPr>
              <a:t>If Lorentz invariant is violated in t-</a:t>
            </a:r>
            <a:r>
              <a:rPr lang="en-US" sz="2000" b="0" dirty="0" err="1">
                <a:solidFill>
                  <a:prstClr val="black"/>
                </a:solidFill>
              </a:rPr>
              <a:t>tbar</a:t>
            </a:r>
            <a:r>
              <a:rPr lang="en-US" sz="2000" b="0" dirty="0">
                <a:solidFill>
                  <a:prstClr val="black"/>
                </a:solidFill>
              </a:rPr>
              <a:t> production and decay then according to the SME the matrix element for t-</a:t>
            </a:r>
            <a:r>
              <a:rPr lang="en-US" sz="2000" b="0" dirty="0" err="1">
                <a:solidFill>
                  <a:prstClr val="black"/>
                </a:solidFill>
              </a:rPr>
              <a:t>tbar</a:t>
            </a:r>
            <a:r>
              <a:rPr lang="en-US" sz="2000" b="0" dirty="0">
                <a:solidFill>
                  <a:prstClr val="black"/>
                </a:solidFill>
              </a:rPr>
              <a:t> is modified in the following way:</a:t>
            </a:r>
          </a:p>
        </p:txBody>
      </p:sp>
      <p:pic>
        <p:nvPicPr>
          <p:cNvPr id="307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676400"/>
            <a:ext cx="8456613"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8"/>
          <p:cNvGrpSpPr>
            <a:grpSpLocks/>
          </p:cNvGrpSpPr>
          <p:nvPr/>
        </p:nvGrpSpPr>
        <p:grpSpPr bwMode="auto">
          <a:xfrm>
            <a:off x="228600" y="2895600"/>
            <a:ext cx="8458200" cy="1006475"/>
            <a:chOff x="192" y="2112"/>
            <a:chExt cx="5328" cy="634"/>
          </a:xfrm>
        </p:grpSpPr>
        <p:sp>
          <p:nvSpPr>
            <p:cNvPr id="3081" name="Text Box 6"/>
            <p:cNvSpPr txBox="1">
              <a:spLocks noChangeArrowheads="1"/>
            </p:cNvSpPr>
            <p:nvPr/>
          </p:nvSpPr>
          <p:spPr bwMode="auto">
            <a:xfrm>
              <a:off x="192" y="2112"/>
              <a:ext cx="5328"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sz="2000" b="0" dirty="0">
                  <a:solidFill>
                    <a:prstClr val="black"/>
                  </a:solidFill>
                </a:rPr>
                <a:t>where              is the standard matrix element for t-</a:t>
              </a:r>
              <a:r>
                <a:rPr lang="en-US" sz="2000" b="0" dirty="0" err="1">
                  <a:solidFill>
                    <a:prstClr val="black"/>
                  </a:solidFill>
                </a:rPr>
                <a:t>tbar</a:t>
              </a:r>
              <a:r>
                <a:rPr lang="en-US" sz="2000" b="0" dirty="0">
                  <a:solidFill>
                    <a:prstClr val="black"/>
                  </a:solidFill>
                </a:rPr>
                <a:t> production and decay and the terms (..)</a:t>
              </a:r>
              <a:r>
                <a:rPr lang="el-GR" sz="2000" b="0" baseline="30000" dirty="0">
                  <a:solidFill>
                    <a:prstClr val="black"/>
                  </a:solidFill>
                  <a:cs typeface="Times New Roman" pitchFamily="18" charset="0"/>
                </a:rPr>
                <a:t>μν</a:t>
              </a:r>
              <a:r>
                <a:rPr lang="en-US" sz="2000" b="0" dirty="0">
                  <a:solidFill>
                    <a:prstClr val="black"/>
                  </a:solidFill>
                  <a:cs typeface="Times New Roman" pitchFamily="18" charset="0"/>
                </a:rPr>
                <a:t> are given for reference in the following page.  The modifications to the SM matrix element were calculated for D0 by:</a:t>
              </a:r>
              <a:endParaRPr lang="el-GR" sz="2000" b="0" dirty="0">
                <a:solidFill>
                  <a:prstClr val="black"/>
                </a:solidFill>
                <a:cs typeface="Times New Roman" pitchFamily="18" charset="0"/>
              </a:endParaRPr>
            </a:p>
          </p:txBody>
        </p:sp>
        <p:graphicFrame>
          <p:nvGraphicFramePr>
            <p:cNvPr id="3082" name="Object 7"/>
            <p:cNvGraphicFramePr>
              <a:graphicFrameLocks noChangeAspect="1"/>
            </p:cNvGraphicFramePr>
            <p:nvPr/>
          </p:nvGraphicFramePr>
          <p:xfrm>
            <a:off x="707" y="2137"/>
            <a:ext cx="432" cy="235"/>
          </p:xfrm>
          <a:graphic>
            <a:graphicData uri="http://schemas.openxmlformats.org/presentationml/2006/ole">
              <p:oleObj spid="_x0000_s91138" name="Equation" r:id="rId4" imgW="419100" imgH="228600" progId="Equation.3">
                <p:embed/>
              </p:oleObj>
            </a:graphicData>
          </a:graphic>
        </p:graphicFrame>
      </p:grpSp>
      <p:pic>
        <p:nvPicPr>
          <p:cNvPr id="3080"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4267200"/>
            <a:ext cx="7767638" cy="1908175"/>
          </a:xfrm>
          <a:prstGeom prst="rect">
            <a:avLst/>
          </a:prstGeom>
          <a:noFill/>
          <a:ln w="28575">
            <a:solidFill>
              <a:srgbClr val="FF66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28059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algn="l"/>
            <a:r>
              <a:rPr lang="nl-NL" smtClean="0">
                <a:solidFill>
                  <a:prstClr val="black">
                    <a:tint val="75000"/>
                  </a:prstClr>
                </a:solidFill>
              </a:rPr>
              <a:t>V. Simak, MFF UK Prague</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r>
              <a:rPr lang="en-US" smtClean="0">
                <a:solidFill>
                  <a:prstClr val="black">
                    <a:tint val="75000"/>
                  </a:prstClr>
                </a:solidFill>
              </a:rPr>
              <a:t>Page </a:t>
            </a:r>
            <a:fld id="{02BA5821-21EB-4C1A-AC70-E98BDB034B02}" type="slidenum">
              <a:rPr lang="en-US" smtClean="0">
                <a:solidFill>
                  <a:prstClr val="black">
                    <a:tint val="75000"/>
                  </a:prstClr>
                </a:solidFill>
              </a:rPr>
              <a:pPr/>
              <a:t>71</a:t>
            </a:fld>
            <a:endParaRPr lang="en-US" dirty="0">
              <a:solidFill>
                <a:prstClr val="black">
                  <a:tint val="75000"/>
                </a:prstClr>
              </a:solidFill>
            </a:endParaRPr>
          </a:p>
        </p:txBody>
      </p:sp>
      <p:sp>
        <p:nvSpPr>
          <p:cNvPr id="4" name="TextovéPole 3"/>
          <p:cNvSpPr txBox="1"/>
          <p:nvPr/>
        </p:nvSpPr>
        <p:spPr>
          <a:xfrm>
            <a:off x="990599" y="481875"/>
            <a:ext cx="7193701" cy="1200329"/>
          </a:xfrm>
          <a:prstGeom prst="rect">
            <a:avLst/>
          </a:prstGeom>
          <a:noFill/>
        </p:spPr>
        <p:txBody>
          <a:bodyPr wrap="none" rtlCol="0">
            <a:spAutoFit/>
          </a:bodyPr>
          <a:lstStyle/>
          <a:p>
            <a:r>
              <a:rPr lang="en-US" sz="5400" b="1" dirty="0" smtClean="0">
                <a:solidFill>
                  <a:srgbClr val="C0504D">
                    <a:lumMod val="75000"/>
                  </a:srgbClr>
                </a:solidFill>
              </a:rPr>
              <a:t>Lorentz invariance  - CPT</a:t>
            </a:r>
          </a:p>
          <a:p>
            <a:endParaRPr lang="cs-CZ" dirty="0">
              <a:solidFill>
                <a:prstClr val="black"/>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0600" y="1533525"/>
            <a:ext cx="7162800" cy="3790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751249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algn="l"/>
            <a:r>
              <a:rPr lang="nl-NL" smtClean="0">
                <a:solidFill>
                  <a:prstClr val="black">
                    <a:tint val="75000"/>
                  </a:prstClr>
                </a:solidFill>
              </a:rPr>
              <a:t>V. Simak, MFF UK Prague</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r>
              <a:rPr lang="en-US" smtClean="0">
                <a:solidFill>
                  <a:prstClr val="black">
                    <a:tint val="75000"/>
                  </a:prstClr>
                </a:solidFill>
              </a:rPr>
              <a:t>Page </a:t>
            </a:r>
            <a:fld id="{02BA5821-21EB-4C1A-AC70-E98BDB034B02}" type="slidenum">
              <a:rPr lang="en-US" smtClean="0">
                <a:solidFill>
                  <a:prstClr val="black">
                    <a:tint val="75000"/>
                  </a:prstClr>
                </a:solidFill>
              </a:rPr>
              <a:pPr/>
              <a:t>72</a:t>
            </a:fld>
            <a:endParaRPr lang="en-US" dirty="0">
              <a:solidFill>
                <a:prstClr val="black">
                  <a:tint val="75000"/>
                </a:prstClr>
              </a:solidFill>
            </a:endParaRPr>
          </a:p>
        </p:txBody>
      </p:sp>
      <p:sp>
        <p:nvSpPr>
          <p:cNvPr id="4" name="TextovéPole 3"/>
          <p:cNvSpPr txBox="1"/>
          <p:nvPr/>
        </p:nvSpPr>
        <p:spPr>
          <a:xfrm>
            <a:off x="990600" y="228600"/>
            <a:ext cx="7193701" cy="1200329"/>
          </a:xfrm>
          <a:prstGeom prst="rect">
            <a:avLst/>
          </a:prstGeom>
          <a:noFill/>
        </p:spPr>
        <p:txBody>
          <a:bodyPr wrap="none" rtlCol="0">
            <a:spAutoFit/>
          </a:bodyPr>
          <a:lstStyle/>
          <a:p>
            <a:r>
              <a:rPr lang="en-US" sz="5400" b="1" dirty="0" smtClean="0">
                <a:solidFill>
                  <a:srgbClr val="C0504D">
                    <a:lumMod val="75000"/>
                  </a:srgbClr>
                </a:solidFill>
              </a:rPr>
              <a:t>Lorentz invariance  - CPT</a:t>
            </a:r>
          </a:p>
          <a:p>
            <a:endParaRPr lang="cs-CZ" dirty="0">
              <a:solidFill>
                <a:prstClr val="black"/>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5791" y="1219200"/>
            <a:ext cx="7143750" cy="5219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187152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algn="l"/>
            <a:r>
              <a:rPr lang="nl-NL" smtClean="0">
                <a:solidFill>
                  <a:prstClr val="black">
                    <a:tint val="75000"/>
                  </a:prstClr>
                </a:solidFill>
              </a:rPr>
              <a:t>V. Simak, MFF UK Prague</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r>
              <a:rPr lang="en-US" smtClean="0">
                <a:solidFill>
                  <a:prstClr val="black">
                    <a:tint val="75000"/>
                  </a:prstClr>
                </a:solidFill>
              </a:rPr>
              <a:t>Page </a:t>
            </a:r>
            <a:fld id="{02BA5821-21EB-4C1A-AC70-E98BDB034B02}" type="slidenum">
              <a:rPr lang="en-US" smtClean="0">
                <a:solidFill>
                  <a:prstClr val="black">
                    <a:tint val="75000"/>
                  </a:prstClr>
                </a:solidFill>
              </a:rPr>
              <a:pPr/>
              <a:t>73</a:t>
            </a:fld>
            <a:endParaRPr lang="en-US" dirty="0">
              <a:solidFill>
                <a:prstClr val="black">
                  <a:tint val="75000"/>
                </a:prstClr>
              </a:solidFill>
            </a:endParaRPr>
          </a:p>
        </p:txBody>
      </p:sp>
      <p:sp>
        <p:nvSpPr>
          <p:cNvPr id="4" name="TextovéPole 3"/>
          <p:cNvSpPr txBox="1"/>
          <p:nvPr/>
        </p:nvSpPr>
        <p:spPr>
          <a:xfrm>
            <a:off x="975360" y="381000"/>
            <a:ext cx="7193701" cy="1200329"/>
          </a:xfrm>
          <a:prstGeom prst="rect">
            <a:avLst/>
          </a:prstGeom>
          <a:noFill/>
        </p:spPr>
        <p:txBody>
          <a:bodyPr wrap="none" rtlCol="0">
            <a:spAutoFit/>
          </a:bodyPr>
          <a:lstStyle/>
          <a:p>
            <a:r>
              <a:rPr lang="en-US" sz="5400" b="1" dirty="0" smtClean="0">
                <a:solidFill>
                  <a:srgbClr val="C0504D">
                    <a:lumMod val="75000"/>
                  </a:srgbClr>
                </a:solidFill>
              </a:rPr>
              <a:t>Lorentz invariance  - CPT</a:t>
            </a:r>
          </a:p>
          <a:p>
            <a:endParaRPr lang="cs-CZ" dirty="0">
              <a:solidFill>
                <a:prstClr val="black"/>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0335" y="1371600"/>
            <a:ext cx="7143750" cy="4943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281887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algn="l"/>
            <a:r>
              <a:rPr lang="nl-NL" smtClean="0">
                <a:solidFill>
                  <a:prstClr val="black">
                    <a:tint val="75000"/>
                  </a:prstClr>
                </a:solidFill>
              </a:rPr>
              <a:t>V. Simak, MFF UK Prague</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r>
              <a:rPr lang="en-US" smtClean="0">
                <a:solidFill>
                  <a:prstClr val="black">
                    <a:tint val="75000"/>
                  </a:prstClr>
                </a:solidFill>
              </a:rPr>
              <a:t>Page </a:t>
            </a:r>
            <a:fld id="{02BA5821-21EB-4C1A-AC70-E98BDB034B02}" type="slidenum">
              <a:rPr lang="en-US" smtClean="0">
                <a:solidFill>
                  <a:prstClr val="black">
                    <a:tint val="75000"/>
                  </a:prstClr>
                </a:solidFill>
              </a:rPr>
              <a:pPr/>
              <a:t>74</a:t>
            </a:fld>
            <a:endParaRPr lang="en-US" dirty="0">
              <a:solidFill>
                <a:prstClr val="black">
                  <a:tint val="75000"/>
                </a:prstClr>
              </a:solidFill>
            </a:endParaRPr>
          </a:p>
        </p:txBody>
      </p:sp>
      <p:sp>
        <p:nvSpPr>
          <p:cNvPr id="4" name="TextovéPole 3"/>
          <p:cNvSpPr txBox="1"/>
          <p:nvPr/>
        </p:nvSpPr>
        <p:spPr>
          <a:xfrm>
            <a:off x="990600" y="304800"/>
            <a:ext cx="7193701" cy="1200329"/>
          </a:xfrm>
          <a:prstGeom prst="rect">
            <a:avLst/>
          </a:prstGeom>
          <a:noFill/>
        </p:spPr>
        <p:txBody>
          <a:bodyPr wrap="none" rtlCol="0">
            <a:spAutoFit/>
          </a:bodyPr>
          <a:lstStyle/>
          <a:p>
            <a:r>
              <a:rPr lang="en-US" sz="5400" b="1" dirty="0" smtClean="0">
                <a:solidFill>
                  <a:srgbClr val="C0504D">
                    <a:lumMod val="75000"/>
                  </a:srgbClr>
                </a:solidFill>
              </a:rPr>
              <a:t>Lorentz invariance  - CPT</a:t>
            </a:r>
          </a:p>
          <a:p>
            <a:endParaRPr lang="cs-CZ" dirty="0">
              <a:solidFill>
                <a:prstClr val="black"/>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8213" y="1704975"/>
            <a:ext cx="7267575" cy="3448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965916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algn="l"/>
            <a:r>
              <a:rPr lang="nl-NL" smtClean="0">
                <a:solidFill>
                  <a:prstClr val="black">
                    <a:tint val="75000"/>
                  </a:prstClr>
                </a:solidFill>
              </a:rPr>
              <a:t>V. Simak, MFF UK Prague</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r>
              <a:rPr lang="en-US" smtClean="0">
                <a:solidFill>
                  <a:prstClr val="black">
                    <a:tint val="75000"/>
                  </a:prstClr>
                </a:solidFill>
              </a:rPr>
              <a:t>Page </a:t>
            </a:r>
            <a:fld id="{02BA5821-21EB-4C1A-AC70-E98BDB034B02}" type="slidenum">
              <a:rPr lang="en-US" smtClean="0">
                <a:solidFill>
                  <a:prstClr val="black">
                    <a:tint val="75000"/>
                  </a:prstClr>
                </a:solidFill>
              </a:rPr>
              <a:pPr/>
              <a:t>75</a:t>
            </a:fld>
            <a:endParaRPr lang="en-US" dirty="0">
              <a:solidFill>
                <a:prstClr val="black">
                  <a:tint val="75000"/>
                </a:prstClr>
              </a:solidFill>
            </a:endParaRPr>
          </a:p>
        </p:txBody>
      </p:sp>
      <p:sp>
        <p:nvSpPr>
          <p:cNvPr id="4" name="TextovéPole 3"/>
          <p:cNvSpPr txBox="1"/>
          <p:nvPr/>
        </p:nvSpPr>
        <p:spPr>
          <a:xfrm>
            <a:off x="990599" y="228600"/>
            <a:ext cx="7193701" cy="1200329"/>
          </a:xfrm>
          <a:prstGeom prst="rect">
            <a:avLst/>
          </a:prstGeom>
          <a:noFill/>
        </p:spPr>
        <p:txBody>
          <a:bodyPr wrap="none" rtlCol="0">
            <a:spAutoFit/>
          </a:bodyPr>
          <a:lstStyle/>
          <a:p>
            <a:r>
              <a:rPr lang="en-US" sz="5400" b="1" dirty="0" smtClean="0">
                <a:solidFill>
                  <a:srgbClr val="C0504D">
                    <a:lumMod val="75000"/>
                  </a:srgbClr>
                </a:solidFill>
              </a:rPr>
              <a:t>Lorentz invariance  - CPT</a:t>
            </a:r>
          </a:p>
          <a:p>
            <a:endParaRPr lang="cs-CZ" dirty="0">
              <a:solidFill>
                <a:prstClr val="black"/>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524000"/>
            <a:ext cx="7229475" cy="4314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955289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datum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b="0" smtClean="0">
                <a:solidFill>
                  <a:prstClr val="black"/>
                </a:solidFill>
              </a:rPr>
              <a:t>Top group, 10-JUN-2010</a:t>
            </a:r>
          </a:p>
        </p:txBody>
      </p:sp>
      <p:sp>
        <p:nvSpPr>
          <p:cNvPr id="7171" name="Zástupný symbol pro zápatí 2"/>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b="0" smtClean="0">
                <a:solidFill>
                  <a:prstClr val="black"/>
                </a:solidFill>
              </a:rPr>
              <a:t>G. Gutierrez - Fermilab</a:t>
            </a:r>
          </a:p>
        </p:txBody>
      </p:sp>
      <p:sp>
        <p:nvSpPr>
          <p:cNvPr id="7172"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fld id="{B4857D05-4871-4381-A398-0D4778831DCF}" type="slidenum">
              <a:rPr lang="en-US" b="0" smtClean="0">
                <a:solidFill>
                  <a:prstClr val="black"/>
                </a:solidFill>
              </a:rPr>
              <a:pPr/>
              <a:t>76</a:t>
            </a:fld>
            <a:endParaRPr lang="en-US" b="0" smtClean="0">
              <a:solidFill>
                <a:prstClr val="black"/>
              </a:solidFill>
            </a:endParaRPr>
          </a:p>
        </p:txBody>
      </p:sp>
      <p:sp>
        <p:nvSpPr>
          <p:cNvPr id="7173" name="Text Box 5"/>
          <p:cNvSpPr txBox="1">
            <a:spLocks noChangeArrowheads="1"/>
          </p:cNvSpPr>
          <p:nvPr/>
        </p:nvSpPr>
        <p:spPr bwMode="auto">
          <a:xfrm>
            <a:off x="381000" y="533400"/>
            <a:ext cx="8458200" cy="222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sz="2000" b="0">
                <a:solidFill>
                  <a:prstClr val="black"/>
                </a:solidFill>
              </a:rPr>
              <a:t>The rotation frequency is 23 hrs 56 min 4.1 sec.  It is not 24 hours because since the earth revolves around the sun the coordinate axis of the sun and the earth line up in less that 24 hours.  This is also the time that very distant stars repeat on the sky and is known as sidereal time.</a:t>
            </a:r>
          </a:p>
          <a:p>
            <a:endParaRPr lang="en-US" sz="2000" b="0">
              <a:solidFill>
                <a:prstClr val="black"/>
              </a:solidFill>
            </a:endParaRPr>
          </a:p>
          <a:p>
            <a:r>
              <a:rPr lang="en-US" sz="2000" b="0">
                <a:solidFill>
                  <a:prstClr val="black"/>
                </a:solidFill>
              </a:rPr>
              <a:t>If there is an effect one would expect to see an oscillation in the number of events as a function of sidereal time. </a:t>
            </a:r>
            <a:endParaRPr lang="el-GR" sz="2000" b="0">
              <a:solidFill>
                <a:prstClr val="black"/>
              </a:solidFill>
            </a:endParaRPr>
          </a:p>
        </p:txBody>
      </p:sp>
      <p:sp>
        <p:nvSpPr>
          <p:cNvPr id="7174" name="Text Box 6"/>
          <p:cNvSpPr txBox="1">
            <a:spLocks noChangeArrowheads="1"/>
          </p:cNvSpPr>
          <p:nvPr/>
        </p:nvSpPr>
        <p:spPr bwMode="auto">
          <a:xfrm>
            <a:off x="457200" y="4419600"/>
            <a:ext cx="84582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sz="2000" b="0">
                <a:solidFill>
                  <a:srgbClr val="FF3300"/>
                </a:solidFill>
              </a:rPr>
              <a:t>For the analysis we are using the Run IIb top mass data.  The data corresponds to 2.6 fb</a:t>
            </a:r>
            <a:r>
              <a:rPr lang="en-US" sz="2000" b="0" baseline="30000">
                <a:solidFill>
                  <a:srgbClr val="FF3300"/>
                </a:solidFill>
              </a:rPr>
              <a:t>-1</a:t>
            </a:r>
            <a:r>
              <a:rPr lang="en-US" sz="2000" b="0">
                <a:solidFill>
                  <a:srgbClr val="FF3300"/>
                </a:solidFill>
              </a:rPr>
              <a:t> and it starts in 23-JUN-2006 and ends in 12-SEP-2008.  The data as a function of sidereal time is shown in the following slide.</a:t>
            </a:r>
            <a:endParaRPr lang="el-GR" sz="2000" b="0">
              <a:solidFill>
                <a:srgbClr val="FF3300"/>
              </a:solidFill>
            </a:endParaRPr>
          </a:p>
        </p:txBody>
      </p:sp>
      <p:sp>
        <p:nvSpPr>
          <p:cNvPr id="7175" name="Text Box 8"/>
          <p:cNvSpPr txBox="1">
            <a:spLocks noChangeArrowheads="1"/>
          </p:cNvSpPr>
          <p:nvPr/>
        </p:nvSpPr>
        <p:spPr bwMode="auto">
          <a:xfrm>
            <a:off x="762000" y="3124200"/>
            <a:ext cx="7391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sz="2400">
                <a:solidFill>
                  <a:srgbClr val="FF3300"/>
                </a:solidFill>
              </a:rPr>
              <a:t>How does the data look like when plotted as a function of sidereal time?</a:t>
            </a:r>
          </a:p>
        </p:txBody>
      </p:sp>
    </p:spTree>
    <p:extLst>
      <p:ext uri="{BB962C8B-B14F-4D97-AF65-F5344CB8AC3E}">
        <p14:creationId xmlns:p14="http://schemas.microsoft.com/office/powerpoint/2010/main" xmlns="" val="1911554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datum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b="0" smtClean="0">
                <a:solidFill>
                  <a:prstClr val="black"/>
                </a:solidFill>
              </a:rPr>
              <a:t>Top group, 10-JUN-2010</a:t>
            </a:r>
          </a:p>
        </p:txBody>
      </p:sp>
      <p:sp>
        <p:nvSpPr>
          <p:cNvPr id="15363" name="Zástupný symbol pro zápatí 2"/>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b="0" smtClean="0">
                <a:solidFill>
                  <a:prstClr val="black"/>
                </a:solidFill>
              </a:rPr>
              <a:t>G. Gutierrez - Fermilab</a:t>
            </a:r>
          </a:p>
        </p:txBody>
      </p:sp>
      <p:sp>
        <p:nvSpPr>
          <p:cNvPr id="15364"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fld id="{4B9354A5-DCBD-495C-9885-339ACE59F665}" type="slidenum">
              <a:rPr lang="en-US" b="0" smtClean="0">
                <a:solidFill>
                  <a:prstClr val="black"/>
                </a:solidFill>
              </a:rPr>
              <a:pPr/>
              <a:t>77</a:t>
            </a:fld>
            <a:endParaRPr lang="en-US" b="0" smtClean="0">
              <a:solidFill>
                <a:prstClr val="black"/>
              </a:solidFill>
            </a:endParaRPr>
          </a:p>
        </p:txBody>
      </p:sp>
      <p:pic>
        <p:nvPicPr>
          <p:cNvPr id="1536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609600"/>
            <a:ext cx="5127625" cy="502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6" name="Text Box 3"/>
          <p:cNvSpPr txBox="1">
            <a:spLocks noChangeArrowheads="1"/>
          </p:cNvSpPr>
          <p:nvPr/>
        </p:nvSpPr>
        <p:spPr bwMode="auto">
          <a:xfrm>
            <a:off x="5638800" y="1981200"/>
            <a:ext cx="335280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sz="2000" b="0">
                <a:solidFill>
                  <a:prstClr val="black"/>
                </a:solidFill>
              </a:rPr>
              <a:t>Two examples of ensemble tests performed without event repetition and entering the event weight in the histogram.  There are 610 events per ensemble.</a:t>
            </a:r>
            <a:endParaRPr lang="el-GR" sz="2000" b="0">
              <a:solidFill>
                <a:prstClr val="black"/>
              </a:solidFill>
            </a:endParaRPr>
          </a:p>
        </p:txBody>
      </p:sp>
    </p:spTree>
    <p:extLst>
      <p:ext uri="{BB962C8B-B14F-4D97-AF65-F5344CB8AC3E}">
        <p14:creationId xmlns:p14="http://schemas.microsoft.com/office/powerpoint/2010/main" xmlns="" val="476103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datum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b="0" smtClean="0">
                <a:solidFill>
                  <a:prstClr val="black"/>
                </a:solidFill>
              </a:rPr>
              <a:t>Top group, 10-JUN-2010</a:t>
            </a:r>
          </a:p>
        </p:txBody>
      </p:sp>
      <p:sp>
        <p:nvSpPr>
          <p:cNvPr id="20483" name="Zástupný symbol pro zápatí 2"/>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r>
              <a:rPr lang="en-US" b="0" smtClean="0">
                <a:solidFill>
                  <a:prstClr val="black"/>
                </a:solidFill>
              </a:rPr>
              <a:t>G. Gutierrez - Fermilab</a:t>
            </a:r>
          </a:p>
        </p:txBody>
      </p:sp>
      <p:sp>
        <p:nvSpPr>
          <p:cNvPr id="20484"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fld id="{5207E0CA-760A-4C92-A402-92BBEC6C2CCC}" type="slidenum">
              <a:rPr lang="en-US" b="0" smtClean="0">
                <a:solidFill>
                  <a:prstClr val="black"/>
                </a:solidFill>
              </a:rPr>
              <a:pPr/>
              <a:t>78</a:t>
            </a:fld>
            <a:endParaRPr lang="en-US" b="0" smtClean="0">
              <a:solidFill>
                <a:prstClr val="black"/>
              </a:solidFill>
            </a:endParaRPr>
          </a:p>
        </p:txBody>
      </p:sp>
      <p:pic>
        <p:nvPicPr>
          <p:cNvPr id="2048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228600"/>
            <a:ext cx="6253163" cy="608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70557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B6F15528-21DE-4FAA-801E-634DDDAF4B2B}" type="slidenum">
              <a:rPr lang="en-US" smtClean="0">
                <a:solidFill>
                  <a:prstClr val="black">
                    <a:tint val="75000"/>
                  </a:prstClr>
                </a:solidFill>
              </a:rPr>
              <a:pPr/>
              <a:t>79</a:t>
            </a:fld>
            <a:endParaRPr lang="en-US" dirty="0">
              <a:solidFill>
                <a:prstClr val="black">
                  <a:tint val="75000"/>
                </a:prstClr>
              </a:solidFill>
            </a:endParaRPr>
          </a:p>
        </p:txBody>
      </p:sp>
      <p:sp>
        <p:nvSpPr>
          <p:cNvPr id="2" name="Zástupný symbol pro datum 1"/>
          <p:cNvSpPr>
            <a:spLocks noGrp="1"/>
          </p:cNvSpPr>
          <p:nvPr>
            <p:ph type="dt" sz="half" idx="10"/>
          </p:nvPr>
        </p:nvSpPr>
        <p:spPr/>
        <p:txBody>
          <a:bodyPr/>
          <a:lstStyle/>
          <a:p>
            <a:fld id="{A13CF7B6-C6FE-4E17-A888-DD8FC22F408C}" type="datetime1">
              <a:rPr lang="cs-CZ" smtClean="0">
                <a:solidFill>
                  <a:prstClr val="black">
                    <a:tint val="75000"/>
                  </a:prstClr>
                </a:solidFill>
              </a:rPr>
              <a:pPr/>
              <a:t>23.4.2015</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it-IT" smtClean="0">
                <a:solidFill>
                  <a:prstClr val="black">
                    <a:tint val="75000"/>
                  </a:prstClr>
                </a:solidFill>
              </a:rPr>
              <a:t>PTK, V. Šimák, FJFI ČVUT</a:t>
            </a:r>
            <a:endParaRPr lang="en-US">
              <a:solidFill>
                <a:prstClr val="black">
                  <a:tint val="75000"/>
                </a:prstClr>
              </a:solidFill>
            </a:endParaRPr>
          </a:p>
        </p:txBody>
      </p:sp>
      <p:pic>
        <p:nvPicPr>
          <p:cNvPr id="5" name="Picture 1" descr="man_-_tired.gif"/>
          <p:cNvPicPr preferRelativeResize="0">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7200" y="609600"/>
            <a:ext cx="2603241" cy="4114800"/>
          </a:xfrm>
          <a:prstGeom prst="rect">
            <a:avLst/>
          </a:prstGeom>
          <a:ln>
            <a:solidFill>
              <a:schemeClr val="tx1"/>
            </a:solidFill>
          </a:ln>
        </p:spPr>
      </p:pic>
      <p:sp>
        <p:nvSpPr>
          <p:cNvPr id="6" name="TextovéPole 5"/>
          <p:cNvSpPr txBox="1"/>
          <p:nvPr/>
        </p:nvSpPr>
        <p:spPr>
          <a:xfrm>
            <a:off x="4343400" y="2438400"/>
            <a:ext cx="2217530" cy="1015663"/>
          </a:xfrm>
          <a:prstGeom prst="rect">
            <a:avLst/>
          </a:prstGeom>
          <a:noFill/>
        </p:spPr>
        <p:txBody>
          <a:bodyPr wrap="none" rtlCol="0">
            <a:spAutoFit/>
          </a:bodyPr>
          <a:lstStyle/>
          <a:p>
            <a:r>
              <a:rPr lang="cs-CZ" sz="6000" b="1" dirty="0" smtClean="0">
                <a:solidFill>
                  <a:srgbClr val="9BBB59">
                    <a:lumMod val="75000"/>
                  </a:srgbClr>
                </a:solidFill>
              </a:rPr>
              <a:t>Děkuji</a:t>
            </a:r>
            <a:endParaRPr lang="cs-CZ" sz="6000" b="1" dirty="0">
              <a:solidFill>
                <a:srgbClr val="9BBB59">
                  <a:lumMod val="75000"/>
                </a:srgbClr>
              </a:solidFill>
            </a:endParaRPr>
          </a:p>
        </p:txBody>
      </p:sp>
    </p:spTree>
    <p:extLst>
      <p:ext uri="{BB962C8B-B14F-4D97-AF65-F5344CB8AC3E}">
        <p14:creationId xmlns="" xmlns:p14="http://schemas.microsoft.com/office/powerpoint/2010/main" val="3629979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61925" y="109538"/>
            <a:ext cx="8820150" cy="6638925"/>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5DC742DE-94F0-4A08-BF59-1919918B470D}"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8</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2" name="Picture 8"/>
          <p:cNvPicPr>
            <a:picLocks noChangeAspect="1" noChangeArrowheads="1"/>
          </p:cNvPicPr>
          <p:nvPr/>
        </p:nvPicPr>
        <p:blipFill>
          <a:blip r:embed="rId2" cstate="print"/>
          <a:srcRect/>
          <a:stretch>
            <a:fillRect/>
          </a:stretch>
        </p:blipFill>
        <p:spPr bwMode="auto">
          <a:xfrm>
            <a:off x="179512" y="476672"/>
            <a:ext cx="3812574" cy="2662434"/>
          </a:xfrm>
          <a:prstGeom prst="rect">
            <a:avLst/>
          </a:prstGeom>
          <a:noFill/>
          <a:ln w="9525">
            <a:noFill/>
            <a:miter lim="800000"/>
            <a:headEnd/>
            <a:tailEnd/>
          </a:ln>
        </p:spPr>
      </p:pic>
      <p:sp>
        <p:nvSpPr>
          <p:cNvPr id="8" name="Zástupný symbol pro datum 7"/>
          <p:cNvSpPr>
            <a:spLocks noGrp="1"/>
          </p:cNvSpPr>
          <p:nvPr>
            <p:ph type="dt" sz="half" idx="10"/>
          </p:nvPr>
        </p:nvSpPr>
        <p:spPr/>
        <p:txBody>
          <a:bodyPr/>
          <a:lstStyle/>
          <a:p>
            <a:fld id="{58D42589-EF4E-405C-9202-D562C809868A}" type="datetime1">
              <a:rPr lang="cs-CZ" smtClean="0"/>
              <a:pPr/>
              <a:t>23.4.2015</a:t>
            </a:fld>
            <a:endParaRPr lang="cs-CZ"/>
          </a:p>
        </p:txBody>
      </p:sp>
      <p:sp>
        <p:nvSpPr>
          <p:cNvPr id="9" name="Zástupný symbol pro číslo snímku 8"/>
          <p:cNvSpPr>
            <a:spLocks noGrp="1"/>
          </p:cNvSpPr>
          <p:nvPr>
            <p:ph type="sldNum" sz="quarter" idx="12"/>
          </p:nvPr>
        </p:nvSpPr>
        <p:spPr/>
        <p:txBody>
          <a:bodyPr/>
          <a:lstStyle/>
          <a:p>
            <a:fld id="{06236EBE-7794-4DB4-A8AB-C1742DCE7D52}" type="slidenum">
              <a:rPr lang="cs-CZ" smtClean="0"/>
              <a:pPr/>
              <a:t>80</a:t>
            </a:fld>
            <a:endParaRPr lang="cs-CZ"/>
          </a:p>
        </p:txBody>
      </p:sp>
      <p:sp>
        <p:nvSpPr>
          <p:cNvPr id="10" name="Zástupný symbol pro zápatí 9"/>
          <p:cNvSpPr>
            <a:spLocks noGrp="1"/>
          </p:cNvSpPr>
          <p:nvPr>
            <p:ph type="ftr" sz="quarter" idx="11"/>
          </p:nvPr>
        </p:nvSpPr>
        <p:spPr/>
        <p:txBody>
          <a:bodyPr/>
          <a:lstStyle/>
          <a:p>
            <a:r>
              <a:rPr lang="cs-CZ" smtClean="0"/>
              <a:t>V. Šimák, FJFI ČVUT Praha</a:t>
            </a:r>
            <a:endParaRPr lang="cs-CZ"/>
          </a:p>
        </p:txBody>
      </p:sp>
      <p:pic>
        <p:nvPicPr>
          <p:cNvPr id="11" name="Picture 6"/>
          <p:cNvPicPr>
            <a:picLocks noChangeAspect="1" noChangeArrowheads="1"/>
          </p:cNvPicPr>
          <p:nvPr/>
        </p:nvPicPr>
        <p:blipFill>
          <a:blip r:embed="rId3" cstate="print"/>
          <a:srcRect/>
          <a:stretch>
            <a:fillRect/>
          </a:stretch>
        </p:blipFill>
        <p:spPr bwMode="auto">
          <a:xfrm>
            <a:off x="4716016" y="836712"/>
            <a:ext cx="4104456" cy="4177496"/>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0" y="3356992"/>
            <a:ext cx="4350122"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p:cNvPicPr>
            <a:picLocks noChangeAspect="1" noChangeArrowheads="1"/>
          </p:cNvPicPr>
          <p:nvPr/>
        </p:nvPicPr>
        <p:blipFill>
          <a:blip r:embed="rId2" cstate="print"/>
          <a:srcRect/>
          <a:stretch>
            <a:fillRect/>
          </a:stretch>
        </p:blipFill>
        <p:spPr bwMode="auto">
          <a:xfrm>
            <a:off x="5004048" y="548680"/>
            <a:ext cx="4024847" cy="4608512"/>
          </a:xfrm>
          <a:prstGeom prst="rect">
            <a:avLst/>
          </a:prstGeom>
          <a:noFill/>
          <a:ln w="9525">
            <a:noFill/>
            <a:miter lim="800000"/>
            <a:headEnd/>
            <a:tailEnd/>
          </a:ln>
        </p:spPr>
      </p:pic>
      <p:sp>
        <p:nvSpPr>
          <p:cNvPr id="8" name="Zástupný symbol pro datum 7"/>
          <p:cNvSpPr>
            <a:spLocks noGrp="1"/>
          </p:cNvSpPr>
          <p:nvPr>
            <p:ph type="dt" sz="half" idx="10"/>
          </p:nvPr>
        </p:nvSpPr>
        <p:spPr/>
        <p:txBody>
          <a:bodyPr/>
          <a:lstStyle/>
          <a:p>
            <a:fld id="{58D42589-EF4E-405C-9202-D562C809868A}" type="datetime1">
              <a:rPr lang="cs-CZ" smtClean="0"/>
              <a:pPr/>
              <a:t>23.4.2015</a:t>
            </a:fld>
            <a:endParaRPr lang="cs-CZ"/>
          </a:p>
        </p:txBody>
      </p:sp>
      <p:sp>
        <p:nvSpPr>
          <p:cNvPr id="9" name="Zástupný symbol pro číslo snímku 8"/>
          <p:cNvSpPr>
            <a:spLocks noGrp="1"/>
          </p:cNvSpPr>
          <p:nvPr>
            <p:ph type="sldNum" sz="quarter" idx="12"/>
          </p:nvPr>
        </p:nvSpPr>
        <p:spPr/>
        <p:txBody>
          <a:bodyPr/>
          <a:lstStyle/>
          <a:p>
            <a:fld id="{06236EBE-7794-4DB4-A8AB-C1742DCE7D52}" type="slidenum">
              <a:rPr lang="cs-CZ" smtClean="0"/>
              <a:pPr/>
              <a:t>81</a:t>
            </a:fld>
            <a:endParaRPr lang="cs-CZ"/>
          </a:p>
        </p:txBody>
      </p:sp>
      <p:sp>
        <p:nvSpPr>
          <p:cNvPr id="10" name="Zástupný symbol pro zápatí 9"/>
          <p:cNvSpPr>
            <a:spLocks noGrp="1"/>
          </p:cNvSpPr>
          <p:nvPr>
            <p:ph type="ftr" sz="quarter" idx="11"/>
          </p:nvPr>
        </p:nvSpPr>
        <p:spPr/>
        <p:txBody>
          <a:bodyPr/>
          <a:lstStyle/>
          <a:p>
            <a:r>
              <a:rPr lang="cs-CZ" smtClean="0"/>
              <a:t>V. Šimák, FJFI ČVUT Praha</a:t>
            </a:r>
            <a:endParaRPr lang="cs-CZ"/>
          </a:p>
        </p:txBody>
      </p:sp>
      <p:pic>
        <p:nvPicPr>
          <p:cNvPr id="11" name="Picture 4"/>
          <p:cNvPicPr>
            <a:picLocks noChangeAspect="1" noChangeArrowheads="1"/>
          </p:cNvPicPr>
          <p:nvPr/>
        </p:nvPicPr>
        <p:blipFill>
          <a:blip r:embed="rId3" cstate="print"/>
          <a:srcRect/>
          <a:stretch>
            <a:fillRect/>
          </a:stretch>
        </p:blipFill>
        <p:spPr bwMode="auto">
          <a:xfrm>
            <a:off x="165112" y="548680"/>
            <a:ext cx="4793498" cy="4536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261938" y="381000"/>
            <a:ext cx="8620125" cy="6096000"/>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E095D4AE-1399-4AC3-B8C9-FD5C713B95D9}"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82</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261938" y="381000"/>
            <a:ext cx="8620125" cy="6096000"/>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E095D4AE-1399-4AC3-B8C9-FD5C713B95D9}"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83</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B6F15528-21DE-4FAA-801E-634DDDAF4B2B}" type="slidenum">
              <a:rPr lang="en-US" smtClean="0">
                <a:solidFill>
                  <a:prstClr val="black">
                    <a:tint val="75000"/>
                  </a:prstClr>
                </a:solidFill>
              </a:rPr>
              <a:pPr/>
              <a:t>84</a:t>
            </a:fld>
            <a:endParaRPr lang="en-US" dirty="0">
              <a:solidFill>
                <a:prstClr val="black">
                  <a:tint val="75000"/>
                </a:prstClr>
              </a:solidFill>
            </a:endParaRPr>
          </a:p>
        </p:txBody>
      </p:sp>
      <p:sp>
        <p:nvSpPr>
          <p:cNvPr id="2" name="Zástupný symbol pro datum 1"/>
          <p:cNvSpPr>
            <a:spLocks noGrp="1"/>
          </p:cNvSpPr>
          <p:nvPr>
            <p:ph type="dt" sz="half" idx="10"/>
          </p:nvPr>
        </p:nvSpPr>
        <p:spPr/>
        <p:txBody>
          <a:bodyPr/>
          <a:lstStyle/>
          <a:p>
            <a:fld id="{A13CF7B6-C6FE-4E17-A888-DD8FC22F408C}" type="datetime1">
              <a:rPr lang="cs-CZ" smtClean="0">
                <a:solidFill>
                  <a:prstClr val="black">
                    <a:tint val="75000"/>
                  </a:prstClr>
                </a:solidFill>
              </a:rPr>
              <a:pPr/>
              <a:t>23.4.2015</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r>
              <a:rPr lang="it-IT" smtClean="0">
                <a:solidFill>
                  <a:prstClr val="black">
                    <a:tint val="75000"/>
                  </a:prstClr>
                </a:solidFill>
              </a:rPr>
              <a:t>PTK, V. Šimák, FJFI ČVUT</a:t>
            </a:r>
            <a:endParaRPr lang="en-US">
              <a:solidFill>
                <a:prstClr val="black">
                  <a:tint val="75000"/>
                </a:prstClr>
              </a:solidFill>
            </a:endParaRPr>
          </a:p>
        </p:txBody>
      </p:sp>
      <p:pic>
        <p:nvPicPr>
          <p:cNvPr id="5" name="Picture 1" descr="man_-_tired.gif"/>
          <p:cNvPicPr preferRelativeResize="0">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7200" y="609600"/>
            <a:ext cx="2603241" cy="4114800"/>
          </a:xfrm>
          <a:prstGeom prst="rect">
            <a:avLst/>
          </a:prstGeom>
          <a:ln>
            <a:solidFill>
              <a:schemeClr val="tx1"/>
            </a:solidFill>
          </a:ln>
        </p:spPr>
      </p:pic>
      <p:sp>
        <p:nvSpPr>
          <p:cNvPr id="6" name="TextovéPole 5"/>
          <p:cNvSpPr txBox="1"/>
          <p:nvPr/>
        </p:nvSpPr>
        <p:spPr>
          <a:xfrm>
            <a:off x="4343400" y="2438400"/>
            <a:ext cx="2217530" cy="1015663"/>
          </a:xfrm>
          <a:prstGeom prst="rect">
            <a:avLst/>
          </a:prstGeom>
          <a:noFill/>
        </p:spPr>
        <p:txBody>
          <a:bodyPr wrap="none" rtlCol="0">
            <a:spAutoFit/>
          </a:bodyPr>
          <a:lstStyle/>
          <a:p>
            <a:r>
              <a:rPr lang="cs-CZ" sz="6000" b="1" dirty="0" smtClean="0">
                <a:solidFill>
                  <a:srgbClr val="9BBB59">
                    <a:lumMod val="75000"/>
                  </a:srgbClr>
                </a:solidFill>
              </a:rPr>
              <a:t>Děkuji</a:t>
            </a:r>
            <a:endParaRPr lang="cs-CZ" sz="6000" b="1" dirty="0">
              <a:solidFill>
                <a:srgbClr val="9BBB59">
                  <a:lumMod val="75000"/>
                </a:srgbClr>
              </a:solidFill>
            </a:endParaRPr>
          </a:p>
        </p:txBody>
      </p:sp>
    </p:spTree>
    <p:extLst>
      <p:ext uri="{BB962C8B-B14F-4D97-AF65-F5344CB8AC3E}">
        <p14:creationId xmlns="" xmlns:p14="http://schemas.microsoft.com/office/powerpoint/2010/main" val="36299795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solidFill>
                  <a:prstClr val="black">
                    <a:tint val="75000"/>
                  </a:prstClr>
                </a:solidFill>
              </a:rPr>
              <a:t>3.4.2013</a:t>
            </a:r>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r>
              <a:rPr lang="nl-NL" smtClean="0">
                <a:solidFill>
                  <a:prstClr val="black">
                    <a:tint val="75000"/>
                  </a:prstClr>
                </a:solidFill>
              </a:rPr>
              <a:t>V. Simak, MFF UK Prague</a:t>
            </a:r>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FD1C9CB-8AD8-4222-81E7-46228A5CE7D7}" type="slidenum">
              <a:rPr lang="cs-CZ" smtClean="0">
                <a:solidFill>
                  <a:prstClr val="black">
                    <a:tint val="75000"/>
                  </a:prstClr>
                </a:solidFill>
              </a:rPr>
              <a:pPr/>
              <a:t>86</a:t>
            </a:fld>
            <a:endParaRPr lang="cs-CZ">
              <a:solidFill>
                <a:prstClr val="black">
                  <a:tint val="75000"/>
                </a:prstClr>
              </a:solidFill>
            </a:endParaRPr>
          </a:p>
        </p:txBody>
      </p:sp>
    </p:spTree>
    <p:extLst>
      <p:ext uri="{BB962C8B-B14F-4D97-AF65-F5344CB8AC3E}">
        <p14:creationId xmlns:p14="http://schemas.microsoft.com/office/powerpoint/2010/main" xmlns="" val="405780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04775" y="61913"/>
            <a:ext cx="8934450" cy="6734175"/>
          </a:xfrm>
          <a:prstGeom prst="rect">
            <a:avLst/>
          </a:prstGeom>
          <a:noFill/>
          <a:ln w="9525">
            <a:noFill/>
            <a:miter lim="800000"/>
            <a:headEnd/>
            <a:tailEnd/>
          </a:ln>
        </p:spPr>
      </p:pic>
      <p:sp>
        <p:nvSpPr>
          <p:cNvPr id="3" name="Zástupný symbol pro datum 2"/>
          <p:cNvSpPr>
            <a:spLocks noGrp="1"/>
          </p:cNvSpPr>
          <p:nvPr>
            <p:ph type="dt" sz="half" idx="10"/>
          </p:nvPr>
        </p:nvSpPr>
        <p:spPr/>
        <p:txBody>
          <a:bodyPr/>
          <a:lstStyle/>
          <a:p>
            <a:fld id="{135398E0-D263-4325-AA39-EB5691830FE9}" type="datetime1">
              <a:rPr lang="cs-CZ" smtClean="0"/>
              <a:pPr/>
              <a:t>23.4.2015</a:t>
            </a:fld>
            <a:endParaRPr lang="cs-CZ"/>
          </a:p>
        </p:txBody>
      </p:sp>
      <p:sp>
        <p:nvSpPr>
          <p:cNvPr id="4" name="Zástupný symbol pro číslo snímku 3"/>
          <p:cNvSpPr>
            <a:spLocks noGrp="1"/>
          </p:cNvSpPr>
          <p:nvPr>
            <p:ph type="sldNum" sz="quarter" idx="12"/>
          </p:nvPr>
        </p:nvSpPr>
        <p:spPr/>
        <p:txBody>
          <a:bodyPr/>
          <a:lstStyle/>
          <a:p>
            <a:fld id="{06236EBE-7794-4DB4-A8AB-C1742DCE7D52}" type="slidenum">
              <a:rPr lang="cs-CZ" smtClean="0"/>
              <a:pPr/>
              <a:t>9</a:t>
            </a:fld>
            <a:endParaRPr lang="cs-CZ"/>
          </a:p>
        </p:txBody>
      </p:sp>
      <p:sp>
        <p:nvSpPr>
          <p:cNvPr id="5" name="Zástupný symbol pro zápatí 4"/>
          <p:cNvSpPr>
            <a:spLocks noGrp="1"/>
          </p:cNvSpPr>
          <p:nvPr>
            <p:ph type="ftr" sz="quarter" idx="11"/>
          </p:nvPr>
        </p:nvSpPr>
        <p:spPr/>
        <p:txBody>
          <a:bodyPr/>
          <a:lstStyle/>
          <a:p>
            <a:r>
              <a:rPr lang="cs-CZ" smtClean="0"/>
              <a:t>V. Šimák, FJFI ČVUT Praha</a:t>
            </a:r>
            <a:endParaRPr lang="cs-CZ"/>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TotalTime>
  <Words>1828</Words>
  <Application>Microsoft Office PowerPoint</Application>
  <PresentationFormat>Předvádění na obrazovce (4:3)</PresentationFormat>
  <Paragraphs>414</Paragraphs>
  <Slides>86</Slides>
  <Notes>19</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86</vt:i4>
      </vt:variant>
    </vt:vector>
  </HeadingPairs>
  <TitlesOfParts>
    <vt:vector size="89" baseType="lpstr">
      <vt:lpstr>Motiv sady Office</vt:lpstr>
      <vt:lpstr>Fotografie</vt:lpstr>
      <vt:lpstr>Equation</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 </vt:lpstr>
      <vt:lpstr>Snímek 35</vt:lpstr>
      <vt:lpstr>Snímek 36</vt:lpstr>
      <vt:lpstr>Snímek 37</vt:lpstr>
      <vt:lpstr>Snímek 38</vt:lpstr>
      <vt:lpstr> </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Snímek 57</vt:lpstr>
      <vt:lpstr>Snímek 58</vt:lpstr>
      <vt:lpstr>Snímek 59</vt:lpstr>
      <vt:lpstr>Snímek 60</vt:lpstr>
      <vt:lpstr>Snímek 61</vt:lpstr>
      <vt:lpstr>Snímek 62</vt:lpstr>
      <vt:lpstr>Snímek 63</vt:lpstr>
      <vt:lpstr>Snímek 64</vt:lpstr>
      <vt:lpstr>Snímek 65</vt:lpstr>
      <vt:lpstr>Snímek 66</vt:lpstr>
      <vt:lpstr>Snímek 67</vt:lpstr>
      <vt:lpstr>Snímek 68</vt:lpstr>
      <vt:lpstr>Snímek 69</vt:lpstr>
      <vt:lpstr>Snímek 70</vt:lpstr>
      <vt:lpstr>Snímek 71</vt:lpstr>
      <vt:lpstr>Snímek 72</vt:lpstr>
      <vt:lpstr>Snímek 73</vt:lpstr>
      <vt:lpstr>Snímek 74</vt:lpstr>
      <vt:lpstr>Snímek 75</vt:lpstr>
      <vt:lpstr>Snímek 76</vt:lpstr>
      <vt:lpstr>Snímek 77</vt:lpstr>
      <vt:lpstr>Snímek 78</vt:lpstr>
      <vt:lpstr>Snímek 79</vt:lpstr>
      <vt:lpstr>Snímek 80</vt:lpstr>
      <vt:lpstr>Snímek 81</vt:lpstr>
      <vt:lpstr>Snímek 82</vt:lpstr>
      <vt:lpstr>Snímek 83</vt:lpstr>
      <vt:lpstr>Snímek 84</vt:lpstr>
      <vt:lpstr>Snímek 85</vt:lpstr>
      <vt:lpstr>Snímek 86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Simak</dc:creator>
  <cp:lastModifiedBy>Simak</cp:lastModifiedBy>
  <cp:revision>16</cp:revision>
  <dcterms:created xsi:type="dcterms:W3CDTF">2015-04-21T16:42:25Z</dcterms:created>
  <dcterms:modified xsi:type="dcterms:W3CDTF">2015-04-23T08:55:23Z</dcterms:modified>
</cp:coreProperties>
</file>