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90" r:id="rId3"/>
    <p:sldId id="293" r:id="rId4"/>
    <p:sldId id="324" r:id="rId5"/>
    <p:sldId id="291" r:id="rId6"/>
    <p:sldId id="295" r:id="rId7"/>
    <p:sldId id="296" r:id="rId8"/>
    <p:sldId id="289" r:id="rId9"/>
    <p:sldId id="267" r:id="rId10"/>
    <p:sldId id="269" r:id="rId11"/>
    <p:sldId id="300" r:id="rId12"/>
    <p:sldId id="301" r:id="rId13"/>
    <p:sldId id="270" r:id="rId14"/>
    <p:sldId id="302" r:id="rId15"/>
    <p:sldId id="271" r:id="rId16"/>
    <p:sldId id="303" r:id="rId17"/>
    <p:sldId id="298" r:id="rId18"/>
    <p:sldId id="272" r:id="rId19"/>
    <p:sldId id="273" r:id="rId20"/>
    <p:sldId id="274" r:id="rId21"/>
    <p:sldId id="294" r:id="rId22"/>
    <p:sldId id="275" r:id="rId23"/>
    <p:sldId id="304" r:id="rId24"/>
    <p:sldId id="297" r:id="rId25"/>
    <p:sldId id="305" r:id="rId26"/>
    <p:sldId id="299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25" r:id="rId36"/>
    <p:sldId id="314" r:id="rId37"/>
    <p:sldId id="315" r:id="rId38"/>
    <p:sldId id="316" r:id="rId39"/>
    <p:sldId id="317" r:id="rId40"/>
    <p:sldId id="323" r:id="rId41"/>
    <p:sldId id="318" r:id="rId42"/>
    <p:sldId id="319" r:id="rId43"/>
    <p:sldId id="327" r:id="rId44"/>
    <p:sldId id="328" r:id="rId45"/>
    <p:sldId id="329" r:id="rId46"/>
    <p:sldId id="320" r:id="rId47"/>
    <p:sldId id="321" r:id="rId48"/>
    <p:sldId id="32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69F"/>
    <a:srgbClr val="404040"/>
    <a:srgbClr val="4B5C29"/>
    <a:srgbClr val="5C0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16" autoAdjust="0"/>
  </p:normalViewPr>
  <p:slideViewPr>
    <p:cSldViewPr>
      <p:cViewPr varScale="1">
        <p:scale>
          <a:sx n="64" d="100"/>
          <a:sy n="64" d="100"/>
        </p:scale>
        <p:origin x="-6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slide footer_gray_4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4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slide header_gray_4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2999" y="152400"/>
            <a:ext cx="1903413" cy="3048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8B65-4CBA-DB46-9D73-AD0C58E7BE22}" type="datetime1">
              <a:rPr lang="en-US" smtClean="0"/>
              <a:pPr/>
              <a:t>9/4/2013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1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599" y="8685213"/>
            <a:ext cx="5318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6344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69693-4B73-3F4B-BE08-27CE2957F7EB}" type="datetime1">
              <a:rPr lang="en-US" smtClean="0"/>
              <a:pPr/>
              <a:t>9/4/2013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8437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AB79D-948F-4B87-A4EC-346E5EED2B73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title header_gray_417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title footer_gray_417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75450"/>
            <a:ext cx="914400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F4A96C-827F-4253-AB80-37DF458D55E5}" type="datetime1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CF452B-4427-4572-94B1-44F4736A31E0}" type="datetime1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82EE9-0AF4-4B1C-B03D-6C019D7B34AE}" type="datetime1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23AB31-0F28-4369-B981-BA16A9A97334}" type="datetime1">
              <a:rPr lang="en-US" smtClean="0"/>
              <a:t>9/4/2013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97363-562A-4576-9BC2-DC29DBB4C2DE}" type="datetime1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C6D959-A0B7-496C-8805-8906582D112A}" type="datetime1">
              <a:rPr lang="en-US" smtClean="0"/>
              <a:t>9/4/2013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BCB042-90E5-40B6-A0BC-3AC0D27B6D27}" type="datetime1">
              <a:rPr lang="en-US" smtClean="0"/>
              <a:t>9/4/2013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A3B82E-2BA5-4D09-AEFB-FF6A5D4CB94A}" type="datetime1">
              <a:rPr lang="en-US" smtClean="0"/>
              <a:t>9/4/2013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599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A96E-0966-4E53-B5AD-94008C61953C}" type="datetime1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F161B7-C83E-4E08-88D7-76F9979186B7}" type="datetime1">
              <a:rPr lang="en-US" smtClean="0"/>
              <a:t>9/4/2013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slide footer_gray_417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8250"/>
            <a:ext cx="9144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D2461644-8304-435E-AC06-ADD450742A00}" type="datetime1">
              <a:rPr lang="en-US" smtClean="0"/>
              <a:t>9/4/2013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smtClean="0"/>
              <a:t>J. Repond - Imaging Calorimetry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4" descr="slide header_gray_41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images.google.com/url?sa=i&amp;rct=j&amp;q=cdf+experiment+tower&amp;source=images&amp;cd=&amp;docid=U20gF15o6GXEdM&amp;tbnid=f8wRQk41-ubbXM:&amp;ved=0CAUQjRw&amp;url=http://dorigo.wordpress.com/2008/04/11/calorimeters-for-high-energy-physics-part-2/&amp;ei=glQVUb-LDOb5ygGMz4DwCQ&amp;bvm=bv.42080656,d.aWc&amp;psig=AFQjCNHiIS-hxPKhRfpD85AyXB3E5Eqmqw&amp;ust=136043875157891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isplay/SiD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w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slac.stanford.edu/display/SiD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gif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696200" cy="1069975"/>
          </a:xfrm>
        </p:spPr>
        <p:txBody>
          <a:bodyPr/>
          <a:lstStyle/>
          <a:p>
            <a:r>
              <a:rPr lang="en-US" dirty="0" smtClean="0"/>
              <a:t>Imaging Calorimetry for Lepton Colliders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985838" y="2743200"/>
            <a:ext cx="6400800" cy="1752600"/>
          </a:xfrm>
        </p:spPr>
        <p:txBody>
          <a:bodyPr/>
          <a:lstStyle/>
          <a:p>
            <a:r>
              <a:rPr lang="en-US" sz="2000" b="1" dirty="0" smtClean="0"/>
              <a:t>José Repond</a:t>
            </a:r>
          </a:p>
          <a:p>
            <a:r>
              <a:rPr lang="en-US" sz="2000" b="1" dirty="0" smtClean="0"/>
              <a:t>Argonne National Laboratory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57369"/>
            <a:ext cx="3505200" cy="33122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8949" y="5758448"/>
            <a:ext cx="1365251" cy="642352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197964" y="4646474"/>
            <a:ext cx="2764436" cy="1754326"/>
            <a:chOff x="761037" y="4828483"/>
            <a:chExt cx="2764436" cy="1754326"/>
          </a:xfrm>
        </p:grpSpPr>
        <p:sp>
          <p:nvSpPr>
            <p:cNvPr id="4" name="TextBox 3"/>
            <p:cNvSpPr txBox="1"/>
            <p:nvPr/>
          </p:nvSpPr>
          <p:spPr>
            <a:xfrm>
              <a:off x="968671" y="4828483"/>
              <a:ext cx="234916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Seminar at the</a:t>
              </a:r>
            </a:p>
            <a:p>
              <a:pPr algn="ctr"/>
              <a:r>
                <a:rPr lang="en-US" dirty="0" smtClean="0"/>
                <a:t> </a:t>
              </a:r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r>
                <a:rPr lang="en-US" dirty="0" smtClean="0"/>
                <a:t>Prague, Czech Republic</a:t>
              </a:r>
            </a:p>
            <a:p>
              <a:pPr algn="ctr"/>
              <a:r>
                <a:rPr lang="en-US" dirty="0" smtClean="0"/>
                <a:t>September 5, 2013</a:t>
              </a:r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37" y="5257800"/>
              <a:ext cx="2764436" cy="578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462973-5027-4390-AA1C-5C90FC836B32}" type="slidenum">
              <a:rPr lang="en-US" smtClean="0">
                <a:ea typeface="MS PGothic" pitchFamily="34" charset="-128"/>
              </a:rPr>
              <a:pPr/>
              <a:t>10</a:t>
            </a:fld>
            <a:endParaRPr lang="en-US" smtClean="0">
              <a:ea typeface="MS PGothic" pitchFamily="34" charset="-128"/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152400" y="685800"/>
            <a:ext cx="8763000" cy="5943600"/>
            <a:chOff x="96" y="528"/>
            <a:chExt cx="5520" cy="3744"/>
          </a:xfrm>
        </p:grpSpPr>
        <p:sp>
          <p:nvSpPr>
            <p:cNvPr id="30727" name="AutoShape 2"/>
            <p:cNvSpPr>
              <a:spLocks noChangeArrowheads="1"/>
            </p:cNvSpPr>
            <p:nvPr/>
          </p:nvSpPr>
          <p:spPr bwMode="auto">
            <a:xfrm>
              <a:off x="1056" y="528"/>
              <a:ext cx="1344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Calorimeter Hits</a:t>
              </a:r>
            </a:p>
          </p:txBody>
        </p:sp>
        <p:sp>
          <p:nvSpPr>
            <p:cNvPr id="30728" name="AutoShape 3"/>
            <p:cNvSpPr>
              <a:spLocks noChangeArrowheads="1"/>
            </p:cNvSpPr>
            <p:nvPr/>
          </p:nvSpPr>
          <p:spPr bwMode="auto">
            <a:xfrm>
              <a:off x="3696" y="1152"/>
              <a:ext cx="1632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Reconstructed Tracks</a:t>
              </a:r>
            </a:p>
          </p:txBody>
        </p:sp>
        <p:sp>
          <p:nvSpPr>
            <p:cNvPr id="30729" name="AutoShape 4"/>
            <p:cNvSpPr>
              <a:spLocks noChangeArrowheads="1"/>
            </p:cNvSpPr>
            <p:nvPr/>
          </p:nvSpPr>
          <p:spPr bwMode="auto">
            <a:xfrm>
              <a:off x="912" y="1152"/>
              <a:ext cx="1632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Calorimeter Clusters</a:t>
              </a:r>
            </a:p>
          </p:txBody>
        </p:sp>
        <p:sp>
          <p:nvSpPr>
            <p:cNvPr id="30730" name="Rectangle 5"/>
            <p:cNvSpPr>
              <a:spLocks noChangeArrowheads="1"/>
            </p:cNvSpPr>
            <p:nvPr/>
          </p:nvSpPr>
          <p:spPr bwMode="auto">
            <a:xfrm>
              <a:off x="528" y="816"/>
              <a:ext cx="768" cy="28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Clustering</a:t>
              </a:r>
            </a:p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Algorithm</a:t>
              </a:r>
            </a:p>
          </p:txBody>
        </p:sp>
        <p:sp>
          <p:nvSpPr>
            <p:cNvPr id="30731" name="Oval 6"/>
            <p:cNvSpPr>
              <a:spLocks noChangeArrowheads="1"/>
            </p:cNvSpPr>
            <p:nvPr/>
          </p:nvSpPr>
          <p:spPr bwMode="auto">
            <a:xfrm>
              <a:off x="1680" y="912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732" name="AutoShape 7"/>
            <p:cNvCxnSpPr>
              <a:cxnSpLocks noChangeShapeType="1"/>
              <a:stCxn id="30727" idx="2"/>
              <a:endCxn id="30731" idx="0"/>
            </p:cNvCxnSpPr>
            <p:nvPr/>
          </p:nvCxnSpPr>
          <p:spPr bwMode="auto">
            <a:xfrm>
              <a:off x="1728" y="768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3" name="AutoShape 8"/>
            <p:cNvCxnSpPr>
              <a:cxnSpLocks noChangeShapeType="1"/>
              <a:stCxn id="30730" idx="3"/>
              <a:endCxn id="30731" idx="2"/>
            </p:cNvCxnSpPr>
            <p:nvPr/>
          </p:nvCxnSpPr>
          <p:spPr bwMode="auto">
            <a:xfrm>
              <a:off x="1296" y="960"/>
              <a:ext cx="38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4" name="AutoShape 9"/>
            <p:cNvCxnSpPr>
              <a:cxnSpLocks noChangeShapeType="1"/>
              <a:stCxn id="30731" idx="4"/>
              <a:endCxn id="30729" idx="0"/>
            </p:cNvCxnSpPr>
            <p:nvPr/>
          </p:nvCxnSpPr>
          <p:spPr bwMode="auto">
            <a:xfrm>
              <a:off x="1728" y="1008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735" name="Oval 10"/>
            <p:cNvSpPr>
              <a:spLocks noChangeArrowheads="1"/>
            </p:cNvSpPr>
            <p:nvPr/>
          </p:nvSpPr>
          <p:spPr bwMode="auto">
            <a:xfrm>
              <a:off x="1680" y="1536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Rectangle 11"/>
            <p:cNvSpPr>
              <a:spLocks noChangeArrowheads="1"/>
            </p:cNvSpPr>
            <p:nvPr/>
          </p:nvSpPr>
          <p:spPr bwMode="auto">
            <a:xfrm>
              <a:off x="528" y="1440"/>
              <a:ext cx="768" cy="28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Verdana" pitchFamily="34" charset="0"/>
                  <a:ea typeface="SimSun" pitchFamily="2" charset="-122"/>
                </a:rPr>
                <a:t>Photon</a:t>
              </a:r>
            </a:p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Verdana" pitchFamily="34" charset="0"/>
                  <a:ea typeface="SimSun" pitchFamily="2" charset="-122"/>
                </a:rPr>
                <a:t>Identification</a:t>
              </a:r>
            </a:p>
          </p:txBody>
        </p:sp>
        <p:cxnSp>
          <p:nvCxnSpPr>
            <p:cNvPr id="30737" name="AutoShape 12"/>
            <p:cNvCxnSpPr>
              <a:cxnSpLocks noChangeShapeType="1"/>
              <a:stCxn id="30736" idx="3"/>
              <a:endCxn id="30735" idx="2"/>
            </p:cNvCxnSpPr>
            <p:nvPr/>
          </p:nvCxnSpPr>
          <p:spPr bwMode="auto">
            <a:xfrm>
              <a:off x="1296" y="1584"/>
              <a:ext cx="38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38" name="AutoShape 13"/>
            <p:cNvCxnSpPr>
              <a:cxnSpLocks noChangeShapeType="1"/>
              <a:stCxn id="30729" idx="2"/>
              <a:endCxn id="30735" idx="0"/>
            </p:cNvCxnSpPr>
            <p:nvPr/>
          </p:nvCxnSpPr>
          <p:spPr bwMode="auto">
            <a:xfrm>
              <a:off x="1728" y="1392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39" name="AutoShape 14"/>
            <p:cNvSpPr>
              <a:spLocks noChangeArrowheads="1"/>
            </p:cNvSpPr>
            <p:nvPr/>
          </p:nvSpPr>
          <p:spPr bwMode="auto">
            <a:xfrm>
              <a:off x="720" y="1872"/>
              <a:ext cx="1152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EM Clusters</a:t>
              </a:r>
            </a:p>
          </p:txBody>
        </p:sp>
        <p:sp>
          <p:nvSpPr>
            <p:cNvPr id="30740" name="AutoShape 15"/>
            <p:cNvSpPr>
              <a:spLocks noChangeArrowheads="1"/>
            </p:cNvSpPr>
            <p:nvPr/>
          </p:nvSpPr>
          <p:spPr bwMode="auto">
            <a:xfrm>
              <a:off x="1968" y="1872"/>
              <a:ext cx="1248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Hadron Clusters</a:t>
              </a:r>
            </a:p>
          </p:txBody>
        </p:sp>
        <p:cxnSp>
          <p:nvCxnSpPr>
            <p:cNvPr id="30741" name="AutoShape 16"/>
            <p:cNvCxnSpPr>
              <a:cxnSpLocks noChangeShapeType="1"/>
              <a:stCxn id="30735" idx="4"/>
              <a:endCxn id="30739" idx="0"/>
            </p:cNvCxnSpPr>
            <p:nvPr/>
          </p:nvCxnSpPr>
          <p:spPr bwMode="auto">
            <a:xfrm rot="5400000">
              <a:off x="1392" y="1536"/>
              <a:ext cx="240" cy="43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742" name="AutoShape 17"/>
            <p:cNvCxnSpPr>
              <a:cxnSpLocks noChangeShapeType="1"/>
              <a:stCxn id="30735" idx="4"/>
              <a:endCxn id="30740" idx="0"/>
            </p:cNvCxnSpPr>
            <p:nvPr/>
          </p:nvCxnSpPr>
          <p:spPr bwMode="auto">
            <a:xfrm rot="16200000" flipH="1">
              <a:off x="2040" y="1320"/>
              <a:ext cx="240" cy="86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743" name="AutoShape 18"/>
            <p:cNvSpPr>
              <a:spLocks noChangeArrowheads="1"/>
            </p:cNvSpPr>
            <p:nvPr/>
          </p:nvSpPr>
          <p:spPr bwMode="auto">
            <a:xfrm>
              <a:off x="1776" y="2592"/>
              <a:ext cx="1248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ea typeface="SimSun" pitchFamily="2" charset="-122"/>
                </a:rPr>
                <a:t>‘</a:t>
              </a:r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Neutral</a:t>
              </a:r>
              <a:r>
                <a:rPr lang="en-US" altLang="zh-CN" sz="1800">
                  <a:ea typeface="SimSun" pitchFamily="2" charset="-122"/>
                </a:rPr>
                <a:t>’</a:t>
              </a:r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 Clusters</a:t>
              </a:r>
            </a:p>
          </p:txBody>
        </p:sp>
        <p:sp>
          <p:nvSpPr>
            <p:cNvPr id="30744" name="AutoShape 19"/>
            <p:cNvSpPr>
              <a:spLocks noChangeArrowheads="1"/>
            </p:cNvSpPr>
            <p:nvPr/>
          </p:nvSpPr>
          <p:spPr bwMode="auto">
            <a:xfrm>
              <a:off x="3120" y="2592"/>
              <a:ext cx="1296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Matched Clusters</a:t>
              </a:r>
            </a:p>
          </p:txBody>
        </p:sp>
        <p:sp>
          <p:nvSpPr>
            <p:cNvPr id="30745" name="Rectangle 20"/>
            <p:cNvSpPr>
              <a:spLocks noChangeArrowheads="1"/>
            </p:cNvSpPr>
            <p:nvPr/>
          </p:nvSpPr>
          <p:spPr bwMode="auto">
            <a:xfrm>
              <a:off x="1584" y="2160"/>
              <a:ext cx="768" cy="28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Track-cluster</a:t>
              </a:r>
            </a:p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matching</a:t>
              </a:r>
            </a:p>
          </p:txBody>
        </p:sp>
        <p:sp>
          <p:nvSpPr>
            <p:cNvPr id="30746" name="Oval 21"/>
            <p:cNvSpPr>
              <a:spLocks noChangeArrowheads="1"/>
            </p:cNvSpPr>
            <p:nvPr/>
          </p:nvSpPr>
          <p:spPr bwMode="auto">
            <a:xfrm>
              <a:off x="2544" y="2256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747" name="AutoShape 22"/>
            <p:cNvCxnSpPr>
              <a:cxnSpLocks noChangeShapeType="1"/>
              <a:stCxn id="30740" idx="2"/>
              <a:endCxn id="30746" idx="0"/>
            </p:cNvCxnSpPr>
            <p:nvPr/>
          </p:nvCxnSpPr>
          <p:spPr bwMode="auto">
            <a:xfrm>
              <a:off x="2592" y="2112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8" name="AutoShape 23"/>
            <p:cNvCxnSpPr>
              <a:cxnSpLocks noChangeShapeType="1"/>
              <a:stCxn id="30745" idx="3"/>
              <a:endCxn id="30746" idx="2"/>
            </p:cNvCxnSpPr>
            <p:nvPr/>
          </p:nvCxnSpPr>
          <p:spPr bwMode="auto">
            <a:xfrm>
              <a:off x="2352" y="2304"/>
              <a:ext cx="19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49" name="AutoShape 24"/>
            <p:cNvCxnSpPr>
              <a:cxnSpLocks noChangeShapeType="1"/>
              <a:stCxn id="30728" idx="2"/>
              <a:endCxn id="30746" idx="6"/>
            </p:cNvCxnSpPr>
            <p:nvPr/>
          </p:nvCxnSpPr>
          <p:spPr bwMode="auto">
            <a:xfrm rot="5400000">
              <a:off x="3120" y="912"/>
              <a:ext cx="912" cy="187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0750" name="AutoShape 25"/>
            <p:cNvCxnSpPr>
              <a:cxnSpLocks noChangeShapeType="1"/>
              <a:stCxn id="30746" idx="4"/>
              <a:endCxn id="30743" idx="0"/>
            </p:cNvCxnSpPr>
            <p:nvPr/>
          </p:nvCxnSpPr>
          <p:spPr bwMode="auto">
            <a:xfrm rot="5400000">
              <a:off x="2376" y="2376"/>
              <a:ext cx="240" cy="192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751" name="AutoShape 26"/>
            <p:cNvCxnSpPr>
              <a:cxnSpLocks noChangeShapeType="1"/>
              <a:stCxn id="30746" idx="4"/>
              <a:endCxn id="30744" idx="0"/>
            </p:cNvCxnSpPr>
            <p:nvPr/>
          </p:nvCxnSpPr>
          <p:spPr bwMode="auto">
            <a:xfrm rot="16200000" flipH="1">
              <a:off x="3060" y="1884"/>
              <a:ext cx="240" cy="117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752" name="Oval 27"/>
            <p:cNvSpPr>
              <a:spLocks noChangeArrowheads="1"/>
            </p:cNvSpPr>
            <p:nvPr/>
          </p:nvSpPr>
          <p:spPr bwMode="auto">
            <a:xfrm>
              <a:off x="2352" y="2976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Rectangle 28"/>
            <p:cNvSpPr>
              <a:spLocks noChangeArrowheads="1"/>
            </p:cNvSpPr>
            <p:nvPr/>
          </p:nvSpPr>
          <p:spPr bwMode="auto">
            <a:xfrm>
              <a:off x="1152" y="2880"/>
              <a:ext cx="1008" cy="28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Charge fragment</a:t>
              </a:r>
            </a:p>
            <a:p>
              <a:pPr algn="ctr"/>
              <a:r>
                <a:rPr lang="en-US" altLang="zh-CN" sz="1400">
                  <a:latin typeface="Verdana" pitchFamily="34" charset="0"/>
                  <a:ea typeface="SimSun" pitchFamily="2" charset="-122"/>
                </a:rPr>
                <a:t>identification</a:t>
              </a:r>
            </a:p>
          </p:txBody>
        </p:sp>
        <p:sp>
          <p:nvSpPr>
            <p:cNvPr id="30754" name="AutoShape 29"/>
            <p:cNvSpPr>
              <a:spLocks noChangeArrowheads="1"/>
            </p:cNvSpPr>
            <p:nvPr/>
          </p:nvSpPr>
          <p:spPr bwMode="auto">
            <a:xfrm>
              <a:off x="1296" y="3312"/>
              <a:ext cx="1248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Neutral Clusters</a:t>
              </a:r>
            </a:p>
          </p:txBody>
        </p:sp>
        <p:sp>
          <p:nvSpPr>
            <p:cNvPr id="30755" name="AutoShape 30"/>
            <p:cNvSpPr>
              <a:spLocks noChangeArrowheads="1"/>
            </p:cNvSpPr>
            <p:nvPr/>
          </p:nvSpPr>
          <p:spPr bwMode="auto">
            <a:xfrm>
              <a:off x="2640" y="3312"/>
              <a:ext cx="912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Fragments</a:t>
              </a:r>
            </a:p>
          </p:txBody>
        </p:sp>
        <p:cxnSp>
          <p:nvCxnSpPr>
            <p:cNvPr id="30756" name="AutoShape 31"/>
            <p:cNvCxnSpPr>
              <a:cxnSpLocks noChangeShapeType="1"/>
              <a:stCxn id="30743" idx="2"/>
              <a:endCxn id="30752" idx="0"/>
            </p:cNvCxnSpPr>
            <p:nvPr/>
          </p:nvCxnSpPr>
          <p:spPr bwMode="auto">
            <a:xfrm>
              <a:off x="2400" y="2832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57" name="AutoShape 32"/>
            <p:cNvCxnSpPr>
              <a:cxnSpLocks noChangeShapeType="1"/>
              <a:stCxn id="30753" idx="3"/>
              <a:endCxn id="30752" idx="2"/>
            </p:cNvCxnSpPr>
            <p:nvPr/>
          </p:nvCxnSpPr>
          <p:spPr bwMode="auto">
            <a:xfrm>
              <a:off x="2160" y="3024"/>
              <a:ext cx="19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58" name="AutoShape 33"/>
            <p:cNvCxnSpPr>
              <a:cxnSpLocks noChangeShapeType="1"/>
              <a:stCxn id="30752" idx="4"/>
              <a:endCxn id="30754" idx="0"/>
            </p:cNvCxnSpPr>
            <p:nvPr/>
          </p:nvCxnSpPr>
          <p:spPr bwMode="auto">
            <a:xfrm rot="5400000">
              <a:off x="2040" y="2952"/>
              <a:ext cx="240" cy="48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759" name="AutoShape 34"/>
            <p:cNvCxnSpPr>
              <a:cxnSpLocks noChangeShapeType="1"/>
              <a:stCxn id="30752" idx="4"/>
              <a:endCxn id="30755" idx="0"/>
            </p:cNvCxnSpPr>
            <p:nvPr/>
          </p:nvCxnSpPr>
          <p:spPr bwMode="auto">
            <a:xfrm rot="16200000" flipH="1">
              <a:off x="2628" y="2844"/>
              <a:ext cx="240" cy="69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760" name="AutoShape 35"/>
            <p:cNvSpPr>
              <a:spLocks noChangeArrowheads="1"/>
            </p:cNvSpPr>
            <p:nvPr/>
          </p:nvSpPr>
          <p:spPr bwMode="auto">
            <a:xfrm>
              <a:off x="528" y="3888"/>
              <a:ext cx="576" cy="288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E</a:t>
              </a:r>
              <a:r>
                <a:rPr lang="en-US" altLang="zh-CN" sz="1800" baseline="-25000">
                  <a:latin typeface="Verdana" pitchFamily="34" charset="0"/>
                  <a:ea typeface="SimSun" pitchFamily="2" charset="-122"/>
                </a:rPr>
                <a:t>photon</a:t>
              </a:r>
              <a:endParaRPr lang="el-GR" altLang="zh-CN" sz="1800" baseline="-25000">
                <a:latin typeface="Verdana" pitchFamily="34" charset="0"/>
                <a:ea typeface="SimSun" pitchFamily="2" charset="-122"/>
              </a:endParaRPr>
            </a:p>
          </p:txBody>
        </p:sp>
        <p:sp>
          <p:nvSpPr>
            <p:cNvPr id="30761" name="AutoShape 36"/>
            <p:cNvSpPr>
              <a:spLocks noChangeArrowheads="1"/>
            </p:cNvSpPr>
            <p:nvPr/>
          </p:nvSpPr>
          <p:spPr bwMode="auto">
            <a:xfrm>
              <a:off x="1584" y="3888"/>
              <a:ext cx="624" cy="288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E</a:t>
              </a:r>
              <a:r>
                <a:rPr lang="en-US" altLang="zh-CN" sz="1800" baseline="-25000">
                  <a:latin typeface="Verdana" pitchFamily="34" charset="0"/>
                  <a:ea typeface="SimSun" pitchFamily="2" charset="-122"/>
                </a:rPr>
                <a:t>neu-had</a:t>
              </a:r>
              <a:endParaRPr lang="el-GR" altLang="zh-CN" sz="1800" baseline="-25000">
                <a:latin typeface="Verdana" pitchFamily="34" charset="0"/>
                <a:ea typeface="SimSun" pitchFamily="2" charset="-122"/>
              </a:endParaRPr>
            </a:p>
          </p:txBody>
        </p:sp>
        <p:sp>
          <p:nvSpPr>
            <p:cNvPr id="30762" name="AutoShape 37"/>
            <p:cNvSpPr>
              <a:spLocks noChangeArrowheads="1"/>
            </p:cNvSpPr>
            <p:nvPr/>
          </p:nvSpPr>
          <p:spPr bwMode="auto">
            <a:xfrm>
              <a:off x="2592" y="3888"/>
              <a:ext cx="288" cy="288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0</a:t>
              </a:r>
              <a:endParaRPr lang="el-GR" altLang="zh-CN" sz="1800" baseline="-25000">
                <a:latin typeface="Verdana" pitchFamily="34" charset="0"/>
                <a:ea typeface="SimSun" pitchFamily="2" charset="-122"/>
              </a:endParaRPr>
            </a:p>
          </p:txBody>
        </p:sp>
        <p:sp>
          <p:nvSpPr>
            <p:cNvPr id="30763" name="AutoShape 38"/>
            <p:cNvSpPr>
              <a:spLocks noChangeArrowheads="1"/>
            </p:cNvSpPr>
            <p:nvPr/>
          </p:nvSpPr>
          <p:spPr bwMode="auto">
            <a:xfrm>
              <a:off x="3216" y="3888"/>
              <a:ext cx="288" cy="288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0</a:t>
              </a:r>
              <a:endParaRPr lang="el-GR" altLang="zh-CN" sz="1800" baseline="-25000">
                <a:latin typeface="Verdana" pitchFamily="34" charset="0"/>
                <a:ea typeface="SimSun" pitchFamily="2" charset="-122"/>
              </a:endParaRPr>
            </a:p>
          </p:txBody>
        </p:sp>
        <p:sp>
          <p:nvSpPr>
            <p:cNvPr id="30764" name="AutoShape 39"/>
            <p:cNvSpPr>
              <a:spLocks noChangeArrowheads="1"/>
            </p:cNvSpPr>
            <p:nvPr/>
          </p:nvSpPr>
          <p:spPr bwMode="auto">
            <a:xfrm>
              <a:off x="3888" y="3888"/>
              <a:ext cx="480" cy="288"/>
            </a:xfrm>
            <a:prstGeom prst="cube">
              <a:avLst>
                <a:gd name="adj" fmla="val 25000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P</a:t>
              </a:r>
              <a:r>
                <a:rPr lang="en-US" altLang="zh-CN" sz="1800" baseline="-25000">
                  <a:latin typeface="Verdana" pitchFamily="34" charset="0"/>
                  <a:ea typeface="SimSun" pitchFamily="2" charset="-122"/>
                </a:rPr>
                <a:t>track</a:t>
              </a:r>
              <a:endParaRPr lang="el-GR" altLang="zh-CN" sz="1800" baseline="-25000">
                <a:latin typeface="Verdana" pitchFamily="34" charset="0"/>
                <a:ea typeface="SimSun" pitchFamily="2" charset="-122"/>
              </a:endParaRPr>
            </a:p>
          </p:txBody>
        </p:sp>
        <p:cxnSp>
          <p:nvCxnSpPr>
            <p:cNvPr id="30765" name="AutoShape 40"/>
            <p:cNvCxnSpPr>
              <a:cxnSpLocks noChangeShapeType="1"/>
              <a:stCxn id="30755" idx="2"/>
              <a:endCxn id="30762" idx="0"/>
            </p:cNvCxnSpPr>
            <p:nvPr/>
          </p:nvCxnSpPr>
          <p:spPr bwMode="auto">
            <a:xfrm rot="5400000">
              <a:off x="2766" y="3558"/>
              <a:ext cx="336" cy="32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766" name="AutoShape 41"/>
            <p:cNvCxnSpPr>
              <a:cxnSpLocks noChangeShapeType="1"/>
              <a:stCxn id="30744" idx="2"/>
              <a:endCxn id="30763" idx="0"/>
            </p:cNvCxnSpPr>
            <p:nvPr/>
          </p:nvCxnSpPr>
          <p:spPr bwMode="auto">
            <a:xfrm rot="5400000">
              <a:off x="3054" y="3174"/>
              <a:ext cx="1056" cy="372"/>
            </a:xfrm>
            <a:prstGeom prst="bentConnector3">
              <a:avLst>
                <a:gd name="adj1" fmla="val 83806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30767" name="AutoShape 42"/>
            <p:cNvCxnSpPr>
              <a:cxnSpLocks noChangeShapeType="1"/>
              <a:stCxn id="30728" idx="2"/>
              <a:endCxn id="30764" idx="0"/>
            </p:cNvCxnSpPr>
            <p:nvPr/>
          </p:nvCxnSpPr>
          <p:spPr bwMode="auto">
            <a:xfrm rot="5400000">
              <a:off x="3090" y="2466"/>
              <a:ext cx="2496" cy="348"/>
            </a:xfrm>
            <a:prstGeom prst="bentConnector3">
              <a:avLst>
                <a:gd name="adj1" fmla="val 9290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0768" name="Oval 43"/>
            <p:cNvSpPr>
              <a:spLocks noChangeArrowheads="1"/>
            </p:cNvSpPr>
            <p:nvPr/>
          </p:nvSpPr>
          <p:spPr bwMode="auto">
            <a:xfrm>
              <a:off x="1872" y="364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Oval 44"/>
            <p:cNvSpPr>
              <a:spLocks noChangeArrowheads="1"/>
            </p:cNvSpPr>
            <p:nvPr/>
          </p:nvSpPr>
          <p:spPr bwMode="auto">
            <a:xfrm>
              <a:off x="816" y="364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770" name="AutoShape 45"/>
            <p:cNvCxnSpPr>
              <a:cxnSpLocks noChangeShapeType="1"/>
              <a:stCxn id="30754" idx="2"/>
              <a:endCxn id="30768" idx="0"/>
            </p:cNvCxnSpPr>
            <p:nvPr/>
          </p:nvCxnSpPr>
          <p:spPr bwMode="auto">
            <a:xfrm>
              <a:off x="1920" y="3552"/>
              <a:ext cx="0" cy="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71" name="AutoShape 46"/>
            <p:cNvCxnSpPr>
              <a:cxnSpLocks noChangeShapeType="1"/>
              <a:stCxn id="30739" idx="2"/>
              <a:endCxn id="30769" idx="0"/>
            </p:cNvCxnSpPr>
            <p:nvPr/>
          </p:nvCxnSpPr>
          <p:spPr bwMode="auto">
            <a:xfrm rot="5400000">
              <a:off x="312" y="2664"/>
              <a:ext cx="1536" cy="432"/>
            </a:xfrm>
            <a:prstGeom prst="bentConnector3">
              <a:avLst>
                <a:gd name="adj1" fmla="val 2447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30772" name="AutoShape 47"/>
            <p:cNvCxnSpPr>
              <a:cxnSpLocks noChangeShapeType="1"/>
              <a:stCxn id="30768" idx="4"/>
              <a:endCxn id="30761" idx="0"/>
            </p:cNvCxnSpPr>
            <p:nvPr/>
          </p:nvCxnSpPr>
          <p:spPr bwMode="auto">
            <a:xfrm>
              <a:off x="1920" y="3744"/>
              <a:ext cx="12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0773" name="AutoShape 48"/>
            <p:cNvCxnSpPr>
              <a:cxnSpLocks noChangeShapeType="1"/>
              <a:stCxn id="30769" idx="4"/>
              <a:endCxn id="30760" idx="0"/>
            </p:cNvCxnSpPr>
            <p:nvPr/>
          </p:nvCxnSpPr>
          <p:spPr bwMode="auto">
            <a:xfrm flipH="1">
              <a:off x="852" y="3744"/>
              <a:ext cx="12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0774" name="Rectangle 49"/>
            <p:cNvSpPr>
              <a:spLocks noChangeArrowheads="1"/>
            </p:cNvSpPr>
            <p:nvPr/>
          </p:nvSpPr>
          <p:spPr bwMode="auto">
            <a:xfrm>
              <a:off x="1056" y="3600"/>
              <a:ext cx="720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000">
                  <a:latin typeface="Verdana" pitchFamily="34" charset="0"/>
                  <a:ea typeface="SimSun" pitchFamily="2" charset="-122"/>
                </a:rPr>
                <a:t>Hadron sampling </a:t>
              </a:r>
            </a:p>
            <a:p>
              <a:pPr algn="ctr"/>
              <a:r>
                <a:rPr lang="en-US" altLang="zh-CN" sz="1000">
                  <a:latin typeface="Verdana" pitchFamily="34" charset="0"/>
                  <a:ea typeface="SimSun" pitchFamily="2" charset="-122"/>
                </a:rPr>
                <a:t>fraction</a:t>
              </a:r>
            </a:p>
          </p:txBody>
        </p:sp>
        <p:sp>
          <p:nvSpPr>
            <p:cNvPr id="30775" name="Rectangle 50"/>
            <p:cNvSpPr>
              <a:spLocks noChangeArrowheads="1"/>
            </p:cNvSpPr>
            <p:nvPr/>
          </p:nvSpPr>
          <p:spPr bwMode="auto">
            <a:xfrm>
              <a:off x="96" y="3600"/>
              <a:ext cx="576" cy="192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000">
                  <a:latin typeface="Verdana" pitchFamily="34" charset="0"/>
                  <a:ea typeface="SimSun" pitchFamily="2" charset="-122"/>
                </a:rPr>
                <a:t>EM sampling </a:t>
              </a:r>
            </a:p>
            <a:p>
              <a:pPr algn="ctr"/>
              <a:r>
                <a:rPr lang="en-US" altLang="zh-CN" sz="1000">
                  <a:latin typeface="Verdana" pitchFamily="34" charset="0"/>
                  <a:ea typeface="SimSun" pitchFamily="2" charset="-122"/>
                </a:rPr>
                <a:t>fraction</a:t>
              </a:r>
            </a:p>
          </p:txBody>
        </p:sp>
        <p:cxnSp>
          <p:nvCxnSpPr>
            <p:cNvPr id="30776" name="AutoShape 51"/>
            <p:cNvCxnSpPr>
              <a:cxnSpLocks noChangeShapeType="1"/>
              <a:stCxn id="30775" idx="3"/>
              <a:endCxn id="30769" idx="2"/>
            </p:cNvCxnSpPr>
            <p:nvPr/>
          </p:nvCxnSpPr>
          <p:spPr bwMode="auto">
            <a:xfrm>
              <a:off x="672" y="3696"/>
              <a:ext cx="14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77" name="AutoShape 52"/>
            <p:cNvCxnSpPr>
              <a:cxnSpLocks noChangeShapeType="1"/>
              <a:stCxn id="30774" idx="3"/>
              <a:endCxn id="30768" idx="2"/>
            </p:cNvCxnSpPr>
            <p:nvPr/>
          </p:nvCxnSpPr>
          <p:spPr bwMode="auto">
            <a:xfrm>
              <a:off x="1776" y="3696"/>
              <a:ext cx="9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0778" name="AutoShape 53"/>
            <p:cNvSpPr>
              <a:spLocks noChangeArrowheads="1"/>
            </p:cNvSpPr>
            <p:nvPr/>
          </p:nvSpPr>
          <p:spPr bwMode="auto">
            <a:xfrm>
              <a:off x="1248" y="3984"/>
              <a:ext cx="144" cy="144"/>
            </a:xfrm>
            <a:prstGeom prst="plus">
              <a:avLst>
                <a:gd name="adj" fmla="val 39583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AutoShape 54"/>
            <p:cNvSpPr>
              <a:spLocks noChangeArrowheads="1"/>
            </p:cNvSpPr>
            <p:nvPr/>
          </p:nvSpPr>
          <p:spPr bwMode="auto">
            <a:xfrm>
              <a:off x="2304" y="3984"/>
              <a:ext cx="144" cy="144"/>
            </a:xfrm>
            <a:prstGeom prst="plus">
              <a:avLst>
                <a:gd name="adj" fmla="val 39583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AutoShape 55"/>
            <p:cNvSpPr>
              <a:spLocks noChangeArrowheads="1"/>
            </p:cNvSpPr>
            <p:nvPr/>
          </p:nvSpPr>
          <p:spPr bwMode="auto">
            <a:xfrm>
              <a:off x="2976" y="3984"/>
              <a:ext cx="144" cy="144"/>
            </a:xfrm>
            <a:prstGeom prst="plus">
              <a:avLst>
                <a:gd name="adj" fmla="val 39583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AutoShape 56"/>
            <p:cNvSpPr>
              <a:spLocks noChangeArrowheads="1"/>
            </p:cNvSpPr>
            <p:nvPr/>
          </p:nvSpPr>
          <p:spPr bwMode="auto">
            <a:xfrm>
              <a:off x="3600" y="3984"/>
              <a:ext cx="144" cy="144"/>
            </a:xfrm>
            <a:prstGeom prst="plus">
              <a:avLst>
                <a:gd name="adj" fmla="val 39583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57"/>
            <p:cNvSpPr>
              <a:spLocks noChangeArrowheads="1"/>
            </p:cNvSpPr>
            <p:nvPr/>
          </p:nvSpPr>
          <p:spPr bwMode="auto">
            <a:xfrm>
              <a:off x="4848" y="3600"/>
              <a:ext cx="768" cy="672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>
                  <a:latin typeface="Verdana" pitchFamily="34" charset="0"/>
                  <a:ea typeface="SimSun" pitchFamily="2" charset="-122"/>
                </a:rPr>
                <a:t>Total </a:t>
              </a:r>
            </a:p>
            <a:p>
              <a:pPr algn="ctr"/>
              <a:r>
                <a:rPr lang="en-US" altLang="zh-CN">
                  <a:latin typeface="Verdana" pitchFamily="34" charset="0"/>
                  <a:ea typeface="SimSun" pitchFamily="2" charset="-122"/>
                </a:rPr>
                <a:t>event</a:t>
              </a:r>
            </a:p>
            <a:p>
              <a:pPr algn="ctr"/>
              <a:r>
                <a:rPr lang="en-US" altLang="zh-CN">
                  <a:latin typeface="Verdana" pitchFamily="34" charset="0"/>
                  <a:ea typeface="SimSun" pitchFamily="2" charset="-122"/>
                </a:rPr>
                <a:t>energy</a:t>
              </a:r>
            </a:p>
          </p:txBody>
        </p:sp>
        <p:sp>
          <p:nvSpPr>
            <p:cNvPr id="30783" name="Rectangle 58"/>
            <p:cNvSpPr>
              <a:spLocks noChangeArrowheads="1"/>
            </p:cNvSpPr>
            <p:nvPr/>
          </p:nvSpPr>
          <p:spPr bwMode="auto">
            <a:xfrm>
              <a:off x="4512" y="3936"/>
              <a:ext cx="192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59"/>
            <p:cNvSpPr>
              <a:spLocks noChangeArrowheads="1"/>
            </p:cNvSpPr>
            <p:nvPr/>
          </p:nvSpPr>
          <p:spPr bwMode="auto">
            <a:xfrm>
              <a:off x="4512" y="4032"/>
              <a:ext cx="192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AutoShape 60"/>
            <p:cNvSpPr>
              <a:spLocks noChangeArrowheads="1"/>
            </p:cNvSpPr>
            <p:nvPr/>
          </p:nvSpPr>
          <p:spPr bwMode="auto">
            <a:xfrm>
              <a:off x="3984" y="528"/>
              <a:ext cx="1056" cy="24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800">
                  <a:latin typeface="Verdana" pitchFamily="34" charset="0"/>
                  <a:ea typeface="SimSun" pitchFamily="2" charset="-122"/>
                </a:rPr>
                <a:t>Tracker Hits</a:t>
              </a:r>
            </a:p>
          </p:txBody>
        </p:sp>
        <p:sp>
          <p:nvSpPr>
            <p:cNvPr id="30786" name="Rectangle 61"/>
            <p:cNvSpPr>
              <a:spLocks noChangeArrowheads="1"/>
            </p:cNvSpPr>
            <p:nvPr/>
          </p:nvSpPr>
          <p:spPr bwMode="auto">
            <a:xfrm>
              <a:off x="3312" y="816"/>
              <a:ext cx="768" cy="288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Verdana" pitchFamily="34" charset="0"/>
                  <a:ea typeface="SimSun" pitchFamily="2" charset="-122"/>
                </a:rPr>
                <a:t>Track finding</a:t>
              </a:r>
            </a:p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Verdana" pitchFamily="34" charset="0"/>
                  <a:ea typeface="SimSun" pitchFamily="2" charset="-122"/>
                </a:rPr>
                <a:t>Algorithm</a:t>
              </a:r>
            </a:p>
          </p:txBody>
        </p:sp>
        <p:sp>
          <p:nvSpPr>
            <p:cNvPr id="30787" name="Oval 62"/>
            <p:cNvSpPr>
              <a:spLocks noChangeArrowheads="1"/>
            </p:cNvSpPr>
            <p:nvPr/>
          </p:nvSpPr>
          <p:spPr bwMode="auto">
            <a:xfrm>
              <a:off x="4464" y="912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0788" name="AutoShape 63"/>
            <p:cNvCxnSpPr>
              <a:cxnSpLocks noChangeShapeType="1"/>
              <a:stCxn id="30785" idx="2"/>
              <a:endCxn id="30787" idx="0"/>
            </p:cNvCxnSpPr>
            <p:nvPr/>
          </p:nvCxnSpPr>
          <p:spPr bwMode="auto">
            <a:xfrm>
              <a:off x="4512" y="768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89" name="AutoShape 64"/>
            <p:cNvCxnSpPr>
              <a:cxnSpLocks noChangeShapeType="1"/>
              <a:stCxn id="30786" idx="3"/>
              <a:endCxn id="30787" idx="2"/>
            </p:cNvCxnSpPr>
            <p:nvPr/>
          </p:nvCxnSpPr>
          <p:spPr bwMode="auto">
            <a:xfrm>
              <a:off x="4080" y="960"/>
              <a:ext cx="38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90" name="AutoShape 65"/>
            <p:cNvCxnSpPr>
              <a:cxnSpLocks noChangeShapeType="1"/>
              <a:stCxn id="30787" idx="4"/>
              <a:endCxn id="30728" idx="0"/>
            </p:cNvCxnSpPr>
            <p:nvPr/>
          </p:nvCxnSpPr>
          <p:spPr bwMode="auto">
            <a:xfrm>
              <a:off x="4512" y="1008"/>
              <a:ext cx="0" cy="1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30724" name="Text Box 66"/>
          <p:cNvSpPr txBox="1">
            <a:spLocks noChangeArrowheads="1"/>
          </p:cNvSpPr>
          <p:nvPr/>
        </p:nvSpPr>
        <p:spPr bwMode="auto">
          <a:xfrm>
            <a:off x="609600" y="44450"/>
            <a:ext cx="363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How PFAs work</a:t>
            </a:r>
          </a:p>
        </p:txBody>
      </p:sp>
      <p:sp>
        <p:nvSpPr>
          <p:cNvPr id="30725" name="Text Box 67"/>
          <p:cNvSpPr txBox="1">
            <a:spLocks noChangeArrowheads="1"/>
          </p:cNvSpPr>
          <p:nvPr/>
        </p:nvSpPr>
        <p:spPr bwMode="auto">
          <a:xfrm>
            <a:off x="6853238" y="152400"/>
            <a:ext cx="2214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Example taken from L Xia</a:t>
            </a:r>
          </a:p>
        </p:txBody>
      </p:sp>
      <p:sp>
        <p:nvSpPr>
          <p:cNvPr id="30726" name="Text Box 68"/>
          <p:cNvSpPr txBox="1">
            <a:spLocks noChangeArrowheads="1"/>
          </p:cNvSpPr>
          <p:nvPr/>
        </p:nvSpPr>
        <p:spPr bwMode="auto">
          <a:xfrm>
            <a:off x="152400" y="76200"/>
            <a:ext cx="2155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How PFAs work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812780"/>
            <a:ext cx="335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Imaging Calorimeters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676400"/>
            <a:ext cx="85850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needed for the application of </a:t>
            </a:r>
            <a:r>
              <a:rPr lang="en-US" b="1" dirty="0" smtClean="0"/>
              <a:t>Particle Flow Algorithms </a:t>
            </a:r>
            <a:r>
              <a:rPr lang="en-US" dirty="0" smtClean="0"/>
              <a:t>(PFAs) to the measurement of </a:t>
            </a:r>
          </a:p>
          <a:p>
            <a:r>
              <a:rPr lang="en-US" dirty="0"/>
              <a:t> </a:t>
            </a:r>
            <a:r>
              <a:rPr lang="en-US" dirty="0" smtClean="0"/>
              <a:t>hadronic jets at colliders</a:t>
            </a:r>
          </a:p>
          <a:p>
            <a:endParaRPr lang="en-US" dirty="0"/>
          </a:p>
          <a:p>
            <a:r>
              <a:rPr lang="en-US" b="1" dirty="0" smtClean="0"/>
              <a:t>In the past</a:t>
            </a:r>
            <a:r>
              <a:rPr lang="en-US" dirty="0" smtClean="0"/>
              <a:t> PFAs (or equivalent) have been used by ALEPH, ZEUS, CDF…</a:t>
            </a:r>
          </a:p>
          <a:p>
            <a:endParaRPr lang="en-US" dirty="0"/>
          </a:p>
          <a:p>
            <a:r>
              <a:rPr lang="en-US" dirty="0" smtClean="0"/>
              <a:t>Now being applied by </a:t>
            </a:r>
            <a:r>
              <a:rPr lang="en-US" b="1" dirty="0" smtClean="0"/>
              <a:t>CMS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( </a:t>
            </a:r>
            <a:r>
              <a:rPr lang="en-US" dirty="0">
                <a:latin typeface="Times New Roman"/>
                <a:cs typeface="Times New Roman"/>
              </a:rPr>
              <a:t>← </a:t>
            </a:r>
            <a:r>
              <a:rPr lang="en-US" dirty="0"/>
              <a:t>detector </a:t>
            </a:r>
            <a:r>
              <a:rPr lang="en-US" b="1" dirty="0" smtClean="0">
                <a:solidFill>
                  <a:srgbClr val="FF0000"/>
                </a:solidFill>
              </a:rPr>
              <a:t>NOT</a:t>
            </a:r>
            <a:r>
              <a:rPr lang="en-US" dirty="0" smtClean="0"/>
              <a:t> </a:t>
            </a:r>
            <a:r>
              <a:rPr lang="en-US" dirty="0"/>
              <a:t>optimized for PFAs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dirty="0"/>
              <a:t> Future lepton </a:t>
            </a:r>
            <a:r>
              <a:rPr lang="en-US" b="1" dirty="0" smtClean="0"/>
              <a:t>collider</a:t>
            </a:r>
          </a:p>
          <a:p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dirty="0"/>
              <a:t>(</a:t>
            </a:r>
            <a:r>
              <a:rPr lang="en-US" dirty="0">
                <a:latin typeface="Times New Roman"/>
                <a:cs typeface="Times New Roman"/>
              </a:rPr>
              <a:t>→</a:t>
            </a:r>
            <a:r>
              <a:rPr lang="en-US" dirty="0"/>
              <a:t> detectors to be optimized for PFAs</a:t>
            </a:r>
            <a:r>
              <a:rPr lang="en-US" dirty="0" smtClean="0"/>
              <a:t>)</a:t>
            </a:r>
          </a:p>
        </p:txBody>
      </p:sp>
      <p:pic>
        <p:nvPicPr>
          <p:cNvPr id="7" name="Picture 6" descr="Jet_Energy_Resolution_Figure_010-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69" y="3270366"/>
            <a:ext cx="4512631" cy="305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58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304800"/>
            <a:ext cx="676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What to measure at a future Lepton Collider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88630" y="1001652"/>
            <a:ext cx="499745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● </a:t>
            </a:r>
            <a:r>
              <a:rPr lang="en-US" b="1" dirty="0" smtClean="0"/>
              <a:t>Single charged particles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YES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→ use the tracker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● </a:t>
            </a:r>
            <a:r>
              <a:rPr lang="en-US" b="1" dirty="0" smtClean="0">
                <a:cs typeface="Times New Roman"/>
              </a:rPr>
              <a:t>Single photons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YES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→ use the ECAL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● </a:t>
            </a:r>
            <a:r>
              <a:rPr lang="en-US" b="1" dirty="0" smtClean="0">
                <a:cs typeface="Times New Roman"/>
              </a:rPr>
              <a:t>Single neutral hadrons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???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● </a:t>
            </a:r>
            <a:r>
              <a:rPr lang="en-US" b="1" dirty="0" smtClean="0">
                <a:cs typeface="Times New Roman"/>
              </a:rPr>
              <a:t>Hadronic jets</a:t>
            </a:r>
            <a:r>
              <a:rPr lang="en-US" dirty="0" smtClean="0">
                <a:cs typeface="Times New Roman"/>
              </a:rPr>
              <a:t> 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YES</a:t>
            </a:r>
            <a:r>
              <a:rPr lang="en-US" dirty="0" smtClean="0">
                <a:latin typeface="Times New Roman"/>
                <a:cs typeface="Times New Roman"/>
              </a:rPr>
              <a:t> → how?</a:t>
            </a:r>
          </a:p>
          <a:p>
            <a:r>
              <a:rPr lang="en-US" b="1" dirty="0" smtClean="0">
                <a:cs typeface="Times New Roman"/>
              </a:rPr>
              <a:t>    Dijet masses</a:t>
            </a:r>
            <a:endParaRPr lang="en-US" b="1" dirty="0"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	</a:t>
            </a:r>
            <a:r>
              <a:rPr lang="en-US" dirty="0">
                <a:latin typeface="Times New Roman"/>
                <a:cs typeface="Times New Roman"/>
              </a:rPr>
              <a:t>	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4109" y="3505200"/>
            <a:ext cx="467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Not necessarily with a calorimeter with the best</a:t>
            </a:r>
          </a:p>
          <a:p>
            <a:pPr algn="ctr"/>
            <a:r>
              <a:rPr lang="en-US" dirty="0" smtClean="0"/>
              <a:t>possible single particle energy resolution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8129" y="5791200"/>
            <a:ext cx="3150671" cy="400110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Detector optimized for PFAs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 rot="5400000">
            <a:off x="3729997" y="3156447"/>
            <a:ext cx="381001" cy="164109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0767" y="4647977"/>
            <a:ext cx="4570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But with a detector providing the best possible</a:t>
            </a:r>
          </a:p>
          <a:p>
            <a:pPr algn="ctr"/>
            <a:r>
              <a:rPr lang="en-US" dirty="0"/>
              <a:t>j</a:t>
            </a:r>
            <a:r>
              <a:rPr lang="en-US" dirty="0" smtClean="0"/>
              <a:t>et energy and </a:t>
            </a:r>
            <a:r>
              <a:rPr lang="en-US" dirty="0" err="1" smtClean="0"/>
              <a:t>dijet</a:t>
            </a:r>
            <a:r>
              <a:rPr lang="en-US" dirty="0" smtClean="0"/>
              <a:t> mass resolution</a:t>
            </a:r>
            <a:endParaRPr lang="en-US" dirty="0"/>
          </a:p>
        </p:txBody>
      </p:sp>
      <p:sp>
        <p:nvSpPr>
          <p:cNvPr id="13" name="Striped Right Arrow 12"/>
          <p:cNvSpPr/>
          <p:nvPr/>
        </p:nvSpPr>
        <p:spPr bwMode="auto">
          <a:xfrm rot="5400000">
            <a:off x="3718287" y="5440855"/>
            <a:ext cx="381001" cy="164109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Striped Right Arrow 13"/>
          <p:cNvSpPr/>
          <p:nvPr/>
        </p:nvSpPr>
        <p:spPr bwMode="auto">
          <a:xfrm rot="5400000">
            <a:off x="3718288" y="4299445"/>
            <a:ext cx="381001" cy="164109"/>
          </a:xfrm>
          <a:prstGeom prst="stripedRightArrow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57600" y="2101334"/>
            <a:ext cx="5238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YES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7" name="Group 63"/>
          <p:cNvGrpSpPr>
            <a:grpSpLocks/>
          </p:cNvGrpSpPr>
          <p:nvPr/>
        </p:nvGrpSpPr>
        <p:grpSpPr bwMode="auto">
          <a:xfrm>
            <a:off x="5671344" y="870858"/>
            <a:ext cx="3113087" cy="2133600"/>
            <a:chOff x="3490" y="576"/>
            <a:chExt cx="1961" cy="1344"/>
          </a:xfrm>
        </p:grpSpPr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 rot="3667166">
              <a:off x="3945" y="1203"/>
              <a:ext cx="891" cy="310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rc 40"/>
            <p:cNvSpPr>
              <a:spLocks/>
            </p:cNvSpPr>
            <p:nvPr/>
          </p:nvSpPr>
          <p:spPr bwMode="auto">
            <a:xfrm rot="20731229" flipV="1">
              <a:off x="3490" y="1490"/>
              <a:ext cx="1040" cy="382"/>
            </a:xfrm>
            <a:custGeom>
              <a:avLst/>
              <a:gdLst>
                <a:gd name="T0" fmla="*/ 0 w 27321"/>
                <a:gd name="T1" fmla="*/ 0 h 21600"/>
                <a:gd name="T2" fmla="*/ 2 w 27321"/>
                <a:gd name="T3" fmla="*/ 0 h 21600"/>
                <a:gd name="T4" fmla="*/ 1 w 273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321"/>
                <a:gd name="T10" fmla="*/ 0 h 21600"/>
                <a:gd name="T11" fmla="*/ 27321 w 273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21" h="21600" fill="none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</a:path>
                <a:path w="27321" h="21600" stroke="0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  <a:lnTo>
                    <a:pt x="11760" y="21600"/>
                  </a:lnTo>
                  <a:close/>
                </a:path>
              </a:pathLst>
            </a:custGeom>
            <a:noFill/>
            <a:ln w="19050">
              <a:solidFill>
                <a:srgbClr val="15151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41"/>
            <p:cNvSpPr>
              <a:spLocks noChangeArrowheads="1"/>
            </p:cNvSpPr>
            <p:nvPr/>
          </p:nvSpPr>
          <p:spPr bwMode="auto">
            <a:xfrm rot="3256338">
              <a:off x="4546" y="1056"/>
              <a:ext cx="528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1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2 w 21600"/>
                <a:gd name="T13" fmla="*/ 2280 h 21600"/>
                <a:gd name="T14" fmla="*/ 16568 w 21600"/>
                <a:gd name="T15" fmla="*/ 136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2"/>
            <p:cNvSpPr>
              <a:spLocks noChangeArrowheads="1"/>
            </p:cNvSpPr>
            <p:nvPr/>
          </p:nvSpPr>
          <p:spPr bwMode="auto">
            <a:xfrm>
              <a:off x="4834" y="1008"/>
              <a:ext cx="528" cy="432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V="1">
              <a:off x="3538" y="1440"/>
              <a:ext cx="768" cy="48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utoShape 44"/>
            <p:cNvSpPr>
              <a:spLocks noChangeArrowheads="1"/>
            </p:cNvSpPr>
            <p:nvPr/>
          </p:nvSpPr>
          <p:spPr bwMode="auto">
            <a:xfrm rot="3431582">
              <a:off x="4310" y="1196"/>
              <a:ext cx="220" cy="3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07 w 21600"/>
                <a:gd name="T13" fmla="*/ 2274 h 21600"/>
                <a:gd name="T14" fmla="*/ 16593 w 21600"/>
                <a:gd name="T15" fmla="*/ 13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5"/>
            <p:cNvSpPr>
              <a:spLocks noChangeArrowheads="1"/>
            </p:cNvSpPr>
            <p:nvPr/>
          </p:nvSpPr>
          <p:spPr bwMode="auto">
            <a:xfrm>
              <a:off x="4450" y="1152"/>
              <a:ext cx="144" cy="144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 flipV="1">
              <a:off x="3538" y="960"/>
              <a:ext cx="1104" cy="96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7"/>
            <p:cNvSpPr>
              <a:spLocks noChangeArrowheads="1"/>
            </p:cNvSpPr>
            <p:nvPr/>
          </p:nvSpPr>
          <p:spPr bwMode="auto">
            <a:xfrm rot="3161621">
              <a:off x="4600" y="666"/>
              <a:ext cx="37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2 w 21600"/>
                <a:gd name="T13" fmla="*/ 2250 h 21600"/>
                <a:gd name="T14" fmla="*/ 16548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8"/>
            <p:cNvSpPr>
              <a:spLocks noChangeArrowheads="1"/>
            </p:cNvSpPr>
            <p:nvPr/>
          </p:nvSpPr>
          <p:spPr bwMode="auto">
            <a:xfrm rot="4158273">
              <a:off x="4714" y="648"/>
              <a:ext cx="336" cy="192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49"/>
            <p:cNvSpPr txBox="1">
              <a:spLocks noChangeArrowheads="1"/>
            </p:cNvSpPr>
            <p:nvPr/>
          </p:nvSpPr>
          <p:spPr bwMode="auto">
            <a:xfrm>
              <a:off x="4066" y="100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ECAL</a:t>
              </a:r>
            </a:p>
          </p:txBody>
        </p:sp>
        <p:sp>
          <p:nvSpPr>
            <p:cNvPr id="49" name="Text Box 50"/>
            <p:cNvSpPr txBox="1">
              <a:spLocks noChangeArrowheads="1"/>
            </p:cNvSpPr>
            <p:nvPr/>
          </p:nvSpPr>
          <p:spPr bwMode="auto">
            <a:xfrm>
              <a:off x="5122" y="816"/>
              <a:ext cx="3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HCAL</a:t>
              </a:r>
            </a:p>
          </p:txBody>
        </p:sp>
        <p:sp>
          <p:nvSpPr>
            <p:cNvPr id="50" name="Text Box 51"/>
            <p:cNvSpPr txBox="1">
              <a:spLocks noChangeArrowheads="1"/>
            </p:cNvSpPr>
            <p:nvPr/>
          </p:nvSpPr>
          <p:spPr bwMode="auto">
            <a:xfrm>
              <a:off x="4354" y="1200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</a:p>
          </p:txBody>
        </p:sp>
        <p:sp>
          <p:nvSpPr>
            <p:cNvPr id="51" name="Text Box 52"/>
            <p:cNvSpPr txBox="1">
              <a:spLocks noChangeArrowheads="1"/>
            </p:cNvSpPr>
            <p:nvPr/>
          </p:nvSpPr>
          <p:spPr bwMode="auto">
            <a:xfrm>
              <a:off x="4882" y="1152"/>
              <a:ext cx="3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 dirty="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1800" baseline="30000" dirty="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l-GR" sz="1800" dirty="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4713" y="700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6B66"/>
                  </a:solidFill>
                </a:rPr>
                <a:t>K</a:t>
              </a:r>
              <a:r>
                <a:rPr lang="en-US" sz="1800" baseline="-25000">
                  <a:solidFill>
                    <a:srgbClr val="666B66"/>
                  </a:solidFill>
                </a:rPr>
                <a:t>L</a:t>
              </a:r>
              <a:endParaRPr lang="en-US" sz="1800">
                <a:solidFill>
                  <a:srgbClr val="666B66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>
            <a:off x="4724400" y="2286000"/>
            <a:ext cx="2971800" cy="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Elbow Connector 28"/>
          <p:cNvCxnSpPr/>
          <p:nvPr/>
        </p:nvCxnSpPr>
        <p:spPr bwMode="auto">
          <a:xfrm rot="5400000" flipH="1" flipV="1">
            <a:off x="4810182" y="3101516"/>
            <a:ext cx="3701534" cy="2070502"/>
          </a:xfrm>
          <a:prstGeom prst="bentConnector3">
            <a:avLst>
              <a:gd name="adj1" fmla="val -191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365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C58FCE-22BD-4EF6-BC1F-DD63FAD08233}" type="slidenum">
              <a:rPr lang="en-US" smtClean="0">
                <a:ea typeface="MS PGothic" pitchFamily="34" charset="-128"/>
              </a:rPr>
              <a:pPr/>
              <a:t>13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2590800" y="335280"/>
            <a:ext cx="35037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Example: Pandora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PFA</a:t>
            </a:r>
          </a:p>
        </p:txBody>
      </p:sp>
      <p:pic>
        <p:nvPicPr>
          <p:cNvPr id="31748" name="Picture 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2300288"/>
            <a:ext cx="3567112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3838" y="1674813"/>
            <a:ext cx="48815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381000" y="762000"/>
            <a:ext cx="35226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Developed by</a:t>
            </a:r>
          </a:p>
          <a:p>
            <a:endParaRPr lang="en-US" sz="800" b="1"/>
          </a:p>
          <a:p>
            <a:r>
              <a:rPr lang="en-US" sz="1400"/>
              <a:t>  Mark Thomson (University of Cambridge)</a:t>
            </a:r>
          </a:p>
          <a:p>
            <a:r>
              <a:rPr lang="en-US" sz="1400"/>
              <a:t>  Based on GEANT4</a:t>
            </a:r>
          </a:p>
          <a:p>
            <a:endParaRPr lang="en-US" sz="1400"/>
          </a:p>
          <a:p>
            <a:r>
              <a:rPr lang="en-US" b="1"/>
              <a:t>Current performance</a:t>
            </a:r>
          </a:p>
        </p:txBody>
      </p:sp>
      <p:sp>
        <p:nvSpPr>
          <p:cNvPr id="31751" name="Line 6"/>
          <p:cNvSpPr>
            <a:spLocks noChangeShapeType="1"/>
          </p:cNvSpPr>
          <p:nvPr/>
        </p:nvSpPr>
        <p:spPr bwMode="auto">
          <a:xfrm flipV="1">
            <a:off x="3689350" y="3276600"/>
            <a:ext cx="1381125" cy="1344613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2674938" y="4735513"/>
            <a:ext cx="2090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151515"/>
                </a:solidFill>
              </a:rPr>
              <a:t>Leakage at high jet energies</a:t>
            </a:r>
          </a:p>
        </p:txBody>
      </p:sp>
      <p:sp>
        <p:nvSpPr>
          <p:cNvPr id="31753" name="AutoShape 8"/>
          <p:cNvSpPr>
            <a:spLocks noChangeArrowheads="1"/>
          </p:cNvSpPr>
          <p:nvPr/>
        </p:nvSpPr>
        <p:spPr bwMode="auto">
          <a:xfrm>
            <a:off x="533400" y="5105400"/>
            <a:ext cx="3917950" cy="346075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ILC/CLIC </a:t>
            </a:r>
            <a:r>
              <a:rPr lang="en-US" sz="1800" b="1" dirty="0">
                <a:solidFill>
                  <a:schemeClr val="bg1"/>
                </a:solidFill>
              </a:rPr>
              <a:t>performance </a:t>
            </a:r>
            <a:r>
              <a:rPr lang="en-US" sz="1800" b="1" dirty="0" smtClean="0">
                <a:solidFill>
                  <a:schemeClr val="bg1"/>
                </a:solidFill>
              </a:rPr>
              <a:t>goals </a:t>
            </a:r>
            <a:r>
              <a:rPr lang="en-US" sz="1800" b="1" dirty="0">
                <a:solidFill>
                  <a:schemeClr val="bg1"/>
                </a:solidFill>
              </a:rPr>
              <a:t>achieved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2438400" y="5629870"/>
            <a:ext cx="6196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Open </a:t>
            </a:r>
            <a:r>
              <a:rPr lang="en-US" b="1" dirty="0" smtClean="0"/>
              <a:t>– ended development</a:t>
            </a:r>
            <a:endParaRPr lang="en-US" b="1" dirty="0"/>
          </a:p>
          <a:p>
            <a:endParaRPr lang="en-US" sz="800" b="1" dirty="0"/>
          </a:p>
          <a:p>
            <a:r>
              <a:rPr lang="en-US" sz="1400" dirty="0"/>
              <a:t>  </a:t>
            </a:r>
            <a:r>
              <a:rPr lang="en-US" sz="1400" dirty="0" smtClean="0"/>
              <a:t>Resolution still mostly dominated by confusion</a:t>
            </a:r>
          </a:p>
          <a:p>
            <a:r>
              <a:rPr lang="en-US" sz="1400" b="1" dirty="0" smtClean="0"/>
              <a:t>  </a:t>
            </a:r>
            <a:r>
              <a:rPr lang="en-US" sz="1400" dirty="0" smtClean="0"/>
              <a:t>Second order corrections (e.g. leakage, SW compensation) not yet implemented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842" y="1143000"/>
            <a:ext cx="8660358" cy="418576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 smtClean="0"/>
              <a:t>PFA  </a:t>
            </a:r>
            <a:r>
              <a:rPr lang="en-US" dirty="0" smtClean="0"/>
              <a:t>    </a:t>
            </a:r>
            <a:endParaRPr lang="en-US" dirty="0"/>
          </a:p>
          <a:p>
            <a:r>
              <a:rPr lang="en-US" dirty="0" smtClean="0"/>
              <a:t>            </a:t>
            </a:r>
            <a:r>
              <a:rPr lang="en-US" sz="1600" dirty="0" smtClean="0"/>
              <a:t>Attempt </a:t>
            </a:r>
            <a:r>
              <a:rPr lang="en-US" sz="1600" dirty="0" smtClean="0"/>
              <a:t>to m</a:t>
            </a:r>
            <a:r>
              <a:rPr lang="en-US" sz="1400" dirty="0" smtClean="0"/>
              <a:t>easure each particle in a event/jet </a:t>
            </a:r>
            <a:r>
              <a:rPr lang="en-US" sz="1400" dirty="0" smtClean="0"/>
              <a:t>individually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   with the subsystem providing the best resolution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 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Need a calorimeter optimized for photons: separation into </a:t>
            </a:r>
            <a:r>
              <a:rPr lang="en-US" sz="1600" b="1" dirty="0" smtClean="0">
                <a:solidFill>
                  <a:srgbClr val="FF0000"/>
                </a:solidFill>
              </a:rPr>
              <a:t>ECAL + HCAL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Need to place the calorimeters </a:t>
            </a:r>
            <a:r>
              <a:rPr lang="en-US" sz="1600" b="1" dirty="0" smtClean="0">
                <a:solidFill>
                  <a:srgbClr val="FF0000"/>
                </a:solidFill>
              </a:rPr>
              <a:t>inside the coil </a:t>
            </a:r>
            <a:r>
              <a:rPr lang="en-US" sz="1600" dirty="0" smtClean="0"/>
              <a:t>(to preserve resolution)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Need to minimize the lateral size of showers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Need the highest possible </a:t>
            </a:r>
            <a:r>
              <a:rPr lang="en-US" sz="1600" b="1" dirty="0" smtClean="0">
                <a:solidFill>
                  <a:srgbClr val="FF0000"/>
                </a:solidFill>
              </a:rPr>
              <a:t>segmentation of the readout </a:t>
            </a:r>
          </a:p>
          <a:p>
            <a:r>
              <a:rPr lang="en-US" sz="1600" dirty="0" smtClean="0"/>
              <a:t> 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The role of the HCAL</a:t>
            </a:r>
            <a:r>
              <a:rPr lang="en-US" sz="1600" dirty="0" smtClean="0"/>
              <a:t> reduced to measure the part of showers from neutral hadrons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leaking from the ECAL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●</a:t>
            </a:r>
            <a:r>
              <a:rPr lang="en-US" sz="1600" dirty="0" smtClean="0"/>
              <a:t> Need to minimize thickness of the </a:t>
            </a:r>
            <a:r>
              <a:rPr lang="en-US" sz="1600" b="1" dirty="0" smtClean="0">
                <a:solidFill>
                  <a:srgbClr val="FF0000"/>
                </a:solidFill>
              </a:rPr>
              <a:t>active layer or the depth of the HCAL</a:t>
            </a:r>
          </a:p>
          <a:p>
            <a:endParaRPr lang="en-US" sz="2800" b="1" dirty="0" smtClean="0"/>
          </a:p>
          <a:p>
            <a:r>
              <a:rPr lang="en-US" sz="2000" b="1" dirty="0" smtClean="0"/>
              <a:t> Two performance measures of a hadronic calorimeter optimized for PFAs</a:t>
            </a:r>
          </a:p>
          <a:p>
            <a:endParaRPr lang="en-US" sz="1600" b="1" dirty="0" smtClean="0"/>
          </a:p>
          <a:p>
            <a:r>
              <a:rPr lang="en-US" sz="1600" b="1" dirty="0"/>
              <a:t> </a:t>
            </a:r>
            <a:r>
              <a:rPr lang="en-US" sz="1600" b="1" dirty="0" smtClean="0"/>
              <a:t>      </a:t>
            </a:r>
            <a:endParaRPr lang="en-US" sz="1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9159" y="283029"/>
            <a:ext cx="4358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Implications for Calorimetry</a:t>
            </a:r>
            <a:endParaRPr lang="en-US" sz="2800" b="1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38200" y="4953000"/>
            <a:ext cx="7162800" cy="798286"/>
          </a:xfrm>
          <a:prstGeom prst="roundRect">
            <a:avLst/>
          </a:prstGeom>
          <a:gradFill flip="none" rotWithShape="1"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Energy </a:t>
            </a: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esolution for 		Identification of energy  deposits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ingle neutral hadrons		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          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(minimize confusion)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</a:t>
            </a:r>
          </a:p>
        </p:txBody>
      </p:sp>
      <p:sp>
        <p:nvSpPr>
          <p:cNvPr id="10" name="Left-Right Arrow 9"/>
          <p:cNvSpPr/>
          <p:nvPr/>
        </p:nvSpPr>
        <p:spPr bwMode="auto">
          <a:xfrm>
            <a:off x="3657600" y="5194699"/>
            <a:ext cx="674142" cy="367901"/>
          </a:xfrm>
          <a:prstGeom prst="left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8" name="Elbow Connector 7"/>
          <p:cNvCxnSpPr/>
          <p:nvPr/>
        </p:nvCxnSpPr>
        <p:spPr bwMode="auto">
          <a:xfrm flipV="1">
            <a:off x="5715000" y="2023836"/>
            <a:ext cx="2438400" cy="1196656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Elbow Connector 10"/>
          <p:cNvCxnSpPr/>
          <p:nvPr/>
        </p:nvCxnSpPr>
        <p:spPr bwMode="auto">
          <a:xfrm flipV="1">
            <a:off x="5867400" y="2023836"/>
            <a:ext cx="2133600" cy="1135743"/>
          </a:xfrm>
          <a:prstGeom prst="bentConnector3">
            <a:avLst>
              <a:gd name="adj1" fmla="val 10034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772400" y="2450068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Χ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2" name="Picture 2" descr="http://www.fnal.gov/pub/today/resultoftheweek/2005/cdf_5-1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01" y="179342"/>
            <a:ext cx="2814208" cy="18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98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26EBB9-5655-4663-85D9-9705C932885F}" type="slidenum">
              <a:rPr lang="en-US" smtClean="0">
                <a:ea typeface="MS PGothic" pitchFamily="34" charset="-128"/>
              </a:rPr>
              <a:pPr/>
              <a:t>15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36550" y="304800"/>
            <a:ext cx="6829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The PFA Detector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Concepts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:                ILD and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SiD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6868" name="Picture 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149600"/>
            <a:ext cx="32766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336550" y="914400"/>
            <a:ext cx="390388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Similarities between </a:t>
            </a:r>
            <a:r>
              <a:rPr lang="en-US" sz="1800" b="1" dirty="0" err="1"/>
              <a:t>SiD</a:t>
            </a:r>
            <a:r>
              <a:rPr lang="en-US" sz="1800" b="1" dirty="0"/>
              <a:t> and ILD</a:t>
            </a:r>
          </a:p>
          <a:p>
            <a:endParaRPr lang="en-US" sz="1000" b="1" dirty="0"/>
          </a:p>
          <a:p>
            <a:r>
              <a:rPr lang="en-US" sz="1400" dirty="0"/>
              <a:t>   Pixel vertex detector</a:t>
            </a:r>
          </a:p>
          <a:p>
            <a:r>
              <a:rPr lang="en-US" sz="1400" dirty="0"/>
              <a:t>   Highly granular electromagnetic </a:t>
            </a:r>
            <a:r>
              <a:rPr lang="en-US" sz="1400" b="1" dirty="0"/>
              <a:t>calorimeter</a:t>
            </a:r>
          </a:p>
          <a:p>
            <a:r>
              <a:rPr lang="en-US" sz="1400" dirty="0"/>
              <a:t>   Highly granular hadron </a:t>
            </a:r>
            <a:r>
              <a:rPr lang="en-US" sz="1400" b="1" dirty="0"/>
              <a:t>calorimeter</a:t>
            </a:r>
          </a:p>
          <a:p>
            <a:r>
              <a:rPr lang="en-US" sz="1400" dirty="0"/>
              <a:t>   Calorimeters located inside the coil</a:t>
            </a:r>
          </a:p>
          <a:p>
            <a:r>
              <a:rPr lang="en-US" sz="1400" dirty="0"/>
              <a:t>   High magnetic field between 3 – 5 Tesla</a:t>
            </a:r>
          </a:p>
          <a:p>
            <a:r>
              <a:rPr lang="en-US" sz="1400" dirty="0"/>
              <a:t>   Instrumented return yoke for muon identification</a:t>
            </a:r>
          </a:p>
          <a:p>
            <a:r>
              <a:rPr lang="en-US" sz="1400" dirty="0"/>
              <a:t>   (Joint effort on) forward calorimetry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4387850" y="5334000"/>
            <a:ext cx="42735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Major difference between SiD and ILD</a:t>
            </a:r>
          </a:p>
          <a:p>
            <a:endParaRPr lang="en-US" sz="1400" b="1"/>
          </a:p>
          <a:p>
            <a:r>
              <a:rPr lang="en-US" sz="1400"/>
              <a:t>   SiD – Pure Silicon tracker</a:t>
            </a:r>
          </a:p>
          <a:p>
            <a:r>
              <a:rPr lang="en-US" sz="1400"/>
              <a:t>   ILD – Time Projection Chamber + Silicon layers</a:t>
            </a:r>
          </a:p>
        </p:txBody>
      </p:sp>
      <p:sp>
        <p:nvSpPr>
          <p:cNvPr id="36872" name="Rectangle 7"/>
          <p:cNvSpPr>
            <a:spLocks noChangeArrowheads="1"/>
          </p:cNvSpPr>
          <p:nvPr/>
        </p:nvSpPr>
        <p:spPr bwMode="auto">
          <a:xfrm>
            <a:off x="4267200" y="4800600"/>
            <a:ext cx="4800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Rectangle 8"/>
          <p:cNvSpPr>
            <a:spLocks noChangeArrowheads="1"/>
          </p:cNvSpPr>
          <p:nvPr/>
        </p:nvSpPr>
        <p:spPr bwMode="auto">
          <a:xfrm rot="5400000">
            <a:off x="7448550" y="3219450"/>
            <a:ext cx="31623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91000" y="838200"/>
            <a:ext cx="451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Being developed for both the ILC and CLIC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First detectors to be optimized for PFA applications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68675"/>
            <a:ext cx="4089400" cy="324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254334"/>
            <a:ext cx="752373" cy="44891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4648200" y="1752600"/>
            <a:ext cx="762000" cy="521208"/>
          </a:xfrm>
          <a:prstGeom prst="roundRect">
            <a:avLst/>
          </a:prstGeom>
          <a:solidFill>
            <a:schemeClr val="bg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9BF54-DCD6-4F6F-8CE4-F44F6E0314E7}" type="slidenum">
              <a:rPr lang="en-US">
                <a:solidFill>
                  <a:srgbClr val="616161"/>
                </a:solidFill>
              </a:rPr>
              <a:pPr/>
              <a:t>16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970202" y="394841"/>
            <a:ext cx="4799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666B66"/>
                </a:solidFill>
              </a:rPr>
              <a:t>		     Collaboration</a:t>
            </a:r>
            <a:endParaRPr lang="en-US" sz="3200" b="1" dirty="0">
              <a:solidFill>
                <a:srgbClr val="666B66"/>
              </a:solidFill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04800" y="1281529"/>
            <a:ext cx="6717608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16161"/>
                </a:solidFill>
              </a:rPr>
              <a:t>Goal</a:t>
            </a:r>
            <a:endParaRPr lang="en-US" b="1" dirty="0">
              <a:solidFill>
                <a:srgbClr val="616161"/>
              </a:solidFill>
            </a:endParaRPr>
          </a:p>
          <a:p>
            <a:endParaRPr lang="en-US" sz="1000" b="1" dirty="0">
              <a:solidFill>
                <a:srgbClr val="616161"/>
              </a:solidFill>
            </a:endParaRPr>
          </a:p>
          <a:p>
            <a:r>
              <a:rPr lang="en-US" sz="1400" dirty="0">
                <a:solidFill>
                  <a:srgbClr val="616161"/>
                </a:solidFill>
              </a:rPr>
              <a:t> </a:t>
            </a:r>
            <a:r>
              <a:rPr lang="en-US" sz="1400" dirty="0" smtClean="0">
                <a:solidFill>
                  <a:srgbClr val="616161"/>
                </a:solidFill>
              </a:rPr>
              <a:t> </a:t>
            </a:r>
            <a:r>
              <a:rPr lang="en-US" sz="1600" dirty="0" smtClean="0">
                <a:solidFill>
                  <a:srgbClr val="616161"/>
                </a:solidFill>
              </a:rPr>
              <a:t>Development </a:t>
            </a:r>
            <a:r>
              <a:rPr lang="en-US" sz="1600" dirty="0">
                <a:solidFill>
                  <a:srgbClr val="616161"/>
                </a:solidFill>
              </a:rPr>
              <a:t>and study of finely segmented calorimeters for PFA </a:t>
            </a:r>
            <a:r>
              <a:rPr lang="en-US" sz="1600" dirty="0" smtClean="0">
                <a:solidFill>
                  <a:srgbClr val="616161"/>
                </a:solidFill>
              </a:rPr>
              <a:t>applications</a:t>
            </a:r>
            <a:endParaRPr lang="en-US" sz="1000" dirty="0" smtClean="0">
              <a:solidFill>
                <a:srgbClr val="616161"/>
              </a:solidFill>
            </a:endParaRPr>
          </a:p>
          <a:p>
            <a:endParaRPr lang="en-US" sz="1000" dirty="0">
              <a:solidFill>
                <a:srgbClr val="616161"/>
              </a:solidFill>
            </a:endParaRPr>
          </a:p>
          <a:p>
            <a:r>
              <a:rPr lang="en-US" b="1" dirty="0" smtClean="0">
                <a:solidFill>
                  <a:srgbClr val="616161"/>
                </a:solidFill>
              </a:rPr>
              <a:t>Large prototypes built and tested so far</a:t>
            </a:r>
            <a:endParaRPr lang="en-US" b="1" dirty="0">
              <a:solidFill>
                <a:srgbClr val="616161"/>
              </a:solidFill>
            </a:endParaRPr>
          </a:p>
          <a:p>
            <a:endParaRPr lang="en-US" sz="1000" b="1" dirty="0">
              <a:solidFill>
                <a:srgbClr val="616161"/>
              </a:solidFill>
            </a:endParaRPr>
          </a:p>
          <a:p>
            <a:r>
              <a:rPr lang="en-US" sz="1400" b="1" dirty="0" smtClean="0">
                <a:solidFill>
                  <a:srgbClr val="616161"/>
                </a:solidFill>
              </a:rPr>
              <a:t>  </a:t>
            </a:r>
            <a:r>
              <a:rPr lang="en-US" sz="1600" dirty="0" smtClean="0">
                <a:solidFill>
                  <a:srgbClr val="616161"/>
                </a:solidFill>
              </a:rPr>
              <a:t>Silicon-W ECAL, Scintillator-W ECAL, Scintillator-Fe/W HCAL,</a:t>
            </a:r>
          </a:p>
          <a:p>
            <a:r>
              <a:rPr lang="en-US" sz="1600" dirty="0">
                <a:solidFill>
                  <a:srgbClr val="616161"/>
                </a:solidFill>
              </a:rPr>
              <a:t> </a:t>
            </a:r>
            <a:r>
              <a:rPr lang="en-US" sz="1600" dirty="0" smtClean="0">
                <a:solidFill>
                  <a:srgbClr val="616161"/>
                </a:solidFill>
              </a:rPr>
              <a:t> RPC-Fe/W HCAL, RPC-Fe HCAL</a:t>
            </a:r>
          </a:p>
          <a:p>
            <a:endParaRPr lang="en-US" sz="1600" dirty="0" smtClean="0">
              <a:solidFill>
                <a:srgbClr val="616161"/>
              </a:solidFill>
            </a:endParaRPr>
          </a:p>
          <a:p>
            <a:r>
              <a:rPr lang="en-US" b="1" dirty="0" smtClean="0">
                <a:solidFill>
                  <a:srgbClr val="616161"/>
                </a:solidFill>
              </a:rPr>
              <a:t>A year ago at the collaboration meeting in Heidelberg</a:t>
            </a:r>
          </a:p>
          <a:p>
            <a:endParaRPr lang="en-US" b="1" dirty="0">
              <a:solidFill>
                <a:srgbClr val="616161"/>
              </a:solidFill>
            </a:endParaRPr>
          </a:p>
          <a:p>
            <a:endParaRPr lang="en-US" b="1" dirty="0" smtClean="0">
              <a:solidFill>
                <a:srgbClr val="616161"/>
              </a:solidFill>
            </a:endParaRPr>
          </a:p>
          <a:p>
            <a:endParaRPr lang="en-US" b="1" dirty="0">
              <a:solidFill>
                <a:srgbClr val="616161"/>
              </a:solidFill>
            </a:endParaRPr>
          </a:p>
          <a:p>
            <a:endParaRPr lang="en-US" b="1" dirty="0" smtClean="0">
              <a:solidFill>
                <a:srgbClr val="616161"/>
              </a:solidFill>
            </a:endParaRPr>
          </a:p>
          <a:p>
            <a:endParaRPr lang="en-US" b="1" dirty="0">
              <a:solidFill>
                <a:srgbClr val="616161"/>
              </a:solidFill>
            </a:endParaRPr>
          </a:p>
          <a:p>
            <a:endParaRPr lang="en-US" b="1" dirty="0" smtClean="0">
              <a:solidFill>
                <a:srgbClr val="616161"/>
              </a:solidFill>
            </a:endParaRPr>
          </a:p>
          <a:p>
            <a:endParaRPr lang="en-US" b="1" dirty="0">
              <a:solidFill>
                <a:srgbClr val="616161"/>
              </a:solidFill>
            </a:endParaRPr>
          </a:p>
          <a:p>
            <a:endParaRPr lang="en-US" b="1" dirty="0" smtClean="0">
              <a:solidFill>
                <a:srgbClr val="616161"/>
              </a:solidFill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127501" y="3422650"/>
            <a:ext cx="161999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616161"/>
                </a:solidFill>
              </a:rPr>
              <a:t>4 </a:t>
            </a:r>
            <a:r>
              <a:rPr lang="en-US" dirty="0" smtClean="0">
                <a:solidFill>
                  <a:srgbClr val="616161"/>
                </a:solidFill>
              </a:rPr>
              <a:t>continents</a:t>
            </a:r>
            <a:endParaRPr lang="en-US" dirty="0">
              <a:solidFill>
                <a:srgbClr val="616161"/>
              </a:solidFill>
            </a:endParaRPr>
          </a:p>
          <a:p>
            <a:pPr algn="ctr"/>
            <a:endParaRPr lang="en-US" sz="3600" dirty="0">
              <a:solidFill>
                <a:srgbClr val="616161"/>
              </a:solidFill>
            </a:endParaRPr>
          </a:p>
          <a:p>
            <a:pPr algn="ctr"/>
            <a:r>
              <a:rPr lang="en-US" dirty="0" smtClean="0">
                <a:solidFill>
                  <a:srgbClr val="616161"/>
                </a:solidFill>
              </a:rPr>
              <a:t>19 </a:t>
            </a:r>
            <a:r>
              <a:rPr lang="en-US" dirty="0">
                <a:solidFill>
                  <a:srgbClr val="616161"/>
                </a:solidFill>
              </a:rPr>
              <a:t>countries</a:t>
            </a:r>
          </a:p>
          <a:p>
            <a:pPr algn="ctr"/>
            <a:endParaRPr lang="en-US" sz="3600" dirty="0">
              <a:solidFill>
                <a:srgbClr val="616161"/>
              </a:solidFill>
            </a:endParaRPr>
          </a:p>
          <a:p>
            <a:pPr algn="ctr"/>
            <a:r>
              <a:rPr lang="en-US" dirty="0" smtClean="0">
                <a:solidFill>
                  <a:srgbClr val="616161"/>
                </a:solidFill>
              </a:rPr>
              <a:t>59 </a:t>
            </a:r>
            <a:r>
              <a:rPr lang="en-US" dirty="0">
                <a:solidFill>
                  <a:srgbClr val="616161"/>
                </a:solidFill>
              </a:rPr>
              <a:t>institutes</a:t>
            </a:r>
          </a:p>
          <a:p>
            <a:pPr algn="ctr"/>
            <a:endParaRPr lang="en-US" sz="3600" dirty="0">
              <a:solidFill>
                <a:srgbClr val="616161"/>
              </a:solidFill>
            </a:endParaRPr>
          </a:p>
          <a:p>
            <a:pPr algn="ctr"/>
            <a:r>
              <a:rPr lang="en-US" dirty="0">
                <a:solidFill>
                  <a:srgbClr val="616161"/>
                </a:solidFill>
              </a:rPr>
              <a:t> </a:t>
            </a:r>
            <a:r>
              <a:rPr lang="en-US" dirty="0" smtClean="0">
                <a:solidFill>
                  <a:srgbClr val="616161"/>
                </a:solidFill>
              </a:rPr>
              <a:t>361 physicists/</a:t>
            </a:r>
          </a:p>
          <a:p>
            <a:pPr algn="ctr"/>
            <a:r>
              <a:rPr lang="en-US" dirty="0" smtClean="0">
                <a:solidFill>
                  <a:srgbClr val="616161"/>
                </a:solidFill>
              </a:rPr>
              <a:t>engineers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 rot="5400000">
            <a:off x="7684294" y="3029744"/>
            <a:ext cx="442912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 rot="5400000">
            <a:off x="7684293" y="3929857"/>
            <a:ext cx="442913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 rot="5400000">
            <a:off x="7684293" y="4691857"/>
            <a:ext cx="442913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 rot="5400000">
            <a:off x="7684293" y="5530057"/>
            <a:ext cx="442913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616161"/>
              </a:solidFill>
            </a:endParaRPr>
          </a:p>
        </p:txBody>
      </p:sp>
      <p:pic>
        <p:nvPicPr>
          <p:cNvPr id="53326" name="Picture 78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49" y="385360"/>
            <a:ext cx="1365251" cy="64235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28087" r="4052" b="22412"/>
          <a:stretch/>
        </p:blipFill>
        <p:spPr>
          <a:xfrm>
            <a:off x="685800" y="3822700"/>
            <a:ext cx="6125248" cy="2197100"/>
          </a:xfrm>
          <a:prstGeom prst="rect">
            <a:avLst/>
          </a:prstGeom>
        </p:spPr>
      </p:pic>
      <p:pic>
        <p:nvPicPr>
          <p:cNvPr id="7170" name="Picture 2" descr="http://www2.astro.psu.edu/users/niel/astro1/slideshows/class38/011-earth-from-space-afri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170" y="1143000"/>
            <a:ext cx="1623630" cy="162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377035"/>
            <a:ext cx="1720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largest R&amp;D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collaboration in HEP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26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tx1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8332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Development of Imaging Electromagnetic Calorimeters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45086"/>
            <a:ext cx="1635356" cy="769436"/>
          </a:xfrm>
          <a:prstGeom prst="rect">
            <a:avLst/>
          </a:prstGeom>
          <a:noFill/>
        </p:spPr>
      </p:pic>
      <p:pic>
        <p:nvPicPr>
          <p:cNvPr id="1026" name="Picture 2" descr="https://confluence.slac.stanford.edu/download/attachments/1474644/SiD?version=2&amp;modificationDate=13455911540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33965"/>
            <a:ext cx="1326835" cy="7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endCxn id="11" idx="0"/>
          </p:cNvCxnSpPr>
          <p:nvPr/>
        </p:nvCxnSpPr>
        <p:spPr bwMode="auto">
          <a:xfrm>
            <a:off x="1576568" y="2425644"/>
            <a:ext cx="1249" cy="76669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067698" y="2414522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815816" y="3192342"/>
            <a:ext cx="152400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Sil</a:t>
            </a:r>
            <a:r>
              <a:rPr lang="en-US" sz="1400" b="1" dirty="0" smtClean="0">
                <a:latin typeface="Calibri" pitchFamily="34" charset="0"/>
              </a:rPr>
              <a:t>icon pads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 flipV="1">
            <a:off x="4343400" y="2800131"/>
            <a:ext cx="3886200" cy="886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343400" y="2787902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323351" y="2808993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8216538" y="2831897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575319" y="3573342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endCxn id="26" idx="0"/>
          </p:cNvCxnSpPr>
          <p:nvPr/>
        </p:nvCxnSpPr>
        <p:spPr bwMode="auto">
          <a:xfrm>
            <a:off x="4342151" y="3546311"/>
            <a:ext cx="2498" cy="41608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4116049" y="3962400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6105958" y="3958951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986689" y="3958951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1346719" y="3962400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6323351" y="3546311"/>
            <a:ext cx="2498" cy="41608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8227102" y="3542862"/>
            <a:ext cx="2498" cy="41608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7467600" y="3173511"/>
            <a:ext cx="152400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MAPS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562600" y="3173511"/>
            <a:ext cx="152400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Scintillator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tiles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657600" y="3173511"/>
            <a:ext cx="152400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Silicon pads</a:t>
            </a:r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58" y="4476531"/>
            <a:ext cx="16764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4567018"/>
            <a:ext cx="218122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Z:\slac\Reviews\DOE-R-D-Meeting-2012\pics\Picture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15815" y="4567018"/>
            <a:ext cx="1848387" cy="1581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5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2B912DE-74C6-4870-BDE8-89E21BCF3511}" type="slidenum">
              <a:rPr lang="en-US" smtClean="0">
                <a:ea typeface="MS PGothic" pitchFamily="34" charset="-128"/>
              </a:rPr>
              <a:pPr/>
              <a:t>18</a:t>
            </a:fld>
            <a:endParaRPr lang="en-US" smtClean="0">
              <a:ea typeface="MS PGothic" pitchFamily="34" charset="-128"/>
            </a:endParaRPr>
          </a:p>
        </p:txBody>
      </p:sp>
      <p:pic>
        <p:nvPicPr>
          <p:cNvPr id="41987" name="Picture 2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238250"/>
            <a:ext cx="2897187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4263" y="2968625"/>
            <a:ext cx="19081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3765550" y="1314450"/>
            <a:ext cx="34559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Physics prototype</a:t>
            </a:r>
            <a:endParaRPr lang="en-US"/>
          </a:p>
          <a:p>
            <a:endParaRPr lang="en-US" sz="900"/>
          </a:p>
          <a:p>
            <a:r>
              <a:rPr lang="en-US" sz="1400" b="1"/>
              <a:t>  </a:t>
            </a:r>
            <a:r>
              <a:rPr lang="en-US" sz="1400"/>
              <a:t>3 structures with different W thicknesses</a:t>
            </a:r>
          </a:p>
          <a:p>
            <a:r>
              <a:rPr lang="en-US" sz="1400" b="1"/>
              <a:t>  </a:t>
            </a:r>
            <a:r>
              <a:rPr lang="en-US" sz="1400"/>
              <a:t>30 layers; 1 x 1 cm</a:t>
            </a:r>
            <a:r>
              <a:rPr lang="en-US" sz="1400" baseline="30000"/>
              <a:t>2</a:t>
            </a:r>
            <a:r>
              <a:rPr lang="en-US" sz="1400"/>
              <a:t> pads</a:t>
            </a:r>
          </a:p>
          <a:p>
            <a:r>
              <a:rPr lang="en-US" sz="1400"/>
              <a:t>  18 x 18 cm</a:t>
            </a:r>
            <a:r>
              <a:rPr lang="en-US" sz="1400" baseline="30000"/>
              <a:t>2</a:t>
            </a:r>
            <a:r>
              <a:rPr lang="en-US" sz="1400"/>
              <a:t> instrumented </a:t>
            </a:r>
          </a:p>
          <a:p>
            <a:r>
              <a:rPr lang="en-US" sz="1400"/>
              <a:t>       </a:t>
            </a:r>
            <a:r>
              <a:rPr lang="en-US" sz="1400">
                <a:cs typeface="Arial" charset="0"/>
              </a:rPr>
              <a:t>→ 9720 readout channels</a:t>
            </a: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>
            <a:off x="2498725" y="3044825"/>
            <a:ext cx="1082675" cy="495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354013" y="5205413"/>
            <a:ext cx="4294187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Electronic Readout</a:t>
            </a:r>
          </a:p>
          <a:p>
            <a:endParaRPr lang="en-US" sz="1200" b="1"/>
          </a:p>
          <a:p>
            <a:r>
              <a:rPr lang="en-US" sz="1400" b="1"/>
              <a:t>  </a:t>
            </a:r>
            <a:r>
              <a:rPr lang="en-US" sz="1400"/>
              <a:t>Front-end boards located outside of module</a:t>
            </a:r>
          </a:p>
          <a:p>
            <a:r>
              <a:rPr lang="en-US" sz="1400" b="1"/>
              <a:t>  </a:t>
            </a:r>
            <a:r>
              <a:rPr lang="en-US" sz="1400"/>
              <a:t>Digitization with VME – based system (off detector)</a:t>
            </a:r>
            <a:endParaRPr lang="en-US" sz="1400">
              <a:cs typeface="Arial" charset="0"/>
            </a:endParaRPr>
          </a:p>
        </p:txBody>
      </p:sp>
      <p:pic>
        <p:nvPicPr>
          <p:cNvPr id="41992" name="Picture 7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8850" y="4592638"/>
            <a:ext cx="27241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5794375" y="3236913"/>
            <a:ext cx="278765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Tests at DESY/CERN/FNAL</a:t>
            </a:r>
            <a:endParaRPr lang="en-US"/>
          </a:p>
          <a:p>
            <a:endParaRPr lang="en-US" sz="1200"/>
          </a:p>
          <a:p>
            <a:r>
              <a:rPr lang="en-US" sz="1400"/>
              <a:t>  Electrons 1 – 45 GeV</a:t>
            </a:r>
          </a:p>
          <a:p>
            <a:r>
              <a:rPr lang="en-US" sz="1400"/>
              <a:t>  Pions 1 – 180 GeV</a:t>
            </a:r>
            <a:endParaRPr lang="en-US" sz="1400">
              <a:cs typeface="Arial" charset="0"/>
            </a:endParaRP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676400" y="4495800"/>
            <a:ext cx="1195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1 X</a:t>
            </a:r>
            <a:r>
              <a:rPr lang="en-US" sz="1000" baseline="-25000">
                <a:solidFill>
                  <a:schemeClr val="bg1"/>
                </a:solidFill>
              </a:rPr>
              <a:t>0</a:t>
            </a:r>
            <a:r>
              <a:rPr lang="en-US" sz="1000">
                <a:solidFill>
                  <a:schemeClr val="bg1"/>
                </a:solidFill>
              </a:rPr>
              <a:t>(W) = 3.5 mm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1956165" y="457200"/>
            <a:ext cx="3736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Silicon </a:t>
            </a:r>
            <a:r>
              <a:rPr lang="en-US" sz="2800" b="1" dirty="0"/>
              <a:t>– Tungsten  ECAL</a:t>
            </a:r>
          </a:p>
        </p:txBody>
      </p:sp>
      <p:sp>
        <p:nvSpPr>
          <p:cNvPr id="41996" name="Rectangle 11"/>
          <p:cNvSpPr>
            <a:spLocks noChangeArrowheads="1"/>
          </p:cNvSpPr>
          <p:nvPr/>
        </p:nvSpPr>
        <p:spPr bwMode="auto">
          <a:xfrm>
            <a:off x="2921000" y="1163638"/>
            <a:ext cx="268288" cy="231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997" name="Picture 12" descr="cern 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0975" y="125413"/>
            <a:ext cx="2149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3" descr="t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4605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1460500" y="4351338"/>
            <a:ext cx="968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X</a:t>
            </a:r>
            <a:r>
              <a:rPr lang="en-US" sz="1000" baseline="-25000"/>
              <a:t>0</a:t>
            </a:r>
            <a:r>
              <a:rPr lang="en-US" sz="1000" baseline="30000"/>
              <a:t>W</a:t>
            </a:r>
            <a:r>
              <a:rPr lang="en-US" sz="1000"/>
              <a:t> = 3.5 mm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412305-177F-4AC8-9E72-5CEB92679EB6}" type="slidenum">
              <a:rPr lang="en-US" smtClean="0">
                <a:ea typeface="MS PGothic" pitchFamily="34" charset="-128"/>
              </a:rPr>
              <a:pPr/>
              <a:t>19</a:t>
            </a:fld>
            <a:endParaRPr lang="en-US" smtClean="0">
              <a:ea typeface="MS PGothic" pitchFamily="34" charset="-128"/>
            </a:endParaRPr>
          </a:p>
        </p:txBody>
      </p:sp>
      <p:pic>
        <p:nvPicPr>
          <p:cNvPr id="44035" name="Picture 4" descr="Linearity_MIPs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066800"/>
            <a:ext cx="424815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5618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Linearity of the response to electrons</a:t>
            </a:r>
          </a:p>
        </p:txBody>
      </p:sp>
      <p:pic>
        <p:nvPicPr>
          <p:cNvPr id="44037" name="Picture 6" descr="Linearity_GeV_relresid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420938"/>
            <a:ext cx="41402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4633913" y="1127125"/>
            <a:ext cx="3775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Linear response between 6 and 45 GeV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530225" y="5303838"/>
            <a:ext cx="342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Excellent agreement with simulation</a:t>
            </a:r>
          </a:p>
        </p:txBody>
      </p:sp>
      <p:sp>
        <p:nvSpPr>
          <p:cNvPr id="44040" name="AutoShape 9"/>
          <p:cNvSpPr>
            <a:spLocks noChangeArrowheads="1"/>
          </p:cNvSpPr>
          <p:nvPr/>
        </p:nvSpPr>
        <p:spPr bwMode="auto">
          <a:xfrm>
            <a:off x="5715000" y="1743075"/>
            <a:ext cx="2027238" cy="322263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Residuals &lt; </a:t>
            </a:r>
            <a:r>
              <a:rPr lang="en-US" b="1">
                <a:solidFill>
                  <a:schemeClr val="bg1"/>
                </a:solidFill>
                <a:cs typeface="Arial" charset="0"/>
              </a:rPr>
              <a:t>± 1%</a:t>
            </a:r>
          </a:p>
        </p:txBody>
      </p:sp>
      <p:pic>
        <p:nvPicPr>
          <p:cNvPr id="9" name="Picture 13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28600"/>
            <a:ext cx="14605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381000"/>
            <a:ext cx="2798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Linear Colliders</a:t>
            </a:r>
            <a:endParaRPr lang="en-US" sz="3200" b="1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1415445"/>
              </p:ext>
            </p:extLst>
          </p:nvPr>
        </p:nvGraphicFramePr>
        <p:xfrm>
          <a:off x="259830" y="2027420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Equation" r:id="rId3" imgW="342720" imgH="228600" progId="Equation.3">
                  <p:embed/>
                </p:oleObj>
              </mc:Choice>
              <mc:Fallback>
                <p:oleObj name="Equation" r:id="rId3" imgW="342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9830" y="2027420"/>
                        <a:ext cx="4572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889069"/>
              </p:ext>
            </p:extLst>
          </p:nvPr>
        </p:nvGraphicFramePr>
        <p:xfrm>
          <a:off x="266700" y="3992380"/>
          <a:ext cx="4572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5" imgW="342720" imgH="228600" progId="Equation.3">
                  <p:embed/>
                </p:oleObj>
              </mc:Choice>
              <mc:Fallback>
                <p:oleObj name="Equation" r:id="rId5" imgW="34272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3992380"/>
                        <a:ext cx="4572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 descr="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457200"/>
            <a:ext cx="3059686" cy="20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0" y="5136630"/>
            <a:ext cx="806970" cy="806970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4173812" cy="167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14" y="1219200"/>
            <a:ext cx="5448286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ILC – International Linear Collider</a:t>
            </a:r>
          </a:p>
          <a:p>
            <a:endParaRPr lang="en-US" sz="1000" dirty="0"/>
          </a:p>
          <a:p>
            <a:r>
              <a:rPr lang="en-US" dirty="0" smtClean="0"/>
              <a:t>Superconducting technology</a:t>
            </a:r>
          </a:p>
          <a:p>
            <a:r>
              <a:rPr lang="en-US" dirty="0" smtClean="0"/>
              <a:t>       250 – 500 GeV</a:t>
            </a:r>
          </a:p>
          <a:p>
            <a:r>
              <a:rPr lang="en-US" dirty="0" smtClean="0"/>
              <a:t>Upgradable to 1,000 GeV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ILC technical design report </a:t>
            </a:r>
            <a:r>
              <a:rPr lang="en-US" dirty="0" smtClean="0"/>
              <a:t>– released on 12 June, 2013</a:t>
            </a:r>
          </a:p>
          <a:p>
            <a:endParaRPr lang="en-US" sz="2400" dirty="0"/>
          </a:p>
          <a:p>
            <a:r>
              <a:rPr lang="en-US" sz="2400" b="1" dirty="0" smtClean="0"/>
              <a:t>CLIC – Compact Linear Collider</a:t>
            </a:r>
          </a:p>
          <a:p>
            <a:endParaRPr lang="en-US" sz="1000" dirty="0"/>
          </a:p>
          <a:p>
            <a:r>
              <a:rPr lang="en-US" dirty="0" smtClean="0"/>
              <a:t> Two-beam acceleration scheme</a:t>
            </a:r>
          </a:p>
          <a:p>
            <a:r>
              <a:rPr lang="en-US" dirty="0"/>
              <a:t> </a:t>
            </a:r>
            <a:r>
              <a:rPr lang="en-US" dirty="0" smtClean="0"/>
              <a:t>       1,000 – 3,000 GeV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Conceptual design report </a:t>
            </a:r>
            <a:r>
              <a:rPr lang="en-US" dirty="0" smtClean="0"/>
              <a:t>– last update 12 October 2012</a:t>
            </a:r>
          </a:p>
          <a:p>
            <a:endParaRPr lang="en-US" dirty="0"/>
          </a:p>
        </p:txBody>
      </p:sp>
      <p:sp>
        <p:nvSpPr>
          <p:cNvPr id="12" name="Down Arrow 11"/>
          <p:cNvSpPr/>
          <p:nvPr/>
        </p:nvSpPr>
        <p:spPr bwMode="auto">
          <a:xfrm>
            <a:off x="1333740" y="1219200"/>
            <a:ext cx="1866659" cy="3724096"/>
          </a:xfrm>
          <a:prstGeom prst="downArrow">
            <a:avLst/>
          </a:prstGeom>
          <a:solidFill>
            <a:schemeClr val="bg2">
              <a:lumMod val="75000"/>
              <a:alpha val="4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6499" y="5278505"/>
            <a:ext cx="708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Linear </a:t>
            </a:r>
            <a:r>
              <a:rPr lang="en-US" sz="2800" b="1" dirty="0" smtClean="0"/>
              <a:t>Collider </a:t>
            </a:r>
            <a:r>
              <a:rPr lang="en-US" sz="2800" b="1" dirty="0" smtClean="0"/>
              <a:t>Collaboration </a:t>
            </a:r>
            <a:r>
              <a:rPr lang="en-US" dirty="0" smtClean="0"/>
              <a:t>– Accelerator and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679578-A807-4FF9-B25C-674AFB7AD21A}" type="slidenum">
              <a:rPr lang="en-US" smtClean="0">
                <a:ea typeface="MS PGothic" pitchFamily="34" charset="-128"/>
              </a:rPr>
              <a:pPr/>
              <a:t>20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90600" y="304800"/>
            <a:ext cx="368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Resolution for electrons</a:t>
            </a:r>
          </a:p>
        </p:txBody>
      </p:sp>
      <p:pic>
        <p:nvPicPr>
          <p:cNvPr id="4101" name="Picture 5" descr="Fit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057275"/>
            <a:ext cx="40322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ResolutionVsEbe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4863" y="1370013"/>
            <a:ext cx="4148137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5105400" y="5346700"/>
          <a:ext cx="30480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6" imgW="2070000" imgH="507960" progId="Equation.3">
                  <p:embed/>
                </p:oleObj>
              </mc:Choice>
              <mc:Fallback>
                <p:oleObj name="Equation" r:id="rId6" imgW="2070000" imgH="50796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346700"/>
                        <a:ext cx="3048000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882650" y="5181600"/>
            <a:ext cx="309721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/>
              <a:t>Good agreement with simulation</a:t>
            </a:r>
          </a:p>
          <a:p>
            <a:pPr defTabSz="914400"/>
            <a:endParaRPr lang="en-US" sz="900" dirty="0"/>
          </a:p>
          <a:p>
            <a:pPr defTabSz="914400"/>
            <a:r>
              <a:rPr lang="en-US" dirty="0"/>
              <a:t>Energy resolution as expected</a:t>
            </a:r>
          </a:p>
          <a:p>
            <a:pPr defTabSz="914400"/>
            <a:r>
              <a:rPr lang="en-US" dirty="0"/>
              <a:t> (and sufficient for PFA)</a:t>
            </a:r>
          </a:p>
        </p:txBody>
      </p:sp>
      <p:pic>
        <p:nvPicPr>
          <p:cNvPr id="8" name="Picture 13" descr="t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381000"/>
            <a:ext cx="14605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0" y="304800"/>
            <a:ext cx="5265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Monte Carlo Simulations: GEANT4</a:t>
            </a:r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38600"/>
            <a:ext cx="77533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4479" y="1054001"/>
            <a:ext cx="55712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Electromagnetic shower simulation</a:t>
            </a:r>
          </a:p>
          <a:p>
            <a:endParaRPr lang="en-US" sz="1600" b="1" dirty="0"/>
          </a:p>
          <a:p>
            <a:r>
              <a:rPr lang="en-US" sz="1600" dirty="0" smtClean="0"/>
              <a:t>    Reproduces results at the &lt; 1 % level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Multiple scattering still challenging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Excellent tool to test understanding of detector</a:t>
            </a:r>
          </a:p>
          <a:p>
            <a:endParaRPr lang="en-US" sz="1600" dirty="0"/>
          </a:p>
          <a:p>
            <a:r>
              <a:rPr lang="en-US" b="1" dirty="0" smtClean="0"/>
              <a:t>Hadronic shower simulation</a:t>
            </a:r>
          </a:p>
          <a:p>
            <a:endParaRPr lang="en-US" sz="1600" dirty="0"/>
          </a:p>
          <a:p>
            <a:r>
              <a:rPr lang="en-US" sz="1600" dirty="0" smtClean="0"/>
              <a:t>     Greatly improved in the last few years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Precision better than 10% (shapes &lt; 20%)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Choice of different models  combined into various Physics lists</a:t>
            </a:r>
          </a:p>
          <a:p>
            <a:endParaRPr lang="en-US" sz="1600" dirty="0" smtClean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1143000" y="3886200"/>
            <a:ext cx="1676400" cy="228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3124200" y="3886200"/>
            <a:ext cx="454632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86000" y="3886200"/>
            <a:ext cx="685800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791200" y="3909934"/>
            <a:ext cx="1676400" cy="2048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334000" y="1258669"/>
            <a:ext cx="31034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Adequate simulations are a </a:t>
            </a:r>
          </a:p>
          <a:p>
            <a:r>
              <a:rPr lang="en-US" dirty="0"/>
              <a:t> </a:t>
            </a:r>
            <a:r>
              <a:rPr lang="en-US" dirty="0" smtClean="0"/>
              <a:t>prerequisite for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FDDAE4-4703-4C2C-8FCE-2F82C4C32A62}" type="slidenum">
              <a:rPr lang="en-US" smtClean="0">
                <a:ea typeface="MS PGothic" pitchFamily="34" charset="-128"/>
              </a:rPr>
              <a:pPr/>
              <a:t>22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23778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Pions </a:t>
            </a:r>
            <a:r>
              <a:rPr lang="en-US" sz="2400" b="1" dirty="0" smtClean="0"/>
              <a:t>in the ECAL</a:t>
            </a:r>
            <a:endParaRPr lang="en-US" sz="2400" b="1" dirty="0"/>
          </a:p>
        </p:txBody>
      </p:sp>
      <p:pic>
        <p:nvPicPr>
          <p:cNvPr id="45060" name="Picture 3" descr="tmp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685800"/>
            <a:ext cx="554355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152400" y="1066800"/>
            <a:ext cx="337169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Radial shower shape</a:t>
            </a:r>
            <a:endParaRPr lang="en-US" b="1" dirty="0"/>
          </a:p>
          <a:p>
            <a:r>
              <a:rPr lang="en-US" sz="1400" dirty="0"/>
              <a:t>    Weighted shower radii </a:t>
            </a:r>
            <a:r>
              <a:rPr lang="en-US" sz="1400" dirty="0" smtClean="0"/>
              <a:t> versus </a:t>
            </a:r>
            <a:r>
              <a:rPr lang="en-US" sz="1400" dirty="0"/>
              <a:t>E</a:t>
            </a:r>
            <a:r>
              <a:rPr lang="el-GR" sz="1400" baseline="-25000" dirty="0">
                <a:latin typeface="Times New Roman" pitchFamily="18" charset="0"/>
                <a:cs typeface="Times New Roman" pitchFamily="18" charset="0"/>
              </a:rPr>
              <a:t>π</a:t>
            </a:r>
            <a:endParaRPr lang="en-US" sz="1400" dirty="0"/>
          </a:p>
          <a:p>
            <a:r>
              <a:rPr lang="en-US" sz="1400" dirty="0"/>
              <a:t>    Comparison with various GEANT4 models</a:t>
            </a:r>
          </a:p>
        </p:txBody>
      </p:sp>
      <p:pic>
        <p:nvPicPr>
          <p:cNvPr id="45062" name="Picture 6" descr="tmp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5650"/>
            <a:ext cx="691038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7"/>
          <p:cNvSpPr txBox="1">
            <a:spLocks noChangeArrowheads="1"/>
          </p:cNvSpPr>
          <p:nvPr/>
        </p:nvSpPr>
        <p:spPr bwMode="auto">
          <a:xfrm>
            <a:off x="152400" y="2286000"/>
            <a:ext cx="50846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Longitudinal shower shape</a:t>
            </a:r>
            <a:endParaRPr lang="en-US" b="1" dirty="0"/>
          </a:p>
          <a:p>
            <a:r>
              <a:rPr lang="en-US" sz="1400" dirty="0"/>
              <a:t>    </a:t>
            </a:r>
            <a:r>
              <a:rPr lang="en-US" sz="1400" dirty="0" smtClean="0"/>
              <a:t>For </a:t>
            </a:r>
            <a:r>
              <a:rPr lang="en-US" sz="1400" dirty="0"/>
              <a:t>E</a:t>
            </a:r>
            <a:r>
              <a:rPr lang="el-GR" sz="1400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400" dirty="0">
                <a:cs typeface="Times New Roman" pitchFamily="18" charset="0"/>
              </a:rPr>
              <a:t>= </a:t>
            </a:r>
            <a:r>
              <a:rPr lang="en-US" sz="1400" dirty="0">
                <a:cs typeface="Arial" charset="0"/>
              </a:rPr>
              <a:t>12 GeV (taken from first hadronic interaction)</a:t>
            </a:r>
          </a:p>
          <a:p>
            <a:r>
              <a:rPr lang="en-US" sz="1400" dirty="0"/>
              <a:t>    Comparison with various GEANT4 models</a:t>
            </a:r>
          </a:p>
          <a:p>
            <a:r>
              <a:rPr lang="en-US" sz="1400" dirty="0"/>
              <a:t>    Decomposition into contributions from different particle species</a:t>
            </a:r>
          </a:p>
        </p:txBody>
      </p:sp>
      <p:sp>
        <p:nvSpPr>
          <p:cNvPr id="45064" name="TextBox 8"/>
          <p:cNvSpPr txBox="1">
            <a:spLocks noChangeArrowheads="1"/>
          </p:cNvSpPr>
          <p:nvPr/>
        </p:nvSpPr>
        <p:spPr bwMode="auto">
          <a:xfrm>
            <a:off x="7186951" y="3167896"/>
            <a:ext cx="178632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Separate</a:t>
            </a:r>
          </a:p>
          <a:p>
            <a:r>
              <a:rPr lang="en-US" b="1" dirty="0" smtClean="0"/>
              <a:t> contributions </a:t>
            </a:r>
          </a:p>
          <a:p>
            <a:r>
              <a:rPr lang="en-US" b="1" dirty="0" smtClean="0"/>
              <a:t> from</a:t>
            </a:r>
            <a:endParaRPr lang="en-US" sz="1400" dirty="0"/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  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1400" dirty="0"/>
              <a:t>photons</a:t>
            </a:r>
          </a:p>
          <a:p>
            <a:r>
              <a:rPr lang="en-US" sz="1400" dirty="0"/>
              <a:t>   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1400" dirty="0"/>
              <a:t> nuclear fragments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•</a:t>
            </a:r>
            <a:r>
              <a:rPr lang="en-US" sz="1400" dirty="0"/>
              <a:t> energetic hadrons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5715000" y="3733800"/>
            <a:ext cx="1676400" cy="617538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0800000">
            <a:off x="5562600" y="3733800"/>
            <a:ext cx="1828800" cy="83820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6324600" y="4419600"/>
            <a:ext cx="1066800" cy="38100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068" name="TextBox 18"/>
          <p:cNvSpPr txBox="1">
            <a:spLocks noChangeArrowheads="1"/>
          </p:cNvSpPr>
          <p:nvPr/>
        </p:nvSpPr>
        <p:spPr bwMode="auto">
          <a:xfrm>
            <a:off x="6934200" y="6019800"/>
            <a:ext cx="2209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2010 JINST 5 P05007</a:t>
            </a:r>
          </a:p>
        </p:txBody>
      </p:sp>
      <p:pic>
        <p:nvPicPr>
          <p:cNvPr id="13" name="Picture 13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194" y="5248772"/>
            <a:ext cx="1314406" cy="61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40611" y="2639942"/>
            <a:ext cx="2769989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power of imaging calorimeters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Repond</a:t>
            </a:r>
            <a:r>
              <a:rPr lang="en-US" dirty="0" smtClean="0"/>
              <a:t> - Imaging Calorimeters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3384" y="152400"/>
            <a:ext cx="2795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CALICE Si-W ECAL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280" y="762000"/>
            <a:ext cx="3684920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Prototype (technical)</a:t>
            </a:r>
          </a:p>
          <a:p>
            <a:endParaRPr lang="en-US" sz="8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2 structures with different W thicknesses</a:t>
            </a:r>
            <a:endParaRPr lang="en-US" sz="1600" dirty="0"/>
          </a:p>
          <a:p>
            <a:r>
              <a:rPr lang="en-US" sz="1600" dirty="0" smtClean="0"/>
              <a:t>  30 layers with </a:t>
            </a:r>
            <a:r>
              <a:rPr lang="en-US" sz="1600" b="1" dirty="0" smtClean="0"/>
              <a:t>0.5 x 0.5 cm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</a:t>
            </a:r>
            <a:r>
              <a:rPr lang="en-US" sz="1600" dirty="0" smtClean="0"/>
              <a:t>pads</a:t>
            </a:r>
          </a:p>
          <a:p>
            <a:endParaRPr lang="en-US" sz="800" dirty="0"/>
          </a:p>
          <a:p>
            <a:r>
              <a:rPr lang="en-US" sz="1600" dirty="0" smtClean="0"/>
              <a:t>  30 gaps (each </a:t>
            </a:r>
            <a:r>
              <a:rPr lang="en-US" sz="1600" b="1" dirty="0" smtClean="0"/>
              <a:t>~ 3.3 mm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Effective Moliere radius </a:t>
            </a:r>
            <a:r>
              <a:rPr lang="en-US" sz="1600" b="1" dirty="0" smtClean="0">
                <a:solidFill>
                  <a:srgbClr val="FF0000"/>
                </a:solidFill>
              </a:rPr>
              <a:t>~ 15 mm</a:t>
            </a:r>
          </a:p>
          <a:p>
            <a:endParaRPr lang="en-US" sz="1600" dirty="0"/>
          </a:p>
          <a:p>
            <a:r>
              <a:rPr lang="en-US" sz="1600" dirty="0" smtClean="0"/>
              <a:t>  Embedded front-end electronics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Power pulsing</a:t>
            </a:r>
          </a:p>
          <a:p>
            <a:endParaRPr lang="en-US" sz="1600" b="1" dirty="0" smtClean="0"/>
          </a:p>
          <a:p>
            <a:r>
              <a:rPr lang="en-US" b="1" dirty="0" smtClean="0"/>
              <a:t>Sensors</a:t>
            </a:r>
          </a:p>
          <a:p>
            <a:endParaRPr lang="en-US" sz="800" dirty="0"/>
          </a:p>
          <a:p>
            <a:r>
              <a:rPr lang="en-US" sz="1600" b="1" dirty="0" smtClean="0"/>
              <a:t>  9 x 9 cm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</a:t>
            </a:r>
            <a:r>
              <a:rPr lang="en-US" sz="1600" dirty="0" smtClean="0"/>
              <a:t>wafer</a:t>
            </a:r>
          </a:p>
          <a:p>
            <a:endParaRPr lang="en-US" sz="1600" dirty="0"/>
          </a:p>
          <a:p>
            <a:r>
              <a:rPr lang="en-US" b="1" dirty="0" smtClean="0"/>
              <a:t>Readout</a:t>
            </a:r>
          </a:p>
          <a:p>
            <a:endParaRPr lang="en-US" sz="800" dirty="0"/>
          </a:p>
          <a:p>
            <a:r>
              <a:rPr lang="en-US" sz="1600" dirty="0" smtClean="0"/>
              <a:t>  </a:t>
            </a:r>
            <a:r>
              <a:rPr lang="en-US" sz="1600" b="1" dirty="0" smtClean="0"/>
              <a:t>SKIROC2</a:t>
            </a:r>
            <a:r>
              <a:rPr lang="en-US" sz="1600" dirty="0" smtClean="0"/>
              <a:t> ASIC with 64 channels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12-bit dynamic range</a:t>
            </a:r>
            <a:endParaRPr lang="en-US" sz="1600" dirty="0"/>
          </a:p>
          <a:p>
            <a:endParaRPr lang="en-US" sz="1600" b="1" dirty="0"/>
          </a:p>
          <a:p>
            <a:r>
              <a:rPr lang="en-US" b="1" dirty="0" smtClean="0"/>
              <a:t>Status</a:t>
            </a:r>
            <a:endParaRPr lang="en-US" sz="2000" b="1" dirty="0" smtClean="0"/>
          </a:p>
          <a:p>
            <a:endParaRPr lang="en-US" sz="800" dirty="0"/>
          </a:p>
          <a:p>
            <a:r>
              <a:rPr lang="en-US" sz="1600" dirty="0" smtClean="0"/>
              <a:t>  Exposed to first test beams</a:t>
            </a:r>
          </a:p>
        </p:txBody>
      </p:sp>
      <p:pic>
        <p:nvPicPr>
          <p:cNvPr id="9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01082"/>
            <a:ext cx="1635356" cy="76943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416523"/>
            <a:ext cx="264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10467"/>
            <a:ext cx="2609838" cy="180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37920"/>
            <a:ext cx="3352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19" y="1073735"/>
            <a:ext cx="1529002" cy="113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Remy\Documents\CALICE3\ERQ\EUDET\Detector\structu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537495"/>
            <a:ext cx="2635620" cy="17109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4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Repond</a:t>
            </a:r>
            <a:r>
              <a:rPr lang="en-US" dirty="0" smtClean="0"/>
              <a:t> - Imaging Calorimeters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3385" y="162580"/>
            <a:ext cx="2256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</a:rPr>
              <a:t>SiD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 Si-W ECAL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16" descr="tbeam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911943"/>
            <a:ext cx="3048000" cy="251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3115" y="685800"/>
            <a:ext cx="387548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Prototype</a:t>
            </a:r>
          </a:p>
          <a:p>
            <a:endParaRPr lang="en-US" sz="700" dirty="0"/>
          </a:p>
          <a:p>
            <a:r>
              <a:rPr lang="en-US" sz="1600" dirty="0" smtClean="0"/>
              <a:t>20 layers with 2.5 mm W (5/7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10 </a:t>
            </a:r>
            <a:r>
              <a:rPr lang="en-US" sz="1600" dirty="0"/>
              <a:t>l</a:t>
            </a:r>
            <a:r>
              <a:rPr lang="en-US" sz="1600" dirty="0" smtClean="0"/>
              <a:t>ayers with 5.0 mm W (10/7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endParaRPr lang="en-US" sz="700" dirty="0"/>
          </a:p>
          <a:p>
            <a:r>
              <a:rPr lang="en-US" sz="1600" dirty="0" smtClean="0"/>
              <a:t>30 gaps (each </a:t>
            </a:r>
            <a:r>
              <a:rPr lang="en-US" sz="1600" b="1" dirty="0" smtClean="0"/>
              <a:t>1.25 mm</a:t>
            </a:r>
            <a:r>
              <a:rPr lang="en-US" sz="1600" dirty="0" smtClean="0"/>
              <a:t>) with Si Pixel sensors</a:t>
            </a:r>
          </a:p>
          <a:p>
            <a:endParaRPr lang="en-US" sz="700" dirty="0"/>
          </a:p>
          <a:p>
            <a:r>
              <a:rPr lang="en-US" sz="1600" dirty="0" smtClean="0"/>
              <a:t>Effective </a:t>
            </a:r>
            <a:r>
              <a:rPr lang="en-US" sz="1600" b="1" dirty="0" smtClean="0">
                <a:solidFill>
                  <a:srgbClr val="FF0000"/>
                </a:solidFill>
              </a:rPr>
              <a:t>Moliere radius = 13 mm</a:t>
            </a:r>
          </a:p>
          <a:p>
            <a:endParaRPr lang="en-US" sz="1600" dirty="0"/>
          </a:p>
          <a:p>
            <a:r>
              <a:rPr lang="en-US" b="1" dirty="0" smtClean="0"/>
              <a:t>Sensors</a:t>
            </a:r>
          </a:p>
          <a:p>
            <a:endParaRPr lang="en-US" sz="700" dirty="0"/>
          </a:p>
          <a:p>
            <a:r>
              <a:rPr lang="en-US" sz="1600" dirty="0" smtClean="0"/>
              <a:t>  6” Silicon wafer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1024 pixels, each </a:t>
            </a:r>
            <a:r>
              <a:rPr lang="en-US" sz="1600" b="1" dirty="0" smtClean="0"/>
              <a:t>0.13 cm</a:t>
            </a:r>
            <a:r>
              <a:rPr lang="en-US" sz="1600" b="1" baseline="30000" dirty="0" smtClean="0"/>
              <a:t>2</a:t>
            </a:r>
            <a:endParaRPr lang="en-US" sz="1600" b="1" dirty="0" smtClean="0"/>
          </a:p>
        </p:txBody>
      </p:sp>
      <p:pic>
        <p:nvPicPr>
          <p:cNvPr id="7" name="Picture 2" descr="https://confluence.slac.stanford.edu/download/attachments/1474644/SiD?version=2&amp;modificationDate=13455911540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09" y="2694888"/>
            <a:ext cx="1326835" cy="7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120" y="3886200"/>
            <a:ext cx="414228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1183" y="3477667"/>
            <a:ext cx="319048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Readout</a:t>
            </a:r>
          </a:p>
          <a:p>
            <a:endParaRPr lang="en-US" sz="700" dirty="0"/>
          </a:p>
          <a:p>
            <a:r>
              <a:rPr lang="en-US" sz="1600" dirty="0" smtClean="0"/>
              <a:t>   </a:t>
            </a:r>
            <a:r>
              <a:rPr lang="en-US" sz="1600" dirty="0" err="1" smtClean="0"/>
              <a:t>KPiX</a:t>
            </a:r>
            <a:r>
              <a:rPr lang="en-US" sz="1600" dirty="0" smtClean="0"/>
              <a:t> ASIC</a:t>
            </a:r>
          </a:p>
          <a:p>
            <a:r>
              <a:rPr lang="en-US" sz="1600" dirty="0" smtClean="0"/>
              <a:t>   Bump bonded to wafer</a:t>
            </a:r>
          </a:p>
          <a:p>
            <a:r>
              <a:rPr lang="en-US" sz="1600" dirty="0" smtClean="0"/>
              <a:t>   1024 readout channels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17 bit dynamic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Power pulsing (O(x100) reduction)</a:t>
            </a:r>
          </a:p>
          <a:p>
            <a:endParaRPr lang="en-US" sz="1600" dirty="0" smtClean="0"/>
          </a:p>
          <a:p>
            <a:r>
              <a:rPr lang="en-US" b="1" dirty="0" smtClean="0"/>
              <a:t>Status</a:t>
            </a:r>
          </a:p>
          <a:p>
            <a:endParaRPr lang="en-US" sz="700" dirty="0"/>
          </a:p>
          <a:p>
            <a:r>
              <a:rPr lang="en-US" sz="1600" dirty="0"/>
              <a:t> </a:t>
            </a:r>
            <a:r>
              <a:rPr lang="en-US" sz="1600" dirty="0" smtClean="0"/>
              <a:t>  Measured response to cosmic rays</a:t>
            </a:r>
          </a:p>
          <a:p>
            <a:r>
              <a:rPr lang="en-US" sz="1600" dirty="0" smtClean="0"/>
              <a:t>   Prototype being assembled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First tests in particle beams</a:t>
            </a:r>
            <a:endParaRPr lang="en-US" sz="1600" dirty="0"/>
          </a:p>
        </p:txBody>
      </p:sp>
      <p:pic>
        <p:nvPicPr>
          <p:cNvPr id="8" name="Picture 7" descr="IMG_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31442" y="3486566"/>
            <a:ext cx="2463244" cy="184743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0075"/>
            <a:ext cx="2589853" cy="199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27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3384" y="424190"/>
            <a:ext cx="4141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CALICE Scintillator-W ECAL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01082"/>
            <a:ext cx="1635356" cy="7694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1066800"/>
            <a:ext cx="4455450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Prototype (physics)</a:t>
            </a:r>
          </a:p>
          <a:p>
            <a:endParaRPr lang="en-US" sz="800" dirty="0" smtClean="0"/>
          </a:p>
          <a:p>
            <a:r>
              <a:rPr lang="en-US" sz="1600" dirty="0" smtClean="0"/>
              <a:t>  30 layers of 3.5 mm thick W</a:t>
            </a:r>
          </a:p>
          <a:p>
            <a:r>
              <a:rPr lang="en-US" sz="1600" dirty="0" smtClean="0"/>
              <a:t>  30 layers with </a:t>
            </a:r>
            <a:r>
              <a:rPr lang="en-US" sz="1600" b="1" dirty="0" smtClean="0"/>
              <a:t>4.5 x 1.0 x 0.3 cm</a:t>
            </a:r>
            <a:r>
              <a:rPr lang="en-US" sz="1600" b="1" baseline="30000" dirty="0"/>
              <a:t>3</a:t>
            </a:r>
            <a:r>
              <a:rPr lang="en-US" sz="1600" b="1" dirty="0" smtClean="0"/>
              <a:t> scintillator pads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18 x 18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instrumented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Readout with </a:t>
            </a:r>
            <a:r>
              <a:rPr lang="en-US" sz="1600" dirty="0" err="1" smtClean="0"/>
              <a:t>WLSF+Hamamatsu</a:t>
            </a:r>
            <a:r>
              <a:rPr lang="en-US" sz="1600" dirty="0" smtClean="0"/>
              <a:t> MPPC (</a:t>
            </a:r>
            <a:r>
              <a:rPr lang="en-US" sz="1600" dirty="0" err="1" smtClean="0"/>
              <a:t>SiPM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2160 readout channels</a:t>
            </a:r>
          </a:p>
          <a:p>
            <a:endParaRPr lang="en-US" sz="800" dirty="0"/>
          </a:p>
          <a:p>
            <a:r>
              <a:rPr lang="en-US" sz="1600" dirty="0" smtClean="0"/>
              <a:t>  Digitization </a:t>
            </a:r>
            <a:r>
              <a:rPr lang="en-US" sz="1600" b="1" dirty="0" smtClean="0"/>
              <a:t>off </a:t>
            </a:r>
            <a:r>
              <a:rPr lang="en-US" sz="1600" dirty="0" smtClean="0"/>
              <a:t>the detector</a:t>
            </a:r>
          </a:p>
          <a:p>
            <a:endParaRPr lang="en-US" dirty="0" smtClean="0"/>
          </a:p>
          <a:p>
            <a:r>
              <a:rPr lang="en-US" b="1" dirty="0" smtClean="0"/>
              <a:t>Measurements in test beams</a:t>
            </a:r>
          </a:p>
          <a:p>
            <a:endParaRPr lang="en-US" sz="800" dirty="0"/>
          </a:p>
          <a:p>
            <a:r>
              <a:rPr lang="en-US" sz="1600" dirty="0" smtClean="0"/>
              <a:t>  Data taking at DESY/FNAL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Electrons 1 – 32 GeV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Pions 1 – 32 GeV </a:t>
            </a:r>
          </a:p>
          <a:p>
            <a:endParaRPr lang="en-US" sz="1600" dirty="0"/>
          </a:p>
          <a:p>
            <a:r>
              <a:rPr lang="en-US" b="1" dirty="0" smtClean="0"/>
              <a:t>Results</a:t>
            </a:r>
          </a:p>
          <a:p>
            <a:endParaRPr lang="en-US" sz="800" dirty="0"/>
          </a:p>
          <a:p>
            <a:r>
              <a:rPr lang="en-US" sz="1600" dirty="0" smtClean="0"/>
              <a:t>  Proof of concept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91" y="3810000"/>
            <a:ext cx="2667000" cy="257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40" y="957262"/>
            <a:ext cx="218246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57800" y="3200400"/>
            <a:ext cx="3580724" cy="3154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sz="500" b="1" dirty="0" smtClean="0"/>
          </a:p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 Prototype (technical)</a:t>
            </a:r>
          </a:p>
          <a:p>
            <a:endParaRPr lang="en-US" sz="800" dirty="0" smtClean="0"/>
          </a:p>
          <a:p>
            <a:r>
              <a:rPr lang="en-US" sz="1600" dirty="0" smtClean="0"/>
              <a:t>  30 layers of 3.5 mm thick W</a:t>
            </a:r>
          </a:p>
          <a:p>
            <a:r>
              <a:rPr lang="en-US" sz="1600" dirty="0" smtClean="0"/>
              <a:t>  30 layers with </a:t>
            </a:r>
            <a:r>
              <a:rPr lang="en-US" sz="1600" b="1" dirty="0" smtClean="0"/>
              <a:t>4.5 x 0.5 x 0.1 cm</a:t>
            </a:r>
            <a:r>
              <a:rPr lang="en-US" sz="1600" b="1" baseline="30000" dirty="0"/>
              <a:t>3</a:t>
            </a:r>
            <a:r>
              <a:rPr lang="en-US" sz="1600" b="1" dirty="0" smtClean="0"/>
              <a:t> pads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18 x 18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instrumented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Readout with Hamamatsu MPPC (</a:t>
            </a:r>
            <a:r>
              <a:rPr lang="en-US" sz="1600" dirty="0" err="1" smtClean="0"/>
              <a:t>SiPM</a:t>
            </a:r>
            <a:r>
              <a:rPr lang="en-US" sz="1600" dirty="0" smtClean="0"/>
              <a:t>)</a:t>
            </a:r>
          </a:p>
          <a:p>
            <a:endParaRPr lang="en-US" sz="800" dirty="0"/>
          </a:p>
          <a:p>
            <a:r>
              <a:rPr lang="en-US" sz="1600" dirty="0" smtClean="0"/>
              <a:t>  Embedded front-end SPIROC ASIC</a:t>
            </a:r>
          </a:p>
          <a:p>
            <a:endParaRPr lang="en-US" dirty="0" smtClean="0"/>
          </a:p>
          <a:p>
            <a:r>
              <a:rPr lang="en-US" b="1" dirty="0" smtClean="0"/>
              <a:t>Measurements in test beams</a:t>
            </a:r>
          </a:p>
          <a:p>
            <a:endParaRPr lang="en-US" sz="800" dirty="0"/>
          </a:p>
          <a:p>
            <a:r>
              <a:rPr lang="en-US" sz="1600" dirty="0" smtClean="0"/>
              <a:t>  Data taking at DESY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Electrons 1 – 6 GeV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12280" y="1302522"/>
            <a:ext cx="1952927" cy="197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43" y="2616174"/>
            <a:ext cx="1843736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6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50000">
              <a:schemeClr val="tx1">
                <a:lumMod val="5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470783"/>
            <a:ext cx="605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R&amp;D for Imaging Hadronic Calorimeters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626" y="1207155"/>
            <a:ext cx="1635356" cy="769436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 bwMode="auto">
          <a:xfrm>
            <a:off x="4494551" y="1976591"/>
            <a:ext cx="1249" cy="38560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990599" y="2385934"/>
            <a:ext cx="6172202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996395" y="2946504"/>
            <a:ext cx="0" cy="736081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590800" y="3276600"/>
            <a:ext cx="0" cy="20267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494551" y="3276600"/>
            <a:ext cx="1249" cy="30230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6357237" y="3261923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8207490" y="3276600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26" idx="0"/>
          </p:cNvCxnSpPr>
          <p:nvPr/>
        </p:nvCxnSpPr>
        <p:spPr bwMode="auto">
          <a:xfrm>
            <a:off x="533400" y="3682585"/>
            <a:ext cx="0" cy="561506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304800" y="4244091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Fe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1981200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Fe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530619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Fe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95400" y="4263454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3045004" y="4267200"/>
            <a:ext cx="457200" cy="457200"/>
          </a:xfrm>
          <a:prstGeom prst="rect">
            <a:avLst/>
          </a:prstGeom>
          <a:gradFill>
            <a:gsLst>
              <a:gs pos="95842">
                <a:schemeClr val="accent4">
                  <a:lumMod val="75000"/>
                </a:schemeClr>
              </a:gs>
              <a:gs pos="46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W</a:t>
            </a:r>
          </a:p>
        </p:txBody>
      </p:sp>
      <p:cxnSp>
        <p:nvCxnSpPr>
          <p:cNvPr id="32" name="Straight Connector 31"/>
          <p:cNvCxnSpPr>
            <a:endCxn id="30" idx="0"/>
          </p:cNvCxnSpPr>
          <p:nvPr/>
        </p:nvCxnSpPr>
        <p:spPr bwMode="auto">
          <a:xfrm>
            <a:off x="1524000" y="3682585"/>
            <a:ext cx="0" cy="580869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1" idx="0"/>
          </p:cNvCxnSpPr>
          <p:nvPr/>
        </p:nvCxnSpPr>
        <p:spPr bwMode="auto">
          <a:xfrm>
            <a:off x="3273604" y="3693202"/>
            <a:ext cx="0" cy="57399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696200" y="3888076"/>
            <a:ext cx="0" cy="584615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29" idx="0"/>
          </p:cNvCxnSpPr>
          <p:nvPr/>
        </p:nvCxnSpPr>
        <p:spPr bwMode="auto">
          <a:xfrm>
            <a:off x="5759219" y="3619500"/>
            <a:ext cx="0" cy="6477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209800" y="3682585"/>
            <a:ext cx="0" cy="584615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33400" y="3693202"/>
            <a:ext cx="0" cy="53340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6" name="Picture 5" descr="t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953000"/>
            <a:ext cx="1535590" cy="114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7444" y="4953000"/>
            <a:ext cx="1635356" cy="11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P101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17" y="4960574"/>
            <a:ext cx="1543563" cy="116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228599" y="3505200"/>
            <a:ext cx="152400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Scintillator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tiles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905000" y="3505200"/>
            <a:ext cx="163218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RPC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3505200"/>
            <a:ext cx="163218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GEM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566845" y="3505200"/>
            <a:ext cx="163218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RPC</a:t>
            </a: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2574084" y="3276600"/>
            <a:ext cx="1932044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H="1">
            <a:off x="3552171" y="2946504"/>
            <a:ext cx="1249" cy="30230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>
            <a:off x="6345122" y="3248806"/>
            <a:ext cx="1874423" cy="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91399" y="3505200"/>
            <a:ext cx="1632181" cy="381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b="1" dirty="0" smtClean="0">
                <a:latin typeface="Times New Roman"/>
                <a:cs typeface="Times New Roman"/>
              </a:rPr>
              <a:t>μ</a:t>
            </a:r>
            <a:r>
              <a:rPr lang="en-US" sz="1400" b="1" dirty="0" err="1" smtClean="0">
                <a:latin typeface="Calibri" pitchFamily="34" charset="0"/>
              </a:rPr>
              <a:t>Megas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3581400" y="2385934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7134069" y="2390306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996395" y="2362200"/>
            <a:ext cx="0" cy="385372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150308" y="2912776"/>
            <a:ext cx="0" cy="336030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ounded Rectangle 51"/>
          <p:cNvSpPr/>
          <p:nvPr/>
        </p:nvSpPr>
        <p:spPr bwMode="auto">
          <a:xfrm>
            <a:off x="6781800" y="2680429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-bit</a:t>
            </a:r>
          </a:p>
        </p:txBody>
      </p:sp>
      <p:sp>
        <p:nvSpPr>
          <p:cNvPr id="51" name="Rounded Rectangle 50"/>
          <p:cNvSpPr/>
          <p:nvPr/>
        </p:nvSpPr>
        <p:spPr bwMode="auto">
          <a:xfrm>
            <a:off x="3200400" y="2667000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1-bit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4267200"/>
            <a:ext cx="457200" cy="4572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Fe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533400" y="2667000"/>
            <a:ext cx="762000" cy="397864"/>
          </a:xfrm>
          <a:prstGeom prst="roundRect">
            <a:avLst/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16-bit</a:t>
            </a:r>
          </a:p>
        </p:txBody>
      </p:sp>
    </p:spTree>
    <p:extLst>
      <p:ext uri="{BB962C8B-B14F-4D97-AF65-F5344CB8AC3E}">
        <p14:creationId xmlns:p14="http://schemas.microsoft.com/office/powerpoint/2010/main" val="12460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45412" y="230251"/>
            <a:ext cx="215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absorber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05342" y="609600"/>
            <a:ext cx="5650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				Steel</a:t>
            </a:r>
          </a:p>
          <a:p>
            <a:r>
              <a:rPr lang="en-US" b="1" dirty="0" smtClean="0"/>
              <a:t>Discussion</a:t>
            </a:r>
            <a:r>
              <a:rPr lang="en-US" dirty="0" smtClean="0"/>
              <a:t> has boiled down to three choices	Tungsten</a:t>
            </a:r>
          </a:p>
          <a:p>
            <a:r>
              <a:rPr lang="en-US" dirty="0"/>
              <a:t>	</a:t>
            </a:r>
            <a:r>
              <a:rPr lang="en-US" dirty="0" smtClean="0"/>
              <a:t>				Crystals</a:t>
            </a:r>
            <a:endParaRPr lang="en-US" dirty="0"/>
          </a:p>
        </p:txBody>
      </p:sp>
      <p:graphicFrame>
        <p:nvGraphicFramePr>
          <p:cNvPr id="7" name="Group 1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99975"/>
              </p:ext>
            </p:extLst>
          </p:nvPr>
        </p:nvGraphicFramePr>
        <p:xfrm>
          <a:off x="1732783" y="1828800"/>
          <a:ext cx="4804530" cy="1914772"/>
        </p:xfrm>
        <a:graphic>
          <a:graphicData uri="http://schemas.openxmlformats.org/drawingml/2006/table">
            <a:tbl>
              <a:tblPr/>
              <a:tblGrid>
                <a:gridCol w="1041946"/>
                <a:gridCol w="879866"/>
                <a:gridCol w="960906"/>
                <a:gridCol w="960906"/>
                <a:gridCol w="960906"/>
              </a:tblGrid>
              <a:tr h="450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Element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ρ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[gcm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[cm]</a:t>
                      </a: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[cm]</a:t>
                      </a: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/X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7.87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1.758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16.8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9.6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0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19.30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0.350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9.94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28.4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0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e.g. BGO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7.13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1.118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22.3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20.0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1949" y="4005715"/>
            <a:ext cx="563885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Sampling</a:t>
            </a:r>
          </a:p>
          <a:p>
            <a:endParaRPr lang="en-US" sz="1100" dirty="0"/>
          </a:p>
          <a:p>
            <a:r>
              <a:rPr lang="en-US" sz="1600" dirty="0" smtClean="0"/>
              <a:t>  Given space restrictions, best choice not obvious</a:t>
            </a:r>
          </a:p>
          <a:p>
            <a:endParaRPr lang="en-US" sz="9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~2 cm Fe-absorber corresponding to 1.2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or 0.13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sampling</a:t>
            </a:r>
          </a:p>
          <a:p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     ~1 cm W-absorber corresponding to 2.9 X</a:t>
            </a:r>
            <a:r>
              <a:rPr lang="en-US" sz="1600" baseline="-25000" dirty="0" smtClean="0">
                <a:cs typeface="Times New Roman" pitchFamily="18" charset="0"/>
              </a:rPr>
              <a:t>0</a:t>
            </a:r>
            <a:r>
              <a:rPr lang="en-US" sz="1600" dirty="0" smtClean="0">
                <a:cs typeface="Times New Roman" pitchFamily="18" charset="0"/>
              </a:rPr>
              <a:t> or 0.10 </a:t>
            </a:r>
            <a:r>
              <a:rPr lang="el-GR" sz="1600" dirty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1600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cs typeface="Times New Roman" pitchFamily="18" charset="0"/>
              </a:rPr>
              <a:t>sampling</a:t>
            </a:r>
            <a:endParaRPr lang="en-US" sz="1600" dirty="0"/>
          </a:p>
        </p:txBody>
      </p:sp>
      <p:sp>
        <p:nvSpPr>
          <p:cNvPr id="8" name="Right Arrow 7"/>
          <p:cNvSpPr/>
          <p:nvPr/>
        </p:nvSpPr>
        <p:spPr bwMode="auto">
          <a:xfrm rot="10800000" flipV="1">
            <a:off x="6489192" y="4805445"/>
            <a:ext cx="2121408" cy="658368"/>
          </a:xfrm>
          <a:prstGeom prst="right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Have been tested</a:t>
            </a:r>
          </a:p>
        </p:txBody>
      </p:sp>
      <p:sp>
        <p:nvSpPr>
          <p:cNvPr id="11" name="Left Brace 10"/>
          <p:cNvSpPr/>
          <p:nvPr/>
        </p:nvSpPr>
        <p:spPr bwMode="auto">
          <a:xfrm>
            <a:off x="5480199" y="708501"/>
            <a:ext cx="155448" cy="751598"/>
          </a:xfrm>
          <a:prstGeom prst="leftBrace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07642" y="5867400"/>
            <a:ext cx="5633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Impact on measurement of electromagnetic sub-showers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128838" y="4861811"/>
            <a:ext cx="533400" cy="544687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410528" y="5421488"/>
            <a:ext cx="0" cy="445913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072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76400" y="1828800"/>
            <a:ext cx="3709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large prototypes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895600"/>
            <a:ext cx="3630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Needed to contain hadronic showers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971800" y="2413575"/>
            <a:ext cx="0" cy="48202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5334000"/>
            <a:ext cx="1635356" cy="769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4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8EF71F-E6E6-4407-B676-1C0A284514F4}" type="slidenum">
              <a:rPr lang="en-US" smtClean="0">
                <a:ea typeface="MS PGothic" pitchFamily="34" charset="-128"/>
              </a:rPr>
              <a:pPr/>
              <a:t>29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191000" y="3413879"/>
            <a:ext cx="495052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Electronic readout</a:t>
            </a:r>
          </a:p>
          <a:p>
            <a:endParaRPr lang="en-US" b="1" dirty="0"/>
          </a:p>
          <a:p>
            <a:r>
              <a:rPr lang="en-US" dirty="0"/>
              <a:t>  </a:t>
            </a:r>
            <a:r>
              <a:rPr lang="en-US" u="sng" dirty="0"/>
              <a:t>Silicon Photomultipliers</a:t>
            </a:r>
            <a:r>
              <a:rPr lang="en-US" dirty="0"/>
              <a:t> (</a:t>
            </a:r>
            <a:r>
              <a:rPr lang="en-US" dirty="0" err="1"/>
              <a:t>SiPMs</a:t>
            </a:r>
            <a:r>
              <a:rPr lang="en-US" dirty="0"/>
              <a:t>)</a:t>
            </a:r>
          </a:p>
          <a:p>
            <a:r>
              <a:rPr lang="en-US" dirty="0"/>
              <a:t>  Digitization with VME-based system (off detector</a:t>
            </a:r>
            <a:r>
              <a:rPr lang="en-US" dirty="0" smtClean="0"/>
              <a:t>)</a:t>
            </a:r>
            <a:endParaRPr lang="en-US" sz="1600" dirty="0"/>
          </a:p>
          <a:p>
            <a:endParaRPr lang="en-US" dirty="0"/>
          </a:p>
          <a:p>
            <a:r>
              <a:rPr lang="en-US" sz="1800" b="1" dirty="0"/>
              <a:t>Tests at DESY/CERN/FNAL </a:t>
            </a:r>
            <a:endParaRPr lang="en-US" sz="1800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sz="1800" dirty="0" smtClean="0"/>
              <a:t>with Iron absorber in </a:t>
            </a:r>
            <a:r>
              <a:rPr lang="en-US" sz="1800" dirty="0"/>
              <a:t>2006 - 2009</a:t>
            </a:r>
          </a:p>
          <a:p>
            <a:endParaRPr lang="en-US" dirty="0"/>
          </a:p>
          <a:p>
            <a:r>
              <a:rPr lang="en-US" b="1" dirty="0" smtClean="0"/>
              <a:t>Tests at CERN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with Tungsten absorber 2010-2011</a:t>
            </a:r>
            <a:endParaRPr lang="en-US" dirty="0"/>
          </a:p>
        </p:txBody>
      </p:sp>
      <p:pic>
        <p:nvPicPr>
          <p:cNvPr id="49157" name="Picture 5" descr="tm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70288"/>
            <a:ext cx="388620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04800" y="1614607"/>
            <a:ext cx="5546327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Description</a:t>
            </a:r>
            <a:endParaRPr lang="en-US" sz="1800" dirty="0"/>
          </a:p>
          <a:p>
            <a:endParaRPr lang="en-US" sz="1200" dirty="0"/>
          </a:p>
          <a:p>
            <a:r>
              <a:rPr lang="en-US" b="1" dirty="0"/>
              <a:t>  </a:t>
            </a:r>
            <a:r>
              <a:rPr lang="en-US" dirty="0"/>
              <a:t>38 </a:t>
            </a:r>
            <a:r>
              <a:rPr lang="en-US" dirty="0" smtClean="0"/>
              <a:t>active layers</a:t>
            </a:r>
            <a:endParaRPr lang="en-US" dirty="0"/>
          </a:p>
          <a:p>
            <a:r>
              <a:rPr lang="en-US" b="1" dirty="0"/>
              <a:t>  </a:t>
            </a:r>
            <a:r>
              <a:rPr lang="en-US" dirty="0"/>
              <a:t>Scintillator pads of 3 x 3 </a:t>
            </a:r>
            <a:r>
              <a:rPr lang="en-US" dirty="0">
                <a:cs typeface="Arial" charset="0"/>
              </a:rPr>
              <a:t>→ 12 x 12 cm</a:t>
            </a:r>
            <a:r>
              <a:rPr lang="en-US" baseline="30000" dirty="0">
                <a:cs typeface="Arial" charset="0"/>
              </a:rPr>
              <a:t>2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>
                <a:latin typeface="Arial" pitchFamily="34" charset="0"/>
                <a:cs typeface="Arial" pitchFamily="34" charset="0"/>
              </a:rPr>
              <a:t>→</a:t>
            </a:r>
            <a:r>
              <a:rPr lang="en-US" dirty="0">
                <a:cs typeface="Arial" charset="0"/>
              </a:rPr>
              <a:t> ~8,000 readout </a:t>
            </a:r>
            <a:r>
              <a:rPr lang="en-US" dirty="0" smtClean="0">
                <a:cs typeface="Arial" charset="0"/>
              </a:rPr>
              <a:t>channels</a:t>
            </a:r>
          </a:p>
          <a:p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 Complemented by a Scintillator strip tail-catcher (TCMT)</a:t>
            </a:r>
            <a:endParaRPr lang="en-US" dirty="0">
              <a:cs typeface="Arial" charset="0"/>
            </a:endParaRPr>
          </a:p>
        </p:txBody>
      </p:sp>
      <p:pic>
        <p:nvPicPr>
          <p:cNvPr id="49159" name="Picture 7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27038"/>
            <a:ext cx="31051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84629" y="230536"/>
            <a:ext cx="27086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Large Prototype I</a:t>
            </a:r>
          </a:p>
          <a:p>
            <a:r>
              <a:rPr lang="en-US" sz="2400" b="1" dirty="0" smtClean="0"/>
              <a:t>Scintillator – AHCAL</a:t>
            </a:r>
            <a:endParaRPr lang="en-US" sz="24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286000"/>
            <a:ext cx="1981200" cy="157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1182157"/>
            <a:ext cx="1219200" cy="57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entagon 1"/>
          <p:cNvSpPr/>
          <p:nvPr/>
        </p:nvSpPr>
        <p:spPr bwMode="auto">
          <a:xfrm>
            <a:off x="1764792" y="3962400"/>
            <a:ext cx="2502408" cy="425440"/>
          </a:xfrm>
          <a:prstGeom prst="homePlat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use in large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system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2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8B4A9-F4BA-4571-9E50-E1CEF8342ADB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81013" y="228600"/>
            <a:ext cx="49970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/>
              <a:t>The International Linear Collider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95275" y="1073150"/>
            <a:ext cx="374166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Baseline Machine</a:t>
            </a:r>
          </a:p>
          <a:p>
            <a:endParaRPr lang="en-US" sz="1200" dirty="0"/>
          </a:p>
          <a:p>
            <a:r>
              <a:rPr lang="en-US" sz="1400" dirty="0"/>
              <a:t>  E</a:t>
            </a:r>
            <a:r>
              <a:rPr lang="en-US" sz="1400" baseline="-25000" dirty="0"/>
              <a:t>CM</a:t>
            </a:r>
            <a:r>
              <a:rPr lang="en-US" sz="1400" dirty="0"/>
              <a:t> of operation 200 – 500 GeV</a:t>
            </a:r>
          </a:p>
          <a:p>
            <a:r>
              <a:rPr lang="en-US" sz="1400" dirty="0"/>
              <a:t>  Luminosity and reliability for 500 fb</a:t>
            </a:r>
            <a:r>
              <a:rPr lang="en-US" sz="1400" baseline="30000" dirty="0"/>
              <a:t>-1</a:t>
            </a:r>
            <a:r>
              <a:rPr lang="en-US" sz="1400" dirty="0"/>
              <a:t> in 4 years</a:t>
            </a:r>
          </a:p>
          <a:p>
            <a:r>
              <a:rPr lang="en-US" sz="1400" dirty="0"/>
              <a:t>  Energy scan capability with &lt;10% downtime</a:t>
            </a:r>
          </a:p>
          <a:p>
            <a:r>
              <a:rPr lang="en-US" sz="1400" dirty="0"/>
              <a:t>  Beam energy precision and stability below 0.1%</a:t>
            </a:r>
          </a:p>
          <a:p>
            <a:r>
              <a:rPr lang="en-US" sz="1400" dirty="0"/>
              <a:t>  Electron polarization of &gt;80%</a:t>
            </a:r>
          </a:p>
          <a:p>
            <a:r>
              <a:rPr lang="en-US" sz="1400" dirty="0"/>
              <a:t>  E</a:t>
            </a:r>
            <a:r>
              <a:rPr lang="en-US" sz="1400" baseline="-25000" dirty="0"/>
              <a:t>CM</a:t>
            </a:r>
            <a:r>
              <a:rPr lang="en-US" sz="1400" dirty="0"/>
              <a:t> down to 90 GeV for calibration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58775" y="3124200"/>
            <a:ext cx="31319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Upgrades</a:t>
            </a:r>
          </a:p>
          <a:p>
            <a:endParaRPr lang="en-US" sz="1200" dirty="0"/>
          </a:p>
          <a:p>
            <a:r>
              <a:rPr lang="en-US" sz="1600" dirty="0"/>
              <a:t>  </a:t>
            </a:r>
            <a:r>
              <a:rPr lang="en-US" sz="1400" dirty="0"/>
              <a:t>E</a:t>
            </a:r>
            <a:r>
              <a:rPr lang="en-US" sz="1400" baseline="-25000" dirty="0"/>
              <a:t>CM</a:t>
            </a:r>
            <a:r>
              <a:rPr lang="en-US" sz="1400" dirty="0"/>
              <a:t> about 1 </a:t>
            </a:r>
            <a:r>
              <a:rPr lang="en-US" sz="1400" dirty="0" err="1"/>
              <a:t>TeV</a:t>
            </a:r>
            <a:endParaRPr lang="en-US" sz="1400" dirty="0"/>
          </a:p>
          <a:p>
            <a:r>
              <a:rPr lang="en-US" sz="1400" dirty="0"/>
              <a:t>  Capability of running at any E</a:t>
            </a:r>
            <a:r>
              <a:rPr lang="en-US" sz="1400" baseline="-25000" dirty="0"/>
              <a:t>CM</a:t>
            </a:r>
            <a:r>
              <a:rPr lang="en-US" sz="1400" dirty="0"/>
              <a:t> &lt; 1 </a:t>
            </a:r>
            <a:r>
              <a:rPr lang="en-US" sz="1400" dirty="0" err="1"/>
              <a:t>TeV</a:t>
            </a:r>
            <a:endParaRPr lang="en-US" sz="1400" dirty="0"/>
          </a:p>
          <a:p>
            <a:r>
              <a:rPr lang="en-US" sz="1400" dirty="0"/>
              <a:t>  </a:t>
            </a:r>
            <a:r>
              <a:rPr lang="en-US" dirty="0">
                <a:latin typeface="Monotype Corsiva" pitchFamily="66" charset="0"/>
              </a:rPr>
              <a:t>L</a:t>
            </a:r>
            <a:r>
              <a:rPr lang="en-US" sz="1400" dirty="0"/>
              <a:t> and reliability for 1 ab</a:t>
            </a:r>
            <a:r>
              <a:rPr lang="en-US" sz="1400" baseline="30000" dirty="0"/>
              <a:t>-1</a:t>
            </a:r>
            <a:r>
              <a:rPr lang="en-US" sz="1400" dirty="0"/>
              <a:t> in 3 – 4 years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41312" y="4648200"/>
            <a:ext cx="337239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Options</a:t>
            </a:r>
          </a:p>
          <a:p>
            <a:endParaRPr lang="en-US" sz="1200" dirty="0"/>
          </a:p>
          <a:p>
            <a:r>
              <a:rPr lang="en-US" sz="1400" dirty="0"/>
              <a:t>  Extend to 1 ab</a:t>
            </a:r>
            <a:r>
              <a:rPr lang="en-US" sz="1400" baseline="30000" dirty="0"/>
              <a:t>-1</a:t>
            </a:r>
            <a:r>
              <a:rPr lang="en-US" sz="1400" dirty="0"/>
              <a:t> at 500 GeV in ~2 years</a:t>
            </a:r>
          </a:p>
          <a:p>
            <a:r>
              <a:rPr lang="en-US" sz="1400" dirty="0"/>
              <a:t>  e</a:t>
            </a:r>
            <a:r>
              <a:rPr lang="en-US" sz="1400" baseline="30000" dirty="0"/>
              <a:t>-</a:t>
            </a:r>
            <a:r>
              <a:rPr lang="en-US" sz="1400" dirty="0"/>
              <a:t>e</a:t>
            </a:r>
            <a:r>
              <a:rPr lang="en-US" sz="1400" baseline="30000" dirty="0"/>
              <a:t>-</a:t>
            </a:r>
            <a:r>
              <a:rPr lang="en-US" sz="1400" dirty="0"/>
              <a:t>,</a:t>
            </a:r>
            <a:r>
              <a:rPr lang="en-US" sz="1400" dirty="0">
                <a:latin typeface="Times New Roman" pitchFamily="18" charset="0"/>
              </a:rPr>
              <a:t> </a:t>
            </a:r>
            <a:r>
              <a:rPr lang="el-GR" sz="1400" dirty="0">
                <a:latin typeface=""/>
                <a:cs typeface="Times New Roman" pitchFamily="18" charset="0"/>
              </a:rPr>
              <a:t>γγ</a:t>
            </a:r>
            <a:r>
              <a:rPr lang="en-US" sz="1400" dirty="0">
                <a:cs typeface="Arial" pitchFamily="34" charset="0"/>
              </a:rPr>
              <a:t>, e</a:t>
            </a:r>
            <a:r>
              <a:rPr lang="en-US" sz="1400" baseline="30000" dirty="0">
                <a:cs typeface="Arial" pitchFamily="34" charset="0"/>
              </a:rPr>
              <a:t>-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400" dirty="0">
                <a:cs typeface="Arial" pitchFamily="34" charset="0"/>
              </a:rPr>
              <a:t> operation</a:t>
            </a:r>
          </a:p>
          <a:p>
            <a:r>
              <a:rPr lang="en-US" sz="1400" dirty="0">
                <a:cs typeface="Arial" pitchFamily="34" charset="0"/>
              </a:rPr>
              <a:t>  e</a:t>
            </a:r>
            <a:r>
              <a:rPr lang="en-US" sz="1400" baseline="30000" dirty="0">
                <a:cs typeface="Arial" pitchFamily="34" charset="0"/>
              </a:rPr>
              <a:t>+</a:t>
            </a:r>
            <a:r>
              <a:rPr lang="en-US" sz="1400" dirty="0">
                <a:cs typeface="Arial" pitchFamily="34" charset="0"/>
              </a:rPr>
              <a:t> polarization ~ 50%</a:t>
            </a:r>
          </a:p>
          <a:p>
            <a:r>
              <a:rPr lang="en-US" sz="1400" dirty="0">
                <a:cs typeface="Arial" pitchFamily="34" charset="0"/>
              </a:rPr>
              <a:t>  Giga-Z with </a:t>
            </a:r>
            <a:r>
              <a:rPr lang="en-US" dirty="0">
                <a:latin typeface="Monotype Corsiva" pitchFamily="66" charset="0"/>
              </a:rPr>
              <a:t>L</a:t>
            </a:r>
            <a:r>
              <a:rPr lang="en-US" sz="1600" dirty="0">
                <a:latin typeface="Monotype Corsiva" pitchFamily="66" charset="0"/>
              </a:rPr>
              <a:t> = </a:t>
            </a:r>
            <a:r>
              <a:rPr lang="en-US" sz="1400" dirty="0"/>
              <a:t>several 10</a:t>
            </a:r>
            <a:r>
              <a:rPr lang="en-US" sz="1400" baseline="30000" dirty="0"/>
              <a:t>33</a:t>
            </a:r>
            <a:r>
              <a:rPr lang="en-US" sz="1400" dirty="0"/>
              <a:t> cm</a:t>
            </a:r>
            <a:r>
              <a:rPr lang="en-US" sz="1400" baseline="30000" dirty="0"/>
              <a:t>-2</a:t>
            </a:r>
            <a:r>
              <a:rPr lang="en-US" sz="1400" dirty="0"/>
              <a:t>s</a:t>
            </a:r>
            <a:r>
              <a:rPr lang="en-US" sz="1400" baseline="30000" dirty="0"/>
              <a:t>-1</a:t>
            </a:r>
            <a:endParaRPr lang="en-US" sz="1200" dirty="0">
              <a:cs typeface="Arial" pitchFamily="34" charset="0"/>
            </a:endParaRPr>
          </a:p>
          <a:p>
            <a:r>
              <a:rPr lang="en-US" sz="1400" dirty="0">
                <a:cs typeface="Arial" pitchFamily="34" charset="0"/>
              </a:rPr>
              <a:t>  WW – threshold scan with </a:t>
            </a:r>
            <a:r>
              <a:rPr lang="en-US" dirty="0">
                <a:latin typeface="Monotype Corsiva" pitchFamily="66" charset="0"/>
                <a:cs typeface="Arial" pitchFamily="34" charset="0"/>
              </a:rPr>
              <a:t>L </a:t>
            </a:r>
            <a:r>
              <a:rPr lang="en-US" sz="1400" dirty="0">
                <a:cs typeface="Arial" pitchFamily="34" charset="0"/>
              </a:rPr>
              <a:t>= 10</a:t>
            </a:r>
            <a:r>
              <a:rPr lang="en-US" sz="1400" baseline="30000" dirty="0">
                <a:cs typeface="Arial" pitchFamily="34" charset="0"/>
              </a:rPr>
              <a:t>33</a:t>
            </a:r>
            <a:r>
              <a:rPr lang="en-US" sz="1400" dirty="0">
                <a:cs typeface="Arial" pitchFamily="34" charset="0"/>
              </a:rPr>
              <a:t> cm</a:t>
            </a:r>
            <a:r>
              <a:rPr lang="en-US" sz="1400" baseline="30000" dirty="0">
                <a:cs typeface="Arial" pitchFamily="34" charset="0"/>
              </a:rPr>
              <a:t>-2</a:t>
            </a:r>
            <a:r>
              <a:rPr lang="en-US" sz="1400" dirty="0">
                <a:cs typeface="Arial" pitchFamily="34" charset="0"/>
              </a:rPr>
              <a:t>s</a:t>
            </a:r>
            <a:r>
              <a:rPr lang="en-US" sz="1400" baseline="30000" dirty="0">
                <a:cs typeface="Arial" pitchFamily="34" charset="0"/>
              </a:rPr>
              <a:t>-1</a:t>
            </a:r>
            <a:endParaRPr lang="el-GR" sz="1400" dirty="0">
              <a:cs typeface="Arial" pitchFamily="34" charset="0"/>
            </a:endParaRPr>
          </a:p>
        </p:txBody>
      </p:sp>
      <p:pic>
        <p:nvPicPr>
          <p:cNvPr id="8207" name="Picture 15" descr="cal_43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4343400" cy="531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9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4475" y="388203"/>
            <a:ext cx="2778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Large Prototype II</a:t>
            </a:r>
          </a:p>
          <a:p>
            <a:r>
              <a:rPr lang="en-US" sz="2400" b="1" dirty="0" smtClean="0"/>
              <a:t>RPC – </a:t>
            </a:r>
            <a:r>
              <a:rPr lang="en-US" sz="2400" b="1" dirty="0"/>
              <a:t>HCAL </a:t>
            </a:r>
            <a:r>
              <a:rPr lang="en-US" sz="2400" b="1" dirty="0" smtClean="0"/>
              <a:t>(DHCAL)</a:t>
            </a:r>
            <a:endParaRPr lang="en-US" sz="2400" b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1614607"/>
            <a:ext cx="44946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Description</a:t>
            </a:r>
            <a:endParaRPr lang="en-US" sz="1800" dirty="0"/>
          </a:p>
          <a:p>
            <a:endParaRPr lang="en-US" sz="1400" dirty="0"/>
          </a:p>
          <a:p>
            <a:r>
              <a:rPr lang="en-US" b="1" dirty="0" smtClean="0"/>
              <a:t> </a:t>
            </a:r>
            <a:r>
              <a:rPr lang="en-US" dirty="0" smtClean="0"/>
              <a:t>54 active layers  </a:t>
            </a:r>
          </a:p>
          <a:p>
            <a:r>
              <a:rPr lang="en-US" dirty="0" smtClean="0"/>
              <a:t> Resistive Plate Chambers with</a:t>
            </a:r>
            <a:r>
              <a:rPr lang="en-US" dirty="0" smtClean="0">
                <a:cs typeface="Arial" charset="0"/>
              </a:rPr>
              <a:t> 1 </a:t>
            </a:r>
            <a:r>
              <a:rPr lang="en-US" dirty="0">
                <a:cs typeface="Arial" charset="0"/>
              </a:rPr>
              <a:t>x </a:t>
            </a:r>
            <a:r>
              <a:rPr lang="en-US" dirty="0" smtClean="0">
                <a:cs typeface="Arial" charset="0"/>
              </a:rPr>
              <a:t>1 cm</a:t>
            </a:r>
            <a:r>
              <a:rPr lang="en-US" baseline="30000" dirty="0" smtClean="0">
                <a:cs typeface="Arial" charset="0"/>
              </a:rPr>
              <a:t>2</a:t>
            </a:r>
            <a:r>
              <a:rPr lang="en-US" dirty="0" smtClean="0">
                <a:cs typeface="Arial" charset="0"/>
              </a:rPr>
              <a:t> pads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>
                <a:latin typeface="Arial" pitchFamily="34" charset="0"/>
                <a:cs typeface="Arial" pitchFamily="34" charset="0"/>
              </a:rPr>
              <a:t>→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~500,000 </a:t>
            </a:r>
            <a:r>
              <a:rPr lang="en-US" dirty="0">
                <a:cs typeface="Arial" charset="0"/>
              </a:rPr>
              <a:t>readout </a:t>
            </a:r>
            <a:r>
              <a:rPr lang="en-US" dirty="0" smtClean="0">
                <a:cs typeface="Arial" charset="0"/>
              </a:rPr>
              <a:t>channels</a:t>
            </a:r>
          </a:p>
          <a:p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>
                <a:cs typeface="Arial" charset="0"/>
              </a:rPr>
              <a:t>M</a:t>
            </a:r>
            <a:r>
              <a:rPr lang="en-US" dirty="0" smtClean="0">
                <a:cs typeface="Arial" charset="0"/>
              </a:rPr>
              <a:t>ain stack and tail catcher (TCMT)</a:t>
            </a:r>
            <a:endParaRPr lang="en-US" dirty="0">
              <a:cs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91000" y="3413879"/>
            <a:ext cx="402674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Electronic readout</a:t>
            </a:r>
          </a:p>
          <a:p>
            <a:endParaRPr lang="en-US" sz="1400" b="1" dirty="0"/>
          </a:p>
          <a:p>
            <a:r>
              <a:rPr lang="en-US" dirty="0"/>
              <a:t>  </a:t>
            </a:r>
            <a:r>
              <a:rPr lang="en-US" dirty="0" smtClean="0"/>
              <a:t>1 – bit (digital)</a:t>
            </a:r>
            <a:endParaRPr lang="en-US" dirty="0"/>
          </a:p>
          <a:p>
            <a:r>
              <a:rPr lang="en-US" dirty="0"/>
              <a:t>  </a:t>
            </a:r>
            <a:r>
              <a:rPr lang="en-US" u="sng" dirty="0" smtClean="0"/>
              <a:t>Digitization embedded into calorimeter</a:t>
            </a:r>
            <a:endParaRPr lang="en-US" sz="1600" u="sng" dirty="0"/>
          </a:p>
          <a:p>
            <a:endParaRPr lang="en-US" dirty="0"/>
          </a:p>
          <a:p>
            <a:r>
              <a:rPr lang="en-US" sz="1800" b="1" dirty="0"/>
              <a:t>Tests at </a:t>
            </a:r>
            <a:r>
              <a:rPr lang="en-US" sz="1800" b="1" dirty="0" smtClean="0"/>
              <a:t>FNAL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1800" dirty="0" smtClean="0"/>
              <a:t>with Iron absorber in 2010 </a:t>
            </a:r>
            <a:r>
              <a:rPr lang="en-US" sz="1800" dirty="0"/>
              <a:t>- </a:t>
            </a:r>
            <a:r>
              <a:rPr lang="en-US" sz="1800" dirty="0" smtClean="0"/>
              <a:t>2011</a:t>
            </a:r>
            <a:endParaRPr lang="en-US" sz="1800" dirty="0"/>
          </a:p>
          <a:p>
            <a:endParaRPr lang="en-US" dirty="0"/>
          </a:p>
          <a:p>
            <a:r>
              <a:rPr lang="en-US" b="1" dirty="0" smtClean="0"/>
              <a:t>Tests at CERN </a:t>
            </a:r>
          </a:p>
          <a:p>
            <a:r>
              <a:rPr lang="en-US" dirty="0"/>
              <a:t> </a:t>
            </a:r>
            <a:r>
              <a:rPr lang="en-US" dirty="0" smtClean="0"/>
              <a:t>        with Tungsten absorber 2012</a:t>
            </a:r>
            <a:endParaRPr lang="en-US" dirty="0"/>
          </a:p>
        </p:txBody>
      </p:sp>
      <p:pic>
        <p:nvPicPr>
          <p:cNvPr id="9" name="Picture 2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0" y="3646844"/>
            <a:ext cx="3185913" cy="23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Documents and Settings\repond\My Documents\RPC\Events\Run_650340_Event_3813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5093" y="292116"/>
            <a:ext cx="3349907" cy="3076817"/>
          </a:xfrm>
          <a:prstGeom prst="rect">
            <a:avLst/>
          </a:prstGeom>
          <a:noFill/>
        </p:spPr>
      </p:pic>
      <p:sp>
        <p:nvSpPr>
          <p:cNvPr id="11" name="Pentagon 10"/>
          <p:cNvSpPr/>
          <p:nvPr/>
        </p:nvSpPr>
        <p:spPr bwMode="auto">
          <a:xfrm>
            <a:off x="1688592" y="4175120"/>
            <a:ext cx="2502408" cy="425440"/>
          </a:xfrm>
          <a:prstGeom prst="homePlat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st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time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 in calorimetry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pic>
        <p:nvPicPr>
          <p:cNvPr id="12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8915" y="1445806"/>
            <a:ext cx="1223485" cy="57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6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Grp="1"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95800" y="152400"/>
            <a:ext cx="4191000" cy="40629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4475" y="388203"/>
            <a:ext cx="29241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Large Prototype III</a:t>
            </a:r>
          </a:p>
          <a:p>
            <a:r>
              <a:rPr lang="en-US" sz="2400" b="1" dirty="0" smtClean="0"/>
              <a:t>RPC – </a:t>
            </a:r>
            <a:r>
              <a:rPr lang="en-US" sz="2400" b="1" dirty="0"/>
              <a:t>HCAL </a:t>
            </a:r>
            <a:r>
              <a:rPr lang="en-US" sz="2400" b="1" dirty="0" smtClean="0"/>
              <a:t>(SDHCAL)</a:t>
            </a:r>
            <a:endParaRPr lang="en-US" sz="2400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1371600"/>
            <a:ext cx="444243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Description</a:t>
            </a:r>
            <a:endParaRPr lang="en-US" sz="1800" dirty="0"/>
          </a:p>
          <a:p>
            <a:endParaRPr lang="en-US" sz="1400" dirty="0"/>
          </a:p>
          <a:p>
            <a:r>
              <a:rPr lang="en-US" b="1" dirty="0" smtClean="0"/>
              <a:t> </a:t>
            </a:r>
            <a:r>
              <a:rPr lang="en-US" dirty="0" smtClean="0"/>
              <a:t>48 active layers  </a:t>
            </a:r>
          </a:p>
          <a:p>
            <a:r>
              <a:rPr lang="en-US" dirty="0" smtClean="0"/>
              <a:t> Resistive Plate Chambers with</a:t>
            </a:r>
            <a:r>
              <a:rPr lang="en-US" dirty="0" smtClean="0">
                <a:cs typeface="Arial" charset="0"/>
              </a:rPr>
              <a:t> 1 </a:t>
            </a:r>
            <a:r>
              <a:rPr lang="en-US" dirty="0">
                <a:cs typeface="Arial" charset="0"/>
              </a:rPr>
              <a:t>x </a:t>
            </a:r>
            <a:r>
              <a:rPr lang="en-US" dirty="0" smtClean="0">
                <a:cs typeface="Arial" charset="0"/>
              </a:rPr>
              <a:t>1 cm</a:t>
            </a:r>
            <a:r>
              <a:rPr lang="en-US" baseline="30000" dirty="0" smtClean="0">
                <a:cs typeface="Arial" charset="0"/>
              </a:rPr>
              <a:t>2</a:t>
            </a:r>
            <a:r>
              <a:rPr lang="en-US" dirty="0" smtClean="0">
                <a:cs typeface="Arial" charset="0"/>
              </a:rPr>
              <a:t> pads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>
                <a:latin typeface="Arial" pitchFamily="34" charset="0"/>
                <a:cs typeface="Arial" pitchFamily="34" charset="0"/>
              </a:rPr>
              <a:t>→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~430,000 </a:t>
            </a:r>
            <a:r>
              <a:rPr lang="en-US" dirty="0">
                <a:cs typeface="Arial" charset="0"/>
              </a:rPr>
              <a:t>readout </a:t>
            </a:r>
            <a:r>
              <a:rPr lang="en-US" dirty="0" smtClean="0">
                <a:cs typeface="Arial" charset="0"/>
              </a:rPr>
              <a:t>channels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10968" y="4322564"/>
            <a:ext cx="402873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Electronic readout</a:t>
            </a:r>
          </a:p>
          <a:p>
            <a:endParaRPr lang="en-US" sz="1400" b="1" dirty="0"/>
          </a:p>
          <a:p>
            <a:r>
              <a:rPr lang="en-US" dirty="0"/>
              <a:t>  2</a:t>
            </a:r>
            <a:r>
              <a:rPr lang="en-US" dirty="0" smtClean="0"/>
              <a:t> – bit (semi-digital) </a:t>
            </a:r>
            <a:r>
              <a:rPr lang="en-US" dirty="0" smtClean="0">
                <a:latin typeface="Times New Roman"/>
                <a:cs typeface="Times New Roman"/>
              </a:rPr>
              <a:t>→</a:t>
            </a:r>
            <a:r>
              <a:rPr lang="en-US" dirty="0" smtClean="0"/>
              <a:t> 3 thresholds</a:t>
            </a:r>
            <a:endParaRPr lang="en-US" dirty="0"/>
          </a:p>
          <a:p>
            <a:r>
              <a:rPr lang="en-US" dirty="0"/>
              <a:t>  </a:t>
            </a:r>
            <a:r>
              <a:rPr lang="en-US" dirty="0" smtClean="0"/>
              <a:t>Digitization embedded  into calorimeter</a:t>
            </a:r>
          </a:p>
          <a:p>
            <a:r>
              <a:rPr lang="en-US" dirty="0"/>
              <a:t>  </a:t>
            </a:r>
            <a:r>
              <a:rPr lang="en-US" u="sng" dirty="0" smtClean="0"/>
              <a:t>Power pulsing</a:t>
            </a:r>
            <a:endParaRPr lang="en-US" u="sng" dirty="0"/>
          </a:p>
          <a:p>
            <a:endParaRPr lang="en-US" sz="800" dirty="0"/>
          </a:p>
          <a:p>
            <a:r>
              <a:rPr lang="en-US" b="1" dirty="0" smtClean="0"/>
              <a:t>Tests at CERN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with Steel absorbers 2012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70961"/>
            <a:ext cx="3505200" cy="2872639"/>
          </a:xfrm>
          <a:prstGeom prst="rect">
            <a:avLst/>
          </a:prstGeom>
        </p:spPr>
      </p:pic>
      <p:pic>
        <p:nvPicPr>
          <p:cNvPr id="13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000" y="1383723"/>
            <a:ext cx="1019251" cy="4795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36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1828800"/>
            <a:ext cx="483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Some of the many results…</a:t>
            </a:r>
            <a:endParaRPr lang="en-US" sz="3200" b="1" dirty="0"/>
          </a:p>
        </p:txBody>
      </p:sp>
      <p:pic>
        <p:nvPicPr>
          <p:cNvPr id="5" name="Picture 78" descr="t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029200"/>
            <a:ext cx="1635356" cy="769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3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579" y="198996"/>
            <a:ext cx="5492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Response – Scintillator - AHCAL</a:t>
            </a:r>
            <a:endParaRPr lang="en-U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55" y="2802009"/>
            <a:ext cx="3810000" cy="344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2054" y="965552"/>
            <a:ext cx="1832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Steel -Absorber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89166" y="1276290"/>
            <a:ext cx="2267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Tungsten -Absorber</a:t>
            </a:r>
            <a:endParaRPr lang="en-US" sz="2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13097" y="1371600"/>
            <a:ext cx="3349304" cy="4191000"/>
            <a:chOff x="613096" y="1143000"/>
            <a:chExt cx="3783955" cy="474302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096" y="1143000"/>
              <a:ext cx="3783955" cy="474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 bwMode="auto">
            <a:xfrm flipV="1">
              <a:off x="1171573" y="2438400"/>
              <a:ext cx="1571627" cy="1752600"/>
            </a:xfrm>
            <a:prstGeom prst="line">
              <a:avLst/>
            </a:prstGeom>
            <a:noFill/>
            <a:ln w="25400" cap="flat" cmpd="sng" algn="ctr">
              <a:solidFill>
                <a:srgbClr val="FFC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Box 14"/>
          <p:cNvSpPr txBox="1"/>
          <p:nvPr/>
        </p:nvSpPr>
        <p:spPr>
          <a:xfrm>
            <a:off x="634078" y="5648980"/>
            <a:ext cx="3404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Linear response to hadrons </a:t>
            </a:r>
            <a:r>
              <a:rPr lang="en-US" sz="1400" dirty="0" smtClean="0"/>
              <a:t>at the &lt;1% level</a:t>
            </a:r>
          </a:p>
          <a:p>
            <a:r>
              <a:rPr lang="en-US" sz="1400" dirty="0" smtClean="0"/>
              <a:t>Under-compensating: </a:t>
            </a:r>
            <a:r>
              <a:rPr lang="en-US" sz="1400" b="1" dirty="0" smtClean="0">
                <a:solidFill>
                  <a:srgbClr val="FF0000"/>
                </a:solidFill>
              </a:rPr>
              <a:t>e/h ~ 1.2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2895600"/>
            <a:ext cx="843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-- Electrons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9166" y="1696016"/>
            <a:ext cx="2366353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Linear response</a:t>
            </a:r>
            <a:r>
              <a:rPr lang="en-US" sz="1400" dirty="0" smtClean="0"/>
              <a:t> up to 10 GeV</a:t>
            </a:r>
          </a:p>
          <a:p>
            <a:r>
              <a:rPr lang="en-US" sz="1100" dirty="0"/>
              <a:t> </a:t>
            </a:r>
            <a:r>
              <a:rPr lang="en-US" sz="1100" dirty="0" smtClean="0"/>
              <a:t>  (higher energies still being analyzed)</a:t>
            </a:r>
          </a:p>
          <a:p>
            <a:r>
              <a:rPr lang="en-US" sz="1400" dirty="0" smtClean="0"/>
              <a:t>5mm scintillator + 10 mm W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→ </a:t>
            </a:r>
            <a:r>
              <a:rPr lang="en-US" sz="1400" b="1" dirty="0" smtClean="0">
                <a:solidFill>
                  <a:srgbClr val="FF0000"/>
                </a:solidFill>
              </a:rPr>
              <a:t>Compensation : e/h ~1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7342" y="783771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Should be linear: but is it necessary?</a:t>
            </a:r>
            <a:endParaRPr lang="en-US" sz="1400" dirty="0"/>
          </a:p>
        </p:txBody>
      </p:sp>
      <p:pic>
        <p:nvPicPr>
          <p:cNvPr id="21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299024"/>
            <a:ext cx="817678" cy="384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0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579" y="152400"/>
            <a:ext cx="3873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Response – Fe-DHCAL</a:t>
            </a:r>
            <a:endParaRPr lang="en-US" sz="3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2000" y="3976255"/>
            <a:ext cx="2352478" cy="2348345"/>
            <a:chOff x="5943600" y="3352800"/>
            <a:chExt cx="3142238" cy="33623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352800"/>
              <a:ext cx="3142238" cy="336231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14719" y="4343399"/>
              <a:ext cx="1422155" cy="6169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Over-</a:t>
              </a:r>
            </a:p>
            <a:p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Compensation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0080"/>
            <a:ext cx="2266845" cy="216081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90600" y="2362200"/>
            <a:ext cx="1402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</a:t>
            </a:r>
            <a:r>
              <a:rPr lang="en-US" sz="1400" b="1" baseline="30000" dirty="0" smtClean="0"/>
              <a:t>+</a:t>
            </a:r>
            <a:r>
              <a:rPr lang="en-US" sz="1400" b="1" dirty="0" smtClean="0"/>
              <a:t> - </a:t>
            </a:r>
            <a:r>
              <a:rPr lang="en-US" sz="1400" b="1" dirty="0" err="1" smtClean="0"/>
              <a:t>uncalibrated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47800" y="3210580"/>
            <a:ext cx="3269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– well described by </a:t>
            </a:r>
            <a:r>
              <a:rPr lang="en-US" sz="1600" b="1" dirty="0" smtClean="0">
                <a:solidFill>
                  <a:srgbClr val="FF0000"/>
                </a:solidFill>
              </a:rPr>
              <a:t>power law </a:t>
            </a:r>
            <a:r>
              <a:rPr lang="en-US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/>
              <a:t>E</a:t>
            </a:r>
            <a:r>
              <a:rPr lang="el-GR" sz="1600" baseline="30000" dirty="0" smtClean="0">
                <a:latin typeface="Times New Roman"/>
                <a:cs typeface="Times New Roman"/>
              </a:rPr>
              <a:t>β</a:t>
            </a:r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l-GR" sz="1600" dirty="0" smtClean="0">
                <a:latin typeface="Times New Roman"/>
                <a:cs typeface="Times New Roman"/>
              </a:rPr>
              <a:t>π</a:t>
            </a:r>
            <a:r>
              <a:rPr lang="en-US" sz="1600" baseline="30000" dirty="0" smtClean="0">
                <a:latin typeface="Times New Roman"/>
                <a:cs typeface="Times New Roman"/>
              </a:rPr>
              <a:t>+</a:t>
            </a:r>
            <a:r>
              <a:rPr lang="en-US" sz="1600" dirty="0" smtClean="0">
                <a:latin typeface="Times New Roman"/>
                <a:cs typeface="Times New Roman"/>
              </a:rPr>
              <a:t> - </a:t>
            </a:r>
            <a:r>
              <a:rPr lang="en-US" sz="1600" dirty="0" smtClean="0">
                <a:cs typeface="Times New Roman"/>
              </a:rPr>
              <a:t>appear to be </a:t>
            </a:r>
            <a:r>
              <a:rPr lang="en-US" sz="1600" b="1" dirty="0" smtClean="0">
                <a:solidFill>
                  <a:srgbClr val="FF0000"/>
                </a:solidFill>
                <a:cs typeface="Times New Roman"/>
              </a:rPr>
              <a:t>linear </a:t>
            </a:r>
            <a:r>
              <a:rPr lang="en-US" sz="1600" dirty="0" smtClean="0">
                <a:cs typeface="Times New Roman"/>
              </a:rPr>
              <a:t>up to 60 GeV</a:t>
            </a:r>
            <a:endParaRPr lang="en-US" sz="1600" dirty="0"/>
          </a:p>
        </p:txBody>
      </p:sp>
      <p:pic>
        <p:nvPicPr>
          <p:cNvPr id="26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1164" y="285635"/>
            <a:ext cx="676522" cy="31830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159805" y="5940623"/>
            <a:ext cx="5655844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Functional form a priori not known, but needed for energy reconstruction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5043" y="1141274"/>
            <a:ext cx="151047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Deviations from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inear response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ue to finite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eadout pad </a:t>
            </a:r>
          </a:p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size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56" y="1442486"/>
            <a:ext cx="34385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 bwMode="auto">
          <a:xfrm>
            <a:off x="7467600" y="1776799"/>
            <a:ext cx="470027" cy="356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5200" y="4888468"/>
            <a:ext cx="535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surprising: simulation predicted ~10% saturation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4038600" y="3893292"/>
            <a:ext cx="0" cy="907308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68" name="TextBox 7167"/>
          <p:cNvSpPr txBox="1"/>
          <p:nvPr/>
        </p:nvSpPr>
        <p:spPr>
          <a:xfrm>
            <a:off x="7854626" y="2903866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Times New Roman"/>
                <a:cs typeface="Times New Roman"/>
              </a:rPr>
              <a:t>π</a:t>
            </a:r>
            <a:r>
              <a:rPr lang="en-US" b="1" baseline="30000" dirty="0" smtClean="0">
                <a:latin typeface="Times New Roman"/>
                <a:cs typeface="Times New Roman"/>
              </a:rPr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245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481210" y="1387495"/>
            <a:ext cx="2663101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30% fewer hits </a:t>
            </a:r>
            <a:r>
              <a:rPr lang="en-US" sz="1400" dirty="0" smtClean="0"/>
              <a:t>compared to steel</a:t>
            </a:r>
          </a:p>
          <a:p>
            <a:endParaRPr lang="en-US" sz="1400" b="1" dirty="0"/>
          </a:p>
          <a:p>
            <a:r>
              <a:rPr lang="en-US" sz="1400" b="1" dirty="0" smtClean="0"/>
              <a:t>Non-linear response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to both e</a:t>
            </a:r>
            <a:r>
              <a:rPr lang="en-US" sz="1400" baseline="30000" dirty="0" smtClean="0">
                <a:latin typeface="Times New Roman"/>
                <a:cs typeface="Times New Roman"/>
              </a:rPr>
              <a:t>±</a:t>
            </a:r>
            <a:r>
              <a:rPr lang="en-US" sz="1400" dirty="0" smtClean="0"/>
              <a:t> and hadrons</a:t>
            </a:r>
          </a:p>
          <a:p>
            <a:endParaRPr lang="en-US" sz="1400" dirty="0"/>
          </a:p>
          <a:p>
            <a:r>
              <a:rPr lang="en-US" sz="1400" dirty="0" smtClean="0"/>
              <a:t>Both well described by </a:t>
            </a:r>
          </a:p>
          <a:p>
            <a:r>
              <a:rPr lang="en-US" sz="1400" b="1" dirty="0"/>
              <a:t> </a:t>
            </a:r>
            <a:r>
              <a:rPr lang="en-US" sz="1400" b="1" dirty="0" smtClean="0"/>
              <a:t>power law</a:t>
            </a:r>
            <a:r>
              <a:rPr lang="en-US" sz="1400" dirty="0" smtClean="0"/>
              <a:t> </a:t>
            </a:r>
            <a:r>
              <a:rPr lang="en-US" sz="1400" dirty="0">
                <a:latin typeface="Times New Roman"/>
                <a:cs typeface="Times New Roman"/>
              </a:rPr>
              <a:t>α</a:t>
            </a:r>
            <a:r>
              <a:rPr lang="en-US" sz="1400" dirty="0"/>
              <a:t>E</a:t>
            </a:r>
            <a:r>
              <a:rPr lang="el-GR" sz="1400" baseline="30000" dirty="0">
                <a:latin typeface="Times New Roman"/>
                <a:cs typeface="Times New Roman"/>
              </a:rPr>
              <a:t>β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Badly over-compensating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e/h ~ 0.9 – 0.5</a:t>
            </a:r>
          </a:p>
          <a:p>
            <a:r>
              <a:rPr lang="en-US" sz="1400" dirty="0" smtClean="0"/>
              <a:t>  </a:t>
            </a:r>
            <a:r>
              <a:rPr lang="en-US" sz="1400" dirty="0" smtClean="0">
                <a:latin typeface="Times New Roman"/>
                <a:cs typeface="Times New Roman"/>
              </a:rPr>
              <a:t>→ </a:t>
            </a:r>
            <a:r>
              <a:rPr lang="en-US" sz="1400" dirty="0" smtClean="0"/>
              <a:t>need smaller readout pads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579" y="152400"/>
            <a:ext cx="5855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Response – (Semi) - Digital HCALs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59506" y="829062"/>
            <a:ext cx="3011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Should be linear: but is this necessary?</a:t>
            </a:r>
            <a:endParaRPr lang="en-US" sz="1400" dirty="0"/>
          </a:p>
        </p:txBody>
      </p:sp>
      <p:pic>
        <p:nvPicPr>
          <p:cNvPr id="7" name="Picture 6"/>
          <p:cNvPicPr>
            <a:picLocks noGrp="1"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90647" y="4301302"/>
            <a:ext cx="3267553" cy="180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1043494"/>
            <a:ext cx="3282119" cy="325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38200" y="757162"/>
            <a:ext cx="197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Tungsten – DHCAL 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562600" y="3931971"/>
            <a:ext cx="260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Steel – SDHCAL </a:t>
            </a:r>
            <a:r>
              <a:rPr lang="en-US" sz="1400" dirty="0" smtClean="0"/>
              <a:t>(1-bit mode)</a:t>
            </a:r>
            <a:endParaRPr lang="en-US" sz="1400" dirty="0"/>
          </a:p>
        </p:txBody>
      </p:sp>
      <p:pic>
        <p:nvPicPr>
          <p:cNvPr id="26" name="Picture 78" descr="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1164" y="285635"/>
            <a:ext cx="676522" cy="31830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159805" y="6105031"/>
            <a:ext cx="5655844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Functional form a priori not known, but needed for energy reconstruction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7963" y="2672397"/>
            <a:ext cx="9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uncalibrated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742964" y="4839279"/>
            <a:ext cx="96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uncalibrated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98819" y="4464502"/>
            <a:ext cx="1510477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Deviations from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inear response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ue to finite</a:t>
            </a:r>
          </a:p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r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eadout pad </a:t>
            </a:r>
          </a:p>
          <a:p>
            <a:pPr algn="ctr"/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</a:rPr>
              <a:t>size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0200"/>
            <a:ext cx="2290788" cy="23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03577" y="6268989"/>
            <a:ext cx="5942013" cy="228600"/>
          </a:xfrm>
        </p:spPr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54632" y="254920"/>
            <a:ext cx="2169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Resolutions</a:t>
            </a:r>
            <a:endParaRPr lang="en-US" sz="3200" b="1" dirty="0"/>
          </a:p>
        </p:txBody>
      </p:sp>
      <p:pic>
        <p:nvPicPr>
          <p:cNvPr id="5" name="Picture 78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298054"/>
            <a:ext cx="990600" cy="4660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69644" y="456355"/>
            <a:ext cx="2963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 PFAs this is only part of the story…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9331" y="1003713"/>
            <a:ext cx="158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Steel – DHCAL </a:t>
            </a:r>
            <a:endParaRPr lang="en-US" b="1" dirty="0"/>
          </a:p>
        </p:txBody>
      </p:sp>
      <p:pic>
        <p:nvPicPr>
          <p:cNvPr id="12" name="Picture 11"/>
          <p:cNvPicPr>
            <a:picLocks noGrp="1"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11617" y="4038600"/>
            <a:ext cx="4638332" cy="25606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93479" y="4800600"/>
            <a:ext cx="169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Steel – SDHCAL 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46819" y="1150692"/>
            <a:ext cx="197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Tungsten – DHCAL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79657" y="2971800"/>
            <a:ext cx="25843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Leveling off at higher energies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(can be improved with software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compensation)</a:t>
            </a:r>
            <a:endParaRPr lang="en-US" sz="1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71" y="1631530"/>
            <a:ext cx="2291799" cy="228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1889" y="1471136"/>
            <a:ext cx="13156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Resolution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~ 25% worse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than with steel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853" y="5344180"/>
            <a:ext cx="3862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Measurements using either </a:t>
            </a:r>
            <a:r>
              <a:rPr lang="en-US" sz="1400" b="1" dirty="0" smtClean="0"/>
              <a:t>1 or 3 thresholds</a:t>
            </a:r>
          </a:p>
          <a:p>
            <a:r>
              <a:rPr lang="en-US" sz="1400" b="1" dirty="0" smtClean="0"/>
              <a:t>Improvement </a:t>
            </a:r>
            <a:r>
              <a:rPr lang="en-US" sz="1400" dirty="0" smtClean="0"/>
              <a:t>at higher energies with 3 thresholds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4057501" y="2723590"/>
            <a:ext cx="614388" cy="532"/>
          </a:xfrm>
          <a:prstGeom prst="straightConnector1">
            <a:avLst/>
          </a:prstGeom>
          <a:noFill/>
          <a:ln w="38100" cap="flat" cmpd="sng" algn="ctr">
            <a:gradFill>
              <a:gsLst>
                <a:gs pos="0">
                  <a:srgbClr val="00B050">
                    <a:lumMod val="97000"/>
                    <a:lumOff val="3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2"/>
                </a:gs>
              </a:gsLst>
              <a:lin ang="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53" y="1371600"/>
            <a:ext cx="2396040" cy="227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B0A5B9-1566-44F3-BC21-2E86DD82EA60}" type="slidenum">
              <a:rPr lang="en-US" smtClean="0">
                <a:ea typeface="MS PGothic" pitchFamily="34" charset="-128"/>
              </a:rPr>
              <a:pPr/>
              <a:t>37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472268" y="290285"/>
            <a:ext cx="67626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Software compensation – Scintillator AHCAL</a:t>
            </a:r>
            <a:endParaRPr lang="en-US" sz="2800" b="1" dirty="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649723" y="1143000"/>
            <a:ext cx="67777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dirty="0" smtClean="0"/>
              <a:t>Apply different weights to ‘hadronic’ or ‘electromagnetic’ sub-showers</a:t>
            </a:r>
            <a:endParaRPr lang="en-US" dirty="0"/>
          </a:p>
          <a:p>
            <a:pPr defTabSz="914400"/>
            <a:endParaRPr lang="en-US" sz="1100" dirty="0"/>
          </a:p>
          <a:p>
            <a:pPr defTabSz="914400"/>
            <a:r>
              <a:rPr lang="en-US" sz="1400" dirty="0"/>
              <a:t>  </a:t>
            </a:r>
            <a:r>
              <a:rPr lang="en-US" sz="1400" dirty="0" smtClean="0"/>
              <a:t>                                              based </a:t>
            </a:r>
            <a:r>
              <a:rPr lang="en-US" sz="1400" dirty="0"/>
              <a:t>on energy density </a:t>
            </a:r>
            <a:endParaRPr lang="en-US" sz="1400" dirty="0" smtClean="0"/>
          </a:p>
        </p:txBody>
      </p:sp>
      <p:pic>
        <p:nvPicPr>
          <p:cNvPr id="8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3032" y="389550"/>
            <a:ext cx="1069968" cy="50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447800" y="813505"/>
            <a:ext cx="0" cy="329495"/>
          </a:xfrm>
          <a:prstGeom prst="straightConnector1">
            <a:avLst/>
          </a:prstGeom>
          <a:noFill/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Elbow Connector 5"/>
          <p:cNvCxnSpPr/>
          <p:nvPr/>
        </p:nvCxnSpPr>
        <p:spPr bwMode="auto">
          <a:xfrm rot="16200000" flipH="1">
            <a:off x="2409854" y="1571654"/>
            <a:ext cx="209491" cy="152400"/>
          </a:xfrm>
          <a:prstGeom prst="bentConnector3">
            <a:avLst>
              <a:gd name="adj1" fmla="val 98499"/>
            </a:avLst>
          </a:prstGeom>
          <a:noFill/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8935"/>
            <a:ext cx="4728029" cy="409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1367" y="2222480"/>
            <a:ext cx="36602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Large improvement (~20%)</a:t>
            </a:r>
          </a:p>
          <a:p>
            <a:endParaRPr lang="en-US" sz="1200" dirty="0"/>
          </a:p>
          <a:p>
            <a:r>
              <a:rPr lang="en-US" sz="1600" dirty="0" smtClean="0"/>
              <a:t>  Stochastic term 58%/</a:t>
            </a:r>
            <a:r>
              <a:rPr lang="en-US" sz="1600" dirty="0" smtClean="0">
                <a:latin typeface="Times New Roman"/>
                <a:cs typeface="Times New Roman"/>
              </a:rPr>
              <a:t>√</a:t>
            </a:r>
            <a:r>
              <a:rPr lang="en-US" sz="1600" dirty="0" smtClean="0">
                <a:cs typeface="Times New Roman"/>
              </a:rPr>
              <a:t>E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dirty="0" smtClean="0"/>
              <a:t>45%/</a:t>
            </a:r>
            <a:r>
              <a:rPr lang="en-US" sz="1600" dirty="0" smtClean="0">
                <a:latin typeface="Times New Roman"/>
                <a:cs typeface="Times New Roman"/>
              </a:rPr>
              <a:t>√</a:t>
            </a:r>
            <a:r>
              <a:rPr lang="en-US" sz="1600" dirty="0" smtClean="0">
                <a:cs typeface="Times New Roman"/>
              </a:rPr>
              <a:t>E</a:t>
            </a:r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 smtClean="0"/>
              <a:t>Similar stochastic terms </a:t>
            </a:r>
            <a:r>
              <a:rPr lang="en-US" sz="1600" dirty="0" smtClean="0"/>
              <a:t>of</a:t>
            </a:r>
          </a:p>
          <a:p>
            <a:r>
              <a:rPr lang="en-US" sz="1600" dirty="0" smtClean="0"/>
              <a:t>  Steel – DHCAL and ‘raw’ AHCAL</a:t>
            </a:r>
          </a:p>
          <a:p>
            <a:endParaRPr lang="en-US" sz="1200" dirty="0"/>
          </a:p>
          <a:p>
            <a:r>
              <a:rPr lang="en-US" sz="1600" dirty="0" smtClean="0"/>
              <a:t>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Resolution dominated by sampling</a:t>
            </a:r>
          </a:p>
          <a:p>
            <a:endParaRPr lang="en-US" sz="1600" dirty="0"/>
          </a:p>
          <a:p>
            <a:r>
              <a:rPr lang="en-US" sz="1600" b="1" dirty="0" smtClean="0"/>
              <a:t>Software compensation </a:t>
            </a:r>
            <a:r>
              <a:rPr lang="en-US" sz="1600" dirty="0" smtClean="0"/>
              <a:t>should also work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for the DHCAL: how well?</a:t>
            </a:r>
          </a:p>
          <a:p>
            <a:r>
              <a:rPr lang="en-US" sz="1600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59805" y="6105031"/>
            <a:ext cx="2769989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power of imaging calorimeters</a:t>
            </a:r>
          </a:p>
        </p:txBody>
      </p:sp>
      <p:cxnSp>
        <p:nvCxnSpPr>
          <p:cNvPr id="5" name="Straight Arrow Connector 4"/>
          <p:cNvCxnSpPr>
            <a:stCxn id="9" idx="1"/>
          </p:cNvCxnSpPr>
          <p:nvPr/>
        </p:nvCxnSpPr>
        <p:spPr bwMode="auto">
          <a:xfrm flipH="1">
            <a:off x="3853611" y="3807530"/>
            <a:ext cx="1477756" cy="9930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58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290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6229" y="195590"/>
            <a:ext cx="30641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800" b="1" dirty="0" smtClean="0"/>
              <a:t>Leakage correction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9726" y="2209800"/>
            <a:ext cx="54928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Select showers </a:t>
            </a:r>
            <a:r>
              <a:rPr lang="en-US" dirty="0" smtClean="0"/>
              <a:t>(80 GeV </a:t>
            </a:r>
            <a:r>
              <a:rPr lang="el-GR" dirty="0" smtClean="0">
                <a:latin typeface="Calibri"/>
                <a:cs typeface="Times New Roman"/>
              </a:rPr>
              <a:t>π</a:t>
            </a:r>
            <a:r>
              <a:rPr lang="en-US" dirty="0" smtClean="0"/>
              <a:t>) starting in first part of AHCAL </a:t>
            </a:r>
          </a:p>
          <a:p>
            <a:r>
              <a:rPr lang="en-US" dirty="0" smtClean="0"/>
              <a:t>Apply </a:t>
            </a:r>
            <a:r>
              <a:rPr lang="en-US" b="1" dirty="0" smtClean="0"/>
              <a:t>corrections</a:t>
            </a:r>
            <a:r>
              <a:rPr lang="en-US" dirty="0" smtClean="0"/>
              <a:t> depending on </a:t>
            </a:r>
          </a:p>
          <a:p>
            <a:endParaRPr lang="en-US" sz="300" dirty="0" smtClean="0"/>
          </a:p>
          <a:p>
            <a:r>
              <a:rPr lang="en-US" sz="1400" dirty="0" smtClean="0"/>
              <a:t>             Interaction layer (shower start)</a:t>
            </a:r>
          </a:p>
          <a:p>
            <a:r>
              <a:rPr lang="en-US" sz="1400" dirty="0" smtClean="0"/>
              <a:t>             Fraction of energy in last 4 layers</a:t>
            </a:r>
            <a:endParaRPr lang="en-US" sz="1400" dirty="0"/>
          </a:p>
        </p:txBody>
      </p:sp>
      <p:pic>
        <p:nvPicPr>
          <p:cNvPr id="10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970" y="457200"/>
            <a:ext cx="933230" cy="43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24200" y="6016823"/>
            <a:ext cx="2810065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power of imaging calorimeters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0216" y="2286000"/>
            <a:ext cx="2046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Mean value restored</a:t>
            </a:r>
          </a:p>
          <a:p>
            <a:pPr algn="ctr"/>
            <a:r>
              <a:rPr lang="en-US" sz="1600" dirty="0" smtClean="0"/>
              <a:t>RMS reduced by ~24%</a:t>
            </a:r>
          </a:p>
        </p:txBody>
      </p:sp>
      <p:cxnSp>
        <p:nvCxnSpPr>
          <p:cNvPr id="13" name="Straight Arrow Connector 12"/>
          <p:cNvCxnSpPr>
            <a:stCxn id="6" idx="2"/>
          </p:cNvCxnSpPr>
          <p:nvPr/>
        </p:nvCxnSpPr>
        <p:spPr bwMode="auto">
          <a:xfrm>
            <a:off x="7543637" y="2870775"/>
            <a:ext cx="0" cy="405825"/>
          </a:xfrm>
          <a:prstGeom prst="straightConnector1">
            <a:avLst/>
          </a:prstGeom>
          <a:noFill/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468086" y="780371"/>
            <a:ext cx="5442723" cy="1429430"/>
            <a:chOff x="489853" y="1524000"/>
            <a:chExt cx="8425547" cy="2209800"/>
          </a:xfrm>
        </p:grpSpPr>
        <p:pic>
          <p:nvPicPr>
            <p:cNvPr id="15" name="Picture 14" descr="tmp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853" y="1524000"/>
              <a:ext cx="8425547" cy="220980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</p:pic>
        <p:sp>
          <p:nvSpPr>
            <p:cNvPr id="16" name="Rectangle 15"/>
            <p:cNvSpPr/>
            <p:nvPr/>
          </p:nvSpPr>
          <p:spPr bwMode="auto">
            <a:xfrm>
              <a:off x="852714" y="2576286"/>
              <a:ext cx="990600" cy="85271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843314" y="2485572"/>
              <a:ext cx="3338286" cy="990600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5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6229" y="195590"/>
            <a:ext cx="24237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/>
              <a:t>Shower shapes</a:t>
            </a:r>
            <a:endParaRPr lang="en-US" sz="3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55521"/>
            <a:ext cx="4036218" cy="281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052887" cy="280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9805" y="6016823"/>
            <a:ext cx="2769989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power of imaging calorimeters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-90010"/>
            <a:ext cx="3557587" cy="274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961348"/>
            <a:ext cx="23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Identification</a:t>
            </a:r>
            <a:r>
              <a:rPr lang="en-US" dirty="0" smtClean="0"/>
              <a:t> of </a:t>
            </a:r>
          </a:p>
          <a:p>
            <a:r>
              <a:rPr lang="en-US" dirty="0"/>
              <a:t> </a:t>
            </a:r>
            <a:r>
              <a:rPr lang="en-US" dirty="0" smtClean="0"/>
              <a:t>layer with shower start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7039" y="2477290"/>
            <a:ext cx="472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Comparison</a:t>
            </a:r>
            <a:r>
              <a:rPr lang="en-US" dirty="0" smtClean="0"/>
              <a:t> with various hadron shower models</a:t>
            </a:r>
            <a:endParaRPr lang="en-US" dirty="0"/>
          </a:p>
        </p:txBody>
      </p:sp>
      <p:pic>
        <p:nvPicPr>
          <p:cNvPr id="12" name="Picture 13" descr="t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5970" y="457200"/>
            <a:ext cx="933230" cy="43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6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9383" y="304800"/>
            <a:ext cx="2249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Higgs Boson</a:t>
            </a:r>
            <a:endParaRPr lang="en-US" sz="32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09" y="76201"/>
            <a:ext cx="3621592" cy="276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1122402"/>
            <a:ext cx="55773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Recently discovered at the LHC</a:t>
            </a:r>
          </a:p>
          <a:p>
            <a:endParaRPr lang="en-US" dirty="0"/>
          </a:p>
          <a:p>
            <a:r>
              <a:rPr lang="en-US" dirty="0" smtClean="0"/>
              <a:t>Precision measurements needed to </a:t>
            </a:r>
          </a:p>
          <a:p>
            <a:r>
              <a:rPr lang="en-US" dirty="0"/>
              <a:t> </a:t>
            </a:r>
            <a:r>
              <a:rPr lang="en-US" dirty="0" smtClean="0"/>
              <a:t>establish nature of </a:t>
            </a:r>
            <a:r>
              <a:rPr lang="en-US" b="1" dirty="0" smtClean="0"/>
              <a:t>new particle</a:t>
            </a:r>
          </a:p>
          <a:p>
            <a:endParaRPr lang="en-US" dirty="0"/>
          </a:p>
          <a:p>
            <a:r>
              <a:rPr lang="en-US" dirty="0" smtClean="0"/>
              <a:t>Linear collider running at various </a:t>
            </a:r>
          </a:p>
          <a:p>
            <a:r>
              <a:rPr lang="en-US" dirty="0"/>
              <a:t> </a:t>
            </a:r>
            <a:r>
              <a:rPr lang="en-US" dirty="0" smtClean="0"/>
              <a:t>center-of-mass energies (staged approach) could provide </a:t>
            </a:r>
          </a:p>
          <a:p>
            <a:r>
              <a:rPr lang="en-US" dirty="0"/>
              <a:t> </a:t>
            </a:r>
            <a:r>
              <a:rPr lang="en-US" dirty="0" smtClean="0"/>
              <a:t>necessary precision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5729287" cy="35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648200"/>
            <a:ext cx="2611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Model-independent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global fit for couplings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7000120" y="3014990"/>
            <a:ext cx="16866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K.Fujii</a:t>
            </a:r>
            <a:r>
              <a:rPr lang="en-US" sz="1050" dirty="0"/>
              <a:t> @ ECFA LCWS 2013</a:t>
            </a:r>
          </a:p>
        </p:txBody>
      </p:sp>
    </p:spTree>
    <p:extLst>
      <p:ext uri="{BB962C8B-B14F-4D97-AF65-F5344CB8AC3E}">
        <p14:creationId xmlns:p14="http://schemas.microsoft.com/office/powerpoint/2010/main" val="155087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613" y="685800"/>
            <a:ext cx="5368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Validation of PFA performance</a:t>
            </a:r>
            <a:endParaRPr lang="en-US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70" y="1828800"/>
            <a:ext cx="3933825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5613" y="2286000"/>
            <a:ext cx="261231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Shower separation</a:t>
            </a:r>
          </a:p>
          <a:p>
            <a:endParaRPr lang="en-US" sz="1600" dirty="0"/>
          </a:p>
          <a:p>
            <a:r>
              <a:rPr lang="en-US" sz="1600" dirty="0" smtClean="0"/>
              <a:t> Showers reconstructed with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PandoraPFA</a:t>
            </a:r>
            <a:endParaRPr lang="en-US" sz="1600" dirty="0" smtClean="0"/>
          </a:p>
          <a:p>
            <a:endParaRPr lang="en-US" sz="1600" dirty="0"/>
          </a:p>
          <a:p>
            <a:r>
              <a:rPr lang="en-US" b="1" dirty="0" smtClean="0"/>
              <a:t>Excellent agreement with</a:t>
            </a:r>
          </a:p>
          <a:p>
            <a:r>
              <a:rPr lang="en-US" b="1" dirty="0"/>
              <a:t> </a:t>
            </a:r>
            <a:r>
              <a:rPr lang="en-US" b="1" dirty="0" smtClean="0"/>
              <a:t>simulation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49024" y="4648200"/>
            <a:ext cx="2328907" cy="738664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GEANT4 can be trusted to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o</a:t>
            </a:r>
            <a:r>
              <a:rPr lang="en-US" sz="1400" b="1" dirty="0" smtClean="0">
                <a:solidFill>
                  <a:schemeClr val="bg1"/>
                </a:solidFill>
              </a:rPr>
              <a:t>ptimize detector design for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PFA performance</a:t>
            </a:r>
          </a:p>
        </p:txBody>
      </p:sp>
    </p:spTree>
    <p:extLst>
      <p:ext uri="{BB962C8B-B14F-4D97-AF65-F5344CB8AC3E}">
        <p14:creationId xmlns:p14="http://schemas.microsoft.com/office/powerpoint/2010/main" val="20491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533400"/>
            <a:ext cx="3577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Timing measurements </a:t>
            </a:r>
            <a:endParaRPr lang="en-US" sz="2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810"/>
            <a:ext cx="10763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970" y="457200"/>
            <a:ext cx="933230" cy="43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1224662"/>
            <a:ext cx="3816109" cy="26853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of </a:t>
            </a:r>
            <a:r>
              <a:rPr lang="en-US" b="1" dirty="0" smtClean="0"/>
              <a:t>shower timings </a:t>
            </a:r>
            <a:r>
              <a:rPr lang="en-US" dirty="0" smtClean="0"/>
              <a:t>using</a:t>
            </a:r>
          </a:p>
          <a:p>
            <a:endParaRPr lang="en-US" sz="1050" dirty="0"/>
          </a:p>
          <a:p>
            <a:r>
              <a:rPr lang="en-US" sz="1600" dirty="0" smtClean="0"/>
              <a:t>  Scintillator pads 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RPC with pads</a:t>
            </a:r>
          </a:p>
          <a:p>
            <a:endParaRPr lang="en-US" sz="1400" dirty="0"/>
          </a:p>
          <a:p>
            <a:r>
              <a:rPr lang="en-US" b="1" dirty="0" smtClean="0"/>
              <a:t>Positioned downstream </a:t>
            </a:r>
            <a:r>
              <a:rPr lang="en-US" dirty="0" smtClean="0"/>
              <a:t>of</a:t>
            </a:r>
          </a:p>
          <a:p>
            <a:endParaRPr lang="en-US" sz="1000" dirty="0"/>
          </a:p>
          <a:p>
            <a:r>
              <a:rPr lang="en-US" sz="1600" dirty="0" smtClean="0"/>
              <a:t>  Steel stack or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Tungsten stack</a:t>
            </a:r>
          </a:p>
          <a:p>
            <a:endParaRPr lang="en-US" sz="1600" dirty="0"/>
          </a:p>
          <a:p>
            <a:r>
              <a:rPr lang="en-US" b="1" dirty="0" smtClean="0"/>
              <a:t>Comparison</a:t>
            </a:r>
            <a:r>
              <a:rPr lang="en-US" sz="1600" b="1" dirty="0" smtClean="0"/>
              <a:t> </a:t>
            </a:r>
            <a:r>
              <a:rPr lang="en-US" sz="1600" dirty="0" smtClean="0"/>
              <a:t>with hadron shower models</a:t>
            </a:r>
            <a:endParaRPr lang="en-US" sz="16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90" y="4054206"/>
            <a:ext cx="3024310" cy="21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1828800"/>
            <a:ext cx="307853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Average 60 GeV shower</a:t>
            </a:r>
            <a:r>
              <a:rPr lang="en-US" dirty="0" smtClean="0"/>
              <a:t> in 4D</a:t>
            </a:r>
          </a:p>
          <a:p>
            <a:endParaRPr lang="en-US" sz="1200" dirty="0"/>
          </a:p>
          <a:p>
            <a:r>
              <a:rPr lang="en-US" sz="1600" dirty="0" smtClean="0"/>
              <a:t>  Use reconstructed interaction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point in Tungsten - AHCAL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85712" y="6244294"/>
            <a:ext cx="2769989" cy="307777"/>
          </a:xfrm>
          <a:prstGeom prst="rect">
            <a:avLst/>
          </a:prstGeom>
          <a:gradFill>
            <a:gsLst>
              <a:gs pos="52000">
                <a:srgbClr val="FF0000"/>
              </a:gs>
              <a:gs pos="3000">
                <a:schemeClr val="bg2">
                  <a:lumMod val="1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The power of imaging calorimeters</a:t>
            </a:r>
          </a:p>
        </p:txBody>
      </p:sp>
      <p:pic>
        <p:nvPicPr>
          <p:cNvPr id="13" name="Picture 12" descr="t3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7" y="3048000"/>
            <a:ext cx="3313954" cy="290752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884" y="1752600"/>
            <a:ext cx="2411858" cy="16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38780"/>
            <a:ext cx="4948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R&amp;D beyond current prototypes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838200"/>
            <a:ext cx="304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Embedded readout for </a:t>
            </a:r>
            <a:r>
              <a:rPr lang="en-US" b="1" dirty="0" smtClean="0"/>
              <a:t>AHCAL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9574" y="571602"/>
            <a:ext cx="1870429" cy="316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2468" y="838200"/>
            <a:ext cx="353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b="1" dirty="0" err="1" smtClean="0">
                <a:latin typeface="Times New Roman"/>
                <a:cs typeface="Times New Roman"/>
              </a:rPr>
              <a:t>μ</a:t>
            </a:r>
            <a:r>
              <a:rPr lang="en-US" b="1" dirty="0" err="1" smtClean="0"/>
              <a:t>Megas</a:t>
            </a:r>
            <a:r>
              <a:rPr lang="en-US" b="1" dirty="0"/>
              <a:t> </a:t>
            </a:r>
            <a:r>
              <a:rPr lang="en-US" dirty="0" smtClean="0"/>
              <a:t>as</a:t>
            </a:r>
            <a:r>
              <a:rPr lang="en-US" b="1" dirty="0" smtClean="0"/>
              <a:t> </a:t>
            </a:r>
            <a:r>
              <a:rPr lang="en-US" dirty="0"/>
              <a:t>a</a:t>
            </a:r>
            <a:r>
              <a:rPr lang="en-US" dirty="0" smtClean="0"/>
              <a:t>lternative to RPCs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71" y="1281756"/>
            <a:ext cx="2649454" cy="198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D:\UTA Research\Photos\2012_07_19\IMG_2237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6" y="3657600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876" y="3269408"/>
            <a:ext cx="407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x 96 cm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b="1" dirty="0" smtClean="0"/>
              <a:t>GEMs</a:t>
            </a:r>
            <a:r>
              <a:rPr lang="en-US" dirty="0" smtClean="0"/>
              <a:t> as alternative to RPCs</a:t>
            </a:r>
            <a:endParaRPr lang="en-US" dirty="0"/>
          </a:p>
        </p:txBody>
      </p:sp>
      <p:pic>
        <p:nvPicPr>
          <p:cNvPr id="9220" name="Picture 4" descr="C:\Users\repond.D346755\Documents\My Photos\d_102812a\P1010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61794"/>
            <a:ext cx="2814238" cy="211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98637" y="3581400"/>
            <a:ext cx="230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Ultra-thin 1-glass </a:t>
            </a:r>
            <a:r>
              <a:rPr lang="en-US" b="1" dirty="0" smtClean="0"/>
              <a:t>RPCs</a:t>
            </a:r>
            <a:endParaRPr lang="en-US" b="1" dirty="0"/>
          </a:p>
        </p:txBody>
      </p:sp>
      <p:pic>
        <p:nvPicPr>
          <p:cNvPr id="15" name="Picture 1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970" y="304800"/>
            <a:ext cx="933230" cy="43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01135"/>
            <a:ext cx="2286000" cy="209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69061" y="3766066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High-rate </a:t>
            </a:r>
            <a:r>
              <a:rPr lang="en-US" b="1" dirty="0" smtClean="0"/>
              <a:t>RPCs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051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260" y="1828800"/>
            <a:ext cx="3027740" cy="261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28600"/>
            <a:ext cx="5079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AHCAL – Technical prototype</a:t>
            </a:r>
            <a:endParaRPr lang="en-US" sz="32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38309"/>
            <a:ext cx="2643227" cy="352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" y="838200"/>
            <a:ext cx="3102889" cy="25937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2170145">
            <a:off x="2066761" y="2702062"/>
            <a:ext cx="1264838" cy="98387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772400" y="2751255"/>
            <a:ext cx="533101" cy="2887545"/>
          </a:xfrm>
          <a:prstGeom prst="line">
            <a:avLst/>
          </a:prstGeom>
          <a:noFill/>
          <a:ln w="38100" cap="flat" cmpd="sng" algn="ctr">
            <a:solidFill>
              <a:srgbClr val="23269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6705600" y="2751255"/>
            <a:ext cx="609600" cy="2887545"/>
          </a:xfrm>
          <a:prstGeom prst="line">
            <a:avLst/>
          </a:prstGeom>
          <a:noFill/>
          <a:ln w="38100" cap="flat" cmpd="sng" algn="ctr">
            <a:solidFill>
              <a:srgbClr val="23269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315200" y="2751255"/>
            <a:ext cx="457200" cy="0"/>
          </a:xfrm>
          <a:prstGeom prst="line">
            <a:avLst/>
          </a:prstGeom>
          <a:noFill/>
          <a:ln w="38100" cap="flat" cmpd="sng" algn="ctr">
            <a:solidFill>
              <a:srgbClr val="23269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6705600" y="5608820"/>
            <a:ext cx="1599901" cy="0"/>
          </a:xfrm>
          <a:prstGeom prst="line">
            <a:avLst/>
          </a:prstGeom>
          <a:noFill/>
          <a:ln w="38100" cap="flat" cmpd="sng" algn="ctr">
            <a:solidFill>
              <a:srgbClr val="23269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ight Arrow 29"/>
          <p:cNvSpPr/>
          <p:nvPr/>
        </p:nvSpPr>
        <p:spPr bwMode="auto">
          <a:xfrm rot="2170145">
            <a:off x="4924010" y="4177931"/>
            <a:ext cx="1264838" cy="98387"/>
          </a:xfrm>
          <a:prstGeom prst="rightArrow">
            <a:avLst/>
          </a:prstGeom>
          <a:solidFill>
            <a:srgbClr val="23269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600" y="3505200"/>
            <a:ext cx="150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x 2 wedges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5356" y="1295400"/>
            <a:ext cx="101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 layers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99223" y="1828800"/>
            <a:ext cx="228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slabs of 6 PCBs/layer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45601" y="4267200"/>
            <a:ext cx="328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First test beam (DESY) results</a:t>
            </a:r>
            <a:endParaRPr lang="en-US" sz="20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35" y="4640073"/>
            <a:ext cx="2907261" cy="197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2" y="4792473"/>
            <a:ext cx="2650200" cy="176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5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329625"/>
            <a:ext cx="3438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</a:t>
            </a:r>
            <a:r>
              <a:rPr lang="en-US" sz="3200" b="1" dirty="0" smtClean="0"/>
              <a:t>HCAL – New RPCs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6600" y="1058882"/>
            <a:ext cx="57736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High-rate RPCs</a:t>
            </a:r>
          </a:p>
          <a:p>
            <a:endParaRPr lang="en-US" sz="1200" dirty="0" smtClean="0"/>
          </a:p>
          <a:p>
            <a:r>
              <a:rPr lang="en-US" sz="1600" dirty="0" smtClean="0"/>
              <a:t>    RPCs loose efficiency at high particle rates (&gt; 100 Hz/cm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Controlling parameter is the bulk resistivity of the plates</a:t>
            </a:r>
          </a:p>
          <a:p>
            <a:endParaRPr lang="en-US" sz="1600" dirty="0"/>
          </a:p>
          <a:p>
            <a:r>
              <a:rPr lang="en-US" sz="1600" dirty="0" smtClean="0"/>
              <a:t>    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 Low resistivity Bakelite </a:t>
            </a:r>
          </a:p>
          <a:p>
            <a:r>
              <a:rPr lang="en-US" sz="1600" dirty="0">
                <a:cs typeface="Times New Roman"/>
              </a:rPr>
              <a:t> </a:t>
            </a:r>
            <a:r>
              <a:rPr lang="en-US" sz="1600" dirty="0" smtClean="0">
                <a:cs typeface="Times New Roman"/>
              </a:rPr>
              <a:t>     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 Low resistivity glass</a:t>
            </a:r>
          </a:p>
          <a:p>
            <a:endParaRPr lang="en-US" sz="3200" dirty="0"/>
          </a:p>
          <a:p>
            <a:r>
              <a:rPr lang="en-US" b="1" dirty="0" smtClean="0"/>
              <a:t>1-glass RPCs</a:t>
            </a:r>
          </a:p>
          <a:p>
            <a:endParaRPr lang="en-US" sz="1200" dirty="0" smtClean="0"/>
          </a:p>
          <a:p>
            <a:r>
              <a:rPr lang="en-US" sz="1600" dirty="0" smtClean="0"/>
              <a:t>      Offers many advantages: pad multiplicity close to one,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thinner, higher rate capability…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Calibration only dependent on MIP  detection efficiency (~ 95%)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Built several large chambers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Tests with Cosmic rays very successful</a:t>
            </a:r>
            <a:endParaRPr lang="en-US" sz="1600" dirty="0"/>
          </a:p>
        </p:txBody>
      </p:sp>
      <p:pic>
        <p:nvPicPr>
          <p:cNvPr id="6" name="Picture 4" descr="C:\Users\repond.D346755\Documents\My Photos\d_102812a\P101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977" y="4918129"/>
            <a:ext cx="1732824" cy="1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8" y="3086335"/>
            <a:ext cx="2374566" cy="1780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69025"/>
            <a:ext cx="1751849" cy="1313887"/>
          </a:xfrm>
          <a:prstGeom prst="rect">
            <a:avLst/>
          </a:prstGeom>
        </p:spPr>
      </p:pic>
      <p:pic>
        <p:nvPicPr>
          <p:cNvPr id="13314" name="Picture 2" descr="t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516" y="329625"/>
            <a:ext cx="2686050" cy="24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17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28600"/>
            <a:ext cx="227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Micromegas</a:t>
            </a:r>
            <a:endParaRPr lang="en-US" sz="3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83" y="3200400"/>
            <a:ext cx="335185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102075"/>
            <a:ext cx="3305175" cy="24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925086"/>
            <a:ext cx="4396973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Advantages</a:t>
            </a:r>
          </a:p>
          <a:p>
            <a:endParaRPr lang="en-US" sz="900" dirty="0"/>
          </a:p>
          <a:p>
            <a:r>
              <a:rPr lang="en-US" sz="1600" dirty="0" smtClean="0"/>
              <a:t>   High-rate capability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Signal charge proportional to ionization </a:t>
            </a:r>
          </a:p>
          <a:p>
            <a:endParaRPr lang="en-US" sz="900" dirty="0"/>
          </a:p>
          <a:p>
            <a:r>
              <a:rPr lang="en-US" b="1" dirty="0" smtClean="0"/>
              <a:t>Issues</a:t>
            </a:r>
          </a:p>
          <a:p>
            <a:endParaRPr lang="en-US" sz="900" dirty="0"/>
          </a:p>
          <a:p>
            <a:r>
              <a:rPr lang="en-US" sz="1600" dirty="0" smtClean="0"/>
              <a:t>   Cost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alternative designs being investigated</a:t>
            </a:r>
          </a:p>
          <a:p>
            <a:r>
              <a:rPr lang="en-US" sz="1600" dirty="0" smtClean="0"/>
              <a:t>   Sparks </a:t>
            </a:r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resistive layer being investigated</a:t>
            </a:r>
          </a:p>
          <a:p>
            <a:endParaRPr lang="en-US" sz="1600" dirty="0"/>
          </a:p>
          <a:p>
            <a:r>
              <a:rPr lang="en-US" sz="1600" b="1" dirty="0" smtClean="0"/>
              <a:t>Measurement  in CERN test beam </a:t>
            </a:r>
          </a:p>
          <a:p>
            <a:endParaRPr lang="en-US" sz="1600" dirty="0"/>
          </a:p>
          <a:p>
            <a:r>
              <a:rPr lang="en-US" sz="1600" dirty="0" smtClean="0"/>
              <a:t>   4 layers + SDHCAL (identification of shower start)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20987"/>
            <a:ext cx="4028420" cy="201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6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J. </a:t>
            </a:r>
            <a:r>
              <a:rPr lang="en-US" b="1" dirty="0" err="1" smtClean="0"/>
              <a:t>Repond</a:t>
            </a:r>
            <a:r>
              <a:rPr lang="en-US" b="1" dirty="0" smtClean="0"/>
              <a:t>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304800"/>
            <a:ext cx="2735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</a:t>
            </a:r>
            <a:r>
              <a:rPr lang="en-US" sz="3200" b="1" dirty="0" smtClean="0"/>
              <a:t>CAL Summary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50751"/>
            <a:ext cx="841916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SiD’s</a:t>
            </a:r>
            <a:r>
              <a:rPr lang="en-US" sz="2000" b="1" dirty="0" smtClean="0"/>
              <a:t> Silicon Tungsten </a:t>
            </a:r>
            <a:r>
              <a:rPr lang="en-US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 Very high-segmentation (0.13 cm</a:t>
            </a:r>
            <a:r>
              <a:rPr lang="en-US" baseline="30000" dirty="0" smtClean="0"/>
              <a:t>2</a:t>
            </a:r>
            <a:r>
              <a:rPr lang="en-US" dirty="0" smtClean="0"/>
              <a:t> pixels)</a:t>
            </a:r>
            <a:endParaRPr lang="en-US" b="1" dirty="0" smtClean="0"/>
          </a:p>
          <a:p>
            <a:r>
              <a:rPr lang="en-US" dirty="0" smtClean="0"/>
              <a:t>			      Very thin active layer (1.25 mm)</a:t>
            </a:r>
          </a:p>
          <a:p>
            <a:r>
              <a:rPr lang="en-US" b="1" dirty="0" smtClean="0"/>
              <a:t>			      </a:t>
            </a:r>
            <a:r>
              <a:rPr lang="en-US" dirty="0" smtClean="0"/>
              <a:t>Beam tests </a:t>
            </a:r>
            <a:r>
              <a:rPr lang="en-US" dirty="0" smtClean="0"/>
              <a:t>have started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      </a:t>
            </a:r>
            <a:r>
              <a:rPr lang="en-US" dirty="0"/>
              <a:t>Very ambitious project</a:t>
            </a:r>
            <a:r>
              <a:rPr lang="en-US" dirty="0" smtClean="0"/>
              <a:t>!</a:t>
            </a:r>
          </a:p>
          <a:p>
            <a:r>
              <a:rPr lang="en-US" dirty="0"/>
              <a:t>	</a:t>
            </a:r>
            <a:r>
              <a:rPr lang="en-US" dirty="0" smtClean="0"/>
              <a:t>		      </a:t>
            </a:r>
            <a:r>
              <a:rPr lang="en-US" dirty="0"/>
              <a:t>Challenging technical problems, such as bump </a:t>
            </a:r>
            <a:r>
              <a:rPr lang="en-US" dirty="0" smtClean="0"/>
              <a:t>bonding</a:t>
            </a:r>
            <a:endParaRPr lang="en-US" dirty="0"/>
          </a:p>
          <a:p>
            <a:endParaRPr lang="en-US" sz="2400" dirty="0"/>
          </a:p>
          <a:p>
            <a:r>
              <a:rPr lang="en-US" sz="2000" b="1" dirty="0" smtClean="0"/>
              <a:t>CALICE Silicon Tungsten 	      </a:t>
            </a:r>
            <a:r>
              <a:rPr lang="en-US" dirty="0" smtClean="0"/>
              <a:t>Successful test of 1</a:t>
            </a:r>
            <a:r>
              <a:rPr lang="en-US" baseline="30000" dirty="0" smtClean="0"/>
              <a:t>st</a:t>
            </a:r>
            <a:r>
              <a:rPr lang="en-US" dirty="0" smtClean="0"/>
              <a:t> prototype</a:t>
            </a:r>
          </a:p>
          <a:p>
            <a:r>
              <a:rPr lang="en-US" b="1" dirty="0"/>
              <a:t>	</a:t>
            </a:r>
            <a:r>
              <a:rPr lang="en-US" b="1" dirty="0" smtClean="0"/>
              <a:t>		</a:t>
            </a:r>
            <a:r>
              <a:rPr lang="en-US" dirty="0" smtClean="0"/>
              <a:t>      Technical prototype being assembled and </a:t>
            </a:r>
            <a:r>
              <a:rPr lang="en-US" dirty="0" smtClean="0"/>
              <a:t>being tested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      Small pixels of 0.25 cm</a:t>
            </a:r>
            <a:r>
              <a:rPr lang="en-US" baseline="30000" dirty="0" smtClean="0"/>
              <a:t>2</a:t>
            </a:r>
            <a:endParaRPr lang="en-US" dirty="0"/>
          </a:p>
          <a:p>
            <a:r>
              <a:rPr lang="en-US" dirty="0" smtClean="0"/>
              <a:t>			      Somewhat thicker  active layer (~ 3mm)</a:t>
            </a:r>
          </a:p>
          <a:p>
            <a:endParaRPr lang="en-US" sz="2400" dirty="0"/>
          </a:p>
          <a:p>
            <a:r>
              <a:rPr lang="en-US" sz="2000" b="1" dirty="0" smtClean="0"/>
              <a:t>CALICE Scintillator Tungsten</a:t>
            </a:r>
            <a:r>
              <a:rPr lang="en-US" dirty="0"/>
              <a:t> </a:t>
            </a:r>
            <a:r>
              <a:rPr lang="en-US" dirty="0" smtClean="0"/>
              <a:t>  Successful test of 1</a:t>
            </a:r>
            <a:r>
              <a:rPr lang="en-US" baseline="30000" dirty="0" smtClean="0"/>
              <a:t>st</a:t>
            </a:r>
            <a:r>
              <a:rPr lang="en-US" dirty="0" smtClean="0"/>
              <a:t> prototype</a:t>
            </a:r>
            <a:r>
              <a:rPr lang="en-US" b="1" dirty="0" smtClean="0"/>
              <a:t> </a:t>
            </a:r>
          </a:p>
          <a:p>
            <a:r>
              <a:rPr lang="en-US" dirty="0"/>
              <a:t>		</a:t>
            </a:r>
            <a:r>
              <a:rPr lang="en-US" dirty="0" smtClean="0"/>
              <a:t>	      Technical prototype being assembled and </a:t>
            </a:r>
            <a:r>
              <a:rPr lang="en-US" dirty="0" smtClean="0"/>
              <a:t>being tested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      Smaller tiles of 4.5 x 0.5 x 0.1 cm</a:t>
            </a:r>
            <a:r>
              <a:rPr lang="en-US" baseline="30000" dirty="0" smtClean="0"/>
              <a:t>3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			      Thickness of active layer ~ 2 mm</a:t>
            </a:r>
          </a:p>
          <a:p>
            <a:r>
              <a:rPr lang="en-US" dirty="0"/>
              <a:t>	</a:t>
            </a:r>
            <a:r>
              <a:rPr lang="en-US" dirty="0" smtClean="0"/>
              <a:t>		      Of course, much </a:t>
            </a:r>
            <a:r>
              <a:rPr lang="en-US" dirty="0" smtClean="0"/>
              <a:t>cheaper than Silicon!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32117"/>
            <a:ext cx="12446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185398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93" y="1794911"/>
            <a:ext cx="1554307" cy="110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8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304800"/>
            <a:ext cx="280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HCAL Summary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1250752"/>
            <a:ext cx="817422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Scintillator Analog HCAL </a:t>
            </a:r>
            <a:r>
              <a:rPr lang="en-US" dirty="0" smtClean="0"/>
              <a:t>	First use </a:t>
            </a:r>
            <a:r>
              <a:rPr lang="en-US" b="1" dirty="0" err="1" smtClean="0"/>
              <a:t>SiPMs</a:t>
            </a:r>
            <a:r>
              <a:rPr lang="en-US" dirty="0" smtClean="0"/>
              <a:t> in large prototype</a:t>
            </a:r>
          </a:p>
          <a:p>
            <a:r>
              <a:rPr lang="en-US" dirty="0" smtClean="0"/>
              <a:t>			Demonstration of </a:t>
            </a:r>
            <a:r>
              <a:rPr lang="en-US" b="1" dirty="0" smtClean="0"/>
              <a:t>software compensation</a:t>
            </a:r>
          </a:p>
          <a:p>
            <a:r>
              <a:rPr lang="en-US" dirty="0"/>
              <a:t>	</a:t>
            </a:r>
            <a:r>
              <a:rPr lang="en-US" dirty="0" smtClean="0"/>
              <a:t>		Demonstration of </a:t>
            </a:r>
            <a:r>
              <a:rPr lang="en-US" b="1" dirty="0" smtClean="0"/>
              <a:t>leakage corrections</a:t>
            </a:r>
          </a:p>
          <a:p>
            <a:r>
              <a:rPr lang="en-US" dirty="0"/>
              <a:t>	</a:t>
            </a:r>
            <a:r>
              <a:rPr lang="en-US" dirty="0" smtClean="0"/>
              <a:t>		Detailed measurements of </a:t>
            </a:r>
            <a:r>
              <a:rPr lang="en-US" b="1" dirty="0" smtClean="0"/>
              <a:t>shower shapes</a:t>
            </a:r>
          </a:p>
          <a:p>
            <a:endParaRPr lang="en-US" dirty="0"/>
          </a:p>
          <a:p>
            <a:r>
              <a:rPr lang="en-US" sz="2000" b="1" dirty="0" smtClean="0"/>
              <a:t>RPC-Digital HCAL 	</a:t>
            </a:r>
            <a:r>
              <a:rPr lang="en-US" dirty="0" smtClean="0"/>
              <a:t>First large prototype with </a:t>
            </a:r>
            <a:r>
              <a:rPr lang="en-US" b="1" dirty="0" smtClean="0"/>
              <a:t>embedded electronics</a:t>
            </a:r>
          </a:p>
          <a:p>
            <a:r>
              <a:rPr lang="en-US" dirty="0"/>
              <a:t>	</a:t>
            </a:r>
            <a:r>
              <a:rPr lang="en-US" dirty="0" smtClean="0"/>
              <a:t>		First </a:t>
            </a:r>
            <a:r>
              <a:rPr lang="en-US" b="1" dirty="0" smtClean="0"/>
              <a:t>digital pictures </a:t>
            </a:r>
            <a:r>
              <a:rPr lang="en-US" dirty="0" smtClean="0"/>
              <a:t>of hadronic showers</a:t>
            </a:r>
          </a:p>
          <a:p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b="1" dirty="0" smtClean="0"/>
              <a:t>Record channel number </a:t>
            </a:r>
            <a:r>
              <a:rPr lang="en-US" dirty="0" smtClean="0"/>
              <a:t>in calorimetry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	Demonstrated viability of concept of </a:t>
            </a:r>
            <a:r>
              <a:rPr lang="en-US" b="1" dirty="0" smtClean="0"/>
              <a:t>digital calorimetry</a:t>
            </a:r>
          </a:p>
          <a:p>
            <a:endParaRPr lang="en-US" dirty="0"/>
          </a:p>
          <a:p>
            <a:r>
              <a:rPr lang="en-US" sz="2000" b="1" dirty="0" smtClean="0"/>
              <a:t>RPC-Semi-Digital HCAL </a:t>
            </a:r>
            <a:r>
              <a:rPr lang="en-US" dirty="0" smtClean="0"/>
              <a:t>	</a:t>
            </a:r>
            <a:r>
              <a:rPr lang="en-US" dirty="0" smtClean="0"/>
              <a:t>First use </a:t>
            </a:r>
            <a:r>
              <a:rPr lang="en-US" dirty="0" smtClean="0"/>
              <a:t>of </a:t>
            </a:r>
            <a:r>
              <a:rPr lang="en-US" b="1" dirty="0" smtClean="0"/>
              <a:t>power </a:t>
            </a:r>
            <a:r>
              <a:rPr lang="en-US" b="1" dirty="0" smtClean="0"/>
              <a:t>pulsing </a:t>
            </a:r>
            <a:r>
              <a:rPr lang="en-US" dirty="0" smtClean="0"/>
              <a:t>within CALICE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Demonstrated benefit from </a:t>
            </a:r>
            <a:r>
              <a:rPr lang="en-US" b="1" dirty="0" smtClean="0"/>
              <a:t>3 thresholds </a:t>
            </a:r>
            <a:r>
              <a:rPr lang="en-US" dirty="0" smtClean="0"/>
              <a:t>(semi-digital)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1100" dirty="0"/>
          </a:p>
          <a:p>
            <a:r>
              <a:rPr lang="en-US" sz="2000" b="1" dirty="0" smtClean="0"/>
              <a:t>Further R&amp;D</a:t>
            </a:r>
            <a:r>
              <a:rPr lang="en-US" dirty="0" smtClean="0"/>
              <a:t>		Many different </a:t>
            </a:r>
            <a:r>
              <a:rPr lang="en-US" b="1" dirty="0" smtClean="0"/>
              <a:t>activities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3237"/>
            <a:ext cx="1071563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90600" y="4475018"/>
            <a:ext cx="1071563" cy="103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1" y="1676400"/>
            <a:ext cx="171525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9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smtClean="0"/>
              <a:t>J. Repond - Imaging Calorimeters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613" y="685800"/>
            <a:ext cx="33491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Summary </a:t>
            </a:r>
          </a:p>
          <a:p>
            <a:r>
              <a:rPr lang="en-US" sz="3200" b="1" dirty="0"/>
              <a:t> </a:t>
            </a:r>
            <a:r>
              <a:rPr lang="en-US" sz="3200" b="1" dirty="0" smtClean="0"/>
              <a:t>    of the summary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81000"/>
            <a:ext cx="3479801" cy="2303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3992" y="799981"/>
            <a:ext cx="1608134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This is </a:t>
            </a:r>
            <a:r>
              <a:rPr lang="en-US" sz="1100" b="1" dirty="0" smtClean="0">
                <a:solidFill>
                  <a:srgbClr val="FF0000"/>
                </a:solidFill>
              </a:rPr>
              <a:t>only </a:t>
            </a:r>
            <a:r>
              <a:rPr lang="en-US" sz="1100" b="1" dirty="0" smtClean="0">
                <a:solidFill>
                  <a:srgbClr val="FF0000"/>
                </a:solidFill>
              </a:rPr>
              <a:t>a prototype</a:t>
            </a:r>
            <a:endParaRPr lang="en-US" sz="11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1100" b="1" dirty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rgbClr val="FF0000"/>
                </a:solidFill>
              </a:rPr>
              <a:t>For real detector x50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 bwMode="auto">
          <a:xfrm>
            <a:off x="8492126" y="1015425"/>
            <a:ext cx="279894" cy="11418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28600" y="2133600"/>
            <a:ext cx="8519705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Technical feasibility </a:t>
            </a:r>
            <a:r>
              <a:rPr lang="en-US" dirty="0" smtClean="0"/>
              <a:t>of imaging hadron calorimetry </a:t>
            </a:r>
            <a:r>
              <a:rPr lang="en-US" b="1" dirty="0" smtClean="0">
                <a:solidFill>
                  <a:srgbClr val="FF0000"/>
                </a:solidFill>
              </a:rPr>
              <a:t>proven</a:t>
            </a:r>
          </a:p>
          <a:p>
            <a:endParaRPr lang="en-US" sz="1200" dirty="0"/>
          </a:p>
          <a:p>
            <a:r>
              <a:rPr lang="en-US" sz="1400" dirty="0" smtClean="0"/>
              <a:t>                                                                new endeavor</a:t>
            </a:r>
          </a:p>
          <a:p>
            <a:endParaRPr lang="en-US" sz="1200" dirty="0" smtClean="0"/>
          </a:p>
          <a:p>
            <a:r>
              <a:rPr lang="en-US" dirty="0" smtClean="0"/>
              <a:t>Measurement of </a:t>
            </a:r>
            <a:r>
              <a:rPr lang="en-US" b="1" dirty="0" smtClean="0"/>
              <a:t>hadronic showers </a:t>
            </a:r>
            <a:r>
              <a:rPr lang="en-US" dirty="0" smtClean="0"/>
              <a:t>with unprecedented spatial resolution ongoing</a:t>
            </a:r>
            <a:endParaRPr lang="en-US" dirty="0"/>
          </a:p>
          <a:p>
            <a:endParaRPr lang="en-US" sz="1000" dirty="0"/>
          </a:p>
          <a:p>
            <a:r>
              <a:rPr lang="en-US" dirty="0" smtClean="0"/>
              <a:t>Detailed </a:t>
            </a:r>
            <a:r>
              <a:rPr lang="en-US" b="1" dirty="0" smtClean="0"/>
              <a:t>comparison with GEANT4 </a:t>
            </a:r>
            <a:r>
              <a:rPr lang="en-US" dirty="0" smtClean="0"/>
              <a:t>based MCs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/>
              <a:t>valuable information for further tuning</a:t>
            </a:r>
          </a:p>
          <a:p>
            <a:endParaRPr lang="en-US" sz="1000" dirty="0"/>
          </a:p>
          <a:p>
            <a:r>
              <a:rPr lang="en-US" dirty="0" smtClean="0"/>
              <a:t>Further work needed to </a:t>
            </a:r>
            <a:r>
              <a:rPr lang="en-US" b="1" dirty="0" smtClean="0"/>
              <a:t>design/build modules </a:t>
            </a:r>
            <a:r>
              <a:rPr lang="en-US" dirty="0" smtClean="0"/>
              <a:t>for a colliding beam detector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 bwMode="auto">
          <a:xfrm rot="16200000" flipH="1">
            <a:off x="2638455" y="2543146"/>
            <a:ext cx="209491" cy="152400"/>
          </a:xfrm>
          <a:prstGeom prst="bentConnector3">
            <a:avLst>
              <a:gd name="adj1" fmla="val 98499"/>
            </a:avLst>
          </a:prstGeom>
          <a:noFill/>
          <a:ln w="254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3048000" y="4572000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4343400"/>
            <a:ext cx="3028950" cy="18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9383" y="152400"/>
            <a:ext cx="2245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ILC Timeline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5861" y="838200"/>
            <a:ext cx="631243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 years </a:t>
            </a:r>
            <a:r>
              <a:rPr lang="en-US" dirty="0" smtClean="0"/>
              <a:t>from first idea to prototype linear collider</a:t>
            </a:r>
          </a:p>
          <a:p>
            <a:endParaRPr lang="en-US" sz="1000" dirty="0"/>
          </a:p>
          <a:p>
            <a:r>
              <a:rPr lang="en-US" dirty="0" smtClean="0"/>
              <a:t>      1965    	Maury </a:t>
            </a:r>
            <a:r>
              <a:rPr lang="en-US" dirty="0" err="1" smtClean="0"/>
              <a:t>Tigner</a:t>
            </a:r>
            <a:r>
              <a:rPr lang="en-US" dirty="0" smtClean="0"/>
              <a:t>, </a:t>
            </a:r>
            <a:r>
              <a:rPr lang="it-IT" dirty="0"/>
              <a:t>Nuovo Cimento 37 (1965) </a:t>
            </a:r>
            <a:r>
              <a:rPr lang="it-IT" dirty="0" smtClean="0"/>
              <a:t>1228</a:t>
            </a:r>
          </a:p>
          <a:p>
            <a:r>
              <a:rPr lang="it-IT" dirty="0"/>
              <a:t> </a:t>
            </a:r>
            <a:r>
              <a:rPr lang="it-IT" dirty="0" smtClean="0"/>
              <a:t>     1988–98 	SLAC Linear Collider (SLC)</a:t>
            </a:r>
          </a:p>
          <a:p>
            <a:endParaRPr lang="it-IT" dirty="0"/>
          </a:p>
          <a:p>
            <a:r>
              <a:rPr lang="it-IT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25 years </a:t>
            </a:r>
            <a:r>
              <a:rPr lang="it-IT" dirty="0" smtClean="0"/>
              <a:t>to complete the ILC design</a:t>
            </a:r>
          </a:p>
          <a:p>
            <a:endParaRPr lang="it-IT" sz="1000" dirty="0"/>
          </a:p>
          <a:p>
            <a:r>
              <a:rPr lang="it-IT" dirty="0" smtClean="0"/>
              <a:t>       2013    Technical design report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Cost review done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Linear Collider Collaboration is being formed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Japan selected a site</a:t>
            </a:r>
          </a:p>
          <a:p>
            <a:endParaRPr lang="it-IT" dirty="0"/>
          </a:p>
          <a:p>
            <a:r>
              <a:rPr lang="it-IT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2013 – 16 </a:t>
            </a:r>
          </a:p>
          <a:p>
            <a:endParaRPr lang="it-IT" sz="1000" dirty="0"/>
          </a:p>
          <a:p>
            <a:r>
              <a:rPr lang="it-IT" dirty="0" smtClean="0"/>
              <a:t>       Prepare a proposal to the funding agencies</a:t>
            </a:r>
          </a:p>
          <a:p>
            <a:endParaRPr lang="it-IT" dirty="0"/>
          </a:p>
          <a:p>
            <a:r>
              <a:rPr lang="it-IT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2016</a:t>
            </a:r>
          </a:p>
          <a:p>
            <a:endParaRPr lang="it-IT" sz="1000" dirty="0" smtClean="0"/>
          </a:p>
          <a:p>
            <a:endParaRPr lang="it-IT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92533" y="5486400"/>
            <a:ext cx="47034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ILC is Good to Go</a:t>
            </a:r>
            <a:endParaRPr lang="en-US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0335" y="224853"/>
            <a:ext cx="1644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from Nan </a:t>
            </a:r>
            <a:r>
              <a:rPr lang="en-US" sz="1200" dirty="0" err="1" smtClean="0"/>
              <a:t>Phinney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4275"/>
            <a:ext cx="2841573" cy="37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1" t="-424" r="1291"/>
          <a:stretch/>
        </p:blipFill>
        <p:spPr>
          <a:xfrm>
            <a:off x="258228" y="1405883"/>
            <a:ext cx="8716124" cy="4697517"/>
          </a:xfrm>
          <a:prstGeom prst="rect">
            <a:avLst/>
          </a:prstGeom>
          <a:solidFill>
            <a:srgbClr val="23269F"/>
          </a:solidFill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97917"/>
            <a:ext cx="2848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ILC Site Options</a:t>
            </a:r>
            <a:endParaRPr lang="en-US" sz="3200" b="1" dirty="0"/>
          </a:p>
        </p:txBody>
      </p:sp>
      <p:sp>
        <p:nvSpPr>
          <p:cNvPr id="5" name="Flowchart: Connector 4"/>
          <p:cNvSpPr/>
          <p:nvPr/>
        </p:nvSpPr>
        <p:spPr bwMode="auto">
          <a:xfrm>
            <a:off x="5029200" y="5867400"/>
            <a:ext cx="457200" cy="457200"/>
          </a:xfrm>
          <a:prstGeom prst="flowChartConnector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 bwMode="auto">
          <a:xfrm>
            <a:off x="5257800" y="3733800"/>
            <a:ext cx="114300" cy="164812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038600"/>
            <a:ext cx="57340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297917"/>
            <a:ext cx="3069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ILC Site Selection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602344"/>
            <a:ext cx="361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Announcement on August 23, 2013</a:t>
            </a:r>
            <a:endParaRPr lang="en-US" dirty="0"/>
          </a:p>
        </p:txBody>
      </p:sp>
      <p:pic>
        <p:nvPicPr>
          <p:cNvPr id="7" name="コンテンツ プレースホルダー 4" descr="\\Data_tohoku\D\交通計画G\002_都市地域計画系フォルダ\都市地域計画系データ\H24年度\■ILCプロジェクト立地に関わる調査検討\05打合せ資料\作業資料(片岡）\CG追加\20130522\0522_p3.jpg"/>
          <p:cNvPicPr>
            <a:picLocks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04" y="1219200"/>
            <a:ext cx="4917796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599635" y="1948720"/>
            <a:ext cx="2782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Kitakami</a:t>
            </a:r>
            <a:r>
              <a:rPr lang="en-US" sz="2000" b="1" dirty="0" smtClean="0"/>
              <a:t> – Northern site</a:t>
            </a:r>
            <a:endParaRPr lang="en-US" sz="2000" b="1" dirty="0"/>
          </a:p>
        </p:txBody>
      </p:sp>
      <p:sp>
        <p:nvSpPr>
          <p:cNvPr id="10" name="Down Arrow 9"/>
          <p:cNvSpPr/>
          <p:nvPr/>
        </p:nvSpPr>
        <p:spPr bwMode="auto">
          <a:xfrm>
            <a:off x="6514355" y="1120038"/>
            <a:ext cx="190916" cy="708762"/>
          </a:xfrm>
          <a:prstGeom prst="downArrow">
            <a:avLst/>
          </a:prstGeom>
          <a:solidFill>
            <a:schemeClr val="bg2">
              <a:lumMod val="75000"/>
              <a:alpha val="4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0" y="375345"/>
            <a:ext cx="5612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Calorimeters in HEP </a:t>
            </a:r>
            <a:r>
              <a:rPr lang="en-US" dirty="0" smtClean="0"/>
              <a:t>– a very short history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752600"/>
            <a:ext cx="75377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1930 – First calorimetric measurement  (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US" dirty="0" smtClean="0"/>
              <a:t> spectrum)</a:t>
            </a:r>
          </a:p>
          <a:p>
            <a:r>
              <a:rPr lang="en-US" dirty="0" smtClean="0"/>
              <a:t>1954 – First sandwich calorimeter (cosmic rays)</a:t>
            </a:r>
          </a:p>
          <a:p>
            <a:r>
              <a:rPr lang="en-US" dirty="0" smtClean="0"/>
              <a:t>1968 – First total absorption calorimeter (</a:t>
            </a:r>
            <a:r>
              <a:rPr lang="en-US" dirty="0" err="1" smtClean="0"/>
              <a:t>NaI</a:t>
            </a:r>
            <a:r>
              <a:rPr lang="en-US" dirty="0" smtClean="0"/>
              <a:t>(</a:t>
            </a:r>
            <a:r>
              <a:rPr lang="en-US" dirty="0" err="1" smtClean="0"/>
              <a:t>Tl</a:t>
            </a:r>
            <a:r>
              <a:rPr lang="en-US" dirty="0" smtClean="0"/>
              <a:t>) for </a:t>
            </a:r>
            <a:r>
              <a:rPr lang="el-GR" dirty="0" smtClean="0">
                <a:latin typeface="Times New Roman"/>
                <a:cs typeface="Times New Roman"/>
              </a:rPr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spectroscopy)</a:t>
            </a:r>
          </a:p>
          <a:p>
            <a:r>
              <a:rPr lang="en-US" dirty="0" smtClean="0"/>
              <a:t>1970 – First hadron calorimeter (GARGAMELLE – discovery of neutral currents)</a:t>
            </a:r>
          </a:p>
          <a:p>
            <a:r>
              <a:rPr lang="en-US" dirty="0" smtClean="0"/>
              <a:t>1980’s – Calorimeters at colliders  (SPEAR, PETRA, PEP, </a:t>
            </a:r>
            <a:r>
              <a:rPr lang="en-US" dirty="0" err="1" smtClean="0"/>
              <a:t>SppS</a:t>
            </a:r>
            <a:r>
              <a:rPr lang="en-US" dirty="0" smtClean="0"/>
              <a:t>…)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1982 – First compensating calorimeter with e/h </a:t>
            </a:r>
            <a:r>
              <a:rPr lang="en-US" dirty="0" smtClean="0">
                <a:latin typeface="Times New Roman"/>
                <a:cs typeface="Times New Roman"/>
              </a:rPr>
              <a:t>~ </a:t>
            </a:r>
            <a:r>
              <a:rPr lang="en-US" dirty="0" smtClean="0">
                <a:cs typeface="Times New Roman"/>
              </a:rPr>
              <a:t>1 (Axial field spectrometer)</a:t>
            </a:r>
          </a:p>
          <a:p>
            <a:r>
              <a:rPr lang="en-US" dirty="0" smtClean="0">
                <a:cs typeface="Times New Roman"/>
              </a:rPr>
              <a:t>1992 – Compensating calorimeter at collider: ZEUS at HERA</a:t>
            </a:r>
            <a:endParaRPr lang="en-US" dirty="0" smtClean="0"/>
          </a:p>
          <a:p>
            <a:r>
              <a:rPr lang="en-US" dirty="0" smtClean="0"/>
              <a:t>1990 – First application of energy flow (ALEPH for Higgs search)</a:t>
            </a:r>
            <a:endParaRPr lang="en-US" dirty="0"/>
          </a:p>
          <a:p>
            <a:r>
              <a:rPr lang="en-US" dirty="0" smtClean="0"/>
              <a:t>2000 </a:t>
            </a:r>
            <a:r>
              <a:rPr lang="en-US" dirty="0" smtClean="0">
                <a:latin typeface="Times New Roman"/>
                <a:cs typeface="Times New Roman"/>
              </a:rPr>
              <a:t>→</a:t>
            </a:r>
            <a:r>
              <a:rPr lang="en-US" dirty="0" smtClean="0"/>
              <a:t> Design work on calorimeters optimized for Particle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Flow Algorithms (PFAs) starts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1120616"/>
            <a:ext cx="404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Measure energy of single particles or jets</a:t>
            </a:r>
            <a:endParaRPr lang="en-US" u="sng" dirty="0"/>
          </a:p>
        </p:txBody>
      </p:sp>
      <p:sp>
        <p:nvSpPr>
          <p:cNvPr id="7" name="Curved Right Arrow 6"/>
          <p:cNvSpPr/>
          <p:nvPr/>
        </p:nvSpPr>
        <p:spPr bwMode="auto">
          <a:xfrm>
            <a:off x="594360" y="731258"/>
            <a:ext cx="274320" cy="608076"/>
          </a:xfrm>
          <a:prstGeom prst="curvedRightArrow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394948"/>
            <a:ext cx="744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 general, response to same energy electrons and </a:t>
            </a:r>
            <a:r>
              <a:rPr lang="en-US" b="1" dirty="0" smtClean="0"/>
              <a:t>hadrons</a:t>
            </a:r>
            <a:r>
              <a:rPr lang="en-US" b="1" dirty="0" smtClean="0"/>
              <a:t> </a:t>
            </a:r>
            <a:r>
              <a:rPr lang="en-US" b="1" dirty="0" smtClean="0"/>
              <a:t>unequal: e/h </a:t>
            </a:r>
            <a:r>
              <a:rPr lang="en-US" b="1" dirty="0" smtClean="0">
                <a:latin typeface="Times New Roman"/>
                <a:cs typeface="Times New Roman"/>
              </a:rPr>
              <a:t>≠ 1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24601" y="4542631"/>
            <a:ext cx="2490492" cy="2010569"/>
            <a:chOff x="5679844" y="4059907"/>
            <a:chExt cx="3030165" cy="2438400"/>
          </a:xfrm>
        </p:grpSpPr>
        <p:pic>
          <p:nvPicPr>
            <p:cNvPr id="9" name="Picture 5" descr="bc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844" y="4059907"/>
              <a:ext cx="2998786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jets_f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634" y="4706938"/>
              <a:ext cx="714375" cy="668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32"/>
          <p:cNvGrpSpPr>
            <a:grpSpLocks/>
          </p:cNvGrpSpPr>
          <p:nvPr/>
        </p:nvGrpSpPr>
        <p:grpSpPr bwMode="auto">
          <a:xfrm rot="16200000">
            <a:off x="6823118" y="856072"/>
            <a:ext cx="2074409" cy="1395045"/>
            <a:chOff x="144" y="384"/>
            <a:chExt cx="5499" cy="3386"/>
          </a:xfrm>
        </p:grpSpPr>
        <p:pic>
          <p:nvPicPr>
            <p:cNvPr id="13" name="Picture 33" descr="t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84"/>
              <a:ext cx="5499" cy="3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1104" y="1008"/>
              <a:ext cx="96" cy="1920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1920" y="1152"/>
              <a:ext cx="144" cy="1680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36"/>
            <p:cNvSpPr>
              <a:spLocks noChangeArrowheads="1"/>
            </p:cNvSpPr>
            <p:nvPr/>
          </p:nvSpPr>
          <p:spPr bwMode="auto">
            <a:xfrm>
              <a:off x="2496" y="1152"/>
              <a:ext cx="144" cy="1680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37"/>
            <p:cNvSpPr>
              <a:spLocks noChangeArrowheads="1"/>
            </p:cNvSpPr>
            <p:nvPr/>
          </p:nvSpPr>
          <p:spPr bwMode="auto">
            <a:xfrm>
              <a:off x="2976" y="1152"/>
              <a:ext cx="144" cy="1680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38"/>
            <p:cNvSpPr>
              <a:spLocks noChangeArrowheads="1"/>
            </p:cNvSpPr>
            <p:nvPr/>
          </p:nvSpPr>
          <p:spPr bwMode="auto">
            <a:xfrm>
              <a:off x="3840" y="1344"/>
              <a:ext cx="144" cy="1296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9"/>
            <p:cNvSpPr>
              <a:spLocks noChangeArrowheads="1"/>
            </p:cNvSpPr>
            <p:nvPr/>
          </p:nvSpPr>
          <p:spPr bwMode="auto">
            <a:xfrm>
              <a:off x="4320" y="1296"/>
              <a:ext cx="144" cy="1344"/>
            </a:xfrm>
            <a:prstGeom prst="rect">
              <a:avLst/>
            </a:prstGeom>
            <a:solidFill>
              <a:srgbClr val="FFCC00">
                <a:alpha val="3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40"/>
            <p:cNvSpPr>
              <a:spLocks noChangeArrowheads="1"/>
            </p:cNvSpPr>
            <p:nvPr/>
          </p:nvSpPr>
          <p:spPr bwMode="auto">
            <a:xfrm>
              <a:off x="4752" y="1248"/>
              <a:ext cx="192" cy="1488"/>
            </a:xfrm>
            <a:prstGeom prst="rect">
              <a:avLst/>
            </a:prstGeom>
            <a:solidFill>
              <a:srgbClr val="99CC00">
                <a:alpha val="57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41"/>
            <p:cNvSpPr>
              <a:spLocks noChangeArrowheads="1"/>
            </p:cNvSpPr>
            <p:nvPr/>
          </p:nvSpPr>
          <p:spPr bwMode="auto">
            <a:xfrm>
              <a:off x="672" y="1056"/>
              <a:ext cx="96" cy="1824"/>
            </a:xfrm>
            <a:prstGeom prst="rect">
              <a:avLst/>
            </a:prstGeom>
            <a:solidFill>
              <a:srgbClr val="99CC00">
                <a:alpha val="57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42"/>
            <p:cNvSpPr>
              <a:spLocks noChangeArrowheads="1"/>
            </p:cNvSpPr>
            <p:nvPr/>
          </p:nvSpPr>
          <p:spPr bwMode="auto">
            <a:xfrm>
              <a:off x="3456" y="1296"/>
              <a:ext cx="192" cy="1392"/>
            </a:xfrm>
            <a:prstGeom prst="rect">
              <a:avLst/>
            </a:prstGeom>
            <a:solidFill>
              <a:srgbClr val="99CC00">
                <a:alpha val="57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43"/>
            <p:cNvSpPr>
              <a:spLocks noChangeArrowheads="1"/>
            </p:cNvSpPr>
            <p:nvPr/>
          </p:nvSpPr>
          <p:spPr bwMode="auto">
            <a:xfrm>
              <a:off x="5280" y="1296"/>
              <a:ext cx="144" cy="1344"/>
            </a:xfrm>
            <a:prstGeom prst="rect">
              <a:avLst/>
            </a:prstGeom>
            <a:solidFill>
              <a:schemeClr val="accent2">
                <a:alpha val="46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44"/>
            <p:cNvSpPr>
              <a:spLocks noChangeArrowheads="1"/>
            </p:cNvSpPr>
            <p:nvPr/>
          </p:nvSpPr>
          <p:spPr bwMode="auto">
            <a:xfrm>
              <a:off x="3360" y="1296"/>
              <a:ext cx="96" cy="1392"/>
            </a:xfrm>
            <a:prstGeom prst="rect">
              <a:avLst/>
            </a:prstGeom>
            <a:solidFill>
              <a:schemeClr val="accent2">
                <a:alpha val="46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768" y="864"/>
              <a:ext cx="288" cy="2208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46"/>
            <p:cNvSpPr>
              <a:spLocks noChangeArrowheads="1"/>
            </p:cNvSpPr>
            <p:nvPr/>
          </p:nvSpPr>
          <p:spPr bwMode="auto">
            <a:xfrm>
              <a:off x="1248" y="912"/>
              <a:ext cx="624" cy="211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47"/>
            <p:cNvSpPr>
              <a:spLocks noChangeArrowheads="1"/>
            </p:cNvSpPr>
            <p:nvPr/>
          </p:nvSpPr>
          <p:spPr bwMode="auto">
            <a:xfrm>
              <a:off x="2112" y="1008"/>
              <a:ext cx="336" cy="1968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48"/>
            <p:cNvSpPr>
              <a:spLocks noChangeArrowheads="1"/>
            </p:cNvSpPr>
            <p:nvPr/>
          </p:nvSpPr>
          <p:spPr bwMode="auto">
            <a:xfrm>
              <a:off x="2640" y="1008"/>
              <a:ext cx="288" cy="1920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49"/>
            <p:cNvSpPr>
              <a:spLocks noChangeArrowheads="1"/>
            </p:cNvSpPr>
            <p:nvPr/>
          </p:nvSpPr>
          <p:spPr bwMode="auto">
            <a:xfrm>
              <a:off x="3168" y="1056"/>
              <a:ext cx="192" cy="1872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50"/>
            <p:cNvSpPr>
              <a:spLocks noChangeArrowheads="1"/>
            </p:cNvSpPr>
            <p:nvPr/>
          </p:nvSpPr>
          <p:spPr bwMode="auto">
            <a:xfrm>
              <a:off x="3696" y="1104"/>
              <a:ext cx="96" cy="1776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51"/>
            <p:cNvSpPr>
              <a:spLocks noChangeArrowheads="1"/>
            </p:cNvSpPr>
            <p:nvPr/>
          </p:nvSpPr>
          <p:spPr bwMode="auto">
            <a:xfrm>
              <a:off x="4080" y="1152"/>
              <a:ext cx="192" cy="1680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512" y="1152"/>
              <a:ext cx="240" cy="1680"/>
            </a:xfrm>
            <a:prstGeom prst="rect">
              <a:avLst/>
            </a:prstGeom>
            <a:solidFill>
              <a:schemeClr val="tx1">
                <a:alpha val="4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12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370B47-6390-44F5-A10C-9F28B6F4B158}" type="slidenum">
              <a:rPr lang="en-US" smtClean="0">
                <a:ea typeface="MS PGothic" pitchFamily="34" charset="-128"/>
              </a:rPr>
              <a:pPr/>
              <a:t>9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0325" y="60325"/>
            <a:ext cx="2000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Need new approach</a:t>
            </a:r>
          </a:p>
        </p:txBody>
      </p:sp>
      <p:graphicFrame>
        <p:nvGraphicFramePr>
          <p:cNvPr id="4921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9796"/>
              </p:ext>
            </p:extLst>
          </p:nvPr>
        </p:nvGraphicFramePr>
        <p:xfrm>
          <a:off x="228600" y="3001324"/>
          <a:ext cx="7848600" cy="2561276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2438400"/>
                <a:gridCol w="1752600"/>
              </a:tblGrid>
              <a:tr h="5637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Particles in jets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Fraction of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Measured with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Resolution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[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σ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]</a:t>
                      </a:r>
                      <a:endParaRPr kumimoji="0" lang="el-GR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</a:tr>
              <a:tr h="432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Charged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65 %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Tracker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Negligible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4329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Photons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ECAL with 15%/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√E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0.07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E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jet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4103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Neutral Hadrons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ECAL + HCAL with 50%/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√E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0.16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E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jet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  <a:tr h="4762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Confusion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8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B66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  <a:cs typeface="Arial" charset="0"/>
                        </a:rPr>
                        <a:t>≤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0.24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E</a:t>
                      </a:r>
                      <a:r>
                        <a:rPr kumimoji="0" lang="en-US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151515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jet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51515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B5B"/>
                    </a:solidFill>
                  </a:tcPr>
                </a:tc>
              </a:tr>
            </a:tbl>
          </a:graphicData>
        </a:graphic>
      </p:graphicFrame>
      <p:sp>
        <p:nvSpPr>
          <p:cNvPr id="29732" name="AutoShape 35"/>
          <p:cNvSpPr>
            <a:spLocks noChangeArrowheads="1"/>
          </p:cNvSpPr>
          <p:nvPr/>
        </p:nvSpPr>
        <p:spPr bwMode="auto">
          <a:xfrm>
            <a:off x="2939320" y="5014210"/>
            <a:ext cx="3109913" cy="579620"/>
          </a:xfrm>
          <a:prstGeom prst="rightArrow">
            <a:avLst>
              <a:gd name="adj1" fmla="val 50000"/>
              <a:gd name="adj2" fmla="val 140598"/>
            </a:avLst>
          </a:prstGeom>
          <a:solidFill>
            <a:srgbClr val="D9D8D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151515"/>
                </a:solidFill>
              </a:rPr>
              <a:t>Required for 30%/</a:t>
            </a:r>
            <a:r>
              <a:rPr lang="en-US" sz="1600" b="1" dirty="0">
                <a:solidFill>
                  <a:srgbClr val="151515"/>
                </a:solidFill>
                <a:cs typeface="Arial" charset="0"/>
              </a:rPr>
              <a:t>√E</a:t>
            </a:r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 rot="3667166">
            <a:off x="7304881" y="315119"/>
            <a:ext cx="1414463" cy="169862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649913" y="457200"/>
            <a:ext cx="3113087" cy="2133600"/>
            <a:chOff x="3490" y="576"/>
            <a:chExt cx="1961" cy="1344"/>
          </a:xfrm>
        </p:grpSpPr>
        <p:sp>
          <p:nvSpPr>
            <p:cNvPr id="29748" name="Rectangle 38"/>
            <p:cNvSpPr>
              <a:spLocks noChangeArrowheads="1"/>
            </p:cNvSpPr>
            <p:nvPr/>
          </p:nvSpPr>
          <p:spPr bwMode="auto">
            <a:xfrm rot="3667166">
              <a:off x="3945" y="1203"/>
              <a:ext cx="891" cy="310"/>
            </a:xfrm>
            <a:prstGeom prst="rect">
              <a:avLst/>
            </a:prstGeom>
            <a:solidFill>
              <a:srgbClr val="333333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Arc 40"/>
            <p:cNvSpPr>
              <a:spLocks/>
            </p:cNvSpPr>
            <p:nvPr/>
          </p:nvSpPr>
          <p:spPr bwMode="auto">
            <a:xfrm rot="20731229" flipV="1">
              <a:off x="3490" y="1490"/>
              <a:ext cx="1040" cy="382"/>
            </a:xfrm>
            <a:custGeom>
              <a:avLst/>
              <a:gdLst>
                <a:gd name="T0" fmla="*/ 0 w 27321"/>
                <a:gd name="T1" fmla="*/ 0 h 21600"/>
                <a:gd name="T2" fmla="*/ 2 w 27321"/>
                <a:gd name="T3" fmla="*/ 0 h 21600"/>
                <a:gd name="T4" fmla="*/ 1 w 27321"/>
                <a:gd name="T5" fmla="*/ 0 h 21600"/>
                <a:gd name="T6" fmla="*/ 0 60000 65536"/>
                <a:gd name="T7" fmla="*/ 0 60000 65536"/>
                <a:gd name="T8" fmla="*/ 0 60000 65536"/>
                <a:gd name="T9" fmla="*/ 0 w 27321"/>
                <a:gd name="T10" fmla="*/ 0 h 21600"/>
                <a:gd name="T11" fmla="*/ 27321 w 2732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321" h="21600" fill="none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</a:path>
                <a:path w="27321" h="21600" stroke="0" extrusionOk="0">
                  <a:moveTo>
                    <a:pt x="-1" y="3481"/>
                  </a:moveTo>
                  <a:cubicBezTo>
                    <a:pt x="3501" y="1209"/>
                    <a:pt x="7585" y="-1"/>
                    <a:pt x="11760" y="0"/>
                  </a:cubicBezTo>
                  <a:cubicBezTo>
                    <a:pt x="17630" y="0"/>
                    <a:pt x="23248" y="2389"/>
                    <a:pt x="27320" y="6619"/>
                  </a:cubicBezTo>
                  <a:lnTo>
                    <a:pt x="11760" y="21600"/>
                  </a:lnTo>
                  <a:close/>
                </a:path>
              </a:pathLst>
            </a:custGeom>
            <a:noFill/>
            <a:ln w="19050">
              <a:solidFill>
                <a:srgbClr val="15151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AutoShape 41"/>
            <p:cNvSpPr>
              <a:spLocks noChangeArrowheads="1"/>
            </p:cNvSpPr>
            <p:nvPr/>
          </p:nvSpPr>
          <p:spPr bwMode="auto">
            <a:xfrm rot="3256338">
              <a:off x="4546" y="1056"/>
              <a:ext cx="528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1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2 w 21600"/>
                <a:gd name="T13" fmla="*/ 2280 h 21600"/>
                <a:gd name="T14" fmla="*/ 16568 w 21600"/>
                <a:gd name="T15" fmla="*/ 1368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1" name="Oval 42"/>
            <p:cNvSpPr>
              <a:spLocks noChangeArrowheads="1"/>
            </p:cNvSpPr>
            <p:nvPr/>
          </p:nvSpPr>
          <p:spPr bwMode="auto">
            <a:xfrm>
              <a:off x="4834" y="1008"/>
              <a:ext cx="528" cy="432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2" name="Line 43"/>
            <p:cNvSpPr>
              <a:spLocks noChangeShapeType="1"/>
            </p:cNvSpPr>
            <p:nvPr/>
          </p:nvSpPr>
          <p:spPr bwMode="auto">
            <a:xfrm flipV="1">
              <a:off x="3538" y="1440"/>
              <a:ext cx="768" cy="48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3" name="AutoShape 44"/>
            <p:cNvSpPr>
              <a:spLocks noChangeArrowheads="1"/>
            </p:cNvSpPr>
            <p:nvPr/>
          </p:nvSpPr>
          <p:spPr bwMode="auto">
            <a:xfrm rot="3431582">
              <a:off x="4310" y="1196"/>
              <a:ext cx="220" cy="3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07 w 21600"/>
                <a:gd name="T13" fmla="*/ 2274 h 21600"/>
                <a:gd name="T14" fmla="*/ 16593 w 21600"/>
                <a:gd name="T15" fmla="*/ 13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4" name="Oval 45"/>
            <p:cNvSpPr>
              <a:spLocks noChangeArrowheads="1"/>
            </p:cNvSpPr>
            <p:nvPr/>
          </p:nvSpPr>
          <p:spPr bwMode="auto">
            <a:xfrm>
              <a:off x="4450" y="1152"/>
              <a:ext cx="144" cy="144"/>
            </a:xfrm>
            <a:prstGeom prst="ellipse">
              <a:avLst/>
            </a:prstGeom>
            <a:solidFill>
              <a:srgbClr val="969696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5" name="Line 46"/>
            <p:cNvSpPr>
              <a:spLocks noChangeShapeType="1"/>
            </p:cNvSpPr>
            <p:nvPr/>
          </p:nvSpPr>
          <p:spPr bwMode="auto">
            <a:xfrm flipV="1">
              <a:off x="3538" y="960"/>
              <a:ext cx="1104" cy="960"/>
            </a:xfrm>
            <a:prstGeom prst="line">
              <a:avLst/>
            </a:prstGeom>
            <a:noFill/>
            <a:ln w="19050">
              <a:solidFill>
                <a:srgbClr val="15151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6" name="AutoShape 47"/>
            <p:cNvSpPr>
              <a:spLocks noChangeArrowheads="1"/>
            </p:cNvSpPr>
            <p:nvPr/>
          </p:nvSpPr>
          <p:spPr bwMode="auto">
            <a:xfrm rot="3161621">
              <a:off x="4600" y="666"/>
              <a:ext cx="37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2 w 21600"/>
                <a:gd name="T13" fmla="*/ 2250 h 21600"/>
                <a:gd name="T14" fmla="*/ 16548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33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7" name="Oval 48"/>
            <p:cNvSpPr>
              <a:spLocks noChangeArrowheads="1"/>
            </p:cNvSpPr>
            <p:nvPr/>
          </p:nvSpPr>
          <p:spPr bwMode="auto">
            <a:xfrm rot="4158273">
              <a:off x="4714" y="648"/>
              <a:ext cx="336" cy="192"/>
            </a:xfrm>
            <a:prstGeom prst="ellipse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8" name="Text Box 49"/>
            <p:cNvSpPr txBox="1">
              <a:spLocks noChangeArrowheads="1"/>
            </p:cNvSpPr>
            <p:nvPr/>
          </p:nvSpPr>
          <p:spPr bwMode="auto">
            <a:xfrm>
              <a:off x="4066" y="100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ECAL</a:t>
              </a:r>
            </a:p>
          </p:txBody>
        </p:sp>
        <p:sp>
          <p:nvSpPr>
            <p:cNvPr id="29759" name="Text Box 50"/>
            <p:cNvSpPr txBox="1">
              <a:spLocks noChangeArrowheads="1"/>
            </p:cNvSpPr>
            <p:nvPr/>
          </p:nvSpPr>
          <p:spPr bwMode="auto">
            <a:xfrm>
              <a:off x="5122" y="816"/>
              <a:ext cx="3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HCAL</a:t>
              </a:r>
            </a:p>
          </p:txBody>
        </p:sp>
        <p:sp>
          <p:nvSpPr>
            <p:cNvPr id="29760" name="Text Box 51"/>
            <p:cNvSpPr txBox="1">
              <a:spLocks noChangeArrowheads="1"/>
            </p:cNvSpPr>
            <p:nvPr/>
          </p:nvSpPr>
          <p:spPr bwMode="auto">
            <a:xfrm>
              <a:off x="4354" y="1200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</a:p>
          </p:txBody>
        </p:sp>
        <p:sp>
          <p:nvSpPr>
            <p:cNvPr id="29761" name="Text Box 52"/>
            <p:cNvSpPr txBox="1">
              <a:spLocks noChangeArrowheads="1"/>
            </p:cNvSpPr>
            <p:nvPr/>
          </p:nvSpPr>
          <p:spPr bwMode="auto">
            <a:xfrm>
              <a:off x="4882" y="1152"/>
              <a:ext cx="3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r>
                <a:rPr lang="en-US" sz="1800" baseline="30000">
                  <a:solidFill>
                    <a:srgbClr val="151515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l-GR" sz="1800">
                <a:solidFill>
                  <a:srgbClr val="151515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62" name="Text Box 53"/>
            <p:cNvSpPr txBox="1">
              <a:spLocks noChangeArrowheads="1"/>
            </p:cNvSpPr>
            <p:nvPr/>
          </p:nvSpPr>
          <p:spPr bwMode="auto">
            <a:xfrm>
              <a:off x="4713" y="700"/>
              <a:ext cx="23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K</a:t>
              </a:r>
              <a:r>
                <a:rPr lang="en-US" sz="1800" baseline="-25000" dirty="0">
                  <a:solidFill>
                    <a:schemeClr val="bg1"/>
                  </a:solidFill>
                </a:rPr>
                <a:t>L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737" name="AutoShape 54"/>
          <p:cNvSpPr>
            <a:spLocks/>
          </p:cNvSpPr>
          <p:nvPr/>
        </p:nvSpPr>
        <p:spPr bwMode="auto">
          <a:xfrm>
            <a:off x="8128712" y="3611380"/>
            <a:ext cx="100887" cy="1447800"/>
          </a:xfrm>
          <a:prstGeom prst="rightBrace">
            <a:avLst>
              <a:gd name="adj1" fmla="val 54167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/>
            <a:endParaRPr lang="en-US" sz="1800">
              <a:solidFill>
                <a:srgbClr val="151515"/>
              </a:solidFill>
            </a:endParaRPr>
          </a:p>
        </p:txBody>
      </p:sp>
      <p:sp>
        <p:nvSpPr>
          <p:cNvPr id="29738" name="Text Box 55"/>
          <p:cNvSpPr txBox="1">
            <a:spLocks noChangeArrowheads="1"/>
          </p:cNvSpPr>
          <p:nvPr/>
        </p:nvSpPr>
        <p:spPr bwMode="auto">
          <a:xfrm>
            <a:off x="8240713" y="4159250"/>
            <a:ext cx="985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51515"/>
                </a:solidFill>
              </a:rPr>
              <a:t>18%/</a:t>
            </a:r>
            <a:r>
              <a:rPr lang="en-US" dirty="0">
                <a:solidFill>
                  <a:srgbClr val="151515"/>
                </a:solidFill>
                <a:cs typeface="Arial" charset="0"/>
              </a:rPr>
              <a:t>√E</a:t>
            </a:r>
          </a:p>
        </p:txBody>
      </p:sp>
      <p:sp>
        <p:nvSpPr>
          <p:cNvPr id="29739" name="Text Box 57"/>
          <p:cNvSpPr txBox="1">
            <a:spLocks noChangeArrowheads="1"/>
          </p:cNvSpPr>
          <p:nvPr/>
        </p:nvSpPr>
        <p:spPr bwMode="auto">
          <a:xfrm>
            <a:off x="228600" y="88265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The idea…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81000" y="1295400"/>
            <a:ext cx="5257800" cy="990600"/>
            <a:chOff x="240" y="888"/>
            <a:chExt cx="3312" cy="624"/>
          </a:xfrm>
        </p:grpSpPr>
        <p:sp>
          <p:nvSpPr>
            <p:cNvPr id="29745" name="AutoShape 56"/>
            <p:cNvSpPr>
              <a:spLocks noChangeArrowheads="1"/>
            </p:cNvSpPr>
            <p:nvPr/>
          </p:nvSpPr>
          <p:spPr bwMode="auto">
            <a:xfrm>
              <a:off x="240" y="888"/>
              <a:ext cx="3312" cy="624"/>
            </a:xfrm>
            <a:prstGeom prst="roundRect">
              <a:avLst>
                <a:gd name="adj" fmla="val 16667"/>
              </a:avLst>
            </a:prstGeom>
            <a:solidFill>
              <a:srgbClr val="D4D2C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US" b="1" dirty="0">
                  <a:solidFill>
                    <a:srgbClr val="151515"/>
                  </a:solidFill>
                </a:rPr>
                <a:t>Charged particles                                            Tracker</a:t>
              </a:r>
              <a:endParaRPr lang="en-US" sz="700" b="1" dirty="0">
                <a:solidFill>
                  <a:srgbClr val="151515"/>
                </a:solidFill>
              </a:endParaRPr>
            </a:p>
            <a:p>
              <a:r>
                <a:rPr lang="en-US" dirty="0">
                  <a:solidFill>
                    <a:srgbClr val="151515"/>
                  </a:solidFill>
                </a:rPr>
                <a:t>                                    </a:t>
              </a:r>
              <a:r>
                <a:rPr lang="en-US" dirty="0" smtClean="0">
                  <a:solidFill>
                    <a:srgbClr val="151515"/>
                  </a:solidFill>
                </a:rPr>
                <a:t>  </a:t>
              </a:r>
              <a:r>
                <a:rPr lang="en-US" sz="1600" dirty="0" smtClean="0">
                  <a:solidFill>
                    <a:srgbClr val="151515"/>
                  </a:solidFill>
                </a:rPr>
                <a:t>measured </a:t>
              </a:r>
              <a:r>
                <a:rPr lang="en-US" sz="1600" dirty="0">
                  <a:solidFill>
                    <a:srgbClr val="151515"/>
                  </a:solidFill>
                </a:rPr>
                <a:t>with the</a:t>
              </a:r>
              <a:endParaRPr lang="en-US" sz="700" dirty="0">
                <a:solidFill>
                  <a:srgbClr val="151515"/>
                </a:solidFill>
              </a:endParaRPr>
            </a:p>
            <a:p>
              <a:r>
                <a:rPr lang="en-US" b="1" dirty="0">
                  <a:solidFill>
                    <a:srgbClr val="151515"/>
                  </a:solidFill>
                </a:rPr>
                <a:t>Neutral particles                                       </a:t>
              </a:r>
              <a:r>
                <a:rPr lang="en-US" b="1" dirty="0" smtClean="0">
                  <a:solidFill>
                    <a:srgbClr val="151515"/>
                  </a:solidFill>
                </a:rPr>
                <a:t>    Calorimeter</a:t>
              </a:r>
              <a:endParaRPr lang="en-US" b="1" dirty="0">
                <a:solidFill>
                  <a:srgbClr val="151515"/>
                </a:solidFill>
              </a:endParaRPr>
            </a:p>
          </p:txBody>
        </p:sp>
        <p:sp>
          <p:nvSpPr>
            <p:cNvPr id="29746" name="AutoShape 58"/>
            <p:cNvSpPr>
              <a:spLocks/>
            </p:cNvSpPr>
            <p:nvPr/>
          </p:nvSpPr>
          <p:spPr bwMode="auto">
            <a:xfrm>
              <a:off x="1440" y="1008"/>
              <a:ext cx="96" cy="432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AutoShape 59"/>
            <p:cNvSpPr>
              <a:spLocks/>
            </p:cNvSpPr>
            <p:nvPr/>
          </p:nvSpPr>
          <p:spPr bwMode="auto">
            <a:xfrm>
              <a:off x="2592" y="1008"/>
              <a:ext cx="96" cy="432"/>
            </a:xfrm>
            <a:prstGeom prst="leftBrace">
              <a:avLst>
                <a:gd name="adj1" fmla="val 37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38200" y="304800"/>
            <a:ext cx="3817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Particle Flow Algorithms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Repond - Imaging Calorimetry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9906" y="5911334"/>
            <a:ext cx="497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past, typical jet energy resolutions &gt; 50%/</a:t>
            </a:r>
            <a:r>
              <a:rPr lang="en-US" dirty="0" smtClean="0">
                <a:latin typeface="Times New Roman"/>
                <a:cs typeface="Times New Roman"/>
              </a:rPr>
              <a:t>√E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y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gray_2007</Template>
  <TotalTime>39775</TotalTime>
  <Words>3095</Words>
  <Application>Microsoft Office PowerPoint</Application>
  <PresentationFormat>On-screen Show (4:3)</PresentationFormat>
  <Paragraphs>835</Paragraphs>
  <Slides>48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gray_2007</vt:lpstr>
      <vt:lpstr>Equation</vt:lpstr>
      <vt:lpstr>Imaging Calorimetry for Lepton Colliders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repond</dc:creator>
  <cp:lastModifiedBy>repond</cp:lastModifiedBy>
  <cp:revision>89</cp:revision>
  <dcterms:created xsi:type="dcterms:W3CDTF">2010-10-30T09:54:02Z</dcterms:created>
  <dcterms:modified xsi:type="dcterms:W3CDTF">2013-09-05T09:15:29Z</dcterms:modified>
</cp:coreProperties>
</file>