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xlsx" ContentType="application/vnd.openxmlformats-officedocument.spreadsheetml.sheet"/>
  <Default Extension="vml" ContentType="application/vnd.openxmlformats-officedocument.vmlDrawing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4.bin" ContentType="application/vnd.openxmlformats-officedocument.oleObject"/>
  <Override PartName="/ppt/tags/tag3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5.bin" ContentType="application/vnd.openxmlformats-officedocument.oleObject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embeddings/oleObject13.bin" ContentType="application/vnd.openxmlformats-officedocument.oleObject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embeddings/oleObject14.bin" ContentType="application/vnd.openxmlformats-officedocument.oleObject"/>
  <Override PartName="/ppt/embeddings/oleObject15.bin" ContentType="application/vnd.openxmlformats-officedocument.oleObject"/>
  <Override PartName="/ppt/charts/chart1.xml" ContentType="application/vnd.openxmlformats-officedocument.drawingml.chart+xml"/>
  <Override PartName="/ppt/embeddings/oleObject16.bin" ContentType="application/vnd.openxmlformats-officedocument.oleObject"/>
  <Override PartName="/ppt/embeddings/oleObject17.bin" ContentType="application/vnd.openxmlformats-officedocument.oleObject"/>
  <Override PartName="/ppt/embeddings/oleObject18.bin" ContentType="application/vnd.openxmlformats-officedocument.oleObject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65"/>
  </p:notesMasterIdLst>
  <p:handoutMasterIdLst>
    <p:handoutMasterId r:id="rId66"/>
  </p:handoutMasterIdLst>
  <p:sldIdLst>
    <p:sldId id="257" r:id="rId2"/>
    <p:sldId id="600" r:id="rId3"/>
    <p:sldId id="640" r:id="rId4"/>
    <p:sldId id="466" r:id="rId5"/>
    <p:sldId id="380" r:id="rId6"/>
    <p:sldId id="483" r:id="rId7"/>
    <p:sldId id="484" r:id="rId8"/>
    <p:sldId id="622" r:id="rId9"/>
    <p:sldId id="629" r:id="rId10"/>
    <p:sldId id="630" r:id="rId11"/>
    <p:sldId id="561" r:id="rId12"/>
    <p:sldId id="637" r:id="rId13"/>
    <p:sldId id="638" r:id="rId14"/>
    <p:sldId id="639" r:id="rId15"/>
    <p:sldId id="636" r:id="rId16"/>
    <p:sldId id="633" r:id="rId17"/>
    <p:sldId id="560" r:id="rId18"/>
    <p:sldId id="562" r:id="rId19"/>
    <p:sldId id="563" r:id="rId20"/>
    <p:sldId id="564" r:id="rId21"/>
    <p:sldId id="565" r:id="rId22"/>
    <p:sldId id="566" r:id="rId23"/>
    <p:sldId id="567" r:id="rId24"/>
    <p:sldId id="568" r:id="rId25"/>
    <p:sldId id="569" r:id="rId26"/>
    <p:sldId id="570" r:id="rId27"/>
    <p:sldId id="571" r:id="rId28"/>
    <p:sldId id="572" r:id="rId29"/>
    <p:sldId id="573" r:id="rId30"/>
    <p:sldId id="574" r:id="rId31"/>
    <p:sldId id="575" r:id="rId32"/>
    <p:sldId id="576" r:id="rId33"/>
    <p:sldId id="577" r:id="rId34"/>
    <p:sldId id="578" r:id="rId35"/>
    <p:sldId id="579" r:id="rId36"/>
    <p:sldId id="580" r:id="rId37"/>
    <p:sldId id="581" r:id="rId38"/>
    <p:sldId id="598" r:id="rId39"/>
    <p:sldId id="601" r:id="rId40"/>
    <p:sldId id="587" r:id="rId41"/>
    <p:sldId id="614" r:id="rId42"/>
    <p:sldId id="602" r:id="rId43"/>
    <p:sldId id="617" r:id="rId44"/>
    <p:sldId id="615" r:id="rId45"/>
    <p:sldId id="618" r:id="rId46"/>
    <p:sldId id="616" r:id="rId47"/>
    <p:sldId id="613" r:id="rId48"/>
    <p:sldId id="611" r:id="rId49"/>
    <p:sldId id="603" r:id="rId50"/>
    <p:sldId id="604" r:id="rId51"/>
    <p:sldId id="634" r:id="rId52"/>
    <p:sldId id="621" r:id="rId53"/>
    <p:sldId id="619" r:id="rId54"/>
    <p:sldId id="597" r:id="rId55"/>
    <p:sldId id="635" r:id="rId56"/>
    <p:sldId id="624" r:id="rId57"/>
    <p:sldId id="625" r:id="rId58"/>
    <p:sldId id="631" r:id="rId59"/>
    <p:sldId id="632" r:id="rId60"/>
    <p:sldId id="626" r:id="rId61"/>
    <p:sldId id="595" r:id="rId62"/>
    <p:sldId id="627" r:id="rId63"/>
    <p:sldId id="628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Michal Šumbera" initials="MŠ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CECEC"/>
    <a:srgbClr val="979797"/>
    <a:srgbClr val="8F8F8F"/>
    <a:srgbClr val="848484"/>
    <a:srgbClr val="707070"/>
    <a:srgbClr val="A2A2A2"/>
    <a:srgbClr val="FB28C9"/>
    <a:srgbClr val="C6EEE8"/>
    <a:srgbClr val="110099"/>
    <a:srgbClr val="1A9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>
  <p:normalViewPr snapVertSplitter="1" vertBarState="minimized">
    <p:restoredLeft sz="34545" autoAdjust="0"/>
    <p:restoredTop sz="95574" autoAdjust="0"/>
  </p:normalViewPr>
  <p:slideViewPr>
    <p:cSldViewPr snapToGrid="0" snapToObjects="1">
      <p:cViewPr varScale="1">
        <p:scale>
          <a:sx n="143" d="100"/>
          <a:sy n="143" d="100"/>
        </p:scale>
        <p:origin x="-2496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5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93" d="100"/>
          <a:sy n="93" d="100"/>
        </p:scale>
        <p:origin x="-3688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handoutMaster" Target="handoutMasters/handoutMaster1.xml"/><Relationship Id="rId67" Type="http://schemas.openxmlformats.org/officeDocument/2006/relationships/printerSettings" Target="printerSettings/printerSettings1.bin"/><Relationship Id="rId68" Type="http://schemas.openxmlformats.org/officeDocument/2006/relationships/commentAuthors" Target="commentAuthors.xml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35"/>
    </mc:Choice>
    <mc:Fallback>
      <c:style val="35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solidFill>
                <a:srgbClr val="CCFFCC"/>
              </a:solidFill>
            </c:spPr>
          </c:dPt>
          <c:dPt>
            <c:idx val="1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dPt>
            <c:idx val="2"/>
            <c:bubble3D val="0"/>
            <c:spPr>
              <a:solidFill>
                <a:srgbClr val="CCFFCC"/>
              </a:solidFill>
            </c:spPr>
          </c:dPt>
          <c:dPt>
            <c:idx val="3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</c:spPr>
          </c:dPt>
          <c:cat>
            <c:strRef>
              <c:f>Sheet1!$A$2:$A$5</c:f>
              <c:strCache>
                <c:ptCount val="4"/>
                <c:pt idx="0">
                  <c:v>1st Qtr</c:v>
                </c:pt>
                <c:pt idx="1">
                  <c:v>2nd Qtr</c:v>
                </c:pt>
                <c:pt idx="2">
                  <c:v>3rd Qtr</c:v>
                </c:pt>
                <c:pt idx="3">
                  <c:v>4th Qtr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3.0</c:v>
                </c:pt>
                <c:pt idx="1">
                  <c:v>2.0</c:v>
                </c:pt>
                <c:pt idx="2">
                  <c:v>3.0</c:v>
                </c:pt>
                <c:pt idx="3">
                  <c:v>2.0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126"/>
      </c:pieChart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Relationship Id="rId2" Type="http://schemas.openxmlformats.org/officeDocument/2006/relationships/image" Target="../media/image27.emf"/><Relationship Id="rId3" Type="http://schemas.openxmlformats.org/officeDocument/2006/relationships/image" Target="../media/image28.e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4" Type="http://schemas.openxmlformats.org/officeDocument/2006/relationships/image" Target="../media/image50.emf"/><Relationship Id="rId5" Type="http://schemas.openxmlformats.org/officeDocument/2006/relationships/image" Target="../media/image51.emf"/><Relationship Id="rId1" Type="http://schemas.openxmlformats.org/officeDocument/2006/relationships/image" Target="../media/image47.emf"/><Relationship Id="rId2" Type="http://schemas.openxmlformats.org/officeDocument/2006/relationships/image" Target="../media/image48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2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1.emf"/><Relationship Id="rId2" Type="http://schemas.openxmlformats.org/officeDocument/2006/relationships/image" Target="../media/image112.emf"/><Relationship Id="rId3" Type="http://schemas.openxmlformats.org/officeDocument/2006/relationships/image" Target="../media/image11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70CF39-0FF9-E24D-8530-D5C6AB2D5EA0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67843B-1EF8-4742-B0BC-2109A498B67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280755"/>
      </p:ext>
    </p:extLst>
  </p:cSld>
  <p:clrMap bg1="lt1" tx1="dk1" bg2="lt2" tx2="dk2" accent1="accent1" accent2="accent2" accent3="accent3" accent4="accent4" accent5="accent5" accent6="accent6" hlink="hlink" folHlink="folHlink"/>
  <p:hf sldNum="0"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387A13-3876-1449-8237-3A394FC18A37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smtClean="0"/>
              <a:t>M.Š.   Low pT results from RHIC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0020E-7452-F54A-AF2D-032BBA970F0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626262"/>
      </p:ext>
    </p:extLst>
  </p:cSld>
  <p:clrMap bg1="lt1" tx1="dk1" bg2="lt2" tx2="dk2" accent1="accent1" accent2="accent2" accent3="accent3" accent4="accent4" accent5="accent5" accent6="accent6" hlink="hlink" folHlink="folHlink"/>
  <p:hf sldNum="0" hd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BCEE2C0B-FF27-914E-B834-B0ECB2EDF34C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5059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506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F3798D00-AF5C-D343-88AA-226B526A9CC9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7107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710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2D8D258-D096-1947-ABFA-0E3302B5EA96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49155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49156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C7D46E62-18BB-E040-9A75-88BAA90782C1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1203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1204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723900" algn="l"/>
                <a:tab pos="1447800" algn="l"/>
                <a:tab pos="2171700" algn="l"/>
                <a:tab pos="28956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752465BC-039E-FB43-A8B4-51AE60E0147D}" type="slidenum">
              <a:rPr lang="en-US" sz="1200">
                <a:solidFill>
                  <a:srgbClr val="000000"/>
                </a:solidFill>
                <a:latin typeface="Times New Roman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53251" name="Text Box 1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53252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79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none" anchor="ctr"/>
          <a:lstStyle/>
          <a:p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3EC219E3-092E-4F42-8E40-3CD23E9F616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/>
              <a:t>29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7388"/>
            <a:ext cx="4570413" cy="3427412"/>
          </a:xfrm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3213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8D50C1A6-C6EF-FB40-A217-ADCB2D64E4AD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/>
          </a:p>
        </p:txBody>
      </p:sp>
      <p:sp>
        <p:nvSpPr>
          <p:cNvPr id="5018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F9C39DCC-A802-0E45-AD64-A0D34C8C2BD5}" type="slidenum">
              <a:rPr lang="en-US" smtClean="0"/>
              <a:pPr/>
              <a:t>37</a:t>
            </a:fld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68825" cy="3427413"/>
          </a:xfrm>
          <a:ln/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1026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3283" name="Rectangle 1027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Need to go through formatting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AE38A7-1363-FA4E-8D7F-044D1D554BB0}" type="slidenum">
              <a:rPr lang="en-US" smtClean="0"/>
              <a:pPr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0955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A427EDE4-C049-8743-A44E-2967ADF75C3C}" type="slidenum">
              <a:rPr lang="en-US" smtClean="0"/>
              <a:pPr/>
              <a:t>62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78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747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M.Š.   Low pT results from RHIC</a:t>
            </a:r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03059976-4D16-D545-95E5-6CED96FF6C05}" type="slidenum">
              <a:rPr lang="en-US">
                <a:latin typeface="Times New Roman" charset="0"/>
              </a:rPr>
              <a:pPr>
                <a:buFont typeface="Times New Roman" charset="0"/>
                <a:buNone/>
              </a:pPr>
              <a:t>11</a:t>
            </a:fld>
            <a:endParaRPr lang="en-US">
              <a:latin typeface="Times New Roman" charset="0"/>
            </a:endParaRPr>
          </a:p>
        </p:txBody>
      </p:sp>
      <p:sp>
        <p:nvSpPr>
          <p:cNvPr id="31747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1748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208463"/>
          </a:xfrm>
          <a:noFill/>
          <a:ln/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495CADE8-42A6-C444-980A-2212B104C5B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>
                <a:buFont typeface="Times New Roman" charset="0"/>
                <a:buNone/>
              </a:pPr>
              <a:t>13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fld id="{816C6CA0-A357-9C4D-8FC4-F68A2BDE9A94}" type="datetime1">
              <a:rPr lang="en-US"/>
              <a:pPr/>
              <a:t>4/18/13</a:t>
            </a:fld>
            <a:endParaRPr lang="en-US"/>
          </a:p>
        </p:txBody>
      </p:sp>
      <p:sp>
        <p:nvSpPr>
          <p:cNvPr id="102809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028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754" y="4343400"/>
            <a:ext cx="5030492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/>
              <a:t>The function S(r) is a Gaussian parameterization of the source, which is convoluted with the kernel (wavefunction-squared)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495CADE8-42A6-C444-980A-2212B104C5B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>
                <a:buFont typeface="Times New Roman" charset="0"/>
                <a:buNone/>
              </a:pPr>
              <a:t>15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495CADE8-42A6-C444-980A-2212B104C5BE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>
                <a:buFont typeface="Times New Roman" charset="0"/>
                <a:buNone/>
              </a:pPr>
              <a:t>16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F1836808-1C4F-D64D-BD01-309695318C4F}" type="slidenum">
              <a:rPr lang="en-US">
                <a:latin typeface="Arial" charset="0"/>
                <a:ea typeface="ＭＳ Ｐゴシック" charset="-128"/>
                <a:cs typeface="ＭＳ Ｐゴシック" charset="-128"/>
              </a:rPr>
              <a:pPr>
                <a:buFont typeface="Times New Roman" charset="0"/>
                <a:buNone/>
              </a:pPr>
              <a:t>17</a:t>
            </a:fld>
            <a:endParaRPr lang="en-US"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5991C1-6F41-5F46-8C87-A67897B58FBF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53825C-9246-0D4D-B098-D14A4338F791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99AC61-52F0-B342-9B40-C889A6020F09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7813"/>
            <a:ext cx="8229600" cy="58531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July 21, 2011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M.Š.     EPS-HEP 2011, Grenoble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68E742-4DEC-DF45-BAB3-7B70C8DF9A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5922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524000"/>
            <a:ext cx="7621588" cy="17510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cs-CZ" smtClean="0"/>
              <a:t>July 21, 2011</a:t>
            </a: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M.Š.     EPS-HEP 2011, Grenoble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58BB03-23BD-154E-9271-1F40E5E199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5644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B4301-1363-4648-973D-67D7395231E8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1093C2-3339-784B-8F75-A4065083C48F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E0F05-0ACF-AB4B-96BE-D3D59446FACE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0936BE-5CE0-8F45-BC3B-8CF85EE7DBAC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624AE4-5AC0-6F4C-8025-B7CD351C1D36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31069F-2AF1-5340-AED1-0B9F0EA2ADC1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DEEBC-4A45-A14F-B7A7-9C655F89D6F5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587AF6-65EB-1B45-993D-96AB4AA9EE96}" type="datetime1">
              <a:rPr lang="en-US" smtClean="0"/>
              <a:pPr/>
              <a:t>4/18/13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alphaModFix amt="50000"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218590" y="6472763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A1E4F-C6B9-594E-95A0-E4B098D00F22}" type="datetime1">
              <a:rPr lang="en-US" smtClean="0"/>
              <a:pPr/>
              <a:t>4/18/13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-77229" y="6503775"/>
            <a:ext cx="17762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smtClean="0"/>
              <a:t>M. Šumbera NPI ASCR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16574" y="649850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/>
                </a:solidFill>
              </a:defRPr>
            </a:lvl1pPr>
          </a:lstStyle>
          <a:p>
            <a:fld id="{7DA04688-5E2F-B540-A766-51DEB44535E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 userDrawn="1"/>
        </p:nvSpPr>
        <p:spPr>
          <a:xfrm>
            <a:off x="1502094" y="649956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4" Type="http://schemas.openxmlformats.org/officeDocument/2006/relationships/oleObject" Target="../embeddings/oleObject1.bin"/><Relationship Id="rId5" Type="http://schemas.openxmlformats.org/officeDocument/2006/relationships/image" Target="../media/image14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5.xml"/><Relationship Id="rId5" Type="http://schemas.openxmlformats.org/officeDocument/2006/relationships/oleObject" Target="../embeddings/oleObject2.bin"/><Relationship Id="rId6" Type="http://schemas.openxmlformats.org/officeDocument/2006/relationships/image" Target="../media/image16.emf"/><Relationship Id="rId7" Type="http://schemas.openxmlformats.org/officeDocument/2006/relationships/oleObject" Target="../embeddings/oleObject3.bin"/><Relationship Id="rId8" Type="http://schemas.openxmlformats.org/officeDocument/2006/relationships/image" Target="../media/image17.emf"/><Relationship Id="rId1" Type="http://schemas.openxmlformats.org/officeDocument/2006/relationships/vmlDrawing" Target="../drawings/vmlDrawing2.vml"/><Relationship Id="rId2" Type="http://schemas.openxmlformats.org/officeDocument/2006/relationships/tags" Target="../tags/tag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20.png"/><Relationship Id="rId6" Type="http://schemas.openxmlformats.org/officeDocument/2006/relationships/image" Target="../media/image21.wmf"/><Relationship Id="rId7" Type="http://schemas.openxmlformats.org/officeDocument/2006/relationships/oleObject" Target="../embeddings/oleObject4.bin"/><Relationship Id="rId8" Type="http://schemas.openxmlformats.org/officeDocument/2006/relationships/image" Target="../media/image19.emf"/><Relationship Id="rId1" Type="http://schemas.openxmlformats.org/officeDocument/2006/relationships/vmlDrawing" Target="../drawings/vmlDrawing3.vml"/><Relationship Id="rId2" Type="http://schemas.openxmlformats.org/officeDocument/2006/relationships/tags" Target="../tags/tag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8.xml"/><Relationship Id="rId5" Type="http://schemas.openxmlformats.org/officeDocument/2006/relationships/oleObject" Target="../embeddings/oleObject5.bin"/><Relationship Id="rId6" Type="http://schemas.openxmlformats.org/officeDocument/2006/relationships/image" Target="../media/image22.emf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" Type="http://schemas.openxmlformats.org/officeDocument/2006/relationships/vmlDrawing" Target="../drawings/vmlDrawing4.vml"/><Relationship Id="rId2" Type="http://schemas.openxmlformats.org/officeDocument/2006/relationships/tags" Target="../tags/tag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4" Type="http://schemas.openxmlformats.org/officeDocument/2006/relationships/notesSlide" Target="../notesSlides/notesSlide9.xml"/><Relationship Id="rId5" Type="http://schemas.openxmlformats.org/officeDocument/2006/relationships/oleObject" Target="../embeddings/oleObject6.bin"/><Relationship Id="rId6" Type="http://schemas.openxmlformats.org/officeDocument/2006/relationships/image" Target="../media/image26.emf"/><Relationship Id="rId7" Type="http://schemas.openxmlformats.org/officeDocument/2006/relationships/image" Target="../media/image29.emf"/><Relationship Id="rId8" Type="http://schemas.openxmlformats.org/officeDocument/2006/relationships/oleObject" Target="../embeddings/oleObject7.bin"/><Relationship Id="rId9" Type="http://schemas.openxmlformats.org/officeDocument/2006/relationships/image" Target="../media/image27.emf"/><Relationship Id="rId10" Type="http://schemas.openxmlformats.org/officeDocument/2006/relationships/oleObject" Target="../embeddings/oleObject8.bin"/><Relationship Id="rId11" Type="http://schemas.openxmlformats.org/officeDocument/2006/relationships/image" Target="../media/image28.emf"/><Relationship Id="rId1" Type="http://schemas.openxmlformats.org/officeDocument/2006/relationships/vmlDrawing" Target="../drawings/vmlDrawing5.vml"/><Relationship Id="rId2" Type="http://schemas.openxmlformats.org/officeDocument/2006/relationships/tags" Target="../tags/tag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Relationship Id="rId3" Type="http://schemas.openxmlformats.org/officeDocument/2006/relationships/image" Target="../media/image3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image" Target="../media/image37.emf"/><Relationship Id="rId3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png"/><Relationship Id="rId3" Type="http://schemas.openxmlformats.org/officeDocument/2006/relationships/image" Target="../media/image4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png"/><Relationship Id="rId3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6.emf"/><Relationship Id="rId3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50.emf"/><Relationship Id="rId12" Type="http://schemas.openxmlformats.org/officeDocument/2006/relationships/oleObject" Target="../embeddings/oleObject13.bin"/><Relationship Id="rId13" Type="http://schemas.openxmlformats.org/officeDocument/2006/relationships/image" Target="../media/image51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15.xml"/><Relationship Id="rId4" Type="http://schemas.openxmlformats.org/officeDocument/2006/relationships/oleObject" Target="../embeddings/oleObject9.bin"/><Relationship Id="rId5" Type="http://schemas.openxmlformats.org/officeDocument/2006/relationships/image" Target="../media/image47.emf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8.emf"/><Relationship Id="rId8" Type="http://schemas.openxmlformats.org/officeDocument/2006/relationships/oleObject" Target="../embeddings/oleObject11.bin"/><Relationship Id="rId9" Type="http://schemas.openxmlformats.org/officeDocument/2006/relationships/image" Target="../media/image49.emf"/><Relationship Id="rId10" Type="http://schemas.openxmlformats.org/officeDocument/2006/relationships/oleObject" Target="../embeddings/oleObject12.bin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Relationship Id="rId3" Type="http://schemas.openxmlformats.org/officeDocument/2006/relationships/image" Target="../media/image5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emf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png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://arxiv.org/abs/arXiv:1208.0057" TargetMode="External"/><Relationship Id="rId4" Type="http://schemas.openxmlformats.org/officeDocument/2006/relationships/hyperlink" Target="http://arxiv.org/abs/arXiv:1211.599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7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oleObject" Target="../embeddings/oleObject14.bin"/><Relationship Id="rId5" Type="http://schemas.openxmlformats.org/officeDocument/2006/relationships/image" Target="../media/image63.emf"/><Relationship Id="rId6" Type="http://schemas.openxmlformats.org/officeDocument/2006/relationships/image" Target="../media/image65.png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7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78.png"/><Relationship Id="rId5" Type="http://schemas.openxmlformats.org/officeDocument/2006/relationships/image" Target="../media/image79.png"/><Relationship Id="rId6" Type="http://schemas.openxmlformats.org/officeDocument/2006/relationships/image" Target="../media/image80.png"/><Relationship Id="rId7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66.png"/><Relationship Id="rId6" Type="http://schemas.openxmlformats.org/officeDocument/2006/relationships/image" Target="../media/image84.png"/><Relationship Id="rId7" Type="http://schemas.openxmlformats.org/officeDocument/2006/relationships/image" Target="../media/image85.png"/><Relationship Id="rId8" Type="http://schemas.openxmlformats.org/officeDocument/2006/relationships/image" Target="../media/image86.png"/><Relationship Id="rId9" Type="http://schemas.openxmlformats.org/officeDocument/2006/relationships/image" Target="../media/image87.png"/><Relationship Id="rId10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66.png"/><Relationship Id="rId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gif"/><Relationship Id="rId6" Type="http://schemas.openxmlformats.org/officeDocument/2006/relationships/image" Target="../media/image97.gif"/><Relationship Id="rId7" Type="http://schemas.openxmlformats.org/officeDocument/2006/relationships/image" Target="../media/image98.gif"/><Relationship Id="rId8" Type="http://schemas.openxmlformats.org/officeDocument/2006/relationships/image" Target="../media/image99.gif"/><Relationship Id="rId9" Type="http://schemas.openxmlformats.org/officeDocument/2006/relationships/hyperlink" Target="http://arxiv.org/abs/arXiv:1208.0057" TargetMode="External"/><Relationship Id="rId10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3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4" Type="http://schemas.openxmlformats.org/officeDocument/2006/relationships/image" Target="../media/image101.emf"/><Relationship Id="rId5" Type="http://schemas.openxmlformats.org/officeDocument/2006/relationships/hyperlink" Target="http://arxiv.org/abs/arXiv:1208.0057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03.emf"/><Relationship Id="rId5" Type="http://schemas.openxmlformats.org/officeDocument/2006/relationships/hyperlink" Target="http://arxiv.org/abs/arXiv:1208.0057" TargetMode="External"/><Relationship Id="rId6" Type="http://schemas.openxmlformats.org/officeDocument/2006/relationships/oleObject" Target="../embeddings/oleObject15.bin"/><Relationship Id="rId7" Type="http://schemas.openxmlformats.org/officeDocument/2006/relationships/image" Target="../media/image102.e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4" Type="http://schemas.openxmlformats.org/officeDocument/2006/relationships/image" Target="../media/image105.png"/><Relationship Id="rId5" Type="http://schemas.openxmlformats.org/officeDocument/2006/relationships/image" Target="../media/image106.png"/><Relationship Id="rId6" Type="http://schemas.openxmlformats.org/officeDocument/2006/relationships/image" Target="../media/image107.png"/><Relationship Id="rId7" Type="http://schemas.openxmlformats.org/officeDocument/2006/relationships/image" Target="../media/image108.png"/><Relationship Id="rId8" Type="http://schemas.openxmlformats.org/officeDocument/2006/relationships/image" Target="../media/image109.png"/><Relationship Id="rId9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/Relationships>
</file>

<file path=ppt/slides/_rels/slide5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2.emf"/><Relationship Id="rId12" Type="http://schemas.openxmlformats.org/officeDocument/2006/relationships/image" Target="../media/image118.gif"/><Relationship Id="rId13" Type="http://schemas.openxmlformats.org/officeDocument/2006/relationships/oleObject" Target="../embeddings/oleObject18.bin"/><Relationship Id="rId14" Type="http://schemas.openxmlformats.org/officeDocument/2006/relationships/image" Target="../media/image113.emf"/><Relationship Id="rId15" Type="http://schemas.openxmlformats.org/officeDocument/2006/relationships/image" Target="../media/image66.png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114.gif"/><Relationship Id="rId4" Type="http://schemas.openxmlformats.org/officeDocument/2006/relationships/image" Target="../media/image115.gif"/><Relationship Id="rId5" Type="http://schemas.openxmlformats.org/officeDocument/2006/relationships/image" Target="../media/image116.gif"/><Relationship Id="rId6" Type="http://schemas.openxmlformats.org/officeDocument/2006/relationships/image" Target="../media/image117.gif"/><Relationship Id="rId7" Type="http://schemas.openxmlformats.org/officeDocument/2006/relationships/chart" Target="../charts/chart1.xml"/><Relationship Id="rId8" Type="http://schemas.openxmlformats.org/officeDocument/2006/relationships/oleObject" Target="../embeddings/oleObject16.bin"/><Relationship Id="rId9" Type="http://schemas.openxmlformats.org/officeDocument/2006/relationships/image" Target="../media/image111.emf"/><Relationship Id="rId10" Type="http://schemas.openxmlformats.org/officeDocument/2006/relationships/oleObject" Target="../embeddings/oleObject17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4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6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126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Relationship Id="rId3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0707" y="1433532"/>
            <a:ext cx="7920917" cy="126856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Aktivity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skupiny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ultrarelativistick</a:t>
            </a:r>
            <a:r>
              <a:rPr lang="cs-CZ" sz="2800" b="1" dirty="0" err="1">
                <a:solidFill>
                  <a:srgbClr val="FF0000"/>
                </a:solidFill>
              </a:rPr>
              <a:t>ých</a:t>
            </a:r>
            <a:r>
              <a:rPr lang="cs-CZ" sz="2800" b="1" dirty="0">
                <a:solidFill>
                  <a:srgbClr val="FF0000"/>
                </a:solidFill>
              </a:rPr>
              <a:t> těžkých iontů ÚJF AVČR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v experimentech ALICE a STAR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183565" y="2776031"/>
            <a:ext cx="4877708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>
              <a:spcBef>
                <a:spcPct val="20000"/>
              </a:spcBef>
            </a:pPr>
            <a:r>
              <a:rPr lang="en-GB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Michal </a:t>
            </a:r>
            <a:r>
              <a:rPr lang="en-GB" sz="2000" b="1" i="1" dirty="0" err="1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Šumbera</a:t>
            </a:r>
            <a:endParaRPr lang="en-US" sz="2000" b="1" i="1" dirty="0">
              <a:solidFill>
                <a:srgbClr val="FFFF99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pPr algn="ctr" defTabSz="762000" eaLnBrk="0" hangingPunct="0">
              <a:spcBef>
                <a:spcPct val="20000"/>
              </a:spcBef>
            </a:pPr>
            <a:r>
              <a:rPr lang="en-US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Nuclear Physics Institute AS CR, </a:t>
            </a:r>
            <a:r>
              <a:rPr lang="cs-CZ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Řež</a:t>
            </a:r>
            <a:r>
              <a:rPr lang="en-US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/</a:t>
            </a:r>
            <a:r>
              <a:rPr lang="en-US" sz="2000" b="1" i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Prague</a:t>
            </a:r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pic>
        <p:nvPicPr>
          <p:cNvPr id="7" name="Picture 6" descr="Logo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1014" y="123628"/>
            <a:ext cx="668020" cy="668020"/>
          </a:xfrm>
          <a:prstGeom prst="rect">
            <a:avLst/>
          </a:prstGeom>
        </p:spPr>
      </p:pic>
      <p:sp>
        <p:nvSpPr>
          <p:cNvPr id="8" name="Line 20"/>
          <p:cNvSpPr>
            <a:spLocks noChangeShapeType="1"/>
          </p:cNvSpPr>
          <p:nvPr/>
        </p:nvSpPr>
        <p:spPr bwMode="auto">
          <a:xfrm>
            <a:off x="142875" y="1321899"/>
            <a:ext cx="8141781" cy="1707330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 flipV="1">
            <a:off x="396172" y="1300184"/>
            <a:ext cx="8603366" cy="1729045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05322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Elliptic Flow: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LHC vs. RHIC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974450" y="1204891"/>
            <a:ext cx="7251156" cy="4559373"/>
            <a:chOff x="2051599" y="1204929"/>
            <a:chExt cx="5478607" cy="4559373"/>
          </a:xfrm>
        </p:grpSpPr>
        <p:sp>
          <p:nvSpPr>
            <p:cNvPr id="7" name="AutoShape 2" descr="Dotted grid"/>
            <p:cNvSpPr>
              <a:spLocks noChangeArrowheads="1"/>
            </p:cNvSpPr>
            <p:nvPr/>
          </p:nvSpPr>
          <p:spPr bwMode="auto">
            <a:xfrm>
              <a:off x="2051599" y="1204929"/>
              <a:ext cx="5478607" cy="455937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9" name="Picture 8" descr="ALICE_v2.pdf"/>
            <p:cNvPicPr>
              <a:picLocks/>
            </p:cNvPicPr>
            <p:nvPr/>
          </p:nvPicPr>
          <p:blipFill rotWithShape="1">
            <a:blip r:embed="rId2"/>
            <a:srcRect l="1" r="-2463" b="1895"/>
            <a:stretch/>
          </p:blipFill>
          <p:spPr>
            <a:xfrm>
              <a:off x="2192407" y="1302166"/>
              <a:ext cx="5229289" cy="4288880"/>
            </a:xfrm>
            <a:prstGeom prst="rect">
              <a:avLst/>
            </a:prstGeom>
            <a:solidFill>
              <a:schemeClr val="bg1"/>
            </a:solidFill>
            <a:effectLst/>
          </p:spPr>
        </p:pic>
      </p:grpSp>
      <p:sp>
        <p:nvSpPr>
          <p:cNvPr id="11" name="Rectangle 10"/>
          <p:cNvSpPr/>
          <p:nvPr/>
        </p:nvSpPr>
        <p:spPr>
          <a:xfrm>
            <a:off x="412490" y="5942510"/>
            <a:ext cx="84886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en-US" altLang="ja-JP" sz="28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same flow properties from √s</a:t>
            </a:r>
            <a:r>
              <a:rPr lang="en-US" altLang="ja-JP" sz="2800" baseline="-250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NN</a:t>
            </a:r>
            <a:r>
              <a:rPr lang="en-US" altLang="ja-JP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=200 </a:t>
            </a:r>
            <a:r>
              <a:rPr lang="en-US" altLang="ja-JP" sz="2800" dirty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GeV to 2.76 TeV</a:t>
            </a:r>
          </a:p>
        </p:txBody>
      </p:sp>
      <p:sp>
        <p:nvSpPr>
          <p:cNvPr id="13" name="TextBox 9"/>
          <p:cNvSpPr txBox="1">
            <a:spLocks noChangeArrowheads="1"/>
          </p:cNvSpPr>
          <p:nvPr/>
        </p:nvSpPr>
        <p:spPr bwMode="auto">
          <a:xfrm>
            <a:off x="1295504" y="5372243"/>
            <a:ext cx="2200141" cy="292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24" tIns="45712" rIns="91424" bIns="45712">
            <a:prstTxWarp prst="textNoShape">
              <a:avLst/>
            </a:prstTxWarp>
            <a:spAutoFit/>
          </a:bodyPr>
          <a:lstStyle/>
          <a:p>
            <a:r>
              <a:rPr lang="en-US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ALICE: </a:t>
            </a:r>
            <a:r>
              <a:rPr lang="en-US" altLang="ja-JP" sz="13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PRL 105 (2010) 252302 </a:t>
            </a:r>
            <a:endParaRPr lang="en-US" sz="1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 descr="alice-logo.g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85" y="57054"/>
            <a:ext cx="683568" cy="932440"/>
          </a:xfrm>
          <a:prstGeom prst="rect">
            <a:avLst/>
          </a:prstGeom>
        </p:spPr>
      </p:pic>
      <p:pic>
        <p:nvPicPr>
          <p:cNvPr id="12" name="Picture 11" descr="STAR-logo-base-red.g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99056" y="-17298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772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30724" name="Rectangle 4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90B20F94-377B-5642-BB63-33CAD991C790}" type="slidenum">
              <a:rPr lang="en-US" b="1">
                <a:latin typeface="Garamond" charset="0"/>
              </a:rPr>
              <a:pPr>
                <a:buFont typeface="Times New Roman" charset="0"/>
                <a:buNone/>
              </a:pPr>
              <a:t>11</a:t>
            </a:fld>
            <a:endParaRPr lang="en-US" b="1" dirty="0">
              <a:latin typeface="Garamond" charset="0"/>
            </a:endParaRPr>
          </a:p>
        </p:txBody>
      </p:sp>
      <p:sp>
        <p:nvSpPr>
          <p:cNvPr id="30725" name="Slide Number Placeholder 4"/>
          <p:cNvSpPr txBox="1">
            <a:spLocks noGrp="1"/>
          </p:cNvSpPr>
          <p:nvPr/>
        </p:nvSpPr>
        <p:spPr bwMode="auto">
          <a:xfrm>
            <a:off x="6553200" y="6243638"/>
            <a:ext cx="21320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 anchor="b">
            <a:prstTxWarp prst="textNoShape">
              <a:avLst/>
            </a:prstTxWarp>
          </a:bodyPr>
          <a:lstStyle/>
          <a:p>
            <a:pPr algn="r">
              <a:tabLst>
                <a:tab pos="723900" algn="l"/>
                <a:tab pos="1447800" algn="l"/>
              </a:tabLst>
            </a:pPr>
            <a:endParaRPr lang="en-US" sz="1200" dirty="0">
              <a:solidFill>
                <a:srgbClr val="000000"/>
              </a:solidFill>
              <a:latin typeface="Garamond" charset="0"/>
            </a:endParaRPr>
          </a:p>
        </p:txBody>
      </p:sp>
      <p:sp>
        <p:nvSpPr>
          <p:cNvPr id="30726" name="Rectangle 1"/>
          <p:cNvSpPr>
            <a:spLocks noGrp="1" noChangeArrowheads="1"/>
          </p:cNvSpPr>
          <p:nvPr>
            <p:ph type="title"/>
          </p:nvPr>
        </p:nvSpPr>
        <p:spPr>
          <a:xfrm>
            <a:off x="914400" y="1219200"/>
            <a:ext cx="7623175" cy="2743200"/>
          </a:xfrm>
        </p:spPr>
        <p:txBody>
          <a:bodyPr>
            <a:normAutofit fontScale="90000"/>
          </a:bodyPr>
          <a:lstStyle/>
          <a:p>
            <a:pPr algn="ctr" eaLnBrk="1" hangingPunct="1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Freeze-out Dynamics via Charged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Kaon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4400" b="1" dirty="0" err="1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Femtoscopy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 √s</a:t>
            </a:r>
            <a:r>
              <a:rPr lang="en-US" sz="4400" b="1" baseline="-250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NN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=200GeV Central </a:t>
            </a:r>
            <a:b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US" sz="4400" b="1" dirty="0" err="1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Au+Au</a:t>
            </a:r>
            <a: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Collisions </a:t>
            </a:r>
            <a:br>
              <a:rPr lang="en-US" sz="4400" b="1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400" b="1" dirty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072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762000" y="4792013"/>
            <a:ext cx="8153400" cy="1752600"/>
          </a:xfrm>
        </p:spPr>
        <p:txBody>
          <a:bodyPr lIns="90000" tIns="46800" rIns="90000" bIns="46800">
            <a:normAutofit/>
          </a:bodyPr>
          <a:lstStyle/>
          <a:p>
            <a:pPr marL="0" indent="0" algn="ctr" eaLnBrk="1" hangingPunct="1">
              <a:spcBef>
                <a:spcPts val="700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200" dirty="0" smtClean="0"/>
          </a:p>
          <a:p>
            <a:pPr marL="0" indent="0">
              <a:buNone/>
            </a:pPr>
            <a:r>
              <a:rPr lang="en-US" sz="2000" dirty="0" err="1" smtClean="0"/>
              <a:t>PoS</a:t>
            </a:r>
            <a:r>
              <a:rPr lang="en-US" sz="2000" dirty="0" smtClean="0"/>
              <a:t> </a:t>
            </a:r>
            <a:r>
              <a:rPr lang="en-US" sz="2000" dirty="0"/>
              <a:t>EPS-HEP2011 (2011) 117 </a:t>
            </a:r>
            <a:endParaRPr lang="en-US" sz="2000" dirty="0" smtClean="0"/>
          </a:p>
          <a:p>
            <a:pPr marL="0" indent="0">
              <a:buNone/>
            </a:pPr>
            <a:r>
              <a:rPr lang="en-US" sz="2000" dirty="0" smtClean="0"/>
              <a:t>Physics </a:t>
            </a:r>
            <a:r>
              <a:rPr lang="en-US" sz="2000" dirty="0"/>
              <a:t>of Particles and Nuclei Letters, 8 (2011) 1019 </a:t>
            </a:r>
            <a:endParaRPr lang="en-US" sz="2000" dirty="0">
              <a:solidFill>
                <a:srgbClr val="16165D"/>
              </a:solidFill>
            </a:endParaRPr>
          </a:p>
          <a:p>
            <a:pPr marL="0" indent="0">
              <a:buNone/>
            </a:pPr>
            <a:r>
              <a:rPr lang="en-US" sz="2400" dirty="0" smtClean="0">
                <a:solidFill>
                  <a:srgbClr val="16165D"/>
                </a:solidFill>
              </a:rPr>
              <a:t>arXiv:1302.3168 [</a:t>
            </a:r>
            <a:r>
              <a:rPr lang="en-US" sz="2400" dirty="0" err="1" smtClean="0">
                <a:solidFill>
                  <a:srgbClr val="16165D"/>
                </a:solidFill>
              </a:rPr>
              <a:t>nucl</a:t>
            </a:r>
            <a:r>
              <a:rPr lang="en-US" sz="2400" dirty="0" smtClean="0">
                <a:solidFill>
                  <a:srgbClr val="16165D"/>
                </a:solidFill>
              </a:rPr>
              <a:t>-ex], </a:t>
            </a:r>
            <a:r>
              <a:rPr lang="en-US" sz="2400" dirty="0">
                <a:solidFill>
                  <a:srgbClr val="16165D"/>
                </a:solidFill>
              </a:rPr>
              <a:t>s</a:t>
            </a:r>
            <a:r>
              <a:rPr lang="en-US" sz="2400" dirty="0" smtClean="0">
                <a:solidFill>
                  <a:srgbClr val="16165D"/>
                </a:solidFill>
              </a:rPr>
              <a:t>ubmitted to Phys. </a:t>
            </a:r>
            <a:r>
              <a:rPr lang="en-US" sz="2400" dirty="0" err="1" smtClean="0">
                <a:solidFill>
                  <a:srgbClr val="16165D"/>
                </a:solidFill>
              </a:rPr>
              <a:t>Lett</a:t>
            </a:r>
            <a:r>
              <a:rPr lang="en-US" sz="2400" dirty="0" smtClean="0">
                <a:solidFill>
                  <a:srgbClr val="16165D"/>
                </a:solidFill>
              </a:rPr>
              <a:t>. B</a:t>
            </a:r>
            <a:endParaRPr lang="en-US" sz="2400" dirty="0">
              <a:solidFill>
                <a:srgbClr val="3333FF"/>
              </a:solidFill>
            </a:endParaRPr>
          </a:p>
        </p:txBody>
      </p:sp>
      <p:pic>
        <p:nvPicPr>
          <p:cNvPr id="9" name="Picture 8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6"/>
          <p:cNvSpPr>
            <a:spLocks/>
          </p:cNvSpPr>
          <p:nvPr/>
        </p:nvSpPr>
        <p:spPr bwMode="auto">
          <a:xfrm>
            <a:off x="3892905" y="3504947"/>
            <a:ext cx="2171700" cy="1219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ctr"/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Paul Chung, M.Š., </a:t>
            </a:r>
          </a:p>
          <a:p>
            <a:pPr algn="ctr"/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Róbert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Vértesi</a:t>
            </a:r>
            <a:endParaRPr lang="en-US" sz="24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417236" y="3962400"/>
            <a:ext cx="2582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 </a:t>
            </a:r>
            <a:r>
              <a:rPr lang="en-US" sz="2400" dirty="0" smtClean="0"/>
              <a:t>+ Richard </a:t>
            </a:r>
            <a:r>
              <a:rPr lang="en-US" sz="2400" dirty="0" err="1" smtClean="0"/>
              <a:t>Lednický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755184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Dotted grid"/>
          <p:cNvSpPr>
            <a:spLocks noChangeArrowheads="1"/>
          </p:cNvSpPr>
          <p:nvPr/>
        </p:nvSpPr>
        <p:spPr bwMode="auto">
          <a:xfrm>
            <a:off x="5094288" y="1572869"/>
            <a:ext cx="3905249" cy="3343802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952322" name="Text Box 2"/>
          <p:cNvSpPr txBox="1">
            <a:spLocks noChangeArrowheads="1"/>
          </p:cNvSpPr>
          <p:nvPr/>
        </p:nvSpPr>
        <p:spPr bwMode="auto">
          <a:xfrm>
            <a:off x="-133350" y="1365565"/>
            <a:ext cx="5178425" cy="4653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algn="l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800100" indent="-342900" algn="l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257300" indent="-342900" algn="l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indent="-342900" algn="l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171700" indent="-342900" algn="l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6289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0861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5433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000500" indent="-3429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20000"/>
              </a:spcBef>
            </a:pPr>
            <a:r>
              <a:rPr lang="en-US" sz="2600" b="0" dirty="0">
                <a:latin typeface="Comic Sans MS" charset="0"/>
              </a:rPr>
              <a:t>	</a:t>
            </a:r>
            <a:r>
              <a:rPr lang="en-US" sz="2600" b="0" dirty="0">
                <a:latin typeface="+mn-lt"/>
              </a:rPr>
              <a:t>Correlation function of </a:t>
            </a:r>
          </a:p>
          <a:p>
            <a:pPr eaLnBrk="1" hangingPunct="1">
              <a:spcBef>
                <a:spcPct val="20000"/>
              </a:spcBef>
            </a:pPr>
            <a:r>
              <a:rPr lang="en-US" sz="2600" b="0" dirty="0">
                <a:latin typeface="+mn-lt"/>
              </a:rPr>
              <a:t>	two identical </a:t>
            </a:r>
            <a:r>
              <a:rPr lang="en-US" sz="2600" dirty="0" smtClean="0">
                <a:latin typeface="+mn-lt"/>
              </a:rPr>
              <a:t>bosons</a:t>
            </a:r>
            <a:r>
              <a:rPr lang="en-US" sz="2600" b="0" dirty="0" smtClean="0">
                <a:latin typeface="+mn-lt"/>
              </a:rPr>
              <a:t> </a:t>
            </a:r>
            <a:r>
              <a:rPr lang="en-US" sz="2600" b="0" dirty="0">
                <a:latin typeface="+mn-lt"/>
              </a:rPr>
              <a:t>shows 	         effect of quantum statistics </a:t>
            </a:r>
            <a:r>
              <a:rPr lang="en-US" sz="2600" b="0" dirty="0" smtClean="0">
                <a:latin typeface="+mn-lt"/>
              </a:rPr>
              <a:t> (</a:t>
            </a:r>
            <a:r>
              <a:rPr lang="en-US" sz="2600" dirty="0">
                <a:solidFill>
                  <a:srgbClr val="FF6600"/>
                </a:solidFill>
                <a:latin typeface="+mn-lt"/>
              </a:rPr>
              <a:t>Bose-Einstein enhancement</a:t>
            </a:r>
            <a:r>
              <a:rPr lang="en-US" sz="2600" dirty="0">
                <a:latin typeface="+mn-lt"/>
              </a:rPr>
              <a:t>)</a:t>
            </a:r>
            <a:r>
              <a:rPr lang="en-US" sz="2600" b="0" dirty="0">
                <a:latin typeface="+mn-lt"/>
              </a:rPr>
              <a:t/>
            </a:r>
            <a:br>
              <a:rPr lang="en-US" sz="2600" b="0" dirty="0">
                <a:latin typeface="+mn-lt"/>
              </a:rPr>
            </a:br>
            <a:r>
              <a:rPr lang="en-US" sz="2600" b="0" dirty="0">
                <a:latin typeface="+mn-lt"/>
              </a:rPr>
              <a:t>when their momentum difference q=p</a:t>
            </a:r>
            <a:r>
              <a:rPr lang="en-US" sz="2600" b="0" baseline="-25000" dirty="0">
                <a:latin typeface="+mn-lt"/>
              </a:rPr>
              <a:t>1</a:t>
            </a:r>
            <a:r>
              <a:rPr lang="en-US" sz="2600" b="0" dirty="0">
                <a:latin typeface="+mn-lt"/>
              </a:rPr>
              <a:t>–p</a:t>
            </a:r>
            <a:r>
              <a:rPr lang="en-US" sz="2600" b="0" baseline="-25000" dirty="0">
                <a:latin typeface="+mn-lt"/>
              </a:rPr>
              <a:t>2</a:t>
            </a:r>
            <a:r>
              <a:rPr lang="en-US" sz="2600" dirty="0">
                <a:latin typeface="+mn-lt"/>
              </a:rPr>
              <a:t> </a:t>
            </a:r>
            <a:r>
              <a:rPr lang="en-US" sz="2600" b="0" dirty="0">
                <a:latin typeface="+mn-lt"/>
              </a:rPr>
              <a:t>is small.</a:t>
            </a:r>
          </a:p>
          <a:p>
            <a:pPr eaLnBrk="1" hangingPunct="1">
              <a:spcBef>
                <a:spcPct val="20000"/>
              </a:spcBef>
            </a:pPr>
            <a:r>
              <a:rPr lang="en-US" sz="2600" b="0" dirty="0">
                <a:latin typeface="+mn-lt"/>
              </a:rPr>
              <a:t>	Height of the BE bump </a:t>
            </a:r>
            <a:r>
              <a:rPr lang="en-US" sz="2600" dirty="0">
                <a:solidFill>
                  <a:schemeClr val="hlink"/>
                </a:solidFill>
                <a:latin typeface="Symbol" charset="2"/>
                <a:cs typeface="Symbol" charset="2"/>
              </a:rPr>
              <a:t>l</a:t>
            </a:r>
            <a:r>
              <a:rPr lang="en-US" sz="2600" b="0" dirty="0">
                <a:latin typeface="+mn-lt"/>
              </a:rPr>
              <a:t> equals the fraction (</a:t>
            </a:r>
            <a:r>
              <a:rPr lang="en-US" sz="2600" dirty="0">
                <a:solidFill>
                  <a:schemeClr val="hlink"/>
                </a:solidFill>
                <a:latin typeface="Symbol" charset="2"/>
                <a:cs typeface="Symbol" charset="2"/>
              </a:rPr>
              <a:t>l</a:t>
            </a:r>
            <a:r>
              <a:rPr lang="en-US" sz="2600" b="0" baseline="30000" dirty="0">
                <a:solidFill>
                  <a:schemeClr val="hlink"/>
                </a:solidFill>
                <a:latin typeface="+mn-lt"/>
              </a:rPr>
              <a:t>½</a:t>
            </a:r>
            <a:r>
              <a:rPr lang="en-US" sz="2600" b="0" dirty="0">
                <a:latin typeface="+mn-lt"/>
              </a:rPr>
              <a:t>) of </a:t>
            </a:r>
            <a:r>
              <a:rPr lang="en-US" sz="2600" b="0" dirty="0" smtClean="0">
                <a:latin typeface="+mn-lt"/>
              </a:rPr>
              <a:t>particles participating </a:t>
            </a:r>
            <a:r>
              <a:rPr lang="en-US" sz="2600" b="0" dirty="0">
                <a:latin typeface="+mn-lt"/>
              </a:rPr>
              <a:t>in the BE</a:t>
            </a:r>
            <a:r>
              <a:rPr lang="en-US" sz="2600" b="0" dirty="0">
                <a:solidFill>
                  <a:schemeClr val="hlink"/>
                </a:solidFill>
                <a:latin typeface="+mn-lt"/>
              </a:rPr>
              <a:t> </a:t>
            </a:r>
            <a:r>
              <a:rPr lang="en-US" sz="2600" b="0" dirty="0">
                <a:latin typeface="+mn-lt"/>
              </a:rPr>
              <a:t>enhancement. Its width scales with the emission radius as </a:t>
            </a:r>
            <a:r>
              <a:rPr lang="en-US" sz="2600" b="0" dirty="0">
                <a:solidFill>
                  <a:srgbClr val="0000CC"/>
                </a:solidFill>
                <a:latin typeface="+mn-lt"/>
              </a:rPr>
              <a:t>R</a:t>
            </a:r>
            <a:r>
              <a:rPr lang="en-US" sz="2600" b="0" baseline="30000" dirty="0">
                <a:solidFill>
                  <a:srgbClr val="0000CC"/>
                </a:solidFill>
                <a:latin typeface="+mn-lt"/>
              </a:rPr>
              <a:t>-1</a:t>
            </a:r>
            <a:r>
              <a:rPr lang="en-US" sz="2600" b="0" dirty="0">
                <a:latin typeface="+mn-lt"/>
              </a:rPr>
              <a:t>.</a:t>
            </a:r>
          </a:p>
        </p:txBody>
      </p:sp>
      <p:sp>
        <p:nvSpPr>
          <p:cNvPr id="952324" name="Rectangle 4"/>
          <p:cNvSpPr>
            <a:spLocks noGrp="1" noChangeArrowheads="1"/>
          </p:cNvSpPr>
          <p:nvPr>
            <p:ph type="title"/>
          </p:nvPr>
        </p:nvSpPr>
        <p:spPr>
          <a:xfrm>
            <a:off x="-221387" y="-22393"/>
            <a:ext cx="9414911" cy="112077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Autofit/>
          </a:bodyPr>
          <a:lstStyle/>
          <a:p>
            <a:r>
              <a:rPr lang="cs-CZ" sz="4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Correlation</a:t>
            </a:r>
            <a:r>
              <a:rPr lang="cs-CZ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</a:t>
            </a:r>
            <a:r>
              <a:rPr lang="cs-CZ" sz="4000" dirty="0" err="1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emtoscopy</a:t>
            </a:r>
            <a:r>
              <a:rPr lang="cs-CZ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in </a:t>
            </a: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a nutshell  (1/2)</a:t>
            </a:r>
            <a:endParaRPr lang="cs-CZ" sz="4000" dirty="0">
              <a:effectLst>
                <a:outerShdw blurRad="38100" dist="38100" dir="2700000" algn="tl">
                  <a:srgbClr val="DDDDDD"/>
                </a:outerShdw>
              </a:effectLst>
              <a:latin typeface="+mn-lt"/>
            </a:endParaRPr>
          </a:p>
        </p:txBody>
      </p:sp>
      <p:grpSp>
        <p:nvGrpSpPr>
          <p:cNvPr id="952345" name="Group 25"/>
          <p:cNvGrpSpPr>
            <a:grpSpLocks/>
          </p:cNvGrpSpPr>
          <p:nvPr/>
        </p:nvGrpSpPr>
        <p:grpSpPr bwMode="auto">
          <a:xfrm>
            <a:off x="5094288" y="1863725"/>
            <a:ext cx="3833812" cy="2962275"/>
            <a:chOff x="3209" y="1174"/>
            <a:chExt cx="2415" cy="1866"/>
          </a:xfrm>
        </p:grpSpPr>
        <p:grpSp>
          <p:nvGrpSpPr>
            <p:cNvPr id="952341" name="Group 21"/>
            <p:cNvGrpSpPr>
              <a:grpSpLocks/>
            </p:cNvGrpSpPr>
            <p:nvPr/>
          </p:nvGrpSpPr>
          <p:grpSpPr bwMode="auto">
            <a:xfrm>
              <a:off x="3209" y="1462"/>
              <a:ext cx="2314" cy="1578"/>
              <a:chOff x="3446" y="1432"/>
              <a:chExt cx="2202" cy="1365"/>
            </a:xfrm>
          </p:grpSpPr>
          <p:pic>
            <p:nvPicPr>
              <p:cNvPr id="952327" name="Picture 7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89" y="1432"/>
                <a:ext cx="1959" cy="1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952328" name="Text Box 8"/>
              <p:cNvSpPr txBox="1">
                <a:spLocks noChangeArrowheads="1"/>
              </p:cNvSpPr>
              <p:nvPr/>
            </p:nvSpPr>
            <p:spPr bwMode="auto">
              <a:xfrm rot="16200000">
                <a:off x="3284" y="1598"/>
                <a:ext cx="562" cy="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b="0">
                    <a:latin typeface="Verdana" charset="0"/>
                  </a:rPr>
                  <a:t>C(q)-1</a:t>
                </a:r>
              </a:p>
            </p:txBody>
          </p:sp>
          <p:sp>
            <p:nvSpPr>
              <p:cNvPr id="952329" name="Text Box 9"/>
              <p:cNvSpPr txBox="1">
                <a:spLocks noChangeArrowheads="1"/>
              </p:cNvSpPr>
              <p:nvPr/>
            </p:nvSpPr>
            <p:spPr bwMode="auto">
              <a:xfrm>
                <a:off x="4186" y="2581"/>
                <a:ext cx="869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b="0">
                    <a:latin typeface="Verdana" charset="0"/>
                  </a:rPr>
                  <a:t>q (MeV/c)</a:t>
                </a:r>
              </a:p>
            </p:txBody>
          </p:sp>
          <p:sp>
            <p:nvSpPr>
              <p:cNvPr id="952330" name="Text Box 10"/>
              <p:cNvSpPr txBox="1">
                <a:spLocks noChangeArrowheads="1"/>
              </p:cNvSpPr>
              <p:nvPr/>
            </p:nvSpPr>
            <p:spPr bwMode="auto">
              <a:xfrm>
                <a:off x="3776" y="1966"/>
                <a:ext cx="194" cy="21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>
                    <a:solidFill>
                      <a:srgbClr val="FF0000"/>
                    </a:solidFill>
                    <a:latin typeface="Symbol" charset="0"/>
                  </a:rPr>
                  <a:t>l</a:t>
                </a:r>
              </a:p>
            </p:txBody>
          </p:sp>
          <p:sp>
            <p:nvSpPr>
              <p:cNvPr id="952331" name="Line 11"/>
              <p:cNvSpPr>
                <a:spLocks noChangeShapeType="1"/>
              </p:cNvSpPr>
              <p:nvPr/>
            </p:nvSpPr>
            <p:spPr bwMode="auto">
              <a:xfrm flipV="1">
                <a:off x="3872" y="1448"/>
                <a:ext cx="0" cy="52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32" name="Line 12"/>
              <p:cNvSpPr>
                <a:spLocks noChangeShapeType="1"/>
              </p:cNvSpPr>
              <p:nvPr/>
            </p:nvSpPr>
            <p:spPr bwMode="auto">
              <a:xfrm>
                <a:off x="3872" y="2216"/>
                <a:ext cx="0" cy="384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33" name="Line 13"/>
              <p:cNvSpPr>
                <a:spLocks noChangeShapeType="1"/>
              </p:cNvSpPr>
              <p:nvPr/>
            </p:nvSpPr>
            <p:spPr bwMode="auto">
              <a:xfrm>
                <a:off x="3458" y="2024"/>
                <a:ext cx="336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34" name="Line 14"/>
              <p:cNvSpPr>
                <a:spLocks noChangeShapeType="1"/>
              </p:cNvSpPr>
              <p:nvPr/>
            </p:nvSpPr>
            <p:spPr bwMode="auto">
              <a:xfrm flipH="1">
                <a:off x="4100" y="2024"/>
                <a:ext cx="240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52335" name="Text Box 15"/>
              <p:cNvSpPr txBox="1">
                <a:spLocks noChangeArrowheads="1"/>
              </p:cNvSpPr>
              <p:nvPr/>
            </p:nvSpPr>
            <p:spPr bwMode="auto">
              <a:xfrm>
                <a:off x="4311" y="1873"/>
                <a:ext cx="382" cy="21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en-US" sz="2000" b="0">
                    <a:solidFill>
                      <a:srgbClr val="0000CC"/>
                    </a:solidFill>
                    <a:latin typeface="Verdana" charset="0"/>
                  </a:rPr>
                  <a:t>1/R</a:t>
                </a:r>
              </a:p>
            </p:txBody>
          </p:sp>
        </p:grpSp>
        <p:graphicFrame>
          <p:nvGraphicFramePr>
            <p:cNvPr id="952337" name="Object 17"/>
            <p:cNvGraphicFramePr>
              <a:graphicFrameLocks noChangeAspect="1"/>
            </p:cNvGraphicFramePr>
            <p:nvPr/>
          </p:nvGraphicFramePr>
          <p:xfrm>
            <a:off x="3806" y="1174"/>
            <a:ext cx="1818" cy="52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811" name="Equation" r:id="rId4" imgW="1638000" imgH="431640" progId="Equation.3">
                    <p:embed/>
                  </p:oleObj>
                </mc:Choice>
                <mc:Fallback>
                  <p:oleObj name="Equation" r:id="rId4" imgW="1638000" imgH="43164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806" y="1174"/>
                          <a:ext cx="1818" cy="526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ffectLst/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rgbClr val="000000">
                                    <a:alpha val="74998"/>
                                  </a:srgb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42875" y="949067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7011777"/>
      </p:ext>
    </p:extLst>
  </p:cSld>
  <p:clrMapOvr>
    <a:masterClrMapping/>
  </p:clrMapOvr>
  <p:transition xmlns:p14="http://schemas.microsoft.com/office/powerpoint/2010/main" spd="med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AutoShape 2" descr="Dotted grid"/>
          <p:cNvSpPr>
            <a:spLocks noChangeArrowheads="1"/>
          </p:cNvSpPr>
          <p:nvPr/>
        </p:nvSpPr>
        <p:spPr bwMode="auto">
          <a:xfrm>
            <a:off x="1755774" y="1491313"/>
            <a:ext cx="6202619" cy="265311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23" name="Line 20"/>
          <p:cNvSpPr>
            <a:spLocks noChangeShapeType="1"/>
          </p:cNvSpPr>
          <p:nvPr/>
        </p:nvSpPr>
        <p:spPr bwMode="auto">
          <a:xfrm>
            <a:off x="142875" y="972369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26" name="Group 82"/>
          <p:cNvGrpSpPr>
            <a:grpSpLocks noChangeAspect="1"/>
          </p:cNvGrpSpPr>
          <p:nvPr/>
        </p:nvGrpSpPr>
        <p:grpSpPr>
          <a:xfrm>
            <a:off x="2037231" y="1585891"/>
            <a:ext cx="5924710" cy="2372125"/>
            <a:chOff x="4323793" y="1291473"/>
            <a:chExt cx="4816841" cy="1928557"/>
          </a:xfrm>
          <a:noFill/>
        </p:grpSpPr>
        <p:grpSp>
          <p:nvGrpSpPr>
            <p:cNvPr id="29" name="Group 3"/>
            <p:cNvGrpSpPr>
              <a:grpSpLocks noChangeAspect="1"/>
            </p:cNvGrpSpPr>
            <p:nvPr/>
          </p:nvGrpSpPr>
          <p:grpSpPr bwMode="auto">
            <a:xfrm>
              <a:off x="4323793" y="1291473"/>
              <a:ext cx="1992785" cy="1600911"/>
              <a:chOff x="33" y="904"/>
              <a:chExt cx="2802" cy="2251"/>
            </a:xfrm>
            <a:grpFill/>
          </p:grpSpPr>
          <p:grpSp>
            <p:nvGrpSpPr>
              <p:cNvPr id="75" name="Group 4"/>
              <p:cNvGrpSpPr>
                <a:grpSpLocks/>
              </p:cNvGrpSpPr>
              <p:nvPr/>
            </p:nvGrpSpPr>
            <p:grpSpPr bwMode="auto">
              <a:xfrm>
                <a:off x="33" y="904"/>
                <a:ext cx="2673" cy="2251"/>
                <a:chOff x="33" y="904"/>
                <a:chExt cx="2673" cy="2251"/>
              </a:xfrm>
              <a:grpFill/>
            </p:grpSpPr>
            <p:sp>
              <p:nvSpPr>
                <p:cNvPr id="80" name="AutoShape 5"/>
                <p:cNvSpPr>
                  <a:spLocks noChangeAspect="1" noChangeArrowheads="1"/>
                </p:cNvSpPr>
                <p:nvPr/>
              </p:nvSpPr>
              <p:spPr bwMode="auto">
                <a:xfrm rot="16800000">
                  <a:off x="1644" y="1773"/>
                  <a:ext cx="1458" cy="666"/>
                </a:xfrm>
                <a:prstGeom prst="irregularSeal2">
                  <a:avLst/>
                </a:prstGeom>
                <a:grpFill/>
                <a:ln w="9525">
                  <a:solidFill>
                    <a:schemeClr val="accent1"/>
                  </a:solidFill>
                  <a:miter lim="800000"/>
                  <a:headEnd/>
                  <a:tailEnd/>
                </a:ln>
                <a:effectLst/>
              </p:spPr>
              <p:txBody>
                <a:bodyPr vert="eaVert" wrap="none" anchor="ctr">
                  <a:prstTxWarp prst="textNoShape">
                    <a:avLst/>
                  </a:prstTxWarp>
                </a:bodyPr>
                <a:lstStyle/>
                <a:p>
                  <a:pPr algn="ctr"/>
                  <a:endParaRPr lang="ru-RU" sz="1800">
                    <a:latin typeface="Arial" charset="0"/>
                  </a:endParaRPr>
                </a:p>
              </p:txBody>
            </p:sp>
            <p:sp>
              <p:nvSpPr>
                <p:cNvPr id="81" name="Line 6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191" y="2288"/>
                  <a:ext cx="2156" cy="509"/>
                </a:xfrm>
                <a:prstGeom prst="line">
                  <a:avLst/>
                </a:prstGeom>
                <a:grpFill/>
                <a:ln w="25400">
                  <a:solidFill>
                    <a:srgbClr val="FF6600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2" name="Line 7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159" y="1449"/>
                  <a:ext cx="2187" cy="479"/>
                </a:xfrm>
                <a:prstGeom prst="line">
                  <a:avLst/>
                </a:prstGeom>
                <a:grpFill/>
                <a:ln w="25400">
                  <a:solidFill>
                    <a:srgbClr val="FF6600"/>
                  </a:solidFill>
                  <a:round/>
                  <a:headEnd/>
                  <a:tailEnd type="stealth" w="lg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3" name="Line 8"/>
                <p:cNvSpPr>
                  <a:spLocks noChangeAspect="1" noChangeShapeType="1"/>
                </p:cNvSpPr>
                <p:nvPr/>
              </p:nvSpPr>
              <p:spPr bwMode="auto">
                <a:xfrm rot="10800000" flipV="1">
                  <a:off x="191" y="1928"/>
                  <a:ext cx="2156" cy="869"/>
                </a:xfrm>
                <a:prstGeom prst="line">
                  <a:avLst/>
                </a:prstGeom>
                <a:grpFill/>
                <a:ln w="25400">
                  <a:solidFill>
                    <a:srgbClr val="BB00FF"/>
                  </a:solidFill>
                  <a:prstDash val="dash"/>
                  <a:round/>
                  <a:headEnd/>
                  <a:tailEnd type="stealth" w="lg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4" name="Line 9"/>
                <p:cNvSpPr>
                  <a:spLocks noChangeAspect="1" noChangeShapeType="1"/>
                </p:cNvSpPr>
                <p:nvPr/>
              </p:nvSpPr>
              <p:spPr bwMode="auto">
                <a:xfrm rot="10800000">
                  <a:off x="159" y="1449"/>
                  <a:ext cx="2187" cy="839"/>
                </a:xfrm>
                <a:prstGeom prst="line">
                  <a:avLst/>
                </a:prstGeom>
                <a:grpFill/>
                <a:ln w="25400">
                  <a:solidFill>
                    <a:srgbClr val="BB00FF"/>
                  </a:solidFill>
                  <a:prstDash val="dash"/>
                  <a:round/>
                  <a:headEnd/>
                  <a:tailEnd type="stealth" w="lg" len="lg"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5" name="Text Box 10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85" y="2205"/>
                  <a:ext cx="443" cy="36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pl-PL" sz="1800" b="1" i="1" dirty="0">
                      <a:solidFill>
                        <a:srgbClr val="0000FF"/>
                      </a:solidFill>
                      <a:latin typeface="Georgia" charset="0"/>
                    </a:rPr>
                    <a:t>x</a:t>
                  </a:r>
                  <a:r>
                    <a:rPr lang="pl-PL" sz="1800" b="1" i="1" baseline="-25000" dirty="0">
                      <a:solidFill>
                        <a:srgbClr val="0000FF"/>
                      </a:solidFill>
                      <a:latin typeface="Georgia" charset="0"/>
                    </a:rPr>
                    <a:t>1</a:t>
                  </a:r>
                  <a:endParaRPr lang="en-US" sz="1800" b="1" i="1" dirty="0">
                    <a:solidFill>
                      <a:srgbClr val="0000FF"/>
                    </a:solidFill>
                    <a:latin typeface="Georgia" charset="0"/>
                  </a:endParaRPr>
                </a:p>
              </p:txBody>
            </p:sp>
            <p:sp>
              <p:nvSpPr>
                <p:cNvPr id="86" name="Text Box 11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2121" y="1445"/>
                  <a:ext cx="464" cy="36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pl-PL" sz="1800" b="1" i="1" dirty="0">
                      <a:solidFill>
                        <a:srgbClr val="0000FF"/>
                      </a:solidFill>
                      <a:latin typeface="Georgia" charset="0"/>
                    </a:rPr>
                    <a:t>x</a:t>
                  </a:r>
                  <a:r>
                    <a:rPr lang="pl-PL" sz="1800" b="1" i="1" baseline="-25000" dirty="0">
                      <a:solidFill>
                        <a:srgbClr val="0000FF"/>
                      </a:solidFill>
                      <a:latin typeface="Georgia" charset="0"/>
                    </a:rPr>
                    <a:t>2</a:t>
                  </a:r>
                  <a:endParaRPr lang="en-US" sz="1800" b="1" i="1" dirty="0">
                    <a:solidFill>
                      <a:srgbClr val="0000FF"/>
                    </a:solidFill>
                    <a:latin typeface="Georgia" charset="0"/>
                  </a:endParaRPr>
                </a:p>
              </p:txBody>
            </p:sp>
            <p:sp>
              <p:nvSpPr>
                <p:cNvPr id="87" name="Text Box 12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102" y="2791"/>
                  <a:ext cx="465" cy="36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pl-PL" sz="1800" b="1" i="1" dirty="0">
                      <a:solidFill>
                        <a:srgbClr val="0000FF"/>
                      </a:solidFill>
                      <a:latin typeface="Georgia" charset="0"/>
                    </a:rPr>
                    <a:t>p</a:t>
                  </a:r>
                  <a:r>
                    <a:rPr lang="pl-PL" sz="1800" b="1" i="1" baseline="-25000" dirty="0">
                      <a:solidFill>
                        <a:srgbClr val="0000FF"/>
                      </a:solidFill>
                      <a:latin typeface="Georgia" charset="0"/>
                    </a:rPr>
                    <a:t>1</a:t>
                  </a:r>
                  <a:endParaRPr lang="en-US" sz="1800" b="1" i="1" dirty="0">
                    <a:solidFill>
                      <a:srgbClr val="0000FF"/>
                    </a:solidFill>
                    <a:latin typeface="Georgia" charset="0"/>
                  </a:endParaRPr>
                </a:p>
              </p:txBody>
            </p:sp>
            <p:sp>
              <p:nvSpPr>
                <p:cNvPr id="88" name="Text Box 13"/>
                <p:cNvSpPr txBox="1">
                  <a:spLocks noChangeAspect="1" noChangeArrowheads="1"/>
                </p:cNvSpPr>
                <p:nvPr/>
              </p:nvSpPr>
              <p:spPr bwMode="auto">
                <a:xfrm>
                  <a:off x="33" y="904"/>
                  <a:ext cx="477" cy="364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prstTxWarp prst="textNoShape">
                    <a:avLst/>
                  </a:prstTxWarp>
                  <a:spAutoFit/>
                </a:bodyPr>
                <a:lstStyle/>
                <a:p>
                  <a:r>
                    <a:rPr lang="pl-PL" sz="1800" b="1" i="1" dirty="0">
                      <a:solidFill>
                        <a:srgbClr val="0000FF"/>
                      </a:solidFill>
                      <a:latin typeface="Georgia" charset="0"/>
                    </a:rPr>
                    <a:t>p</a:t>
                  </a:r>
                  <a:r>
                    <a:rPr lang="pl-PL" sz="1800" b="1" i="1" baseline="-25000" dirty="0">
                      <a:solidFill>
                        <a:srgbClr val="0000FF"/>
                      </a:solidFill>
                      <a:latin typeface="Georgia" charset="0"/>
                    </a:rPr>
                    <a:t>2</a:t>
                  </a:r>
                  <a:endParaRPr lang="en-US" sz="1800" b="1" i="1" baseline="-25000" dirty="0">
                    <a:solidFill>
                      <a:srgbClr val="0000FF"/>
                    </a:solidFill>
                    <a:latin typeface="Georgia" charset="0"/>
                  </a:endParaRPr>
                </a:p>
              </p:txBody>
            </p:sp>
            <p:sp>
              <p:nvSpPr>
                <p:cNvPr id="89" name="Oval 1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315" y="2259"/>
                  <a:ext cx="62" cy="60"/>
                </a:xfrm>
                <a:prstGeom prst="ellipse">
                  <a:avLst/>
                </a:prstGeom>
                <a:grpFill/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90" name="Oval 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315" y="1900"/>
                  <a:ext cx="62" cy="60"/>
                </a:xfrm>
                <a:prstGeom prst="ellipse">
                  <a:avLst/>
                </a:prstGeom>
                <a:grpFill/>
                <a:ln w="9525">
                  <a:solidFill>
                    <a:srgbClr val="00FF00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76" name="Group 17"/>
              <p:cNvGrpSpPr>
                <a:grpSpLocks/>
              </p:cNvGrpSpPr>
              <p:nvPr/>
            </p:nvGrpSpPr>
            <p:grpSpPr bwMode="auto">
              <a:xfrm>
                <a:off x="2428" y="1888"/>
                <a:ext cx="407" cy="453"/>
                <a:chOff x="2428" y="1888"/>
                <a:chExt cx="407" cy="453"/>
              </a:xfrm>
              <a:grpFill/>
            </p:grpSpPr>
            <p:sp>
              <p:nvSpPr>
                <p:cNvPr id="77" name="Line 18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72" y="1924"/>
                  <a:ext cx="27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8" name="Line 19"/>
                <p:cNvSpPr>
                  <a:spLocks noChangeShapeType="1"/>
                </p:cNvSpPr>
                <p:nvPr/>
              </p:nvSpPr>
              <p:spPr bwMode="auto">
                <a:xfrm rot="10800000" flipH="1">
                  <a:off x="2428" y="2287"/>
                  <a:ext cx="272" cy="0"/>
                </a:xfrm>
                <a:prstGeom prst="line">
                  <a:avLst/>
                </a:prstGeom>
                <a:grpFill/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effectLst/>
              </p:spPr>
              <p:txBody>
                <a:bodyPr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79" name="AutoShape 20"/>
                <p:cNvSpPr>
                  <a:spLocks/>
                </p:cNvSpPr>
                <p:nvPr/>
              </p:nvSpPr>
              <p:spPr bwMode="auto">
                <a:xfrm rot="10800000">
                  <a:off x="2744" y="1888"/>
                  <a:ext cx="91" cy="453"/>
                </a:xfrm>
                <a:prstGeom prst="leftBrace">
                  <a:avLst>
                    <a:gd name="adj1" fmla="val 41484"/>
                    <a:gd name="adj2" fmla="val 50000"/>
                  </a:avLst>
                </a:prstGeom>
                <a:grp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en-US" dirty="0">
                    <a:ln>
                      <a:solidFill>
                        <a:srgbClr val="000000"/>
                      </a:solidFill>
                    </a:ln>
                    <a:solidFill>
                      <a:srgbClr val="0000FF"/>
                    </a:solidFill>
                  </a:endParaRPr>
                </a:p>
              </p:txBody>
            </p:sp>
          </p:grpSp>
        </p:grpSp>
        <p:sp>
          <p:nvSpPr>
            <p:cNvPr id="30" name="TextBox 29"/>
            <p:cNvSpPr txBox="1"/>
            <p:nvPr/>
          </p:nvSpPr>
          <p:spPr>
            <a:xfrm>
              <a:off x="6218887" y="1968076"/>
              <a:ext cx="405771" cy="369332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/>
                  <a:cs typeface="Arial"/>
                </a:rPr>
                <a:t>R</a:t>
              </a:r>
              <a:endPara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/>
                <a:cs typeface="Arial"/>
              </a:endParaRPr>
            </a:p>
          </p:txBody>
        </p:sp>
        <p:grpSp>
          <p:nvGrpSpPr>
            <p:cNvPr id="32" name="Group 25"/>
            <p:cNvGrpSpPr>
              <a:grpSpLocks noChangeAspect="1"/>
            </p:cNvGrpSpPr>
            <p:nvPr/>
          </p:nvGrpSpPr>
          <p:grpSpPr>
            <a:xfrm>
              <a:off x="6463987" y="1440046"/>
              <a:ext cx="2676647" cy="1779984"/>
              <a:chOff x="4859338" y="2239963"/>
              <a:chExt cx="4117924" cy="2738437"/>
            </a:xfrm>
            <a:grpFill/>
          </p:grpSpPr>
          <p:sp>
            <p:nvSpPr>
              <p:cNvPr id="33" name="Freeform 22"/>
              <p:cNvSpPr>
                <a:spLocks/>
              </p:cNvSpPr>
              <p:nvPr/>
            </p:nvSpPr>
            <p:spPr bwMode="auto">
              <a:xfrm>
                <a:off x="5868988" y="3441700"/>
                <a:ext cx="2844800" cy="1588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109" y="0"/>
                  </a:cxn>
                  <a:cxn ang="0">
                    <a:pos x="181" y="0"/>
                  </a:cxn>
                  <a:cxn ang="0">
                    <a:pos x="254" y="0"/>
                  </a:cxn>
                  <a:cxn ang="0">
                    <a:pos x="325" y="0"/>
                  </a:cxn>
                  <a:cxn ang="0">
                    <a:pos x="399" y="0"/>
                  </a:cxn>
                  <a:cxn ang="0">
                    <a:pos x="470" y="0"/>
                  </a:cxn>
                  <a:cxn ang="0">
                    <a:pos x="543" y="0"/>
                  </a:cxn>
                  <a:cxn ang="0">
                    <a:pos x="615" y="0"/>
                  </a:cxn>
                  <a:cxn ang="0">
                    <a:pos x="688" y="0"/>
                  </a:cxn>
                  <a:cxn ang="0">
                    <a:pos x="760" y="0"/>
                  </a:cxn>
                  <a:cxn ang="0">
                    <a:pos x="833" y="0"/>
                  </a:cxn>
                  <a:cxn ang="0">
                    <a:pos x="905" y="0"/>
                  </a:cxn>
                  <a:cxn ang="0">
                    <a:pos x="978" y="0"/>
                  </a:cxn>
                  <a:cxn ang="0">
                    <a:pos x="1049" y="0"/>
                  </a:cxn>
                  <a:cxn ang="0">
                    <a:pos x="1122" y="0"/>
                  </a:cxn>
                  <a:cxn ang="0">
                    <a:pos x="1194" y="0"/>
                  </a:cxn>
                  <a:cxn ang="0">
                    <a:pos x="1267" y="0"/>
                  </a:cxn>
                  <a:cxn ang="0">
                    <a:pos x="1339" y="0"/>
                  </a:cxn>
                  <a:cxn ang="0">
                    <a:pos x="1412" y="0"/>
                  </a:cxn>
                  <a:cxn ang="0">
                    <a:pos x="1484" y="0"/>
                  </a:cxn>
                  <a:cxn ang="0">
                    <a:pos x="1557" y="0"/>
                  </a:cxn>
                  <a:cxn ang="0">
                    <a:pos x="1629" y="0"/>
                  </a:cxn>
                  <a:cxn ang="0">
                    <a:pos x="1702" y="0"/>
                  </a:cxn>
                  <a:cxn ang="0">
                    <a:pos x="1773" y="0"/>
                  </a:cxn>
                  <a:cxn ang="0">
                    <a:pos x="1846" y="0"/>
                  </a:cxn>
                  <a:cxn ang="0">
                    <a:pos x="1918" y="0"/>
                  </a:cxn>
                  <a:cxn ang="0">
                    <a:pos x="1991" y="0"/>
                  </a:cxn>
                  <a:cxn ang="0">
                    <a:pos x="2063" y="0"/>
                  </a:cxn>
                  <a:cxn ang="0">
                    <a:pos x="2136" y="0"/>
                  </a:cxn>
                  <a:cxn ang="0">
                    <a:pos x="2208" y="0"/>
                  </a:cxn>
                  <a:cxn ang="0">
                    <a:pos x="2281" y="0"/>
                  </a:cxn>
                  <a:cxn ang="0">
                    <a:pos x="2353" y="0"/>
                  </a:cxn>
                  <a:cxn ang="0">
                    <a:pos x="2426" y="0"/>
                  </a:cxn>
                  <a:cxn ang="0">
                    <a:pos x="2497" y="0"/>
                  </a:cxn>
                  <a:cxn ang="0">
                    <a:pos x="2570" y="0"/>
                  </a:cxn>
                  <a:cxn ang="0">
                    <a:pos x="2642" y="0"/>
                  </a:cxn>
                  <a:cxn ang="0">
                    <a:pos x="2715" y="0"/>
                  </a:cxn>
                  <a:cxn ang="0">
                    <a:pos x="2787" y="0"/>
                  </a:cxn>
                  <a:cxn ang="0">
                    <a:pos x="2860" y="0"/>
                  </a:cxn>
                  <a:cxn ang="0">
                    <a:pos x="2932" y="0"/>
                  </a:cxn>
                  <a:cxn ang="0">
                    <a:pos x="3005" y="0"/>
                  </a:cxn>
                  <a:cxn ang="0">
                    <a:pos x="3077" y="0"/>
                  </a:cxn>
                  <a:cxn ang="0">
                    <a:pos x="3150" y="0"/>
                  </a:cxn>
                  <a:cxn ang="0">
                    <a:pos x="3221" y="0"/>
                  </a:cxn>
                  <a:cxn ang="0">
                    <a:pos x="3294" y="0"/>
                  </a:cxn>
                  <a:cxn ang="0">
                    <a:pos x="3366" y="0"/>
                  </a:cxn>
                  <a:cxn ang="0">
                    <a:pos x="3439" y="0"/>
                  </a:cxn>
                  <a:cxn ang="0">
                    <a:pos x="3511" y="0"/>
                  </a:cxn>
                  <a:cxn ang="0">
                    <a:pos x="3584" y="0"/>
                  </a:cxn>
                </a:cxnLst>
                <a:rect l="0" t="0" r="r" b="b"/>
                <a:pathLst>
                  <a:path w="3584">
                    <a:moveTo>
                      <a:pt x="0" y="0"/>
                    </a:moveTo>
                    <a:lnTo>
                      <a:pt x="36" y="0"/>
                    </a:lnTo>
                    <a:lnTo>
                      <a:pt x="73" y="0"/>
                    </a:lnTo>
                    <a:lnTo>
                      <a:pt x="109" y="0"/>
                    </a:lnTo>
                    <a:lnTo>
                      <a:pt x="145" y="0"/>
                    </a:lnTo>
                    <a:lnTo>
                      <a:pt x="181" y="0"/>
                    </a:lnTo>
                    <a:lnTo>
                      <a:pt x="218" y="0"/>
                    </a:lnTo>
                    <a:lnTo>
                      <a:pt x="254" y="0"/>
                    </a:lnTo>
                    <a:lnTo>
                      <a:pt x="290" y="0"/>
                    </a:lnTo>
                    <a:lnTo>
                      <a:pt x="325" y="0"/>
                    </a:lnTo>
                    <a:lnTo>
                      <a:pt x="363" y="0"/>
                    </a:lnTo>
                    <a:lnTo>
                      <a:pt x="399" y="0"/>
                    </a:lnTo>
                    <a:lnTo>
                      <a:pt x="434" y="0"/>
                    </a:lnTo>
                    <a:lnTo>
                      <a:pt x="470" y="0"/>
                    </a:lnTo>
                    <a:lnTo>
                      <a:pt x="507" y="0"/>
                    </a:lnTo>
                    <a:lnTo>
                      <a:pt x="543" y="0"/>
                    </a:lnTo>
                    <a:lnTo>
                      <a:pt x="579" y="0"/>
                    </a:lnTo>
                    <a:lnTo>
                      <a:pt x="615" y="0"/>
                    </a:lnTo>
                    <a:lnTo>
                      <a:pt x="652" y="0"/>
                    </a:lnTo>
                    <a:lnTo>
                      <a:pt x="688" y="0"/>
                    </a:lnTo>
                    <a:lnTo>
                      <a:pt x="724" y="0"/>
                    </a:lnTo>
                    <a:lnTo>
                      <a:pt x="760" y="0"/>
                    </a:lnTo>
                    <a:lnTo>
                      <a:pt x="797" y="0"/>
                    </a:lnTo>
                    <a:lnTo>
                      <a:pt x="833" y="0"/>
                    </a:lnTo>
                    <a:lnTo>
                      <a:pt x="869" y="0"/>
                    </a:lnTo>
                    <a:lnTo>
                      <a:pt x="905" y="0"/>
                    </a:lnTo>
                    <a:lnTo>
                      <a:pt x="942" y="0"/>
                    </a:lnTo>
                    <a:lnTo>
                      <a:pt x="978" y="0"/>
                    </a:lnTo>
                    <a:lnTo>
                      <a:pt x="1014" y="0"/>
                    </a:lnTo>
                    <a:lnTo>
                      <a:pt x="1049" y="0"/>
                    </a:lnTo>
                    <a:lnTo>
                      <a:pt x="1087" y="0"/>
                    </a:lnTo>
                    <a:lnTo>
                      <a:pt x="1122" y="0"/>
                    </a:lnTo>
                    <a:lnTo>
                      <a:pt x="1158" y="0"/>
                    </a:lnTo>
                    <a:lnTo>
                      <a:pt x="1194" y="0"/>
                    </a:lnTo>
                    <a:lnTo>
                      <a:pt x="1231" y="0"/>
                    </a:lnTo>
                    <a:lnTo>
                      <a:pt x="1267" y="0"/>
                    </a:lnTo>
                    <a:lnTo>
                      <a:pt x="1303" y="0"/>
                    </a:lnTo>
                    <a:lnTo>
                      <a:pt x="1339" y="0"/>
                    </a:lnTo>
                    <a:lnTo>
                      <a:pt x="1376" y="0"/>
                    </a:lnTo>
                    <a:lnTo>
                      <a:pt x="1412" y="0"/>
                    </a:lnTo>
                    <a:lnTo>
                      <a:pt x="1448" y="0"/>
                    </a:lnTo>
                    <a:lnTo>
                      <a:pt x="1484" y="0"/>
                    </a:lnTo>
                    <a:lnTo>
                      <a:pt x="1521" y="0"/>
                    </a:lnTo>
                    <a:lnTo>
                      <a:pt x="1557" y="0"/>
                    </a:lnTo>
                    <a:lnTo>
                      <a:pt x="1593" y="0"/>
                    </a:lnTo>
                    <a:lnTo>
                      <a:pt x="1629" y="0"/>
                    </a:lnTo>
                    <a:lnTo>
                      <a:pt x="1666" y="0"/>
                    </a:lnTo>
                    <a:lnTo>
                      <a:pt x="1702" y="0"/>
                    </a:lnTo>
                    <a:lnTo>
                      <a:pt x="1738" y="0"/>
                    </a:lnTo>
                    <a:lnTo>
                      <a:pt x="1773" y="0"/>
                    </a:lnTo>
                    <a:lnTo>
                      <a:pt x="1811" y="0"/>
                    </a:lnTo>
                    <a:lnTo>
                      <a:pt x="1846" y="0"/>
                    </a:lnTo>
                    <a:lnTo>
                      <a:pt x="1882" y="0"/>
                    </a:lnTo>
                    <a:lnTo>
                      <a:pt x="1918" y="0"/>
                    </a:lnTo>
                    <a:lnTo>
                      <a:pt x="1955" y="0"/>
                    </a:lnTo>
                    <a:lnTo>
                      <a:pt x="1991" y="0"/>
                    </a:lnTo>
                    <a:lnTo>
                      <a:pt x="2027" y="0"/>
                    </a:lnTo>
                    <a:lnTo>
                      <a:pt x="2063" y="0"/>
                    </a:lnTo>
                    <a:lnTo>
                      <a:pt x="2100" y="0"/>
                    </a:lnTo>
                    <a:lnTo>
                      <a:pt x="2136" y="0"/>
                    </a:lnTo>
                    <a:lnTo>
                      <a:pt x="2172" y="0"/>
                    </a:lnTo>
                    <a:lnTo>
                      <a:pt x="2208" y="0"/>
                    </a:lnTo>
                    <a:lnTo>
                      <a:pt x="2245" y="0"/>
                    </a:lnTo>
                    <a:lnTo>
                      <a:pt x="2281" y="0"/>
                    </a:lnTo>
                    <a:lnTo>
                      <a:pt x="2317" y="0"/>
                    </a:lnTo>
                    <a:lnTo>
                      <a:pt x="2353" y="0"/>
                    </a:lnTo>
                    <a:lnTo>
                      <a:pt x="2390" y="0"/>
                    </a:lnTo>
                    <a:lnTo>
                      <a:pt x="2426" y="0"/>
                    </a:lnTo>
                    <a:lnTo>
                      <a:pt x="2462" y="0"/>
                    </a:lnTo>
                    <a:lnTo>
                      <a:pt x="2497" y="0"/>
                    </a:lnTo>
                    <a:lnTo>
                      <a:pt x="2535" y="0"/>
                    </a:lnTo>
                    <a:lnTo>
                      <a:pt x="2570" y="0"/>
                    </a:lnTo>
                    <a:lnTo>
                      <a:pt x="2606" y="0"/>
                    </a:lnTo>
                    <a:lnTo>
                      <a:pt x="2642" y="0"/>
                    </a:lnTo>
                    <a:lnTo>
                      <a:pt x="2679" y="0"/>
                    </a:lnTo>
                    <a:lnTo>
                      <a:pt x="2715" y="0"/>
                    </a:lnTo>
                    <a:lnTo>
                      <a:pt x="2751" y="0"/>
                    </a:lnTo>
                    <a:lnTo>
                      <a:pt x="2787" y="0"/>
                    </a:lnTo>
                    <a:lnTo>
                      <a:pt x="2824" y="0"/>
                    </a:lnTo>
                    <a:lnTo>
                      <a:pt x="2860" y="0"/>
                    </a:lnTo>
                    <a:lnTo>
                      <a:pt x="2896" y="0"/>
                    </a:lnTo>
                    <a:lnTo>
                      <a:pt x="2932" y="0"/>
                    </a:lnTo>
                    <a:lnTo>
                      <a:pt x="2969" y="0"/>
                    </a:lnTo>
                    <a:lnTo>
                      <a:pt x="3005" y="0"/>
                    </a:lnTo>
                    <a:lnTo>
                      <a:pt x="3041" y="0"/>
                    </a:lnTo>
                    <a:lnTo>
                      <a:pt x="3077" y="0"/>
                    </a:lnTo>
                    <a:lnTo>
                      <a:pt x="3114" y="0"/>
                    </a:lnTo>
                    <a:lnTo>
                      <a:pt x="3150" y="0"/>
                    </a:lnTo>
                    <a:lnTo>
                      <a:pt x="3185" y="0"/>
                    </a:lnTo>
                    <a:lnTo>
                      <a:pt x="3221" y="0"/>
                    </a:lnTo>
                    <a:lnTo>
                      <a:pt x="3259" y="0"/>
                    </a:lnTo>
                    <a:lnTo>
                      <a:pt x="3294" y="0"/>
                    </a:lnTo>
                    <a:lnTo>
                      <a:pt x="3330" y="0"/>
                    </a:lnTo>
                    <a:lnTo>
                      <a:pt x="3366" y="0"/>
                    </a:lnTo>
                    <a:lnTo>
                      <a:pt x="3403" y="0"/>
                    </a:lnTo>
                    <a:lnTo>
                      <a:pt x="3439" y="0"/>
                    </a:lnTo>
                    <a:lnTo>
                      <a:pt x="3475" y="0"/>
                    </a:lnTo>
                    <a:lnTo>
                      <a:pt x="3511" y="0"/>
                    </a:lnTo>
                    <a:lnTo>
                      <a:pt x="3548" y="0"/>
                    </a:lnTo>
                    <a:lnTo>
                      <a:pt x="3584" y="0"/>
                    </a:lnTo>
                  </a:path>
                </a:pathLst>
              </a:custGeom>
              <a:grpFill/>
              <a:ln w="9525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Rectangle 23"/>
              <p:cNvSpPr>
                <a:spLocks noChangeArrowheads="1"/>
              </p:cNvSpPr>
              <p:nvPr/>
            </p:nvSpPr>
            <p:spPr bwMode="auto">
              <a:xfrm>
                <a:off x="5730817" y="4538663"/>
                <a:ext cx="409691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0.0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5" name="Rectangle 24"/>
              <p:cNvSpPr>
                <a:spLocks noChangeArrowheads="1"/>
              </p:cNvSpPr>
              <p:nvPr/>
            </p:nvSpPr>
            <p:spPr bwMode="auto">
              <a:xfrm>
                <a:off x="6453304" y="4538663"/>
                <a:ext cx="385530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0.5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6" name="Rectangle 25"/>
              <p:cNvSpPr>
                <a:spLocks noChangeArrowheads="1"/>
              </p:cNvSpPr>
              <p:nvPr/>
            </p:nvSpPr>
            <p:spPr bwMode="auto">
              <a:xfrm>
                <a:off x="7175864" y="4538663"/>
                <a:ext cx="359636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1.0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7" name="Rectangle 26"/>
              <p:cNvSpPr>
                <a:spLocks noChangeArrowheads="1"/>
              </p:cNvSpPr>
              <p:nvPr/>
            </p:nvSpPr>
            <p:spPr bwMode="auto">
              <a:xfrm>
                <a:off x="7896763" y="4538663"/>
                <a:ext cx="335474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1.5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8" name="Rectangle 27"/>
              <p:cNvSpPr>
                <a:spLocks noChangeArrowheads="1"/>
              </p:cNvSpPr>
              <p:nvPr/>
            </p:nvSpPr>
            <p:spPr bwMode="auto">
              <a:xfrm>
                <a:off x="8585258" y="4538663"/>
                <a:ext cx="392004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 smtClean="0">
                    <a:latin typeface="Georgia" charset="0"/>
                  </a:rPr>
                  <a:t>2.0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39" name="Rectangle 28"/>
              <p:cNvSpPr>
                <a:spLocks noChangeArrowheads="1"/>
              </p:cNvSpPr>
              <p:nvPr/>
            </p:nvSpPr>
            <p:spPr bwMode="auto">
              <a:xfrm>
                <a:off x="5497454" y="4375151"/>
                <a:ext cx="409691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0.0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40" name="Rectangle 29"/>
              <p:cNvSpPr>
                <a:spLocks noChangeArrowheads="1"/>
              </p:cNvSpPr>
              <p:nvPr/>
            </p:nvSpPr>
            <p:spPr bwMode="auto">
              <a:xfrm>
                <a:off x="5518266" y="3841751"/>
                <a:ext cx="385530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0.5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41" name="Rectangle 30"/>
              <p:cNvSpPr>
                <a:spLocks noChangeArrowheads="1"/>
              </p:cNvSpPr>
              <p:nvPr/>
            </p:nvSpPr>
            <p:spPr bwMode="auto">
              <a:xfrm>
                <a:off x="5539152" y="3306763"/>
                <a:ext cx="359636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1.0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42" name="Rectangle 31"/>
              <p:cNvSpPr>
                <a:spLocks noChangeArrowheads="1"/>
              </p:cNvSpPr>
              <p:nvPr/>
            </p:nvSpPr>
            <p:spPr bwMode="auto">
              <a:xfrm>
                <a:off x="5561551" y="2773363"/>
                <a:ext cx="335474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1.5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43" name="Rectangle 32"/>
              <p:cNvSpPr>
                <a:spLocks noChangeArrowheads="1"/>
              </p:cNvSpPr>
              <p:nvPr/>
            </p:nvSpPr>
            <p:spPr bwMode="auto">
              <a:xfrm>
                <a:off x="5513442" y="2239963"/>
                <a:ext cx="392003" cy="28410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1200" b="1" dirty="0">
                    <a:latin typeface="Georgia" charset="0"/>
                  </a:rPr>
                  <a:t>2.0</a:t>
                </a:r>
                <a:endParaRPr lang="en-US" sz="1200" dirty="0">
                  <a:latin typeface="Arial" charset="0"/>
                </a:endParaRPr>
              </a:p>
            </p:txBody>
          </p:sp>
          <p:sp>
            <p:nvSpPr>
              <p:cNvPr id="44" name="Line 33"/>
              <p:cNvSpPr>
                <a:spLocks noChangeShapeType="1"/>
              </p:cNvSpPr>
              <p:nvPr/>
            </p:nvSpPr>
            <p:spPr bwMode="auto">
              <a:xfrm flipV="1">
                <a:off x="5849938" y="4503738"/>
                <a:ext cx="1587" cy="3810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Line 34"/>
              <p:cNvSpPr>
                <a:spLocks noChangeShapeType="1"/>
              </p:cNvSpPr>
              <p:nvPr/>
            </p:nvSpPr>
            <p:spPr bwMode="auto">
              <a:xfrm flipV="1">
                <a:off x="6207125" y="4503738"/>
                <a:ext cx="1588" cy="1905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Line 35"/>
              <p:cNvSpPr>
                <a:spLocks noChangeShapeType="1"/>
              </p:cNvSpPr>
              <p:nvPr/>
            </p:nvSpPr>
            <p:spPr bwMode="auto">
              <a:xfrm flipV="1">
                <a:off x="6562725" y="4503738"/>
                <a:ext cx="1588" cy="3810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7" name="Line 36"/>
              <p:cNvSpPr>
                <a:spLocks noChangeShapeType="1"/>
              </p:cNvSpPr>
              <p:nvPr/>
            </p:nvSpPr>
            <p:spPr bwMode="auto">
              <a:xfrm flipV="1">
                <a:off x="6918325" y="4503738"/>
                <a:ext cx="1588" cy="1905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8" name="Line 37"/>
              <p:cNvSpPr>
                <a:spLocks noChangeShapeType="1"/>
              </p:cNvSpPr>
              <p:nvPr/>
            </p:nvSpPr>
            <p:spPr bwMode="auto">
              <a:xfrm flipV="1">
                <a:off x="7273925" y="4503738"/>
                <a:ext cx="1588" cy="3810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9" name="Line 38"/>
              <p:cNvSpPr>
                <a:spLocks noChangeShapeType="1"/>
              </p:cNvSpPr>
              <p:nvPr/>
            </p:nvSpPr>
            <p:spPr bwMode="auto">
              <a:xfrm flipV="1">
                <a:off x="7627938" y="4503738"/>
                <a:ext cx="1587" cy="1905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0" name="Line 39"/>
              <p:cNvSpPr>
                <a:spLocks noChangeShapeType="1"/>
              </p:cNvSpPr>
              <p:nvPr/>
            </p:nvSpPr>
            <p:spPr bwMode="auto">
              <a:xfrm flipV="1">
                <a:off x="7985125" y="4503738"/>
                <a:ext cx="1588" cy="3810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40"/>
              <p:cNvSpPr>
                <a:spLocks noChangeShapeType="1"/>
              </p:cNvSpPr>
              <p:nvPr/>
            </p:nvSpPr>
            <p:spPr bwMode="auto">
              <a:xfrm flipV="1">
                <a:off x="8340725" y="4503738"/>
                <a:ext cx="1588" cy="1905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Line 41"/>
              <p:cNvSpPr>
                <a:spLocks noChangeShapeType="1"/>
              </p:cNvSpPr>
              <p:nvPr/>
            </p:nvSpPr>
            <p:spPr bwMode="auto">
              <a:xfrm flipV="1">
                <a:off x="8696325" y="4503738"/>
                <a:ext cx="1588" cy="38100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Line 42"/>
              <p:cNvSpPr>
                <a:spLocks noChangeShapeType="1"/>
              </p:cNvSpPr>
              <p:nvPr/>
            </p:nvSpPr>
            <p:spPr bwMode="auto">
              <a:xfrm>
                <a:off x="5849938" y="4503738"/>
                <a:ext cx="2846387" cy="1587"/>
              </a:xfrm>
              <a:prstGeom prst="line">
                <a:avLst/>
              </a:prstGeom>
              <a:grp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Line 43"/>
              <p:cNvSpPr>
                <a:spLocks noChangeShapeType="1"/>
              </p:cNvSpPr>
              <p:nvPr/>
            </p:nvSpPr>
            <p:spPr bwMode="auto">
              <a:xfrm>
                <a:off x="5849938" y="2370138"/>
                <a:ext cx="2846387" cy="1587"/>
              </a:xfrm>
              <a:prstGeom prst="line">
                <a:avLst/>
              </a:prstGeom>
              <a:grp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Line 44"/>
              <p:cNvSpPr>
                <a:spLocks noChangeShapeType="1"/>
              </p:cNvSpPr>
              <p:nvPr/>
            </p:nvSpPr>
            <p:spPr bwMode="auto">
              <a:xfrm>
                <a:off x="5813425" y="4503738"/>
                <a:ext cx="3651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6" name="Line 45"/>
              <p:cNvSpPr>
                <a:spLocks noChangeShapeType="1"/>
              </p:cNvSpPr>
              <p:nvPr/>
            </p:nvSpPr>
            <p:spPr bwMode="auto">
              <a:xfrm>
                <a:off x="5832475" y="4237038"/>
                <a:ext cx="1746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7" name="Line 46"/>
              <p:cNvSpPr>
                <a:spLocks noChangeShapeType="1"/>
              </p:cNvSpPr>
              <p:nvPr/>
            </p:nvSpPr>
            <p:spPr bwMode="auto">
              <a:xfrm>
                <a:off x="5813425" y="3970338"/>
                <a:ext cx="3651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Line 47"/>
              <p:cNvSpPr>
                <a:spLocks noChangeShapeType="1"/>
              </p:cNvSpPr>
              <p:nvPr/>
            </p:nvSpPr>
            <p:spPr bwMode="auto">
              <a:xfrm>
                <a:off x="5832475" y="3703638"/>
                <a:ext cx="1746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Line 48"/>
              <p:cNvSpPr>
                <a:spLocks noChangeShapeType="1"/>
              </p:cNvSpPr>
              <p:nvPr/>
            </p:nvSpPr>
            <p:spPr bwMode="auto">
              <a:xfrm>
                <a:off x="5813425" y="3436938"/>
                <a:ext cx="3651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Line 49"/>
              <p:cNvSpPr>
                <a:spLocks noChangeShapeType="1"/>
              </p:cNvSpPr>
              <p:nvPr/>
            </p:nvSpPr>
            <p:spPr bwMode="auto">
              <a:xfrm>
                <a:off x="5832475" y="3170238"/>
                <a:ext cx="1746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Line 50"/>
              <p:cNvSpPr>
                <a:spLocks noChangeShapeType="1"/>
              </p:cNvSpPr>
              <p:nvPr/>
            </p:nvSpPr>
            <p:spPr bwMode="auto">
              <a:xfrm>
                <a:off x="5813425" y="2903538"/>
                <a:ext cx="3651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Line 51"/>
              <p:cNvSpPr>
                <a:spLocks noChangeShapeType="1"/>
              </p:cNvSpPr>
              <p:nvPr/>
            </p:nvSpPr>
            <p:spPr bwMode="auto">
              <a:xfrm>
                <a:off x="5832475" y="2636838"/>
                <a:ext cx="1746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Line 52"/>
              <p:cNvSpPr>
                <a:spLocks noChangeShapeType="1"/>
              </p:cNvSpPr>
              <p:nvPr/>
            </p:nvSpPr>
            <p:spPr bwMode="auto">
              <a:xfrm>
                <a:off x="5813425" y="2370138"/>
                <a:ext cx="36513" cy="1587"/>
              </a:xfrm>
              <a:prstGeom prst="line">
                <a:avLst/>
              </a:prstGeom>
              <a:grpFill/>
              <a:ln w="7938">
                <a:solidFill>
                  <a:srgbClr val="00FFFF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Line 53"/>
              <p:cNvSpPr>
                <a:spLocks noChangeShapeType="1"/>
              </p:cNvSpPr>
              <p:nvPr/>
            </p:nvSpPr>
            <p:spPr bwMode="auto">
              <a:xfrm flipV="1">
                <a:off x="5849938" y="2370138"/>
                <a:ext cx="1587" cy="2133600"/>
              </a:xfrm>
              <a:prstGeom prst="line">
                <a:avLst/>
              </a:prstGeom>
              <a:grp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Line 54"/>
              <p:cNvSpPr>
                <a:spLocks noChangeShapeType="1"/>
              </p:cNvSpPr>
              <p:nvPr/>
            </p:nvSpPr>
            <p:spPr bwMode="auto">
              <a:xfrm flipV="1">
                <a:off x="8696325" y="2370138"/>
                <a:ext cx="1588" cy="2133600"/>
              </a:xfrm>
              <a:prstGeom prst="line">
                <a:avLst/>
              </a:prstGeom>
              <a:grpFill/>
              <a:ln w="7938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Rectangle 55"/>
              <p:cNvSpPr>
                <a:spLocks noChangeArrowheads="1"/>
              </p:cNvSpPr>
              <p:nvPr/>
            </p:nvSpPr>
            <p:spPr bwMode="auto">
              <a:xfrm>
                <a:off x="7262813" y="4859338"/>
                <a:ext cx="65087" cy="119062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prstTxWarp prst="textNoShape">
                  <a:avLst/>
                </a:prstTxWarp>
                <a:spAutoFit/>
              </a:bodyPr>
              <a:lstStyle/>
              <a:p>
                <a:pPr algn="ctr" defTabSz="762000"/>
                <a:r>
                  <a:rPr lang="en-US" sz="700">
                    <a:solidFill>
                      <a:srgbClr val="000000"/>
                    </a:solidFill>
                    <a:latin typeface="Arial" charset="0"/>
                  </a:rPr>
                  <a:t> </a:t>
                </a:r>
                <a:endParaRPr lang="en-US" sz="2400">
                  <a:latin typeface="Arial" charset="0"/>
                </a:endParaRPr>
              </a:p>
            </p:txBody>
          </p:sp>
          <p:sp>
            <p:nvSpPr>
              <p:cNvPr id="67" name="Freeform 56"/>
              <p:cNvSpPr>
                <a:spLocks/>
              </p:cNvSpPr>
              <p:nvPr/>
            </p:nvSpPr>
            <p:spPr bwMode="auto">
              <a:xfrm>
                <a:off x="5867400" y="2381250"/>
                <a:ext cx="2844800" cy="1068388"/>
              </a:xfrm>
              <a:custGeom>
                <a:avLst/>
                <a:gdLst/>
                <a:ahLst/>
                <a:cxnLst>
                  <a:cxn ang="0">
                    <a:pos x="35" y="9"/>
                  </a:cxn>
                  <a:cxn ang="0">
                    <a:pos x="109" y="78"/>
                  </a:cxn>
                  <a:cxn ang="0">
                    <a:pos x="180" y="203"/>
                  </a:cxn>
                  <a:cxn ang="0">
                    <a:pos x="253" y="369"/>
                  </a:cxn>
                  <a:cxn ang="0">
                    <a:pos x="325" y="552"/>
                  </a:cxn>
                  <a:cxn ang="0">
                    <a:pos x="398" y="734"/>
                  </a:cxn>
                  <a:cxn ang="0">
                    <a:pos x="470" y="898"/>
                  </a:cxn>
                  <a:cxn ang="0">
                    <a:pos x="543" y="1035"/>
                  </a:cxn>
                  <a:cxn ang="0">
                    <a:pos x="615" y="1141"/>
                  </a:cxn>
                  <a:cxn ang="0">
                    <a:pos x="688" y="1217"/>
                  </a:cxn>
                  <a:cxn ang="0">
                    <a:pos x="760" y="1269"/>
                  </a:cxn>
                  <a:cxn ang="0">
                    <a:pos x="833" y="1303"/>
                  </a:cxn>
                  <a:cxn ang="0">
                    <a:pos x="904" y="1322"/>
                  </a:cxn>
                  <a:cxn ang="0">
                    <a:pos x="978" y="1333"/>
                  </a:cxn>
                  <a:cxn ang="0">
                    <a:pos x="1049" y="1338"/>
                  </a:cxn>
                  <a:cxn ang="0">
                    <a:pos x="1122" y="1343"/>
                  </a:cxn>
                  <a:cxn ang="0">
                    <a:pos x="1194" y="1344"/>
                  </a:cxn>
                  <a:cxn ang="0">
                    <a:pos x="1267" y="1344"/>
                  </a:cxn>
                  <a:cxn ang="0">
                    <a:pos x="1339" y="1344"/>
                  </a:cxn>
                  <a:cxn ang="0">
                    <a:pos x="1412" y="1344"/>
                  </a:cxn>
                  <a:cxn ang="0">
                    <a:pos x="1484" y="1344"/>
                  </a:cxn>
                  <a:cxn ang="0">
                    <a:pos x="1557" y="1344"/>
                  </a:cxn>
                  <a:cxn ang="0">
                    <a:pos x="1629" y="1344"/>
                  </a:cxn>
                  <a:cxn ang="0">
                    <a:pos x="1702" y="1344"/>
                  </a:cxn>
                  <a:cxn ang="0">
                    <a:pos x="1773" y="1344"/>
                  </a:cxn>
                  <a:cxn ang="0">
                    <a:pos x="1846" y="1344"/>
                  </a:cxn>
                  <a:cxn ang="0">
                    <a:pos x="1918" y="1344"/>
                  </a:cxn>
                  <a:cxn ang="0">
                    <a:pos x="1991" y="1344"/>
                  </a:cxn>
                  <a:cxn ang="0">
                    <a:pos x="2063" y="1344"/>
                  </a:cxn>
                  <a:cxn ang="0">
                    <a:pos x="2136" y="1344"/>
                  </a:cxn>
                  <a:cxn ang="0">
                    <a:pos x="2208" y="1344"/>
                  </a:cxn>
                  <a:cxn ang="0">
                    <a:pos x="2281" y="1344"/>
                  </a:cxn>
                  <a:cxn ang="0">
                    <a:pos x="2353" y="1344"/>
                  </a:cxn>
                  <a:cxn ang="0">
                    <a:pos x="2426" y="1344"/>
                  </a:cxn>
                  <a:cxn ang="0">
                    <a:pos x="2498" y="1344"/>
                  </a:cxn>
                  <a:cxn ang="0">
                    <a:pos x="2571" y="1344"/>
                  </a:cxn>
                  <a:cxn ang="0">
                    <a:pos x="2642" y="1344"/>
                  </a:cxn>
                  <a:cxn ang="0">
                    <a:pos x="2715" y="1344"/>
                  </a:cxn>
                  <a:cxn ang="0">
                    <a:pos x="2787" y="1345"/>
                  </a:cxn>
                  <a:cxn ang="0">
                    <a:pos x="2860" y="1345"/>
                  </a:cxn>
                  <a:cxn ang="0">
                    <a:pos x="2932" y="1345"/>
                  </a:cxn>
                  <a:cxn ang="0">
                    <a:pos x="3005" y="1345"/>
                  </a:cxn>
                  <a:cxn ang="0">
                    <a:pos x="3077" y="1345"/>
                  </a:cxn>
                  <a:cxn ang="0">
                    <a:pos x="3150" y="1345"/>
                  </a:cxn>
                  <a:cxn ang="0">
                    <a:pos x="3222" y="1345"/>
                  </a:cxn>
                  <a:cxn ang="0">
                    <a:pos x="3295" y="1345"/>
                  </a:cxn>
                  <a:cxn ang="0">
                    <a:pos x="3366" y="1345"/>
                  </a:cxn>
                  <a:cxn ang="0">
                    <a:pos x="3440" y="1345"/>
                  </a:cxn>
                  <a:cxn ang="0">
                    <a:pos x="3511" y="1345"/>
                  </a:cxn>
                  <a:cxn ang="0">
                    <a:pos x="3584" y="1345"/>
                  </a:cxn>
                </a:cxnLst>
                <a:rect l="0" t="0" r="r" b="b"/>
                <a:pathLst>
                  <a:path w="3584" h="1345">
                    <a:moveTo>
                      <a:pt x="0" y="0"/>
                    </a:moveTo>
                    <a:lnTo>
                      <a:pt x="35" y="9"/>
                    </a:lnTo>
                    <a:lnTo>
                      <a:pt x="73" y="35"/>
                    </a:lnTo>
                    <a:lnTo>
                      <a:pt x="109" y="78"/>
                    </a:lnTo>
                    <a:lnTo>
                      <a:pt x="144" y="134"/>
                    </a:lnTo>
                    <a:lnTo>
                      <a:pt x="180" y="203"/>
                    </a:lnTo>
                    <a:lnTo>
                      <a:pt x="218" y="282"/>
                    </a:lnTo>
                    <a:lnTo>
                      <a:pt x="253" y="369"/>
                    </a:lnTo>
                    <a:lnTo>
                      <a:pt x="289" y="460"/>
                    </a:lnTo>
                    <a:lnTo>
                      <a:pt x="325" y="552"/>
                    </a:lnTo>
                    <a:lnTo>
                      <a:pt x="362" y="644"/>
                    </a:lnTo>
                    <a:lnTo>
                      <a:pt x="398" y="734"/>
                    </a:lnTo>
                    <a:lnTo>
                      <a:pt x="434" y="820"/>
                    </a:lnTo>
                    <a:lnTo>
                      <a:pt x="470" y="898"/>
                    </a:lnTo>
                    <a:lnTo>
                      <a:pt x="507" y="971"/>
                    </a:lnTo>
                    <a:lnTo>
                      <a:pt x="543" y="1035"/>
                    </a:lnTo>
                    <a:lnTo>
                      <a:pt x="579" y="1091"/>
                    </a:lnTo>
                    <a:lnTo>
                      <a:pt x="615" y="1141"/>
                    </a:lnTo>
                    <a:lnTo>
                      <a:pt x="652" y="1183"/>
                    </a:lnTo>
                    <a:lnTo>
                      <a:pt x="688" y="1217"/>
                    </a:lnTo>
                    <a:lnTo>
                      <a:pt x="724" y="1246"/>
                    </a:lnTo>
                    <a:lnTo>
                      <a:pt x="760" y="1269"/>
                    </a:lnTo>
                    <a:lnTo>
                      <a:pt x="797" y="1287"/>
                    </a:lnTo>
                    <a:lnTo>
                      <a:pt x="833" y="1303"/>
                    </a:lnTo>
                    <a:lnTo>
                      <a:pt x="869" y="1314"/>
                    </a:lnTo>
                    <a:lnTo>
                      <a:pt x="904" y="1322"/>
                    </a:lnTo>
                    <a:lnTo>
                      <a:pt x="942" y="1329"/>
                    </a:lnTo>
                    <a:lnTo>
                      <a:pt x="978" y="1333"/>
                    </a:lnTo>
                    <a:lnTo>
                      <a:pt x="1013" y="1337"/>
                    </a:lnTo>
                    <a:lnTo>
                      <a:pt x="1049" y="1338"/>
                    </a:lnTo>
                    <a:lnTo>
                      <a:pt x="1086" y="1341"/>
                    </a:lnTo>
                    <a:lnTo>
                      <a:pt x="1122" y="1343"/>
                    </a:lnTo>
                    <a:lnTo>
                      <a:pt x="1158" y="1343"/>
                    </a:lnTo>
                    <a:lnTo>
                      <a:pt x="1194" y="1344"/>
                    </a:lnTo>
                    <a:lnTo>
                      <a:pt x="1231" y="1344"/>
                    </a:lnTo>
                    <a:lnTo>
                      <a:pt x="1267" y="1344"/>
                    </a:lnTo>
                    <a:lnTo>
                      <a:pt x="1303" y="1344"/>
                    </a:lnTo>
                    <a:lnTo>
                      <a:pt x="1339" y="1344"/>
                    </a:lnTo>
                    <a:lnTo>
                      <a:pt x="1376" y="1344"/>
                    </a:lnTo>
                    <a:lnTo>
                      <a:pt x="1412" y="1344"/>
                    </a:lnTo>
                    <a:lnTo>
                      <a:pt x="1448" y="1344"/>
                    </a:lnTo>
                    <a:lnTo>
                      <a:pt x="1484" y="1344"/>
                    </a:lnTo>
                    <a:lnTo>
                      <a:pt x="1521" y="1344"/>
                    </a:lnTo>
                    <a:lnTo>
                      <a:pt x="1557" y="1344"/>
                    </a:lnTo>
                    <a:lnTo>
                      <a:pt x="1593" y="1344"/>
                    </a:lnTo>
                    <a:lnTo>
                      <a:pt x="1629" y="1344"/>
                    </a:lnTo>
                    <a:lnTo>
                      <a:pt x="1666" y="1344"/>
                    </a:lnTo>
                    <a:lnTo>
                      <a:pt x="1702" y="1344"/>
                    </a:lnTo>
                    <a:lnTo>
                      <a:pt x="1738" y="1344"/>
                    </a:lnTo>
                    <a:lnTo>
                      <a:pt x="1773" y="1344"/>
                    </a:lnTo>
                    <a:lnTo>
                      <a:pt x="1811" y="1344"/>
                    </a:lnTo>
                    <a:lnTo>
                      <a:pt x="1846" y="1344"/>
                    </a:lnTo>
                    <a:lnTo>
                      <a:pt x="1882" y="1344"/>
                    </a:lnTo>
                    <a:lnTo>
                      <a:pt x="1918" y="1344"/>
                    </a:lnTo>
                    <a:lnTo>
                      <a:pt x="1955" y="1344"/>
                    </a:lnTo>
                    <a:lnTo>
                      <a:pt x="1991" y="1344"/>
                    </a:lnTo>
                    <a:lnTo>
                      <a:pt x="2027" y="1344"/>
                    </a:lnTo>
                    <a:lnTo>
                      <a:pt x="2063" y="1344"/>
                    </a:lnTo>
                    <a:lnTo>
                      <a:pt x="2100" y="1344"/>
                    </a:lnTo>
                    <a:lnTo>
                      <a:pt x="2136" y="1344"/>
                    </a:lnTo>
                    <a:lnTo>
                      <a:pt x="2172" y="1344"/>
                    </a:lnTo>
                    <a:lnTo>
                      <a:pt x="2208" y="1344"/>
                    </a:lnTo>
                    <a:lnTo>
                      <a:pt x="2245" y="1344"/>
                    </a:lnTo>
                    <a:lnTo>
                      <a:pt x="2281" y="1344"/>
                    </a:lnTo>
                    <a:lnTo>
                      <a:pt x="2317" y="1344"/>
                    </a:lnTo>
                    <a:lnTo>
                      <a:pt x="2353" y="1344"/>
                    </a:lnTo>
                    <a:lnTo>
                      <a:pt x="2390" y="1344"/>
                    </a:lnTo>
                    <a:lnTo>
                      <a:pt x="2426" y="1344"/>
                    </a:lnTo>
                    <a:lnTo>
                      <a:pt x="2462" y="1344"/>
                    </a:lnTo>
                    <a:lnTo>
                      <a:pt x="2498" y="1344"/>
                    </a:lnTo>
                    <a:lnTo>
                      <a:pt x="2535" y="1344"/>
                    </a:lnTo>
                    <a:lnTo>
                      <a:pt x="2571" y="1344"/>
                    </a:lnTo>
                    <a:lnTo>
                      <a:pt x="2606" y="1344"/>
                    </a:lnTo>
                    <a:lnTo>
                      <a:pt x="2642" y="1344"/>
                    </a:lnTo>
                    <a:lnTo>
                      <a:pt x="2680" y="1344"/>
                    </a:lnTo>
                    <a:lnTo>
                      <a:pt x="2715" y="1344"/>
                    </a:lnTo>
                    <a:lnTo>
                      <a:pt x="2751" y="1345"/>
                    </a:lnTo>
                    <a:lnTo>
                      <a:pt x="2787" y="1345"/>
                    </a:lnTo>
                    <a:lnTo>
                      <a:pt x="2824" y="1345"/>
                    </a:lnTo>
                    <a:lnTo>
                      <a:pt x="2860" y="1345"/>
                    </a:lnTo>
                    <a:lnTo>
                      <a:pt x="2896" y="1345"/>
                    </a:lnTo>
                    <a:lnTo>
                      <a:pt x="2932" y="1345"/>
                    </a:lnTo>
                    <a:lnTo>
                      <a:pt x="2969" y="1345"/>
                    </a:lnTo>
                    <a:lnTo>
                      <a:pt x="3005" y="1345"/>
                    </a:lnTo>
                    <a:lnTo>
                      <a:pt x="3041" y="1345"/>
                    </a:lnTo>
                    <a:lnTo>
                      <a:pt x="3077" y="1345"/>
                    </a:lnTo>
                    <a:lnTo>
                      <a:pt x="3114" y="1345"/>
                    </a:lnTo>
                    <a:lnTo>
                      <a:pt x="3150" y="1345"/>
                    </a:lnTo>
                    <a:lnTo>
                      <a:pt x="3186" y="1345"/>
                    </a:lnTo>
                    <a:lnTo>
                      <a:pt x="3222" y="1345"/>
                    </a:lnTo>
                    <a:lnTo>
                      <a:pt x="3259" y="1345"/>
                    </a:lnTo>
                    <a:lnTo>
                      <a:pt x="3295" y="1345"/>
                    </a:lnTo>
                    <a:lnTo>
                      <a:pt x="3331" y="1345"/>
                    </a:lnTo>
                    <a:lnTo>
                      <a:pt x="3366" y="1345"/>
                    </a:lnTo>
                    <a:lnTo>
                      <a:pt x="3404" y="1345"/>
                    </a:lnTo>
                    <a:lnTo>
                      <a:pt x="3440" y="1345"/>
                    </a:lnTo>
                    <a:lnTo>
                      <a:pt x="3475" y="1345"/>
                    </a:lnTo>
                    <a:lnTo>
                      <a:pt x="3511" y="1345"/>
                    </a:lnTo>
                    <a:lnTo>
                      <a:pt x="3549" y="1345"/>
                    </a:lnTo>
                    <a:lnTo>
                      <a:pt x="3584" y="1345"/>
                    </a:lnTo>
                  </a:path>
                </a:pathLst>
              </a:custGeom>
              <a:grpFill/>
              <a:ln w="23813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Line 58"/>
              <p:cNvSpPr>
                <a:spLocks noChangeShapeType="1"/>
              </p:cNvSpPr>
              <p:nvPr/>
            </p:nvSpPr>
            <p:spPr bwMode="auto">
              <a:xfrm flipV="1">
                <a:off x="4859338" y="2997200"/>
                <a:ext cx="1081087" cy="360363"/>
              </a:xfrm>
              <a:prstGeom prst="line">
                <a:avLst/>
              </a:prstGeom>
              <a:grp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 dirty="0">
                  <a:ln>
                    <a:solidFill>
                      <a:srgbClr val="000000"/>
                    </a:solidFill>
                  </a:ln>
                </a:endParaRPr>
              </a:p>
            </p:txBody>
          </p:sp>
          <p:sp>
            <p:nvSpPr>
              <p:cNvPr id="69" name="Text Box 59"/>
              <p:cNvSpPr txBox="1">
                <a:spLocks noChangeArrowheads="1"/>
              </p:cNvSpPr>
              <p:nvPr/>
            </p:nvSpPr>
            <p:spPr bwMode="auto">
              <a:xfrm>
                <a:off x="6097594" y="2678112"/>
                <a:ext cx="1914423" cy="568203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762000"/>
                <a:r>
                  <a:rPr lang="en-US" b="1" i="1" dirty="0">
                    <a:solidFill>
                      <a:srgbClr val="FF0000"/>
                    </a:solidFill>
                  </a:rPr>
                  <a:t>~1/R  </a:t>
                </a:r>
                <a:r>
                  <a:rPr lang="en-US" b="1" i="1" dirty="0" smtClean="0">
                    <a:solidFill>
                      <a:srgbClr val="FF0000"/>
                    </a:solidFill>
                  </a:rPr>
                  <a:t>B-E</a:t>
                </a:r>
                <a:endParaRPr lang="en-US" b="1" i="1" baseline="30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0" name="Freeform 60"/>
              <p:cNvSpPr>
                <a:spLocks/>
              </p:cNvSpPr>
              <p:nvPr/>
            </p:nvSpPr>
            <p:spPr bwMode="auto">
              <a:xfrm flipV="1">
                <a:off x="5854700" y="3471863"/>
                <a:ext cx="2844800" cy="1068387"/>
              </a:xfrm>
              <a:custGeom>
                <a:avLst/>
                <a:gdLst/>
                <a:ahLst/>
                <a:cxnLst>
                  <a:cxn ang="0">
                    <a:pos x="35" y="9"/>
                  </a:cxn>
                  <a:cxn ang="0">
                    <a:pos x="109" y="78"/>
                  </a:cxn>
                  <a:cxn ang="0">
                    <a:pos x="180" y="203"/>
                  </a:cxn>
                  <a:cxn ang="0">
                    <a:pos x="253" y="369"/>
                  </a:cxn>
                  <a:cxn ang="0">
                    <a:pos x="325" y="552"/>
                  </a:cxn>
                  <a:cxn ang="0">
                    <a:pos x="398" y="734"/>
                  </a:cxn>
                  <a:cxn ang="0">
                    <a:pos x="470" y="898"/>
                  </a:cxn>
                  <a:cxn ang="0">
                    <a:pos x="543" y="1035"/>
                  </a:cxn>
                  <a:cxn ang="0">
                    <a:pos x="615" y="1141"/>
                  </a:cxn>
                  <a:cxn ang="0">
                    <a:pos x="688" y="1217"/>
                  </a:cxn>
                  <a:cxn ang="0">
                    <a:pos x="760" y="1269"/>
                  </a:cxn>
                  <a:cxn ang="0">
                    <a:pos x="833" y="1303"/>
                  </a:cxn>
                  <a:cxn ang="0">
                    <a:pos x="904" y="1322"/>
                  </a:cxn>
                  <a:cxn ang="0">
                    <a:pos x="978" y="1333"/>
                  </a:cxn>
                  <a:cxn ang="0">
                    <a:pos x="1049" y="1338"/>
                  </a:cxn>
                  <a:cxn ang="0">
                    <a:pos x="1122" y="1343"/>
                  </a:cxn>
                  <a:cxn ang="0">
                    <a:pos x="1194" y="1344"/>
                  </a:cxn>
                  <a:cxn ang="0">
                    <a:pos x="1267" y="1344"/>
                  </a:cxn>
                  <a:cxn ang="0">
                    <a:pos x="1339" y="1344"/>
                  </a:cxn>
                  <a:cxn ang="0">
                    <a:pos x="1412" y="1344"/>
                  </a:cxn>
                  <a:cxn ang="0">
                    <a:pos x="1484" y="1344"/>
                  </a:cxn>
                  <a:cxn ang="0">
                    <a:pos x="1557" y="1344"/>
                  </a:cxn>
                  <a:cxn ang="0">
                    <a:pos x="1629" y="1344"/>
                  </a:cxn>
                  <a:cxn ang="0">
                    <a:pos x="1702" y="1344"/>
                  </a:cxn>
                  <a:cxn ang="0">
                    <a:pos x="1773" y="1344"/>
                  </a:cxn>
                  <a:cxn ang="0">
                    <a:pos x="1846" y="1344"/>
                  </a:cxn>
                  <a:cxn ang="0">
                    <a:pos x="1918" y="1344"/>
                  </a:cxn>
                  <a:cxn ang="0">
                    <a:pos x="1991" y="1344"/>
                  </a:cxn>
                  <a:cxn ang="0">
                    <a:pos x="2063" y="1344"/>
                  </a:cxn>
                  <a:cxn ang="0">
                    <a:pos x="2136" y="1344"/>
                  </a:cxn>
                  <a:cxn ang="0">
                    <a:pos x="2208" y="1344"/>
                  </a:cxn>
                  <a:cxn ang="0">
                    <a:pos x="2281" y="1344"/>
                  </a:cxn>
                  <a:cxn ang="0">
                    <a:pos x="2353" y="1344"/>
                  </a:cxn>
                  <a:cxn ang="0">
                    <a:pos x="2426" y="1344"/>
                  </a:cxn>
                  <a:cxn ang="0">
                    <a:pos x="2498" y="1344"/>
                  </a:cxn>
                  <a:cxn ang="0">
                    <a:pos x="2571" y="1344"/>
                  </a:cxn>
                  <a:cxn ang="0">
                    <a:pos x="2642" y="1344"/>
                  </a:cxn>
                  <a:cxn ang="0">
                    <a:pos x="2715" y="1344"/>
                  </a:cxn>
                  <a:cxn ang="0">
                    <a:pos x="2787" y="1345"/>
                  </a:cxn>
                  <a:cxn ang="0">
                    <a:pos x="2860" y="1345"/>
                  </a:cxn>
                  <a:cxn ang="0">
                    <a:pos x="2932" y="1345"/>
                  </a:cxn>
                  <a:cxn ang="0">
                    <a:pos x="3005" y="1345"/>
                  </a:cxn>
                  <a:cxn ang="0">
                    <a:pos x="3077" y="1345"/>
                  </a:cxn>
                  <a:cxn ang="0">
                    <a:pos x="3150" y="1345"/>
                  </a:cxn>
                  <a:cxn ang="0">
                    <a:pos x="3222" y="1345"/>
                  </a:cxn>
                  <a:cxn ang="0">
                    <a:pos x="3295" y="1345"/>
                  </a:cxn>
                  <a:cxn ang="0">
                    <a:pos x="3366" y="1345"/>
                  </a:cxn>
                  <a:cxn ang="0">
                    <a:pos x="3440" y="1345"/>
                  </a:cxn>
                  <a:cxn ang="0">
                    <a:pos x="3511" y="1345"/>
                  </a:cxn>
                  <a:cxn ang="0">
                    <a:pos x="3584" y="1345"/>
                  </a:cxn>
                </a:cxnLst>
                <a:rect l="0" t="0" r="r" b="b"/>
                <a:pathLst>
                  <a:path w="3584" h="1345">
                    <a:moveTo>
                      <a:pt x="0" y="0"/>
                    </a:moveTo>
                    <a:lnTo>
                      <a:pt x="35" y="9"/>
                    </a:lnTo>
                    <a:lnTo>
                      <a:pt x="73" y="35"/>
                    </a:lnTo>
                    <a:lnTo>
                      <a:pt x="109" y="78"/>
                    </a:lnTo>
                    <a:lnTo>
                      <a:pt x="144" y="134"/>
                    </a:lnTo>
                    <a:lnTo>
                      <a:pt x="180" y="203"/>
                    </a:lnTo>
                    <a:lnTo>
                      <a:pt x="218" y="282"/>
                    </a:lnTo>
                    <a:lnTo>
                      <a:pt x="253" y="369"/>
                    </a:lnTo>
                    <a:lnTo>
                      <a:pt x="289" y="460"/>
                    </a:lnTo>
                    <a:lnTo>
                      <a:pt x="325" y="552"/>
                    </a:lnTo>
                    <a:lnTo>
                      <a:pt x="362" y="644"/>
                    </a:lnTo>
                    <a:lnTo>
                      <a:pt x="398" y="734"/>
                    </a:lnTo>
                    <a:lnTo>
                      <a:pt x="434" y="820"/>
                    </a:lnTo>
                    <a:lnTo>
                      <a:pt x="470" y="898"/>
                    </a:lnTo>
                    <a:lnTo>
                      <a:pt x="507" y="971"/>
                    </a:lnTo>
                    <a:lnTo>
                      <a:pt x="543" y="1035"/>
                    </a:lnTo>
                    <a:lnTo>
                      <a:pt x="579" y="1091"/>
                    </a:lnTo>
                    <a:lnTo>
                      <a:pt x="615" y="1141"/>
                    </a:lnTo>
                    <a:lnTo>
                      <a:pt x="652" y="1183"/>
                    </a:lnTo>
                    <a:lnTo>
                      <a:pt x="688" y="1217"/>
                    </a:lnTo>
                    <a:lnTo>
                      <a:pt x="724" y="1246"/>
                    </a:lnTo>
                    <a:lnTo>
                      <a:pt x="760" y="1269"/>
                    </a:lnTo>
                    <a:lnTo>
                      <a:pt x="797" y="1287"/>
                    </a:lnTo>
                    <a:lnTo>
                      <a:pt x="833" y="1303"/>
                    </a:lnTo>
                    <a:lnTo>
                      <a:pt x="869" y="1314"/>
                    </a:lnTo>
                    <a:lnTo>
                      <a:pt x="904" y="1322"/>
                    </a:lnTo>
                    <a:lnTo>
                      <a:pt x="942" y="1329"/>
                    </a:lnTo>
                    <a:lnTo>
                      <a:pt x="978" y="1333"/>
                    </a:lnTo>
                    <a:lnTo>
                      <a:pt x="1013" y="1337"/>
                    </a:lnTo>
                    <a:lnTo>
                      <a:pt x="1049" y="1338"/>
                    </a:lnTo>
                    <a:lnTo>
                      <a:pt x="1086" y="1341"/>
                    </a:lnTo>
                    <a:lnTo>
                      <a:pt x="1122" y="1343"/>
                    </a:lnTo>
                    <a:lnTo>
                      <a:pt x="1158" y="1343"/>
                    </a:lnTo>
                    <a:lnTo>
                      <a:pt x="1194" y="1344"/>
                    </a:lnTo>
                    <a:lnTo>
                      <a:pt x="1231" y="1344"/>
                    </a:lnTo>
                    <a:lnTo>
                      <a:pt x="1267" y="1344"/>
                    </a:lnTo>
                    <a:lnTo>
                      <a:pt x="1303" y="1344"/>
                    </a:lnTo>
                    <a:lnTo>
                      <a:pt x="1339" y="1344"/>
                    </a:lnTo>
                    <a:lnTo>
                      <a:pt x="1376" y="1344"/>
                    </a:lnTo>
                    <a:lnTo>
                      <a:pt x="1412" y="1344"/>
                    </a:lnTo>
                    <a:lnTo>
                      <a:pt x="1448" y="1344"/>
                    </a:lnTo>
                    <a:lnTo>
                      <a:pt x="1484" y="1344"/>
                    </a:lnTo>
                    <a:lnTo>
                      <a:pt x="1521" y="1344"/>
                    </a:lnTo>
                    <a:lnTo>
                      <a:pt x="1557" y="1344"/>
                    </a:lnTo>
                    <a:lnTo>
                      <a:pt x="1593" y="1344"/>
                    </a:lnTo>
                    <a:lnTo>
                      <a:pt x="1629" y="1344"/>
                    </a:lnTo>
                    <a:lnTo>
                      <a:pt x="1666" y="1344"/>
                    </a:lnTo>
                    <a:lnTo>
                      <a:pt x="1702" y="1344"/>
                    </a:lnTo>
                    <a:lnTo>
                      <a:pt x="1738" y="1344"/>
                    </a:lnTo>
                    <a:lnTo>
                      <a:pt x="1773" y="1344"/>
                    </a:lnTo>
                    <a:lnTo>
                      <a:pt x="1811" y="1344"/>
                    </a:lnTo>
                    <a:lnTo>
                      <a:pt x="1846" y="1344"/>
                    </a:lnTo>
                    <a:lnTo>
                      <a:pt x="1882" y="1344"/>
                    </a:lnTo>
                    <a:lnTo>
                      <a:pt x="1918" y="1344"/>
                    </a:lnTo>
                    <a:lnTo>
                      <a:pt x="1955" y="1344"/>
                    </a:lnTo>
                    <a:lnTo>
                      <a:pt x="1991" y="1344"/>
                    </a:lnTo>
                    <a:lnTo>
                      <a:pt x="2027" y="1344"/>
                    </a:lnTo>
                    <a:lnTo>
                      <a:pt x="2063" y="1344"/>
                    </a:lnTo>
                    <a:lnTo>
                      <a:pt x="2100" y="1344"/>
                    </a:lnTo>
                    <a:lnTo>
                      <a:pt x="2136" y="1344"/>
                    </a:lnTo>
                    <a:lnTo>
                      <a:pt x="2172" y="1344"/>
                    </a:lnTo>
                    <a:lnTo>
                      <a:pt x="2208" y="1344"/>
                    </a:lnTo>
                    <a:lnTo>
                      <a:pt x="2245" y="1344"/>
                    </a:lnTo>
                    <a:lnTo>
                      <a:pt x="2281" y="1344"/>
                    </a:lnTo>
                    <a:lnTo>
                      <a:pt x="2317" y="1344"/>
                    </a:lnTo>
                    <a:lnTo>
                      <a:pt x="2353" y="1344"/>
                    </a:lnTo>
                    <a:lnTo>
                      <a:pt x="2390" y="1344"/>
                    </a:lnTo>
                    <a:lnTo>
                      <a:pt x="2426" y="1344"/>
                    </a:lnTo>
                    <a:lnTo>
                      <a:pt x="2462" y="1344"/>
                    </a:lnTo>
                    <a:lnTo>
                      <a:pt x="2498" y="1344"/>
                    </a:lnTo>
                    <a:lnTo>
                      <a:pt x="2535" y="1344"/>
                    </a:lnTo>
                    <a:lnTo>
                      <a:pt x="2571" y="1344"/>
                    </a:lnTo>
                    <a:lnTo>
                      <a:pt x="2606" y="1344"/>
                    </a:lnTo>
                    <a:lnTo>
                      <a:pt x="2642" y="1344"/>
                    </a:lnTo>
                    <a:lnTo>
                      <a:pt x="2680" y="1344"/>
                    </a:lnTo>
                    <a:lnTo>
                      <a:pt x="2715" y="1344"/>
                    </a:lnTo>
                    <a:lnTo>
                      <a:pt x="2751" y="1345"/>
                    </a:lnTo>
                    <a:lnTo>
                      <a:pt x="2787" y="1345"/>
                    </a:lnTo>
                    <a:lnTo>
                      <a:pt x="2824" y="1345"/>
                    </a:lnTo>
                    <a:lnTo>
                      <a:pt x="2860" y="1345"/>
                    </a:lnTo>
                    <a:lnTo>
                      <a:pt x="2896" y="1345"/>
                    </a:lnTo>
                    <a:lnTo>
                      <a:pt x="2932" y="1345"/>
                    </a:lnTo>
                    <a:lnTo>
                      <a:pt x="2969" y="1345"/>
                    </a:lnTo>
                    <a:lnTo>
                      <a:pt x="3005" y="1345"/>
                    </a:lnTo>
                    <a:lnTo>
                      <a:pt x="3041" y="1345"/>
                    </a:lnTo>
                    <a:lnTo>
                      <a:pt x="3077" y="1345"/>
                    </a:lnTo>
                    <a:lnTo>
                      <a:pt x="3114" y="1345"/>
                    </a:lnTo>
                    <a:lnTo>
                      <a:pt x="3150" y="1345"/>
                    </a:lnTo>
                    <a:lnTo>
                      <a:pt x="3186" y="1345"/>
                    </a:lnTo>
                    <a:lnTo>
                      <a:pt x="3222" y="1345"/>
                    </a:lnTo>
                    <a:lnTo>
                      <a:pt x="3259" y="1345"/>
                    </a:lnTo>
                    <a:lnTo>
                      <a:pt x="3295" y="1345"/>
                    </a:lnTo>
                    <a:lnTo>
                      <a:pt x="3331" y="1345"/>
                    </a:lnTo>
                    <a:lnTo>
                      <a:pt x="3366" y="1345"/>
                    </a:lnTo>
                    <a:lnTo>
                      <a:pt x="3404" y="1345"/>
                    </a:lnTo>
                    <a:lnTo>
                      <a:pt x="3440" y="1345"/>
                    </a:lnTo>
                    <a:lnTo>
                      <a:pt x="3475" y="1345"/>
                    </a:lnTo>
                    <a:lnTo>
                      <a:pt x="3511" y="1345"/>
                    </a:lnTo>
                    <a:lnTo>
                      <a:pt x="3549" y="1345"/>
                    </a:lnTo>
                    <a:lnTo>
                      <a:pt x="3584" y="1345"/>
                    </a:lnTo>
                  </a:path>
                </a:pathLst>
              </a:custGeom>
              <a:grpFill/>
              <a:ln w="23813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71" name="Line 61"/>
              <p:cNvSpPr>
                <a:spLocks noChangeShapeType="1"/>
              </p:cNvSpPr>
              <p:nvPr/>
            </p:nvSpPr>
            <p:spPr bwMode="auto">
              <a:xfrm rot="2981526" flipV="1">
                <a:off x="4835525" y="3490913"/>
                <a:ext cx="1103313" cy="369887"/>
              </a:xfrm>
              <a:prstGeom prst="line">
                <a:avLst/>
              </a:prstGeom>
              <a:grpFill/>
              <a:ln w="12700">
                <a:solidFill>
                  <a:srgbClr val="000000"/>
                </a:solidFill>
                <a:round/>
                <a:headEnd/>
                <a:tailEnd type="triangle" w="med" len="lg"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Text Box 63"/>
              <p:cNvSpPr txBox="1">
                <a:spLocks noChangeArrowheads="1"/>
              </p:cNvSpPr>
              <p:nvPr/>
            </p:nvSpPr>
            <p:spPr bwMode="auto">
              <a:xfrm>
                <a:off x="6200780" y="3775075"/>
                <a:ext cx="1894481" cy="568203"/>
              </a:xfrm>
              <a:prstGeom prst="rect">
                <a:avLst/>
              </a:prstGeom>
              <a:grpFill/>
              <a:ln w="12700">
                <a:noFill/>
                <a:miter lim="800000"/>
                <a:headEnd type="none" w="sm" len="sm"/>
                <a:tailEnd type="none" w="sm" len="sm"/>
              </a:ln>
              <a:effectLst/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762000"/>
                <a:r>
                  <a:rPr lang="en-US" b="1" i="1" dirty="0">
                    <a:solidFill>
                      <a:schemeClr val="tx2"/>
                    </a:solidFill>
                  </a:rPr>
                  <a:t>~1/R  </a:t>
                </a:r>
                <a:r>
                  <a:rPr lang="en-US" b="1" i="1" dirty="0" smtClean="0">
                    <a:solidFill>
                      <a:schemeClr val="tx2"/>
                    </a:solidFill>
                  </a:rPr>
                  <a:t>F-D</a:t>
                </a:r>
                <a:endParaRPr lang="en-US" b="1" i="1" baseline="3000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73" name="Line 67"/>
              <p:cNvSpPr>
                <a:spLocks noChangeShapeType="1"/>
              </p:cNvSpPr>
              <p:nvPr/>
            </p:nvSpPr>
            <p:spPr bwMode="auto">
              <a:xfrm>
                <a:off x="5867400" y="2971800"/>
                <a:ext cx="304800" cy="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Line 68"/>
              <p:cNvSpPr>
                <a:spLocks noChangeShapeType="1"/>
              </p:cNvSpPr>
              <p:nvPr/>
            </p:nvSpPr>
            <p:spPr bwMode="auto">
              <a:xfrm>
                <a:off x="5867400" y="3962400"/>
                <a:ext cx="304800" cy="0"/>
              </a:xfrm>
              <a:prstGeom prst="line">
                <a:avLst/>
              </a:prstGeom>
              <a:grpFill/>
              <a:ln w="9525">
                <a:solidFill>
                  <a:schemeClr val="bg1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92" name="Group 90"/>
          <p:cNvGrpSpPr>
            <a:grpSpLocks noChangeAspect="1"/>
          </p:cNvGrpSpPr>
          <p:nvPr/>
        </p:nvGrpSpPr>
        <p:grpSpPr>
          <a:xfrm>
            <a:off x="1737549" y="5422732"/>
            <a:ext cx="5997405" cy="1111541"/>
            <a:chOff x="4314912" y="3981153"/>
            <a:chExt cx="4743280" cy="879105"/>
          </a:xfrm>
        </p:grpSpPr>
        <p:sp>
          <p:nvSpPr>
            <p:cNvPr id="93" name="AutoShape 8"/>
            <p:cNvSpPr>
              <a:spLocks noChangeArrowheads="1"/>
            </p:cNvSpPr>
            <p:nvPr/>
          </p:nvSpPr>
          <p:spPr bwMode="auto">
            <a:xfrm>
              <a:off x="4314912" y="3983295"/>
              <a:ext cx="4743280" cy="876963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49000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aphicFrame>
          <p:nvGraphicFramePr>
            <p:cNvPr id="94" name="Object 9"/>
            <p:cNvGraphicFramePr>
              <a:graphicFrameLocks noChangeAspect="1"/>
            </p:cNvGraphicFramePr>
            <p:nvPr/>
          </p:nvGraphicFramePr>
          <p:xfrm>
            <a:off x="4465638" y="4082365"/>
            <a:ext cx="2716212" cy="7048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05" name="Equation" r:id="rId5" imgW="2044700" imgH="469900" progId="Equation.3">
                    <p:embed/>
                  </p:oleObj>
                </mc:Choice>
                <mc:Fallback>
                  <p:oleObj name="Equation" r:id="rId5" imgW="20447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5638" y="4082365"/>
                          <a:ext cx="2716212" cy="70485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95" name="Object 10"/>
            <p:cNvGraphicFramePr>
              <a:graphicFrameLocks noChangeAspect="1"/>
            </p:cNvGraphicFramePr>
            <p:nvPr/>
          </p:nvGraphicFramePr>
          <p:xfrm>
            <a:off x="7752311" y="3981153"/>
            <a:ext cx="1129038" cy="86993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0906" name="Equation" r:id="rId7" imgW="927100" imgH="635000" progId="Equation.3">
                    <p:embed/>
                  </p:oleObj>
                </mc:Choice>
                <mc:Fallback>
                  <p:oleObj name="Equation" r:id="rId7" imgW="927100" imgH="6350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7752311" y="3981153"/>
                          <a:ext cx="1129038" cy="86993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96" name="Line 11"/>
            <p:cNvSpPr>
              <a:spLocks noChangeShapeType="1"/>
            </p:cNvSpPr>
            <p:nvPr/>
          </p:nvSpPr>
          <p:spPr bwMode="auto">
            <a:xfrm>
              <a:off x="7422341" y="4028331"/>
              <a:ext cx="0" cy="793462"/>
            </a:xfrm>
            <a:prstGeom prst="line">
              <a:avLst/>
            </a:prstGeom>
            <a:noFill/>
            <a:ln w="28575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1" name="Rectangle 4"/>
          <p:cNvSpPr txBox="1">
            <a:spLocks noChangeArrowheads="1"/>
          </p:cNvSpPr>
          <p:nvPr/>
        </p:nvSpPr>
        <p:spPr>
          <a:xfrm>
            <a:off x="-221387" y="222278"/>
            <a:ext cx="9414911" cy="112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cs-CZ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  </a:t>
            </a:r>
            <a:r>
              <a:rPr lang="cs-CZ" sz="40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Correlation</a:t>
            </a:r>
            <a:r>
              <a:rPr lang="cs-CZ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f</a:t>
            </a:r>
            <a:r>
              <a:rPr lang="cs-CZ" sz="4000" dirty="0" err="1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emtoscopy</a:t>
            </a:r>
            <a:r>
              <a:rPr lang="cs-CZ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in a nutshell  (2/2)</a:t>
            </a:r>
            <a:endParaRPr lang="cs-CZ" sz="4000" dirty="0"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12247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/>
          <p:cNvSpPr>
            <a:spLocks noChangeArrowheads="1"/>
          </p:cNvSpPr>
          <p:nvPr/>
        </p:nvSpPr>
        <p:spPr bwMode="auto">
          <a:xfrm>
            <a:off x="142875" y="3145755"/>
            <a:ext cx="8712735" cy="3530217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27080" name="Rectangle 8"/>
          <p:cNvSpPr>
            <a:spLocks noGrp="1" noChangeArrowheads="1"/>
          </p:cNvSpPr>
          <p:nvPr>
            <p:ph type="title"/>
          </p:nvPr>
        </p:nvSpPr>
        <p:spPr>
          <a:xfrm>
            <a:off x="-244695" y="-180772"/>
            <a:ext cx="9400347" cy="987425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99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/>
          </a:bodyPr>
          <a:lstStyle/>
          <a:p>
            <a:r>
              <a:rPr lang="en-US" sz="4000" dirty="0" err="1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Femtoscopy</a:t>
            </a: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: </a:t>
            </a:r>
            <a:r>
              <a:rPr lang="en-US" sz="4000" dirty="0" smtClean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what </a:t>
            </a:r>
            <a:r>
              <a:rPr lang="en-US" sz="4000" dirty="0">
                <a:effectLst>
                  <a:outerShdw blurRad="38100" dist="38100" dir="2700000" algn="tl">
                    <a:srgbClr val="DDDDDD"/>
                  </a:outerShdw>
                </a:effectLst>
                <a:latin typeface="+mn-lt"/>
              </a:rPr>
              <a:t>is actually measured?</a:t>
            </a:r>
            <a:r>
              <a:rPr lang="en-US" sz="4000" dirty="0">
                <a:latin typeface="+mn-lt"/>
              </a:rPr>
              <a:t> </a:t>
            </a:r>
          </a:p>
        </p:txBody>
      </p:sp>
      <p:sp>
        <p:nvSpPr>
          <p:cNvPr id="1027081" name="Rectangle 9"/>
          <p:cNvSpPr>
            <a:spLocks noChangeArrowheads="1"/>
          </p:cNvSpPr>
          <p:nvPr/>
        </p:nvSpPr>
        <p:spPr bwMode="auto">
          <a:xfrm>
            <a:off x="292100" y="2133600"/>
            <a:ext cx="88011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 eaLnBrk="0" hangingPunct="0"/>
            <a:r>
              <a:rPr lang="en-US" sz="2800" dirty="0">
                <a:effectLst>
                  <a:outerShdw blurRad="38100" dist="38100" dir="2700000" algn="tl">
                    <a:srgbClr val="DDDDDD"/>
                  </a:outerShdw>
                </a:effectLst>
                <a:latin typeface="Comic Sans MS" charset="0"/>
                <a:cs typeface="ＭＳ Ｐゴシック" charset="0"/>
                <a:sym typeface="Symbol" charset="0"/>
              </a:rPr>
              <a:t></a:t>
            </a:r>
            <a:r>
              <a:rPr lang="en-US" sz="2800" b="0" dirty="0">
                <a:latin typeface="Comic Sans MS" charset="0"/>
                <a:cs typeface="ＭＳ Ｐゴシック" charset="0"/>
                <a:sym typeface="Symbol" charset="0"/>
              </a:rPr>
              <a:t> </a:t>
            </a:r>
            <a:r>
              <a:rPr lang="en-US" sz="2800" b="0" dirty="0" err="1">
                <a:cs typeface="ＭＳ Ｐゴシック" charset="0"/>
              </a:rPr>
              <a:t>Femtoscopy</a:t>
            </a:r>
            <a:r>
              <a:rPr lang="en-US" sz="2800" b="0" dirty="0">
                <a:cs typeface="ＭＳ Ｐゴシック" charset="0"/>
              </a:rPr>
              <a:t> measures size, shape, and </a:t>
            </a:r>
            <a:r>
              <a:rPr lang="en-US" sz="2800" b="0" dirty="0" smtClean="0">
                <a:cs typeface="ＭＳ Ｐゴシック" charset="0"/>
              </a:rPr>
              <a:t> orientation </a:t>
            </a:r>
            <a:r>
              <a:rPr lang="en-US" sz="2800" b="0" dirty="0">
                <a:cs typeface="ＭＳ Ｐゴシック" charset="0"/>
              </a:rPr>
              <a:t>of </a:t>
            </a:r>
            <a:r>
              <a:rPr lang="en-US" sz="2800" b="0" dirty="0" smtClean="0">
                <a:cs typeface="ＭＳ Ｐゴシック" charset="0"/>
              </a:rPr>
              <a:t>	</a:t>
            </a:r>
            <a:r>
              <a:rPr lang="en-US" sz="2800" b="0" dirty="0" smtClean="0">
                <a:solidFill>
                  <a:srgbClr val="FF0000"/>
                </a:solidFill>
                <a:cs typeface="ＭＳ Ｐゴシック" charset="0"/>
              </a:rPr>
              <a:t>homogeneity </a:t>
            </a:r>
            <a:r>
              <a:rPr lang="en-US" sz="2800" b="0" dirty="0">
                <a:solidFill>
                  <a:srgbClr val="FF0000"/>
                </a:solidFill>
                <a:cs typeface="ＭＳ Ｐゴシック" charset="0"/>
              </a:rPr>
              <a:t>regions</a:t>
            </a:r>
          </a:p>
        </p:txBody>
      </p:sp>
      <p:pic>
        <p:nvPicPr>
          <p:cNvPr id="1027085" name="Picture 13" descr="LisaFig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" r="1727"/>
          <a:stretch>
            <a:fillRect/>
          </a:stretch>
        </p:blipFill>
        <p:spPr bwMode="auto">
          <a:xfrm>
            <a:off x="254002" y="3225800"/>
            <a:ext cx="8410964" cy="3358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7088" name="Text Box 16"/>
          <p:cNvSpPr txBox="1">
            <a:spLocks noChangeArrowheads="1"/>
          </p:cNvSpPr>
          <p:nvPr/>
        </p:nvSpPr>
        <p:spPr bwMode="auto">
          <a:xfrm>
            <a:off x="447353" y="884384"/>
            <a:ext cx="870931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800" dirty="0">
                <a:solidFill>
                  <a:srgbClr val="0000CC"/>
                </a:solidFill>
                <a:latin typeface="+mn-lt"/>
              </a:rPr>
              <a:t>The correlation is determined by the size of </a:t>
            </a:r>
            <a:r>
              <a:rPr lang="en-US" sz="2800" dirty="0">
                <a:solidFill>
                  <a:srgbClr val="FF0000"/>
                </a:solidFill>
                <a:latin typeface="+mn-lt"/>
              </a:rPr>
              <a:t>region </a:t>
            </a:r>
            <a:r>
              <a:rPr lang="en-US" sz="2800" dirty="0">
                <a:solidFill>
                  <a:srgbClr val="0000CC"/>
                </a:solidFill>
                <a:latin typeface="+mn-lt"/>
              </a:rPr>
              <a:t>from </a:t>
            </a:r>
          </a:p>
          <a:p>
            <a:pPr eaLnBrk="1" hangingPunct="1"/>
            <a:r>
              <a:rPr lang="en-US" sz="2800" dirty="0">
                <a:solidFill>
                  <a:srgbClr val="0000CC"/>
                </a:solidFill>
                <a:latin typeface="+mn-lt"/>
              </a:rPr>
              <a:t>which particles with roughly the same velocity are emitted</a:t>
            </a:r>
            <a:endParaRPr lang="en-US" sz="2800" b="0" dirty="0">
              <a:latin typeface="+mn-lt"/>
            </a:endParaRPr>
          </a:p>
        </p:txBody>
      </p:sp>
      <p:sp>
        <p:nvSpPr>
          <p:cNvPr id="9" name="Line 20"/>
          <p:cNvSpPr>
            <a:spLocks noChangeShapeType="1"/>
          </p:cNvSpPr>
          <p:nvPr/>
        </p:nvSpPr>
        <p:spPr bwMode="auto">
          <a:xfrm>
            <a:off x="142875" y="599537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313163"/>
      </p:ext>
    </p:extLst>
  </p:cSld>
  <p:clrMapOvr>
    <a:masterClrMapping/>
  </p:clrMapOvr>
  <p:transition xmlns:p14="http://schemas.microsoft.com/office/powerpoint/2010/main" spd="med">
    <p:split orient="vert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2" descr="Dotted grid"/>
          <p:cNvSpPr>
            <a:spLocks noChangeArrowheads="1"/>
          </p:cNvSpPr>
          <p:nvPr/>
        </p:nvSpPr>
        <p:spPr bwMode="auto">
          <a:xfrm>
            <a:off x="594259" y="2089151"/>
            <a:ext cx="3169288" cy="2214262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grpSp>
        <p:nvGrpSpPr>
          <p:cNvPr id="25" name="Group 24"/>
          <p:cNvGrpSpPr/>
          <p:nvPr/>
        </p:nvGrpSpPr>
        <p:grpSpPr>
          <a:xfrm>
            <a:off x="668784" y="2209800"/>
            <a:ext cx="3019425" cy="2477206"/>
            <a:chOff x="762000" y="2209800"/>
            <a:chExt cx="3019425" cy="2477206"/>
          </a:xfrm>
        </p:grpSpPr>
        <p:pic>
          <p:nvPicPr>
            <p:cNvPr id="35863" name="Picture 1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838200" y="2209800"/>
              <a:ext cx="2943225" cy="1866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5864" name="Text Box 16"/>
            <p:cNvSpPr txBox="1">
              <a:spLocks noChangeArrowheads="1"/>
            </p:cNvSpPr>
            <p:nvPr/>
          </p:nvSpPr>
          <p:spPr bwMode="auto">
            <a:xfrm>
              <a:off x="762000" y="4259969"/>
              <a:ext cx="1960563" cy="4270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200" dirty="0">
                  <a:latin typeface="Times New Roman" charset="0"/>
                </a:rPr>
                <a:t>Emitting source</a:t>
              </a:r>
            </a:p>
          </p:txBody>
        </p:sp>
        <p:sp>
          <p:nvSpPr>
            <p:cNvPr id="35865" name="Oval 17"/>
            <p:cNvSpPr>
              <a:spLocks noChangeArrowheads="1"/>
            </p:cNvSpPr>
            <p:nvPr/>
          </p:nvSpPr>
          <p:spPr bwMode="auto">
            <a:xfrm>
              <a:off x="838200" y="2332037"/>
              <a:ext cx="1828800" cy="1600200"/>
            </a:xfrm>
            <a:prstGeom prst="ellips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866" name="Oval 18"/>
            <p:cNvSpPr>
              <a:spLocks noChangeArrowheads="1"/>
            </p:cNvSpPr>
            <p:nvPr/>
          </p:nvSpPr>
          <p:spPr bwMode="auto">
            <a:xfrm rot="622550">
              <a:off x="2674938" y="3040062"/>
              <a:ext cx="838200" cy="358775"/>
            </a:xfrm>
            <a:prstGeom prst="ellipse">
              <a:avLst/>
            </a:prstGeom>
            <a:noFill/>
            <a:ln w="38100">
              <a:solidFill>
                <a:srgbClr val="FF33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3584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5F777B93-55A7-7445-9979-8108A9CBABA0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15</a:t>
            </a:fld>
            <a:endParaRPr lang="en-US" dirty="0">
              <a:latin typeface="Garamond" charset="0"/>
            </a:endParaRPr>
          </a:p>
        </p:txBody>
      </p:sp>
      <p:sp>
        <p:nvSpPr>
          <p:cNvPr id="35848" name="Text Box 3"/>
          <p:cNvSpPr txBox="1">
            <a:spLocks noChangeArrowheads="1"/>
          </p:cNvSpPr>
          <p:nvPr/>
        </p:nvSpPr>
        <p:spPr bwMode="auto">
          <a:xfrm>
            <a:off x="457200" y="827486"/>
            <a:ext cx="2971800" cy="123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b="1" dirty="0">
                <a:solidFill>
                  <a:schemeClr val="accent2"/>
                </a:solidFill>
                <a:latin typeface="Calibri"/>
                <a:cs typeface="Calibri"/>
              </a:rPr>
              <a:t>Technique</a:t>
            </a:r>
            <a:r>
              <a:rPr lang="en-US" sz="2000" b="1" dirty="0" smtClean="0">
                <a:solidFill>
                  <a:schemeClr val="accent2"/>
                </a:solidFill>
                <a:latin typeface="Calibri"/>
                <a:cs typeface="Calibri"/>
              </a:rPr>
              <a:t> devised by</a:t>
            </a:r>
            <a:r>
              <a:rPr lang="en-US" sz="800" b="1" dirty="0" smtClean="0">
                <a:solidFill>
                  <a:schemeClr val="accent2"/>
                </a:solidFill>
                <a:latin typeface="Calibri"/>
                <a:cs typeface="Calibri"/>
              </a:rPr>
              <a:t> </a:t>
            </a:r>
            <a:endParaRPr lang="en-US" sz="800" b="1" dirty="0">
              <a:solidFill>
                <a:schemeClr val="accent2"/>
              </a:solidFill>
              <a:latin typeface="Calibri"/>
              <a:cs typeface="Calibri"/>
            </a:endParaRPr>
          </a:p>
          <a:p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D. 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Brown and </a:t>
            </a:r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P. </a:t>
            </a:r>
            <a:r>
              <a:rPr lang="en-US" b="1" dirty="0" err="1" smtClean="0">
                <a:solidFill>
                  <a:srgbClr val="0000FF"/>
                </a:solidFill>
                <a:latin typeface="Calibri"/>
                <a:cs typeface="Calibri"/>
              </a:rPr>
              <a:t>Danielewicz</a:t>
            </a:r>
            <a:endParaRPr lang="en-US" b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PLB398</a:t>
            </a:r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252, 1997</a:t>
            </a:r>
            <a:r>
              <a:rPr lang="en-US" dirty="0" smtClean="0">
                <a:solidFill>
                  <a:srgbClr val="0000FF"/>
                </a:solidFill>
                <a:latin typeface="Calibri"/>
                <a:cs typeface="Calibri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/>
            </a:r>
            <a:b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</a:b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PRC57</a:t>
            </a:r>
            <a:r>
              <a:rPr lang="en-US" b="1" dirty="0">
                <a:solidFill>
                  <a:srgbClr val="0000FF"/>
                </a:solidFill>
                <a:latin typeface="Calibri"/>
                <a:cs typeface="Calibri"/>
              </a:rPr>
              <a:t>:</a:t>
            </a:r>
            <a:r>
              <a:rPr lang="en-US" b="1" dirty="0" smtClean="0">
                <a:solidFill>
                  <a:srgbClr val="0000FF"/>
                </a:solidFill>
                <a:latin typeface="Calibri"/>
                <a:cs typeface="Calibri"/>
              </a:rPr>
              <a:t>2474, 1998</a:t>
            </a:r>
            <a:endParaRPr lang="en-US" sz="2200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pic>
        <p:nvPicPr>
          <p:cNvPr id="35843" name="Object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63547" y="914400"/>
            <a:ext cx="936625" cy="4876800"/>
          </a:xfrm>
          <a:prstGeom prst="rect">
            <a:avLst/>
          </a:prstGeom>
          <a:noFill/>
        </p:spPr>
      </p:pic>
      <p:sp>
        <p:nvSpPr>
          <p:cNvPr id="35860" name="Text Box 21"/>
          <p:cNvSpPr txBox="1">
            <a:spLocks noChangeArrowheads="1"/>
          </p:cNvSpPr>
          <p:nvPr/>
        </p:nvSpPr>
        <p:spPr bwMode="auto">
          <a:xfrm>
            <a:off x="449988" y="4646412"/>
            <a:ext cx="7712075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b="1" dirty="0" smtClean="0">
                <a:solidFill>
                  <a:srgbClr val="0000FF"/>
                </a:solidFill>
              </a:rPr>
              <a:t>Kernel is independent </a:t>
            </a:r>
          </a:p>
          <a:p>
            <a:r>
              <a:rPr lang="en-US" sz="2400" b="1" dirty="0" smtClean="0">
                <a:solidFill>
                  <a:srgbClr val="0000FF"/>
                </a:solidFill>
              </a:rPr>
              <a:t>of freeze-out conditions </a:t>
            </a:r>
          </a:p>
          <a:p>
            <a:endParaRPr lang="en-US" b="1" dirty="0" smtClean="0">
              <a:solidFill>
                <a:srgbClr val="0000FF"/>
              </a:solidFill>
            </a:endParaRPr>
          </a:p>
          <a:p>
            <a:pPr>
              <a:buClrTx/>
              <a:buSzPct val="130000"/>
              <a:buFont typeface="Symbol" charset="2"/>
              <a:buChar char="Þ"/>
            </a:pPr>
            <a:r>
              <a:rPr lang="en-US" sz="2400" b="1" dirty="0" smtClean="0">
                <a:solidFill>
                  <a:srgbClr val="0000FF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Model-independent analysis of emission shape</a:t>
            </a:r>
          </a:p>
          <a:p>
            <a:r>
              <a:rPr lang="en-US" sz="2400" b="1" dirty="0" smtClean="0">
                <a:solidFill>
                  <a:srgbClr val="FF0000"/>
                </a:solidFill>
              </a:rPr>
              <a:t>	(goes beyond Gaussian shape assumption)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207548" y="30533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Font typeface="Times New Roman" pitchFamily="-48" charset="0"/>
              <a:buNone/>
              <a:defRPr/>
            </a:pP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Source imaging</a:t>
            </a:r>
            <a:endParaRPr 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35849" name="Text Box 4"/>
          <p:cNvSpPr txBox="1">
            <a:spLocks noChangeArrowheads="1"/>
          </p:cNvSpPr>
          <p:nvPr/>
        </p:nvSpPr>
        <p:spPr bwMode="auto">
          <a:xfrm>
            <a:off x="4038600" y="1143000"/>
            <a:ext cx="5029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  <a:t>Inversion of</a:t>
            </a:r>
            <a:r>
              <a:rPr lang="en-US" sz="2400" b="1" dirty="0" smtClean="0">
                <a:solidFill>
                  <a:srgbClr val="0000FF"/>
                </a:solidFill>
                <a:latin typeface="Calibri"/>
                <a:cs typeface="Calibri"/>
              </a:rPr>
              <a:t> linear </a:t>
            </a:r>
            <a:r>
              <a:rPr lang="en-US" sz="2400" b="1" dirty="0">
                <a:solidFill>
                  <a:srgbClr val="0000FF"/>
                </a:solidFill>
                <a:latin typeface="Calibri"/>
                <a:cs typeface="Calibri"/>
              </a:rPr>
              <a:t>integral equation to obtain source function</a:t>
            </a:r>
          </a:p>
        </p:txBody>
      </p:sp>
      <p:sp>
        <p:nvSpPr>
          <p:cNvPr id="35850" name="Line 6"/>
          <p:cNvSpPr>
            <a:spLocks noChangeShapeType="1"/>
          </p:cNvSpPr>
          <p:nvPr/>
        </p:nvSpPr>
        <p:spPr bwMode="auto">
          <a:xfrm rot="18090646" flipV="1">
            <a:off x="6992611" y="3408363"/>
            <a:ext cx="1033463" cy="1793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6553200" y="3994150"/>
            <a:ext cx="2057400" cy="116955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C0000"/>
                </a:solidFill>
                <a:latin typeface="Calibri"/>
                <a:cs typeface="Calibri"/>
              </a:rPr>
              <a:t>Source function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CC0000"/>
                </a:solidFill>
                <a:latin typeface="Calibri"/>
                <a:cs typeface="Calibri"/>
              </a:rPr>
              <a:t>(Distribution of pair </a:t>
            </a:r>
            <a:r>
              <a:rPr lang="en-US" sz="1600" b="1" dirty="0" smtClean="0">
                <a:solidFill>
                  <a:srgbClr val="CC0000"/>
                </a:solidFill>
                <a:latin typeface="Calibri"/>
                <a:cs typeface="Calibri"/>
              </a:rPr>
              <a:t>separations in the pair rest frame)</a:t>
            </a:r>
            <a:endParaRPr lang="en-US" sz="1600" b="1" dirty="0">
              <a:solidFill>
                <a:srgbClr val="CC0000"/>
              </a:solidFill>
              <a:latin typeface="Calibri"/>
              <a:cs typeface="Calibri"/>
            </a:endParaRPr>
          </a:p>
        </p:txBody>
      </p:sp>
      <p:sp>
        <p:nvSpPr>
          <p:cNvPr id="35852" name="Line 8"/>
          <p:cNvSpPr>
            <a:spLocks noChangeShapeType="1"/>
          </p:cNvSpPr>
          <p:nvPr/>
        </p:nvSpPr>
        <p:spPr bwMode="auto">
          <a:xfrm flipV="1">
            <a:off x="5791200" y="3028756"/>
            <a:ext cx="914400" cy="381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53" name="Text Box 9"/>
          <p:cNvSpPr txBox="1">
            <a:spLocks noChangeArrowheads="1"/>
          </p:cNvSpPr>
          <p:nvPr/>
        </p:nvSpPr>
        <p:spPr bwMode="auto">
          <a:xfrm>
            <a:off x="5410200" y="3411247"/>
            <a:ext cx="1697525" cy="4308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 smtClean="0">
                <a:solidFill>
                  <a:srgbClr val="000000"/>
                </a:solidFill>
                <a:latin typeface="Times New Roman" charset="0"/>
              </a:rPr>
              <a:t>Encodes FSI</a:t>
            </a:r>
            <a:endParaRPr lang="en-US" sz="2200" b="1" dirty="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9930" name="Text Box 10"/>
          <p:cNvSpPr txBox="1">
            <a:spLocks noChangeArrowheads="1"/>
          </p:cNvSpPr>
          <p:nvPr/>
        </p:nvSpPr>
        <p:spPr bwMode="auto">
          <a:xfrm>
            <a:off x="4001507" y="4191000"/>
            <a:ext cx="1501909" cy="76944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CC0000"/>
                </a:solidFill>
                <a:latin typeface="Calibri"/>
                <a:cs typeface="Calibri"/>
              </a:rPr>
              <a:t>Correlation</a:t>
            </a:r>
          </a:p>
          <a:p>
            <a:pPr algn="ctr">
              <a:defRPr/>
            </a:pPr>
            <a:r>
              <a:rPr lang="en-US" sz="2200" b="1" dirty="0">
                <a:solidFill>
                  <a:srgbClr val="CC0000"/>
                </a:solidFill>
                <a:latin typeface="Calibri"/>
                <a:cs typeface="Calibri"/>
              </a:rPr>
              <a:t>function</a:t>
            </a:r>
            <a:r>
              <a:rPr lang="en-US" sz="2200" dirty="0">
                <a:latin typeface="Calibri"/>
                <a:cs typeface="Calibri"/>
              </a:rPr>
              <a:t> </a:t>
            </a:r>
          </a:p>
        </p:txBody>
      </p:sp>
      <p:sp>
        <p:nvSpPr>
          <p:cNvPr id="35855" name="Line 11"/>
          <p:cNvSpPr>
            <a:spLocks noChangeShapeType="1"/>
          </p:cNvSpPr>
          <p:nvPr/>
        </p:nvSpPr>
        <p:spPr bwMode="auto">
          <a:xfrm flipV="1">
            <a:off x="4343400" y="3048000"/>
            <a:ext cx="0" cy="1143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5858" name="Text Box 19"/>
          <p:cNvSpPr txBox="1">
            <a:spLocks noChangeArrowheads="1"/>
          </p:cNvSpPr>
          <p:nvPr/>
        </p:nvSpPr>
        <p:spPr bwMode="auto">
          <a:xfrm>
            <a:off x="4876800" y="2089150"/>
            <a:ext cx="3585775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+mn-lt"/>
              </a:rPr>
              <a:t>1D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200" b="1" dirty="0" err="1" smtClean="0">
                <a:solidFill>
                  <a:srgbClr val="FF0000"/>
                </a:solidFill>
                <a:latin typeface="+mn-lt"/>
              </a:rPr>
              <a:t>Koonin</a:t>
            </a:r>
            <a:r>
              <a:rPr lang="en-US" sz="2200" b="1" dirty="0" smtClean="0">
                <a:solidFill>
                  <a:srgbClr val="FF0000"/>
                </a:solidFill>
                <a:latin typeface="+mn-lt"/>
              </a:rPr>
              <a:t>-Pratt equation</a:t>
            </a:r>
            <a:endParaRPr lang="en-US" sz="2200" b="1" dirty="0">
              <a:solidFill>
                <a:srgbClr val="FF0000"/>
              </a:solidFill>
              <a:latin typeface="+mn-lt"/>
            </a:endParaRPr>
          </a:p>
        </p:txBody>
      </p:sp>
      <p:graphicFrame>
        <p:nvGraphicFramePr>
          <p:cNvPr id="31" name="Object 3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1634406"/>
              </p:ext>
            </p:extLst>
          </p:nvPr>
        </p:nvGraphicFramePr>
        <p:xfrm>
          <a:off x="4038600" y="2490913"/>
          <a:ext cx="5022850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787" name="Equation" r:id="rId7" imgW="2971800" imgH="381000" progId="Equation.3">
                  <p:embed/>
                </p:oleObj>
              </mc:Choice>
              <mc:Fallback>
                <p:oleObj name="Equation" r:id="rId7" imgW="2971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2490913"/>
                        <a:ext cx="5022850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9380" y="6313544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42875" y="599537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202944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5F777B93-55A7-7445-9979-8108A9CBABA0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16</a:t>
            </a:fld>
            <a:endParaRPr lang="en-US" dirty="0">
              <a:latin typeface="Garamond" charset="0"/>
            </a:endParaRPr>
          </a:p>
        </p:txBody>
      </p:sp>
      <p:sp>
        <p:nvSpPr>
          <p:cNvPr id="28" name="Rectangle 2"/>
          <p:cNvSpPr>
            <a:spLocks noChangeArrowheads="1"/>
          </p:cNvSpPr>
          <p:nvPr/>
        </p:nvSpPr>
        <p:spPr bwMode="auto">
          <a:xfrm>
            <a:off x="1207548" y="30533"/>
            <a:ext cx="7315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buFont typeface="Times New Roman" pitchFamily="-48" charset="0"/>
              <a:buNone/>
              <a:defRPr/>
            </a:pPr>
            <a:r>
              <a:rPr lang="en-US" sz="4400" dirty="0">
                <a:solidFill>
                  <a:srgbClr val="000000"/>
                </a:solidFill>
                <a:latin typeface="+mj-lt"/>
              </a:rPr>
              <a:t>I</a:t>
            </a: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maging</a:t>
            </a:r>
            <a:endParaRPr lang="en-US" sz="440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212509" y="6243638"/>
            <a:ext cx="1209044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2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3" name="TextBox 1"/>
          <p:cNvSpPr txBox="1"/>
          <p:nvPr/>
        </p:nvSpPr>
        <p:spPr>
          <a:xfrm>
            <a:off x="705565" y="655243"/>
            <a:ext cx="5844523" cy="508492"/>
          </a:xfrm>
          <a:prstGeom prst="rect">
            <a:avLst/>
          </a:prstGeom>
          <a:noFill/>
        </p:spPr>
        <p:txBody>
          <a:bodyPr wrap="none" lIns="0" tIns="0" rIns="0" bIns="90718" rtlCol="0">
            <a:spAutoFit/>
          </a:bodyPr>
          <a:lstStyle/>
          <a:p>
            <a:pPr>
              <a:lnSpc>
                <a:spcPts val="3373"/>
              </a:lnSpc>
              <a:tabLst>
                <a:tab pos="3200316" algn="l"/>
              </a:tabLst>
            </a:pPr>
            <a:r>
              <a:rPr lang="en-US" altLang="zh-CN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Geometric</a:t>
            </a:r>
            <a:r>
              <a:rPr lang="en-US" altLang="zh-CN" sz="2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information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imaging.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u="sng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General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u="sng" dirty="0">
                <a:solidFill>
                  <a:srgbClr val="990000"/>
                </a:solidFill>
                <a:latin typeface="Times New Roman" pitchFamily="18" charset="0"/>
                <a:cs typeface="Times New Roman" pitchFamily="18" charset="0"/>
              </a:rPr>
              <a:t>task:</a:t>
            </a:r>
          </a:p>
        </p:txBody>
      </p:sp>
      <p:graphicFrame>
        <p:nvGraphicFramePr>
          <p:cNvPr id="24" name="Object 2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8013737"/>
              </p:ext>
            </p:extLst>
          </p:nvPr>
        </p:nvGraphicFramePr>
        <p:xfrm>
          <a:off x="2519673" y="1343682"/>
          <a:ext cx="3735387" cy="644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731" name="Equation" r:id="rId5" imgW="2209800" imgH="381000" progId="Equation.3">
                  <p:embed/>
                </p:oleObj>
              </mc:Choice>
              <mc:Fallback>
                <p:oleObj name="Equation" r:id="rId5" imgW="2209800" imgH="381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9673" y="1343682"/>
                        <a:ext cx="3735387" cy="644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9" name="TextBox 1"/>
          <p:cNvSpPr txBox="1"/>
          <p:nvPr/>
        </p:nvSpPr>
        <p:spPr>
          <a:xfrm>
            <a:off x="705565" y="2293350"/>
            <a:ext cx="7245573" cy="1008799"/>
          </a:xfrm>
          <a:prstGeom prst="rect">
            <a:avLst/>
          </a:prstGeom>
          <a:noFill/>
        </p:spPr>
        <p:txBody>
          <a:bodyPr wrap="none" lIns="0" tIns="0" rIns="0" bIns="90718" rtlCol="0">
            <a:spAutoFit/>
          </a:bodyPr>
          <a:lstStyle/>
          <a:p>
            <a:pPr>
              <a:lnSpc>
                <a:spcPts val="1984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From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data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w/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errors,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altLang="zh-CN" sz="2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q),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determine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source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S(r).</a:t>
            </a:r>
          </a:p>
          <a:p>
            <a:pPr>
              <a:lnSpc>
                <a:spcPts val="2579"/>
              </a:lnSpc>
            </a:pP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Requires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inversion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of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the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kernel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K.</a:t>
            </a:r>
          </a:p>
          <a:p>
            <a:pPr>
              <a:lnSpc>
                <a:spcPts val="2579"/>
              </a:lnSpc>
            </a:pP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Optical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recognition: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blurring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function,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max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entropy</a:t>
            </a:r>
            <a:r>
              <a:rPr lang="en-US" altLang="zh-CN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2200" dirty="0" smtClean="0">
                <a:solidFill>
                  <a:srgbClr val="661900"/>
                </a:solidFill>
                <a:latin typeface="Times New Roman" pitchFamily="18" charset="0"/>
                <a:cs typeface="Times New Roman" pitchFamily="18" charset="0"/>
              </a:rPr>
              <a:t>method</a:t>
            </a:r>
            <a:endParaRPr lang="en-US" altLang="zh-CN" sz="2200" dirty="0">
              <a:solidFill>
                <a:srgbClr val="000099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2806700"/>
            <a:ext cx="5410200" cy="1231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2806700"/>
            <a:ext cx="5410200" cy="12319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2806700"/>
            <a:ext cx="5410200" cy="1231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66900" y="2806700"/>
            <a:ext cx="5410200" cy="1231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66900" y="2806700"/>
            <a:ext cx="5410200" cy="1231900"/>
          </a:xfrm>
          <a:prstGeom prst="rect">
            <a:avLst/>
          </a:prstGeom>
        </p:spPr>
      </p:pic>
      <p:grpSp>
        <p:nvGrpSpPr>
          <p:cNvPr id="15" name="Group 43"/>
          <p:cNvGrpSpPr>
            <a:grpSpLocks/>
          </p:cNvGrpSpPr>
          <p:nvPr/>
        </p:nvGrpSpPr>
        <p:grpSpPr bwMode="auto">
          <a:xfrm>
            <a:off x="282255" y="3782475"/>
            <a:ext cx="5172076" cy="2174875"/>
            <a:chOff x="79" y="2697"/>
            <a:chExt cx="3258" cy="1370"/>
          </a:xfrm>
        </p:grpSpPr>
        <p:pic>
          <p:nvPicPr>
            <p:cNvPr id="16" name="Picture 3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" y="2697"/>
              <a:ext cx="2733" cy="137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7" name="Text Box 38"/>
            <p:cNvSpPr txBox="1">
              <a:spLocks noChangeArrowheads="1"/>
            </p:cNvSpPr>
            <p:nvPr/>
          </p:nvSpPr>
          <p:spPr bwMode="auto">
            <a:xfrm>
              <a:off x="79" y="2898"/>
              <a:ext cx="413" cy="33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/>
              <a:r>
                <a:rPr lang="en-US" sz="2800" i="1" dirty="0" smtClean="0"/>
                <a:t>R</a:t>
              </a:r>
              <a:r>
                <a:rPr lang="en-US" sz="2800" b="0" i="1" dirty="0" smtClean="0"/>
                <a:t>:</a:t>
              </a:r>
              <a:endParaRPr lang="en-US" sz="2800" b="0" i="1" dirty="0"/>
            </a:p>
          </p:txBody>
        </p:sp>
        <p:sp>
          <p:nvSpPr>
            <p:cNvPr id="18" name="Text Box 39"/>
            <p:cNvSpPr txBox="1">
              <a:spLocks noChangeArrowheads="1"/>
            </p:cNvSpPr>
            <p:nvPr/>
          </p:nvSpPr>
          <p:spPr bwMode="auto">
            <a:xfrm>
              <a:off x="103" y="3528"/>
              <a:ext cx="319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1pPr>
              <a:lvl2pPr marL="5715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7145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286000" algn="l" defTabSz="762000" eaLnBrk="0" hangingPunct="0"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7432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32004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6576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4114800" defTabSz="7620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800" b="0" i="1" dirty="0"/>
                <a:t>S:</a:t>
              </a:r>
            </a:p>
          </p:txBody>
        </p:sp>
      </p:grpSp>
      <p:sp>
        <p:nvSpPr>
          <p:cNvPr id="19" name="Text Box 41"/>
          <p:cNvSpPr txBox="1">
            <a:spLocks noChangeArrowheads="1"/>
          </p:cNvSpPr>
          <p:nvPr/>
        </p:nvSpPr>
        <p:spPr bwMode="auto">
          <a:xfrm>
            <a:off x="5736010" y="3976268"/>
            <a:ext cx="3206210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1pPr>
            <a:lvl2pPr marL="5715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7145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286000" algn="l" defTabSz="7620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7432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32004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6576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4114800" defTabSz="7620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0" dirty="0">
                <a:solidFill>
                  <a:srgbClr val="0033CC"/>
                </a:solidFill>
                <a:latin typeface="+mn-lt"/>
              </a:rPr>
              <a:t>Any determination of </a:t>
            </a:r>
            <a:r>
              <a:rPr lang="en-US" dirty="0">
                <a:solidFill>
                  <a:srgbClr val="0033CC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0033CC"/>
                </a:solidFill>
                <a:latin typeface="+mn-lt"/>
              </a:rPr>
              <a:t>  </a:t>
            </a:r>
            <a:r>
              <a:rPr lang="en-US" b="0" dirty="0" smtClean="0">
                <a:solidFill>
                  <a:srgbClr val="0033CC"/>
                </a:solidFill>
                <a:latin typeface="+mn-lt"/>
              </a:rPr>
              <a:t>source </a:t>
            </a:r>
            <a:r>
              <a:rPr lang="en-US" b="0" dirty="0">
                <a:solidFill>
                  <a:srgbClr val="0033CC"/>
                </a:solidFill>
                <a:latin typeface="+mn-lt"/>
              </a:rPr>
              <a:t>characteristics </a:t>
            </a:r>
            <a:r>
              <a:rPr lang="en-US" b="0" dirty="0" smtClean="0">
                <a:solidFill>
                  <a:srgbClr val="0033CC"/>
                </a:solidFill>
                <a:latin typeface="+mn-lt"/>
              </a:rPr>
              <a:t>     from </a:t>
            </a:r>
            <a:r>
              <a:rPr lang="en-US" b="0" dirty="0">
                <a:solidFill>
                  <a:srgbClr val="0033CC"/>
                </a:solidFill>
                <a:latin typeface="+mn-lt"/>
              </a:rPr>
              <a:t>data, unaided by reaction theory, is an imaging.</a:t>
            </a: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6530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914400" y="990600"/>
            <a:ext cx="5486400" cy="1752600"/>
            <a:chOff x="914400" y="990600"/>
            <a:chExt cx="5486400" cy="1752600"/>
          </a:xfrm>
        </p:grpSpPr>
        <p:sp>
          <p:nvSpPr>
            <p:cNvPr id="14" name="Rectangle 13"/>
            <p:cNvSpPr/>
            <p:nvPr/>
          </p:nvSpPr>
          <p:spPr bwMode="auto">
            <a:xfrm>
              <a:off x="914400" y="990600"/>
              <a:ext cx="5486400" cy="1752600"/>
            </a:xfrm>
            <a:prstGeom prst="rect">
              <a:avLst/>
            </a:prstGeom>
            <a:solidFill>
              <a:srgbClr val="FFFD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3975" dist="101600" dir="2700000" algn="tl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aphicFrame>
          <p:nvGraphicFramePr>
            <p:cNvPr id="140300" name="Object 12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444746027"/>
                </p:ext>
              </p:extLst>
            </p:nvPr>
          </p:nvGraphicFramePr>
          <p:xfrm>
            <a:off x="1066800" y="1141413"/>
            <a:ext cx="5170488" cy="14493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1878" name="Equation" r:id="rId5" imgW="2311400" imgH="647700" progId="Equation.3">
                    <p:embed/>
                  </p:oleObj>
                </mc:Choice>
                <mc:Fallback>
                  <p:oleObj name="Equation" r:id="rId5" imgW="2311400" imgH="647700" progId="Equation.3">
                    <p:embed/>
                    <p:pic>
                      <p:nvPicPr>
                        <p:cNvPr id="0" name="Picture 39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66800" y="1141413"/>
                          <a:ext cx="5170488" cy="14493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00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7896" name="Rectangle 5"/>
          <p:cNvSpPr>
            <a:spLocks noGrp="1" noChangeArrowheads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1E162D2B-9A01-6046-841A-2965681F970C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17</a:t>
            </a:fld>
            <a:endParaRPr lang="en-US">
              <a:latin typeface="Garamond" charset="0"/>
            </a:endParaRPr>
          </a:p>
        </p:txBody>
      </p:sp>
      <p:sp>
        <p:nvSpPr>
          <p:cNvPr id="262146" name="Rectangle 2"/>
          <p:cNvSpPr>
            <a:spLocks noChangeArrowheads="1"/>
          </p:cNvSpPr>
          <p:nvPr/>
        </p:nvSpPr>
        <p:spPr bwMode="auto">
          <a:xfrm>
            <a:off x="381000" y="65486"/>
            <a:ext cx="8763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dirty="0" smtClean="0">
                <a:solidFill>
                  <a:srgbClr val="000000"/>
                </a:solidFill>
                <a:latin typeface="+mj-lt"/>
              </a:rPr>
              <a:t>Inversion </a:t>
            </a:r>
            <a:r>
              <a:rPr lang="en-US" sz="4400" dirty="0">
                <a:solidFill>
                  <a:srgbClr val="000000"/>
                </a:solidFill>
                <a:latin typeface="+mj-lt"/>
              </a:rPr>
              <a:t>procedure</a:t>
            </a:r>
          </a:p>
        </p:txBody>
      </p:sp>
      <p:sp>
        <p:nvSpPr>
          <p:cNvPr id="37899" name="Text Box 8"/>
          <p:cNvSpPr txBox="1">
            <a:spLocks noChangeArrowheads="1"/>
          </p:cNvSpPr>
          <p:nvPr/>
        </p:nvSpPr>
        <p:spPr bwMode="auto">
          <a:xfrm>
            <a:off x="304800" y="2718961"/>
            <a:ext cx="86106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</a:rPr>
              <a:t>Freeze-out occurs after </a:t>
            </a:r>
            <a:r>
              <a:rPr lang="en-US" sz="2400" dirty="0" smtClean="0">
                <a:solidFill>
                  <a:srgbClr val="0000FF"/>
                </a:solidFill>
              </a:rPr>
              <a:t>the last scattering. </a:t>
            </a:r>
            <a:r>
              <a:rPr lang="cs-CZ" sz="3200" dirty="0" smtClean="0">
                <a:solidFill>
                  <a:srgbClr val="0000FF"/>
                </a:solidFill>
                <a:sym typeface="Symbol"/>
              </a:rPr>
              <a:t> </a:t>
            </a:r>
            <a:r>
              <a:rPr lang="en-US" sz="2400" dirty="0" smtClean="0">
                <a:solidFill>
                  <a:srgbClr val="0000FF"/>
                </a:solidFill>
                <a:sym typeface="Symbol"/>
              </a:rPr>
              <a:t>Only </a:t>
            </a:r>
            <a:r>
              <a:rPr lang="en-US" sz="2400" dirty="0" smtClean="0">
                <a:solidFill>
                  <a:srgbClr val="0000FF"/>
                </a:solidFill>
              </a:rPr>
              <a:t>Coulomb &amp; quantum statistics effects included in the kernel.</a:t>
            </a:r>
            <a:endParaRPr lang="en-US" sz="2400" dirty="0">
              <a:solidFill>
                <a:srgbClr val="0000FF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902748" y="3600237"/>
            <a:ext cx="7620000" cy="2442865"/>
            <a:chOff x="609600" y="3805535"/>
            <a:chExt cx="7620000" cy="2442865"/>
          </a:xfrm>
        </p:grpSpPr>
        <p:sp>
          <p:nvSpPr>
            <p:cNvPr id="22" name="Rectangle 21"/>
            <p:cNvSpPr/>
            <p:nvPr/>
          </p:nvSpPr>
          <p:spPr bwMode="auto">
            <a:xfrm>
              <a:off x="609600" y="3886200"/>
              <a:ext cx="7620000" cy="2362200"/>
            </a:xfrm>
            <a:prstGeom prst="rect">
              <a:avLst/>
            </a:prstGeom>
            <a:solidFill>
              <a:srgbClr val="FFFD6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3975" dist="101600" dir="2700000" algn="tl" rotWithShape="0">
                <a:srgbClr val="000000">
                  <a:alpha val="50000"/>
                </a:srgb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charset="0"/>
                <a:buNone/>
                <a:tabLst/>
              </a:pPr>
              <a:endParaRPr kumimoji="0" lang="en-US" sz="18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609600" y="3805535"/>
              <a:ext cx="7620000" cy="2442865"/>
              <a:chOff x="609600" y="3805535"/>
              <a:chExt cx="7620000" cy="2442865"/>
            </a:xfrm>
          </p:grpSpPr>
          <p:pic>
            <p:nvPicPr>
              <p:cNvPr id="19" name="Picture 8"/>
              <p:cNvPicPr>
                <a:picLocks noChangeAspect="1" noChangeArrowheads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685800" y="4821238"/>
                <a:ext cx="3275012" cy="1427162"/>
              </a:xfrm>
              <a:prstGeom prst="rect">
                <a:avLst/>
              </a:prstGeom>
              <a:noFill/>
            </p:spPr>
          </p:pic>
          <p:sp>
            <p:nvSpPr>
              <p:cNvPr id="20" name="Text Box 9"/>
              <p:cNvSpPr txBox="1">
                <a:spLocks noChangeArrowheads="1"/>
              </p:cNvSpPr>
              <p:nvPr/>
            </p:nvSpPr>
            <p:spPr bwMode="auto">
              <a:xfrm>
                <a:off x="609600" y="3805535"/>
                <a:ext cx="7620000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2400" i="1" dirty="0" smtClean="0">
                    <a:solidFill>
                      <a:srgbClr val="000090"/>
                    </a:solidFill>
                  </a:rPr>
                  <a:t> </a:t>
                </a:r>
                <a:r>
                  <a:rPr lang="en-US" sz="2400" i="1" dirty="0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Expand into </a:t>
                </a:r>
                <a:r>
                  <a:rPr lang="en-US" sz="2400" i="1" dirty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B-spline </a:t>
                </a:r>
                <a:r>
                  <a:rPr lang="en-US" sz="2400" i="1" dirty="0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basis            Vary </a:t>
                </a:r>
                <a:r>
                  <a:rPr lang="en-US" sz="2400" i="1" dirty="0" err="1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S</a:t>
                </a:r>
                <a:r>
                  <a:rPr lang="en-US" sz="2400" i="1" baseline="-25000" dirty="0" err="1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j</a:t>
                </a:r>
                <a:r>
                  <a:rPr lang="en-US" sz="2400" i="1" dirty="0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 to minimize χ</a:t>
                </a:r>
                <a:r>
                  <a:rPr lang="en-US" sz="2400" i="1" baseline="30000" dirty="0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2</a:t>
                </a:r>
                <a:r>
                  <a:rPr lang="en-US" sz="2400" i="1" dirty="0" smtClean="0">
                    <a:solidFill>
                      <a:srgbClr val="000090"/>
                    </a:solidFill>
                    <a:latin typeface="Times New Roman"/>
                    <a:cs typeface="Times New Roman"/>
                  </a:rPr>
                  <a:t>     </a:t>
                </a:r>
                <a:endParaRPr lang="en-US" sz="2400" i="1" dirty="0">
                  <a:solidFill>
                    <a:srgbClr val="000090"/>
                  </a:solidFill>
                  <a:latin typeface="Times New Roman"/>
                  <a:cs typeface="Times New Roman"/>
                </a:endParaRPr>
              </a:p>
            </p:txBody>
          </p:sp>
          <p:graphicFrame>
            <p:nvGraphicFramePr>
              <p:cNvPr id="21" name="Object 20"/>
              <p:cNvGraphicFramePr>
                <a:graphicFrameLocks noChangeAspect="1"/>
              </p:cNvGraphicFramePr>
              <p:nvPr/>
            </p:nvGraphicFramePr>
            <p:xfrm>
              <a:off x="4730750" y="4600575"/>
              <a:ext cx="3498850" cy="164782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1879" name="Equation" r:id="rId8" imgW="1752600" imgH="825500" progId="Equation.3">
                      <p:embed/>
                    </p:oleObj>
                  </mc:Choice>
                  <mc:Fallback>
                    <p:oleObj name="Equation" r:id="rId8" imgW="1752600" imgH="825500" progId="Equation.3">
                      <p:embed/>
                      <p:pic>
                        <p:nvPicPr>
                          <p:cNvPr id="0" name="Picture 40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4730750" y="4600575"/>
                            <a:ext cx="3498850" cy="164782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00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62292521"/>
              </p:ext>
            </p:extLst>
          </p:nvPr>
        </p:nvGraphicFramePr>
        <p:xfrm>
          <a:off x="1033272" y="3951224"/>
          <a:ext cx="2548128" cy="8493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80" name="Equation" r:id="rId10" imgW="1676400" imgH="558800" progId="Equation.3">
                  <p:embed/>
                </p:oleObj>
              </mc:Choice>
              <mc:Fallback>
                <p:oleObj name="Equation" r:id="rId10" imgW="1676400" imgH="558800" progId="Equation.3">
                  <p:embed/>
                  <p:pic>
                    <p:nvPicPr>
                      <p:cNvPr id="0" name="Picture 4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33272" y="3951224"/>
                        <a:ext cx="2548128" cy="84937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3693723" y="6422228"/>
            <a:ext cx="5188455" cy="304800"/>
          </a:xfrm>
          <a:noFill/>
        </p:spPr>
        <p:txBody>
          <a:bodyPr/>
          <a:lstStyle/>
          <a:p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   D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. 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A. Brown, P</a:t>
            </a:r>
            <a:r>
              <a:rPr lang="en-US" sz="2000" dirty="0">
                <a:solidFill>
                  <a:srgbClr val="0000FF"/>
                </a:solidFill>
                <a:latin typeface="Calibri"/>
                <a:cs typeface="Calibri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latin typeface="Calibri"/>
                <a:cs typeface="Calibri"/>
              </a:rPr>
              <a:t>Danielewicz</a:t>
            </a:r>
            <a:r>
              <a:rPr lang="en-US" sz="2000" dirty="0" smtClean="0">
                <a:solidFill>
                  <a:srgbClr val="0000FF"/>
                </a:solidFill>
                <a:latin typeface="Calibri"/>
                <a:cs typeface="Calibri"/>
              </a:rPr>
              <a:t>: UCRL-MA-147919</a:t>
            </a:r>
            <a:endParaRPr lang="en-US" sz="2000" dirty="0">
              <a:latin typeface="Garamond" charset="0"/>
            </a:endParaRPr>
          </a:p>
        </p:txBody>
      </p:sp>
      <p:sp>
        <p:nvSpPr>
          <p:cNvPr id="24" name="Rectangle 2"/>
          <p:cNvSpPr txBox="1">
            <a:spLocks noChangeArrowheads="1"/>
          </p:cNvSpPr>
          <p:nvPr/>
        </p:nvSpPr>
        <p:spPr bwMode="auto">
          <a:xfrm>
            <a:off x="457200" y="6326188"/>
            <a:ext cx="2132013" cy="45561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-111" charset="0"/>
              <a:buNone/>
              <a:defRPr sz="1200" b="1" kern="1200">
                <a:solidFill>
                  <a:srgbClr val="000000"/>
                </a:solidFill>
                <a:latin typeface="Garamond" pitchFamily="-111" charset="0"/>
                <a:ea typeface="+mn-ea"/>
                <a:cs typeface="+mn-cs"/>
              </a:defRPr>
            </a:lvl1pPr>
            <a:lvl2pPr marL="742950" indent="-28575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2pPr>
            <a:lvl3pPr marL="1143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3pPr>
            <a:lvl4pPr marL="1600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4pPr>
            <a:lvl5pPr marL="20574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bg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cs-CZ" dirty="0" err="1">
                <a:latin typeface="Garamond" charset="0"/>
              </a:rPr>
              <a:t>April</a:t>
            </a:r>
            <a:r>
              <a:rPr lang="cs-CZ" dirty="0">
                <a:latin typeface="Garamond" charset="0"/>
              </a:rPr>
              <a:t> 18, 2013</a:t>
            </a:r>
            <a:endParaRPr lang="en-US" dirty="0">
              <a:latin typeface="Garamond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218472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otted grid"/>
          <p:cNvSpPr>
            <a:spLocks noChangeArrowheads="1"/>
          </p:cNvSpPr>
          <p:nvPr/>
        </p:nvSpPr>
        <p:spPr bwMode="auto">
          <a:xfrm>
            <a:off x="4122485" y="146094"/>
            <a:ext cx="4688570" cy="61800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17DAA59E-BB16-A84C-A232-782D331EA65F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18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44037" name="Picture 7" descr="pipi_star_auau200_00cen20_020kt036_y035_s0_sl_010_15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422" t="12527" r="20844" b="17896"/>
          <a:stretch>
            <a:fillRect/>
          </a:stretch>
        </p:blipFill>
        <p:spPr bwMode="auto">
          <a:xfrm>
            <a:off x="4156202" y="235076"/>
            <a:ext cx="4541837" cy="594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1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62513" y="5334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correlations at low relative momenta: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How far we can go and what it means for the source function.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(1D example)</a:t>
            </a:r>
          </a:p>
          <a:p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382555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4122485" y="146094"/>
            <a:ext cx="4688570" cy="61800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F63A287F-1D52-974C-9A33-AAB50B6F8E75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19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46084" name="Picture 9" descr="pipi_star_auau200_00cen20_020kt036_y035_s0_sl_010_1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8" t="12527" r="20844" b="17896"/>
          <a:stretch>
            <a:fillRect/>
          </a:stretch>
        </p:blipFill>
        <p:spPr bwMode="auto">
          <a:xfrm>
            <a:off x="4222750" y="228600"/>
            <a:ext cx="4464050" cy="5948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2513" y="5334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correlations at low relative momenta: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How far we can go and what it means for the source function.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(1D example)</a:t>
            </a:r>
          </a:p>
          <a:p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613380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770707" y="1433532"/>
            <a:ext cx="7920917" cy="1268562"/>
          </a:xfrm>
          <a:noFill/>
          <a:ln>
            <a:noFill/>
          </a:ln>
        </p:spPr>
        <p:txBody>
          <a:bodyPr>
            <a:no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</a:rPr>
              <a:t>Vybrané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</a:rPr>
              <a:t>aktivity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skupiny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ultrarelativistick</a:t>
            </a:r>
            <a:r>
              <a:rPr lang="cs-CZ" sz="2800" b="1" dirty="0" err="1">
                <a:solidFill>
                  <a:srgbClr val="FF0000"/>
                </a:solidFill>
              </a:rPr>
              <a:t>ých</a:t>
            </a:r>
            <a:r>
              <a:rPr lang="cs-CZ" sz="2800" b="1" dirty="0">
                <a:solidFill>
                  <a:srgbClr val="FF0000"/>
                </a:solidFill>
              </a:rPr>
              <a:t> těžkých iontů ÚJF AVČR</a:t>
            </a:r>
            <a:r>
              <a:rPr lang="en-US" sz="2800" dirty="0">
                <a:solidFill>
                  <a:srgbClr val="FF0000"/>
                </a:solidFill>
              </a:rPr>
              <a:t/>
            </a:r>
            <a:br>
              <a:rPr lang="en-US" sz="2800" dirty="0">
                <a:solidFill>
                  <a:srgbClr val="FF0000"/>
                </a:solidFill>
              </a:rPr>
            </a:br>
            <a:r>
              <a:rPr lang="cs-CZ" sz="2800" b="1" dirty="0">
                <a:solidFill>
                  <a:srgbClr val="FF0000"/>
                </a:solidFill>
              </a:rPr>
              <a:t>v </a:t>
            </a:r>
            <a:r>
              <a:rPr lang="cs-CZ" sz="2800" b="1" dirty="0" smtClean="0">
                <a:solidFill>
                  <a:srgbClr val="FF0000"/>
                </a:solidFill>
              </a:rPr>
              <a:t>experimentu  </a:t>
            </a:r>
            <a:r>
              <a:rPr lang="cs-CZ" sz="2800" b="1" dirty="0">
                <a:solidFill>
                  <a:srgbClr val="FF0000"/>
                </a:solidFill>
              </a:rPr>
              <a:t>STAR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5144" name="Text Box 24"/>
          <p:cNvSpPr txBox="1">
            <a:spLocks noChangeArrowheads="1"/>
          </p:cNvSpPr>
          <p:nvPr/>
        </p:nvSpPr>
        <p:spPr bwMode="auto">
          <a:xfrm>
            <a:off x="2183565" y="2776031"/>
            <a:ext cx="4877708" cy="769441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defTabSz="762000" eaLnBrk="0" hangingPunct="0">
              <a:spcBef>
                <a:spcPct val="20000"/>
              </a:spcBef>
            </a:pPr>
            <a:r>
              <a:rPr lang="en-GB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Michal </a:t>
            </a:r>
            <a:r>
              <a:rPr lang="en-GB" sz="2000" b="1" i="1" dirty="0" err="1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Šumbera</a:t>
            </a:r>
            <a:endParaRPr lang="en-US" sz="2000" b="1" i="1" dirty="0">
              <a:solidFill>
                <a:srgbClr val="FFFF99"/>
              </a:solidFill>
              <a:effectLst>
                <a:outerShdw blurRad="50800" dist="38100" dir="2700000" algn="tl" rotWithShape="0">
                  <a:schemeClr val="bg1">
                    <a:alpha val="43000"/>
                  </a:schemeClr>
                </a:outerShdw>
              </a:effectLst>
            </a:endParaRPr>
          </a:p>
          <a:p>
            <a:pPr algn="ctr" defTabSz="762000" eaLnBrk="0" hangingPunct="0">
              <a:spcBef>
                <a:spcPct val="20000"/>
              </a:spcBef>
            </a:pPr>
            <a:r>
              <a:rPr lang="en-US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Nuclear Physics Institute AS CR, </a:t>
            </a:r>
            <a:r>
              <a:rPr lang="cs-CZ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Řež</a:t>
            </a:r>
            <a:r>
              <a:rPr lang="en-US" sz="2000" b="1" i="1" dirty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/</a:t>
            </a:r>
            <a:r>
              <a:rPr lang="en-US" sz="2000" b="1" i="1" dirty="0" smtClean="0">
                <a:solidFill>
                  <a:srgbClr val="FFFF99"/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rPr>
              <a:t>Prague</a:t>
            </a:r>
          </a:p>
        </p:txBody>
      </p:sp>
      <p:pic>
        <p:nvPicPr>
          <p:cNvPr id="10" name="Picture 9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271376" y="6176821"/>
            <a:ext cx="2631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rgbClr val="FFFF00"/>
                </a:solidFill>
              </a:rPr>
              <a:t>arXiv</a:t>
            </a:r>
            <a:r>
              <a:rPr lang="en-US" b="1" u="sng" dirty="0">
                <a:solidFill>
                  <a:srgbClr val="FFFF00"/>
                </a:solidFill>
              </a:rPr>
              <a:t>:1301.7224 [nucl-ex]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429419" y="5700199"/>
            <a:ext cx="279494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EPJ Web of Conferences </a:t>
            </a:r>
            <a:r>
              <a:rPr lang="en-US" b="1" dirty="0">
                <a:solidFill>
                  <a:srgbClr val="FFFF00"/>
                </a:solidFill>
              </a:rPr>
              <a:t>28</a:t>
            </a:r>
            <a:r>
              <a:rPr lang="en-US" dirty="0">
                <a:solidFill>
                  <a:srgbClr val="FFFF00"/>
                </a:solidFill>
              </a:rPr>
              <a:t>, </a:t>
            </a:r>
            <a:endParaRPr lang="en-US" dirty="0" smtClean="0">
              <a:solidFill>
                <a:srgbClr val="FFFF00"/>
              </a:solidFill>
            </a:endParaRPr>
          </a:p>
          <a:p>
            <a:r>
              <a:rPr lang="en-US" dirty="0" smtClean="0">
                <a:solidFill>
                  <a:srgbClr val="FFFF00"/>
                </a:solidFill>
              </a:rPr>
              <a:t>03006 </a:t>
            </a:r>
            <a:r>
              <a:rPr lang="en-US" dirty="0">
                <a:solidFill>
                  <a:srgbClr val="FFFF00"/>
                </a:solidFill>
              </a:rPr>
              <a:t>(2012)</a:t>
            </a:r>
            <a:endParaRPr lang="en-US" b="1" u="sng" dirty="0" smtClean="0">
              <a:solidFill>
                <a:srgbClr val="FFFF00"/>
              </a:solidFill>
            </a:endParaRPr>
          </a:p>
          <a:p>
            <a:r>
              <a:rPr lang="en-US" b="1" u="sng" dirty="0" smtClean="0">
                <a:solidFill>
                  <a:srgbClr val="FFFF00"/>
                </a:solidFill>
              </a:rPr>
              <a:t>arXiv</a:t>
            </a:r>
            <a:r>
              <a:rPr lang="en-US" b="1" u="sng" dirty="0">
                <a:solidFill>
                  <a:srgbClr val="FFFF00"/>
                </a:solidFill>
              </a:rPr>
              <a:t>:1201.6163 [nucl-</a:t>
            </a:r>
            <a:r>
              <a:rPr lang="en-US" b="1" u="sng" dirty="0" smtClean="0">
                <a:solidFill>
                  <a:srgbClr val="FFFF00"/>
                </a:solidFill>
              </a:rPr>
              <a:t>ex]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63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4122485" y="157332"/>
            <a:ext cx="4688570" cy="61800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57BBE908-497A-DA45-A595-2614D04D38A0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20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48132" name="Picture 7" descr="pipi_star_auau200_00cen20_020kt036_y035_s0_sl_010_8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8" t="12527" r="20844" b="17896"/>
          <a:stretch>
            <a:fillRect/>
          </a:stretch>
        </p:blipFill>
        <p:spPr bwMode="auto">
          <a:xfrm>
            <a:off x="4222750" y="223838"/>
            <a:ext cx="4464050" cy="5948362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2513" y="5334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correlations at low relative momenta: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How far we can go and what it means for the source function.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(1D example)</a:t>
            </a:r>
          </a:p>
          <a:p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6232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4122485" y="146094"/>
            <a:ext cx="4688570" cy="61800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0880F2C7-C27A-1846-AFBC-5671039163B1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21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0180" name="Picture 8" descr="pipi_star_auau200_00cen20_020kt036_y035_s0_sl_010_4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8" t="12527" r="20844" b="17896"/>
          <a:stretch>
            <a:fillRect/>
          </a:stretch>
        </p:blipFill>
        <p:spPr bwMode="auto">
          <a:xfrm>
            <a:off x="4222750" y="228600"/>
            <a:ext cx="4464050" cy="5948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162513" y="5334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correlations at low relative momenta: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How far we can go and what it means for the source function.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(1D example)</a:t>
            </a:r>
          </a:p>
          <a:p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669802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4122485" y="146094"/>
            <a:ext cx="4688570" cy="61800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ＭＳ Ｐゴシック" charset="0"/>
                <a:cs typeface="DejaVu Sans" charset="0"/>
              </a:defRPr>
            </a:lvl1pPr>
            <a:lvl2pPr marL="37931725" indent="-37474525"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2pPr>
            <a:lvl3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3pPr>
            <a:lvl4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4pPr>
            <a:lvl5pPr eaLnBrk="0" hangingPunct="0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2400">
                <a:solidFill>
                  <a:schemeClr val="bg1"/>
                </a:solidFill>
                <a:latin typeface="Arial" charset="0"/>
                <a:ea typeface="DejaVu Sans" charset="0"/>
                <a:cs typeface="DejaVu Sans" charset="0"/>
              </a:defRPr>
            </a:lvl9pPr>
          </a:lstStyle>
          <a:p>
            <a:pPr eaLnBrk="1" hangingPunct="1"/>
            <a:fld id="{F06907E9-1634-534F-8006-2D5FD4DD9D58}" type="slidenum">
              <a:rPr lang="en-US" sz="1200">
                <a:solidFill>
                  <a:srgbClr val="000000"/>
                </a:solidFill>
                <a:latin typeface="Garamond" charset="0"/>
              </a:rPr>
              <a:pPr eaLnBrk="1" hangingPunct="1"/>
              <a:t>22</a:t>
            </a:fld>
            <a:endParaRPr lang="en-US" sz="1200">
              <a:solidFill>
                <a:srgbClr val="000000"/>
              </a:solidFill>
              <a:latin typeface="Garamond" charset="0"/>
            </a:endParaRPr>
          </a:p>
        </p:txBody>
      </p:sp>
      <p:pic>
        <p:nvPicPr>
          <p:cNvPr id="52228" name="Picture 7" descr="pipi_star_auau200_00cen20_020kt036_y035_s0_sl_010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578" t="12527" r="20844" b="17896"/>
          <a:stretch>
            <a:fillRect/>
          </a:stretch>
        </p:blipFill>
        <p:spPr bwMode="auto">
          <a:xfrm>
            <a:off x="4222750" y="228600"/>
            <a:ext cx="4464050" cy="5948363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</p:pic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162513" y="533400"/>
            <a:ext cx="38862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Particle correlations at low relative momenta: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How far we can go and what it means for the source function.</a:t>
            </a:r>
          </a:p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 charset="0"/>
              </a:rPr>
              <a:t>(1D example)</a:t>
            </a:r>
          </a:p>
          <a:p>
            <a:endParaRPr lang="en-US" sz="3600" dirty="0">
              <a:solidFill>
                <a:srgbClr val="000000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 charset="0"/>
            </a:endParaRPr>
          </a:p>
        </p:txBody>
      </p:sp>
      <p:sp>
        <p:nvSpPr>
          <p:cNvPr id="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9516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2" descr="Dotted grid"/>
          <p:cNvSpPr>
            <a:spLocks noChangeArrowheads="1"/>
          </p:cNvSpPr>
          <p:nvPr/>
        </p:nvSpPr>
        <p:spPr bwMode="auto">
          <a:xfrm>
            <a:off x="5007900" y="1250604"/>
            <a:ext cx="3713260" cy="465764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" name="AutoShape 2" descr="Dotted grid"/>
          <p:cNvSpPr>
            <a:spLocks noChangeArrowheads="1"/>
          </p:cNvSpPr>
          <p:nvPr/>
        </p:nvSpPr>
        <p:spPr bwMode="auto">
          <a:xfrm>
            <a:off x="457200" y="1225925"/>
            <a:ext cx="3970806" cy="465764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32776" name="Slide Number Placeholder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7A94C35E-3613-A146-A6EE-28DCDDC096CB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23</a:t>
            </a:fld>
            <a:endParaRPr lang="en-US" dirty="0">
              <a:latin typeface="Garamond" charset="0"/>
            </a:endParaRPr>
          </a:p>
        </p:txBody>
      </p:sp>
      <p:sp>
        <p:nvSpPr>
          <p:cNvPr id="32770" name="Title 9"/>
          <p:cNvSpPr>
            <a:spLocks noGrp="1"/>
          </p:cNvSpPr>
          <p:nvPr>
            <p:ph type="title" idx="4294967295"/>
          </p:nvPr>
        </p:nvSpPr>
        <p:spPr>
          <a:xfrm>
            <a:off x="727973" y="-272079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Previous source imaging results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771" name="Text Placeholder 10"/>
          <p:cNvSpPr>
            <a:spLocks noGrp="1"/>
          </p:cNvSpPr>
          <p:nvPr>
            <p:ph type="body" idx="4294967295"/>
          </p:nvPr>
        </p:nvSpPr>
        <p:spPr>
          <a:xfrm>
            <a:off x="1524000" y="999420"/>
            <a:ext cx="2209800" cy="209550"/>
          </a:xfrm>
          <a:solidFill>
            <a:srgbClr val="800000"/>
          </a:solidFill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sz="1000" b="0" i="1" dirty="0" smtClean="0">
                <a:solidFill>
                  <a:srgbClr val="FFFD36"/>
                </a:solidFill>
              </a:rPr>
              <a:t>PHENIX, PRL 98</a:t>
            </a:r>
            <a:r>
              <a:rPr lang="en-US" sz="1000" b="0" i="1" dirty="0">
                <a:solidFill>
                  <a:srgbClr val="FFFD36"/>
                </a:solidFill>
              </a:rPr>
              <a:t>:132301,2007</a:t>
            </a:r>
          </a:p>
        </p:txBody>
      </p:sp>
      <p:pic>
        <p:nvPicPr>
          <p:cNvPr id="32773" name="Content Placeholder 14" descr="Kaon_1Dimaging.gif"/>
          <p:cNvPicPr>
            <a:picLocks noGrp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40" t="1923" r="2881"/>
          <a:stretch>
            <a:fillRect/>
          </a:stretch>
        </p:blipFill>
        <p:spPr>
          <a:xfrm>
            <a:off x="5052856" y="1329270"/>
            <a:ext cx="3646873" cy="4498110"/>
          </a:xfrm>
        </p:spPr>
      </p:pic>
      <p:sp>
        <p:nvSpPr>
          <p:cNvPr id="12" name="Text Placeholder 12"/>
          <p:cNvSpPr txBox="1">
            <a:spLocks/>
          </p:cNvSpPr>
          <p:nvPr/>
        </p:nvSpPr>
        <p:spPr bwMode="auto">
          <a:xfrm>
            <a:off x="6019800" y="1014948"/>
            <a:ext cx="2133600" cy="204252"/>
          </a:xfrm>
          <a:prstGeom prst="rect">
            <a:avLst/>
          </a:prstGeom>
          <a:solidFill>
            <a:srgbClr val="800000"/>
          </a:solidFill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b" anchorCtr="0" compatLnSpc="1">
            <a:prstTxWarp prst="textNoShape">
              <a:avLst/>
            </a:prstTxWarp>
          </a:bodyPr>
          <a:lstStyle/>
          <a:p>
            <a:pPr marL="0" marR="0" lvl="0" indent="0" algn="ctr" defTabSz="4572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000" b="0" i="1" u="none" strike="noStrike" kern="0" cap="none" spc="0" normalizeH="0" baseline="0" noProof="0" dirty="0" smtClean="0">
                <a:ln>
                  <a:noFill/>
                </a:ln>
                <a:solidFill>
                  <a:srgbClr val="FFFD36"/>
                </a:solidFill>
                <a:uLnTx/>
                <a:uFillTx/>
                <a:latin typeface="+mn-lt"/>
                <a:ea typeface="+mn-ea"/>
                <a:cs typeface="+mn-cs"/>
              </a:rPr>
              <a:t>PHENIX, PRL 103:142301,2009</a:t>
            </a:r>
            <a:endParaRPr kumimoji="0" lang="en-US" sz="1000" b="0" i="1" u="none" strike="noStrike" kern="0" cap="none" spc="0" normalizeH="0" baseline="0" noProof="0" dirty="0">
              <a:ln>
                <a:noFill/>
              </a:ln>
              <a:solidFill>
                <a:srgbClr val="FFFD36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-76200" y="5889325"/>
            <a:ext cx="929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>
                <a:solidFill>
                  <a:srgbClr val="000090"/>
                </a:solidFill>
              </a:rPr>
              <a:t>Observed long non-</a:t>
            </a:r>
            <a:r>
              <a:rPr lang="cs-CZ" b="1" dirty="0" err="1" smtClean="0">
                <a:solidFill>
                  <a:srgbClr val="000090"/>
                </a:solidFill>
              </a:rPr>
              <a:t>gaussian</a:t>
            </a:r>
            <a:r>
              <a:rPr lang="cs-CZ" b="1" dirty="0" smtClean="0">
                <a:solidFill>
                  <a:srgbClr val="000090"/>
                </a:solidFill>
              </a:rPr>
              <a:t> </a:t>
            </a:r>
            <a:r>
              <a:rPr lang="cs-CZ" b="1" dirty="0" err="1" smtClean="0">
                <a:solidFill>
                  <a:srgbClr val="000090"/>
                </a:solidFill>
              </a:rPr>
              <a:t>tail</a:t>
            </a:r>
            <a:r>
              <a:rPr lang="cs-CZ" b="1" dirty="0" smtClean="0">
                <a:solidFill>
                  <a:srgbClr val="000090"/>
                </a:solidFill>
              </a:rPr>
              <a:t> </a:t>
            </a:r>
            <a:r>
              <a:rPr lang="cs-CZ" b="1" dirty="0" err="1" smtClean="0">
                <a:solidFill>
                  <a:srgbClr val="000090"/>
                </a:solidFill>
              </a:rPr>
              <a:t>was</a:t>
            </a:r>
            <a:r>
              <a:rPr lang="cs-CZ" b="1" dirty="0" smtClean="0">
                <a:solidFill>
                  <a:srgbClr val="000090"/>
                </a:solidFill>
              </a:rPr>
              <a:t> </a:t>
            </a:r>
            <a:r>
              <a:rPr lang="cs-CZ" b="1" dirty="0" err="1" smtClean="0">
                <a:solidFill>
                  <a:srgbClr val="000090"/>
                </a:solidFill>
              </a:rPr>
              <a:t>attributed</a:t>
            </a:r>
            <a:r>
              <a:rPr lang="cs-CZ" b="1" dirty="0" smtClean="0">
                <a:solidFill>
                  <a:srgbClr val="000090"/>
                </a:solidFill>
              </a:rPr>
              <a:t> to non-zero particle emision </a:t>
            </a:r>
            <a:r>
              <a:rPr lang="cs-CZ" b="1" dirty="0" err="1" smtClean="0">
                <a:solidFill>
                  <a:srgbClr val="000090"/>
                </a:solidFill>
              </a:rPr>
              <a:t>duration</a:t>
            </a:r>
            <a:r>
              <a:rPr lang="cs-CZ" b="1" dirty="0" smtClean="0">
                <a:solidFill>
                  <a:srgbClr val="000090"/>
                </a:solidFill>
              </a:rPr>
              <a:t> </a:t>
            </a:r>
            <a:r>
              <a:rPr lang="en-US" b="1" dirty="0">
                <a:solidFill>
                  <a:srgbClr val="000090"/>
                </a:solidFill>
              </a:rPr>
              <a:t>∆τ≠</a:t>
            </a:r>
            <a:r>
              <a:rPr lang="en-US" b="1" dirty="0" smtClean="0">
                <a:solidFill>
                  <a:srgbClr val="000090"/>
                </a:solidFill>
              </a:rPr>
              <a:t>0 </a:t>
            </a:r>
            <a:r>
              <a:rPr lang="cs-CZ" b="1" dirty="0" smtClean="0">
                <a:solidFill>
                  <a:srgbClr val="000090"/>
                </a:solidFill>
              </a:rPr>
              <a:t>and contribution of long-lived resonances  </a:t>
            </a:r>
            <a:endParaRPr lang="cs-CZ" b="1" dirty="0">
              <a:solidFill>
                <a:srgbClr val="000090"/>
              </a:solidFill>
            </a:endParaRPr>
          </a:p>
        </p:txBody>
      </p:sp>
      <p:pic>
        <p:nvPicPr>
          <p:cNvPr id="16" name="Picture 15" descr="1.pdf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260990"/>
            <a:ext cx="3812400" cy="4586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153747" y="641220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3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4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otted grid"/>
          <p:cNvSpPr>
            <a:spLocks noChangeArrowheads="1"/>
          </p:cNvSpPr>
          <p:nvPr/>
        </p:nvSpPr>
        <p:spPr bwMode="auto">
          <a:xfrm>
            <a:off x="4523938" y="1219348"/>
            <a:ext cx="4561802" cy="465764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" name="TextBox 9"/>
          <p:cNvSpPr txBox="1"/>
          <p:nvPr/>
        </p:nvSpPr>
        <p:spPr>
          <a:xfrm>
            <a:off x="6757975" y="4633552"/>
            <a:ext cx="198002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</a:rPr>
              <a:t>STAR preliminary</a:t>
            </a:r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3" name="Picture 12" descr="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" t="13340" r="2268" b="13340"/>
          <a:stretch>
            <a:fillRect/>
          </a:stretch>
        </p:blipFill>
        <p:spPr>
          <a:xfrm>
            <a:off x="4624375" y="1286776"/>
            <a:ext cx="4415114" cy="45576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5" name="AutoShape 2" descr="Dotted grid"/>
          <p:cNvSpPr>
            <a:spLocks noChangeArrowheads="1"/>
          </p:cNvSpPr>
          <p:nvPr/>
        </p:nvSpPr>
        <p:spPr bwMode="auto">
          <a:xfrm>
            <a:off x="114863" y="1230313"/>
            <a:ext cx="4299945" cy="465764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8194" name="Zástupný symbol pro obsah 6" descr="pippip_run4_y035_star_auau200_00cen20_020kt036_vs_phnx.gif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47" t="14786" r="13527" b="19079"/>
          <a:stretch/>
        </p:blipFill>
        <p:spPr>
          <a:xfrm>
            <a:off x="143635" y="1333523"/>
            <a:ext cx="4219436" cy="4456922"/>
          </a:xfrm>
          <a:solidFill>
            <a:schemeClr val="bg1"/>
          </a:solidFill>
        </p:spPr>
      </p:pic>
      <p:sp>
        <p:nvSpPr>
          <p:cNvPr id="8195" name="Nadpis 3"/>
          <p:cNvSpPr>
            <a:spLocks noGrp="1"/>
          </p:cNvSpPr>
          <p:nvPr>
            <p:ph type="title"/>
          </p:nvPr>
        </p:nvSpPr>
        <p:spPr>
          <a:xfrm>
            <a:off x="833760" y="123175"/>
            <a:ext cx="8305800" cy="563562"/>
          </a:xfrm>
        </p:spPr>
        <p:txBody>
          <a:bodyPr>
            <a:noAutofit/>
          </a:bodyPr>
          <a:lstStyle/>
          <a:p>
            <a:pPr algn="ctr"/>
            <a:r>
              <a:rPr lang="en-US" sz="4400" b="0" dirty="0" err="1" smtClean="0">
                <a:solidFill>
                  <a:srgbClr val="000000"/>
                </a:solidFill>
              </a:rPr>
              <a:t>Pions</a:t>
            </a:r>
            <a:r>
              <a:rPr lang="en-US" sz="4400" b="0" dirty="0" smtClean="0">
                <a:solidFill>
                  <a:srgbClr val="000000"/>
                </a:solidFill>
              </a:rPr>
              <a:t>: STAR </a:t>
            </a:r>
            <a:r>
              <a:rPr lang="en-US" sz="4400" b="0" dirty="0" err="1" smtClean="0">
                <a:solidFill>
                  <a:srgbClr val="000000"/>
                </a:solidFill>
              </a:rPr>
              <a:t>vs</a:t>
            </a:r>
            <a:r>
              <a:rPr lang="en-US" sz="4400" b="0" dirty="0" smtClean="0">
                <a:solidFill>
                  <a:srgbClr val="000000"/>
                </a:solidFill>
              </a:rPr>
              <a:t> </a:t>
            </a:r>
            <a:r>
              <a:rPr lang="en-US" sz="4400" b="0" dirty="0">
                <a:solidFill>
                  <a:srgbClr val="000000"/>
                </a:solidFill>
              </a:rPr>
              <a:t>PHENIX </a:t>
            </a:r>
            <a:endParaRPr lang="ru-RU" sz="4400" b="0" dirty="0">
              <a:solidFill>
                <a:srgbClr val="000000"/>
              </a:solidFill>
            </a:endParaRPr>
          </a:p>
        </p:txBody>
      </p:sp>
      <p:sp>
        <p:nvSpPr>
          <p:cNvPr id="11" name="Zástupný symbol pro číslo snímku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8ECD1-CE24-B84F-94CA-006ECC729D6C}" type="slidenum">
              <a:rPr lang="ru-RU"/>
              <a:pPr/>
              <a:t>24</a:t>
            </a:fld>
            <a:endParaRPr lang="ru-RU"/>
          </a:p>
        </p:txBody>
      </p:sp>
      <p:sp>
        <p:nvSpPr>
          <p:cNvPr id="8200" name="TextovéPole 7"/>
          <p:cNvSpPr txBox="1">
            <a:spLocks noChangeArrowheads="1"/>
          </p:cNvSpPr>
          <p:nvPr/>
        </p:nvSpPr>
        <p:spPr bwMode="auto">
          <a:xfrm>
            <a:off x="216327" y="5989267"/>
            <a:ext cx="86228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b="1" dirty="0" smtClean="0">
                <a:solidFill>
                  <a:srgbClr val="000090"/>
                </a:solidFill>
                <a:latin typeface="Calibri" charset="0"/>
              </a:rPr>
              <a:t>Excellent agreement</a:t>
            </a:r>
            <a:r>
              <a:rPr lang="en-US" sz="2800" b="1" dirty="0">
                <a:solidFill>
                  <a:srgbClr val="000090"/>
                </a:solidFill>
                <a:latin typeface="Calibri" charset="0"/>
              </a:rPr>
              <a:t> </a:t>
            </a:r>
            <a:r>
              <a:rPr lang="en-US" sz="2800" b="1" dirty="0" smtClean="0">
                <a:solidFill>
                  <a:srgbClr val="000090"/>
                </a:solidFill>
                <a:latin typeface="Calibri" charset="0"/>
              </a:rPr>
              <a:t>among two very different detectors</a:t>
            </a:r>
            <a:endParaRPr lang="ru-RU" sz="2800" b="1" dirty="0">
              <a:solidFill>
                <a:srgbClr val="000090"/>
              </a:solidFill>
              <a:latin typeface="Calibri" charset="0"/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84336" y="6336846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991862" y="784441"/>
            <a:ext cx="3265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000090"/>
                </a:solidFill>
              </a:rPr>
              <a:t> arXiv:1012.5674 [</a:t>
            </a:r>
            <a:r>
              <a:rPr lang="en-US" i="1" dirty="0" err="1" smtClean="0">
                <a:solidFill>
                  <a:srgbClr val="000090"/>
                </a:solidFill>
              </a:rPr>
              <a:t>nucl</a:t>
            </a:r>
            <a:r>
              <a:rPr lang="en-US" i="1" dirty="0" smtClean="0">
                <a:solidFill>
                  <a:srgbClr val="000090"/>
                </a:solidFill>
              </a:rPr>
              <a:t>-ex] </a:t>
            </a:r>
            <a:endParaRPr lang="cs-CZ" i="1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43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AutoShape 2" descr="Dotted grid"/>
          <p:cNvSpPr>
            <a:spLocks noChangeArrowheads="1"/>
          </p:cNvSpPr>
          <p:nvPr/>
        </p:nvSpPr>
        <p:spPr bwMode="auto">
          <a:xfrm>
            <a:off x="5569713" y="683914"/>
            <a:ext cx="3342102" cy="246260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grpSp>
        <p:nvGrpSpPr>
          <p:cNvPr id="133" name="Group 132"/>
          <p:cNvGrpSpPr>
            <a:grpSpLocks noChangeAspect="1"/>
          </p:cNvGrpSpPr>
          <p:nvPr/>
        </p:nvGrpSpPr>
        <p:grpSpPr>
          <a:xfrm>
            <a:off x="5698800" y="738041"/>
            <a:ext cx="2998800" cy="2269649"/>
            <a:chOff x="2021587" y="1524000"/>
            <a:chExt cx="5170342" cy="3913188"/>
          </a:xfrm>
        </p:grpSpPr>
        <p:pic>
          <p:nvPicPr>
            <p:cNvPr id="134" name="Picture 3" descr="tpcsymposium copy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40" r="6120"/>
            <a:stretch/>
          </p:blipFill>
          <p:spPr bwMode="auto">
            <a:xfrm>
              <a:off x="2021587" y="1524000"/>
              <a:ext cx="5170342" cy="39131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5" name="Text Box 100"/>
            <p:cNvSpPr txBox="1">
              <a:spLocks noChangeArrowheads="1"/>
            </p:cNvSpPr>
            <p:nvPr/>
          </p:nvSpPr>
          <p:spPr bwMode="auto">
            <a:xfrm>
              <a:off x="3757447" y="2575035"/>
              <a:ext cx="1613336" cy="583714"/>
            </a:xfrm>
            <a:prstGeom prst="rect">
              <a:avLst/>
            </a:prstGeom>
            <a:solidFill>
              <a:schemeClr val="bg1"/>
            </a:solidFill>
            <a:ln w="38100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algn="ctr" defTabSz="457200" eaLnBrk="1" hangingPunct="1">
                <a:spcBef>
                  <a:spcPct val="50000"/>
                </a:spcBef>
              </a:pPr>
              <a:r>
                <a:rPr lang="en-US" sz="1600" b="1" dirty="0">
                  <a:solidFill>
                    <a:srgbClr val="0000FF"/>
                  </a:solidFill>
                </a:rPr>
                <a:t>TPC</a:t>
              </a:r>
              <a:endParaRPr lang="en-US" sz="1800" b="1" dirty="0">
                <a:solidFill>
                  <a:srgbClr val="0000FF"/>
                </a:solidFill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827"/>
          <a:stretch>
            <a:fillRect/>
          </a:stretch>
        </p:blipFill>
        <p:spPr>
          <a:xfrm>
            <a:off x="207903" y="3595107"/>
            <a:ext cx="4281424" cy="2540213"/>
          </a:xfrm>
          <a:prstGeom prst="rect">
            <a:avLst/>
          </a:prstGeom>
        </p:spPr>
      </p:pic>
      <p:sp>
        <p:nvSpPr>
          <p:cNvPr id="32776" name="Slide Number Placeholder 5"/>
          <p:cNvSpPr>
            <a:spLocks noGrp="1"/>
          </p:cNvSpPr>
          <p:nvPr>
            <p:ph type="sldNum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7A94C35E-3613-A146-A6EE-28DCDDC096CB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25</a:t>
            </a:fld>
            <a:endParaRPr lang="en-US">
              <a:latin typeface="Garamond" charset="0"/>
            </a:endParaRPr>
          </a:p>
        </p:txBody>
      </p:sp>
      <p:sp>
        <p:nvSpPr>
          <p:cNvPr id="32770" name="Title 9"/>
          <p:cNvSpPr>
            <a:spLocks noGrp="1"/>
          </p:cNvSpPr>
          <p:nvPr>
            <p:ph type="title" idx="4294967295"/>
          </p:nvPr>
        </p:nvSpPr>
        <p:spPr>
          <a:xfrm>
            <a:off x="749204" y="-267973"/>
            <a:ext cx="8229600" cy="1143000"/>
          </a:xfrm>
        </p:spPr>
        <p:txBody>
          <a:bodyPr/>
          <a:lstStyle/>
          <a:p>
            <a:r>
              <a:rPr lang="en-US" dirty="0" err="1" smtClean="0">
                <a:solidFill>
                  <a:srgbClr val="000000"/>
                </a:solidFill>
              </a:rPr>
              <a:t>Kaon</a:t>
            </a:r>
            <a:r>
              <a:rPr lang="en-US" dirty="0" smtClean="0">
                <a:solidFill>
                  <a:srgbClr val="000000"/>
                </a:solidFill>
              </a:rPr>
              <a:t> data analysis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04800" y="838200"/>
            <a:ext cx="4117909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20% most central Au+Au @ </a:t>
            </a:r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baseline="-25000" dirty="0" err="1" smtClean="0"/>
              <a:t>NN</a:t>
            </a:r>
            <a:r>
              <a:rPr lang="en-US" dirty="0" smtClean="0"/>
              <a:t>=200 </a:t>
            </a:r>
            <a:r>
              <a:rPr lang="en-US" dirty="0" err="1" smtClean="0"/>
              <a:t>GeV</a:t>
            </a:r>
            <a:r>
              <a:rPr lang="cs-CZ" dirty="0" smtClean="0"/>
              <a:t> </a:t>
            </a:r>
          </a:p>
          <a:p>
            <a:r>
              <a:rPr lang="cs-CZ" dirty="0" smtClean="0"/>
              <a:t>Run 4: 4.6 Mevts, Run 7: 16 Mevts</a:t>
            </a:r>
          </a:p>
          <a:p>
            <a:r>
              <a:rPr lang="cs-CZ" dirty="0" smtClean="0"/>
              <a:t>30</a:t>
            </a:r>
            <a:r>
              <a:rPr lang="cs-CZ" dirty="0"/>
              <a:t>% most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Au+Au</a:t>
            </a:r>
            <a:r>
              <a:rPr lang="cs-CZ" dirty="0"/>
              <a:t> @ </a:t>
            </a:r>
            <a:r>
              <a:rPr lang="en-US" dirty="0"/>
              <a:t>√s</a:t>
            </a:r>
            <a:r>
              <a:rPr lang="en-US" baseline="-25000" dirty="0"/>
              <a:t>NN</a:t>
            </a:r>
            <a:r>
              <a:rPr lang="en-US" dirty="0"/>
              <a:t>=200 GeV</a:t>
            </a:r>
            <a:r>
              <a:rPr lang="cs-CZ" dirty="0"/>
              <a:t> </a:t>
            </a:r>
          </a:p>
          <a:p>
            <a:r>
              <a:rPr lang="cs-CZ" dirty="0"/>
              <a:t>Run 4: </a:t>
            </a:r>
            <a:r>
              <a:rPr lang="cs-CZ" dirty="0" smtClean="0"/>
              <a:t>6.6 </a:t>
            </a:r>
            <a:r>
              <a:rPr lang="cs-CZ" dirty="0" err="1" smtClean="0"/>
              <a:t>Mevts</a:t>
            </a:r>
            <a:endParaRPr lang="cs-CZ" dirty="0" smtClean="0"/>
          </a:p>
          <a:p>
            <a:endParaRPr lang="en-US" dirty="0" smtClean="0"/>
          </a:p>
          <a:p>
            <a:r>
              <a:rPr lang="en-US" dirty="0" smtClean="0"/>
              <a:t>Particle ID selection via TPC </a:t>
            </a:r>
            <a:r>
              <a:rPr lang="en-US" dirty="0" err="1" smtClean="0"/>
              <a:t>dE/dx</a:t>
            </a:r>
            <a:r>
              <a:rPr lang="en-US" dirty="0" smtClean="0"/>
              <a:t>: </a:t>
            </a:r>
          </a:p>
          <a:p>
            <a:r>
              <a:rPr lang="en-US" dirty="0" err="1" smtClean="0"/>
              <a:t>NSigmaKaon</a:t>
            </a:r>
            <a:r>
              <a:rPr lang="en-US" dirty="0" smtClean="0"/>
              <a:t>&lt;2.0 &amp;&amp; </a:t>
            </a:r>
            <a:r>
              <a:rPr lang="en-US" dirty="0" err="1" smtClean="0"/>
              <a:t>NSigmaPion</a:t>
            </a:r>
            <a:r>
              <a:rPr lang="en-US" dirty="0" smtClean="0"/>
              <a:t>&gt;3.0 </a:t>
            </a:r>
          </a:p>
          <a:p>
            <a:r>
              <a:rPr lang="en-US" dirty="0" smtClean="0"/>
              <a:t>&amp;&amp; </a:t>
            </a:r>
            <a:r>
              <a:rPr lang="en-US" dirty="0" err="1" smtClean="0"/>
              <a:t>NSigmaElectron</a:t>
            </a:r>
            <a:r>
              <a:rPr lang="en-US" dirty="0" smtClean="0"/>
              <a:t>&gt;2.0</a:t>
            </a:r>
            <a:endParaRPr lang="cs-CZ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767"/>
          <a:stretch>
            <a:fillRect/>
          </a:stretch>
        </p:blipFill>
        <p:spPr>
          <a:xfrm>
            <a:off x="4695952" y="3582928"/>
            <a:ext cx="4295648" cy="2569453"/>
          </a:xfrm>
          <a:prstGeom prst="rect">
            <a:avLst/>
          </a:prstGeom>
        </p:spPr>
      </p:pic>
      <p:sp>
        <p:nvSpPr>
          <p:cNvPr id="19" name="Rectangle 18"/>
          <p:cNvSpPr>
            <a:spLocks noChangeAspect="1"/>
          </p:cNvSpPr>
          <p:nvPr/>
        </p:nvSpPr>
        <p:spPr bwMode="auto">
          <a:xfrm>
            <a:off x="3561862" y="3591322"/>
            <a:ext cx="914400" cy="7376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3552729" y="3685879"/>
            <a:ext cx="544068" cy="158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 rot="5400000" flipH="1" flipV="1">
            <a:off x="3780000" y="4004187"/>
            <a:ext cx="637200" cy="1588"/>
          </a:xfrm>
          <a:prstGeom prst="line">
            <a:avLst/>
          </a:prstGeom>
          <a:solidFill>
            <a:srgbClr val="00B8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3" name="Rectangle 32"/>
          <p:cNvSpPr>
            <a:spLocks noChangeAspect="1"/>
          </p:cNvSpPr>
          <p:nvPr/>
        </p:nvSpPr>
        <p:spPr bwMode="auto">
          <a:xfrm>
            <a:off x="8064404" y="3584007"/>
            <a:ext cx="914400" cy="73761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cxnSp>
        <p:nvCxnSpPr>
          <p:cNvPr id="34" name="Straight Connector 33"/>
          <p:cNvCxnSpPr/>
          <p:nvPr/>
        </p:nvCxnSpPr>
        <p:spPr bwMode="auto">
          <a:xfrm>
            <a:off x="8075009" y="3690707"/>
            <a:ext cx="544068" cy="1588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5" name="Straight Connector 34"/>
          <p:cNvCxnSpPr/>
          <p:nvPr/>
        </p:nvCxnSpPr>
        <p:spPr bwMode="auto">
          <a:xfrm flipV="1">
            <a:off x="8604250" y="3740486"/>
            <a:ext cx="0" cy="581137"/>
          </a:xfrm>
          <a:prstGeom prst="line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2286000" y="6177009"/>
            <a:ext cx="47216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 smtClean="0">
                <a:solidFill>
                  <a:srgbClr val="0000FF"/>
                </a:solidFill>
              </a:rPr>
              <a:t> |y| &lt; 0.5  &amp;  0.2 &lt; p</a:t>
            </a:r>
            <a:r>
              <a:rPr lang="cs-CZ" sz="2400" baseline="-25000" dirty="0" smtClean="0">
                <a:solidFill>
                  <a:srgbClr val="0000FF"/>
                </a:solidFill>
              </a:rPr>
              <a:t>T</a:t>
            </a:r>
            <a:r>
              <a:rPr lang="cs-CZ" sz="2400" dirty="0" smtClean="0">
                <a:solidFill>
                  <a:srgbClr val="0000FF"/>
                </a:solidFill>
              </a:rPr>
              <a:t> &lt; 0.4 GeV/c</a:t>
            </a:r>
            <a:endParaRPr lang="cs-CZ" sz="2400" dirty="0">
              <a:solidFill>
                <a:srgbClr val="0000FF"/>
              </a:solidFill>
            </a:endParaRPr>
          </a:p>
        </p:txBody>
      </p:sp>
      <p:sp>
        <p:nvSpPr>
          <p:cNvPr id="22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24228" y="2953125"/>
            <a:ext cx="8686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dirty="0" smtClean="0">
                <a:solidFill>
                  <a:srgbClr val="0000FF"/>
                </a:solidFill>
              </a:rPr>
              <a:t>dE/dx vs rigidity: 	</a:t>
            </a:r>
          </a:p>
          <a:p>
            <a:pPr algn="ctr"/>
            <a:r>
              <a:rPr lang="cs-CZ" sz="2400" dirty="0" smtClean="0">
                <a:solidFill>
                  <a:srgbClr val="0000FF"/>
                </a:solidFill>
              </a:rPr>
              <a:t>                </a:t>
            </a:r>
            <a:r>
              <a:rPr lang="cs-CZ" sz="2400" dirty="0" err="1" smtClean="0">
                <a:solidFill>
                  <a:srgbClr val="0000FF"/>
                </a:solidFill>
              </a:rPr>
              <a:t>before</a:t>
            </a:r>
            <a:r>
              <a:rPr lang="cs-CZ" sz="2400" dirty="0" smtClean="0">
                <a:solidFill>
                  <a:srgbClr val="0000FF"/>
                </a:solidFill>
              </a:rPr>
              <a:t>  	 								</a:t>
            </a:r>
            <a:r>
              <a:rPr lang="cs-CZ" sz="2400" dirty="0" err="1" smtClean="0">
                <a:solidFill>
                  <a:srgbClr val="0000FF"/>
                </a:solidFill>
              </a:rPr>
              <a:t>after</a:t>
            </a:r>
            <a:r>
              <a:rPr lang="cs-CZ" sz="2400" dirty="0" smtClean="0">
                <a:solidFill>
                  <a:srgbClr val="0000FF"/>
                </a:solidFill>
              </a:rPr>
              <a:t> 	</a:t>
            </a:r>
          </a:p>
          <a:p>
            <a:pPr algn="ctr"/>
            <a:r>
              <a:rPr lang="cs-CZ" sz="2400" dirty="0" smtClean="0">
                <a:solidFill>
                  <a:srgbClr val="0000FF"/>
                </a:solidFill>
              </a:rPr>
              <a:t>PID  </a:t>
            </a:r>
          </a:p>
          <a:p>
            <a:pPr algn="ctr"/>
            <a:r>
              <a:rPr lang="cs-CZ" sz="2400" dirty="0" smtClean="0">
                <a:solidFill>
                  <a:srgbClr val="0000FF"/>
                </a:solidFill>
              </a:rPr>
              <a:t>cuts</a:t>
            </a:r>
            <a:endParaRPr lang="cs-CZ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74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otted grid"/>
          <p:cNvSpPr>
            <a:spLocks noChangeArrowheads="1"/>
          </p:cNvSpPr>
          <p:nvPr/>
        </p:nvSpPr>
        <p:spPr bwMode="auto">
          <a:xfrm>
            <a:off x="114863" y="2424867"/>
            <a:ext cx="8931727" cy="3221724"/>
          </a:xfrm>
          <a:prstGeom prst="roundRect">
            <a:avLst>
              <a:gd name="adj" fmla="val 3042"/>
            </a:avLst>
          </a:prstGeom>
          <a:solidFill>
            <a:srgbClr val="ECECEC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5362" name="Title 7"/>
          <p:cNvSpPr>
            <a:spLocks noGrp="1"/>
          </p:cNvSpPr>
          <p:nvPr>
            <p:ph type="title"/>
          </p:nvPr>
        </p:nvSpPr>
        <p:spPr>
          <a:xfrm>
            <a:off x="457200" y="29967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 smtClean="0">
                <a:solidFill>
                  <a:srgbClr val="000000"/>
                </a:solidFill>
                <a:ea typeface="+mj-ea"/>
              </a:rPr>
              <a:t>Kaon</a:t>
            </a:r>
            <a:r>
              <a:rPr lang="en-US" dirty="0" smtClean="0">
                <a:solidFill>
                  <a:srgbClr val="000000"/>
                </a:solidFill>
                <a:ea typeface="+mj-ea"/>
              </a:rPr>
              <a:t> PID @ 0.2&lt;</a:t>
            </a:r>
            <a:r>
              <a:rPr lang="en-US" dirty="0" err="1" smtClean="0">
                <a:solidFill>
                  <a:srgbClr val="000000"/>
                </a:solidFill>
                <a:ea typeface="+mj-ea"/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  <a:ea typeface="+mj-ea"/>
              </a:rPr>
              <a:t>T</a:t>
            </a:r>
            <a:r>
              <a:rPr lang="en-US" dirty="0" smtClean="0">
                <a:solidFill>
                  <a:srgbClr val="000000"/>
                </a:solidFill>
                <a:ea typeface="+mj-ea"/>
              </a:rPr>
              <a:t>&lt;0.36 GeV/c </a:t>
            </a:r>
            <a:br>
              <a:rPr lang="en-US" dirty="0" smtClean="0">
                <a:solidFill>
                  <a:srgbClr val="000000"/>
                </a:solidFill>
                <a:ea typeface="+mj-ea"/>
              </a:rPr>
            </a:br>
            <a:r>
              <a:rPr lang="en-US" dirty="0" err="1" smtClean="0">
                <a:solidFill>
                  <a:srgbClr val="000000"/>
                </a:solidFill>
                <a:ea typeface="+mj-ea"/>
              </a:rPr>
              <a:t>Au+Au</a:t>
            </a:r>
            <a:r>
              <a:rPr lang="en-US" dirty="0" smtClean="0">
                <a:solidFill>
                  <a:srgbClr val="000000"/>
                </a:solidFill>
                <a:ea typeface="+mj-ea"/>
              </a:rPr>
              <a:t> (0-30%)</a:t>
            </a:r>
            <a:endParaRPr lang="ru-RU" dirty="0" smtClean="0">
              <a:solidFill>
                <a:srgbClr val="000000"/>
              </a:solidFill>
              <a:ea typeface="+mj-ea"/>
            </a:endParaRPr>
          </a:p>
        </p:txBody>
      </p:sp>
      <p:sp>
        <p:nvSpPr>
          <p:cNvPr id="14341" name="TextBox 7"/>
          <p:cNvSpPr txBox="1">
            <a:spLocks noChangeArrowheads="1"/>
          </p:cNvSpPr>
          <p:nvPr/>
        </p:nvSpPr>
        <p:spPr bwMode="auto">
          <a:xfrm>
            <a:off x="5435600" y="2070100"/>
            <a:ext cx="2968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-1.5&lt;Number of Sigma&lt;2.0</a:t>
            </a:r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74D871-FF61-8240-9E11-12F65C334370}" type="slidenum">
              <a:rPr lang="ru-RU"/>
              <a:pPr/>
              <a:t>26</a:t>
            </a:fld>
            <a:endParaRPr lang="ru-RU"/>
          </a:p>
        </p:txBody>
      </p:sp>
      <p:pic>
        <p:nvPicPr>
          <p:cNvPr id="14343" name="Content Placeholder 10" descr="h_pid_kaon_00cen30_020pt036_y050_FF_m20sigk20.gi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123" y="2529308"/>
            <a:ext cx="4398391" cy="2952242"/>
          </a:xfrm>
        </p:spPr>
      </p:pic>
      <p:pic>
        <p:nvPicPr>
          <p:cNvPr id="14344" name="Content Placeholder 12" descr="h_pid_kaon_00cen30_020pt036_y050_FF_m15sigk20.gif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00772" y="2514600"/>
            <a:ext cx="4398391" cy="2952242"/>
          </a:xfrm>
        </p:spPr>
      </p:pic>
      <p:sp>
        <p:nvSpPr>
          <p:cNvPr id="14345" name="TextBox 9"/>
          <p:cNvSpPr txBox="1">
            <a:spLocks noChangeArrowheads="1"/>
          </p:cNvSpPr>
          <p:nvPr/>
        </p:nvSpPr>
        <p:spPr bwMode="auto">
          <a:xfrm>
            <a:off x="1323975" y="5731359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Rigidity (GeV/c)</a:t>
            </a:r>
            <a:endParaRPr lang="ru-RU" dirty="0"/>
          </a:p>
        </p:txBody>
      </p:sp>
      <p:sp>
        <p:nvSpPr>
          <p:cNvPr id="14346" name="Rectangle 10"/>
          <p:cNvSpPr>
            <a:spLocks noChangeArrowheads="1"/>
          </p:cNvSpPr>
          <p:nvPr/>
        </p:nvSpPr>
        <p:spPr bwMode="auto">
          <a:xfrm>
            <a:off x="6018213" y="5731359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Rigidity (GeV/c)</a:t>
            </a:r>
            <a:endParaRPr lang="ru-RU" dirty="0"/>
          </a:p>
        </p:txBody>
      </p:sp>
      <p:sp>
        <p:nvSpPr>
          <p:cNvPr id="14347" name="TextBox 11"/>
          <p:cNvSpPr txBox="1">
            <a:spLocks noChangeArrowheads="1"/>
          </p:cNvSpPr>
          <p:nvPr/>
        </p:nvSpPr>
        <p:spPr bwMode="auto">
          <a:xfrm>
            <a:off x="238492" y="35004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/>
              <a:t>dE</a:t>
            </a:r>
            <a:r>
              <a:rPr lang="en-US" dirty="0"/>
              <a:t>/dx</a:t>
            </a:r>
            <a:endParaRPr lang="ru-RU" dirty="0"/>
          </a:p>
        </p:txBody>
      </p:sp>
      <p:sp>
        <p:nvSpPr>
          <p:cNvPr id="14348" name="TextBox 11"/>
          <p:cNvSpPr txBox="1">
            <a:spLocks noChangeArrowheads="1"/>
          </p:cNvSpPr>
          <p:nvPr/>
        </p:nvSpPr>
        <p:spPr bwMode="auto">
          <a:xfrm>
            <a:off x="1763713" y="1916113"/>
            <a:ext cx="19034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 PID selection</a:t>
            </a:r>
            <a:endParaRPr lang="ru-RU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5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4013" cy="455612"/>
          </a:xfrm>
          <a:noFill/>
        </p:spPr>
        <p:txBody>
          <a:bodyPr/>
          <a:lstStyle/>
          <a:p>
            <a:r>
              <a:rPr lang="en-US" dirty="0" smtClean="0">
                <a:latin typeface="Garamond" charset="0"/>
              </a:rPr>
              <a:t>M.Š.  HIT seminar @ LBNL </a:t>
            </a:r>
            <a:endParaRPr lang="en-US" dirty="0">
              <a:latin typeface="Garamond" charset="0"/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142875" y="1240342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94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Dotted grid"/>
          <p:cNvSpPr>
            <a:spLocks noChangeArrowheads="1"/>
          </p:cNvSpPr>
          <p:nvPr/>
        </p:nvSpPr>
        <p:spPr bwMode="auto">
          <a:xfrm>
            <a:off x="114863" y="2424867"/>
            <a:ext cx="8931727" cy="3221724"/>
          </a:xfrm>
          <a:prstGeom prst="roundRect">
            <a:avLst>
              <a:gd name="adj" fmla="val 3042"/>
            </a:avLst>
          </a:prstGeom>
          <a:solidFill>
            <a:srgbClr val="ECECEC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6386" name="Title 1"/>
          <p:cNvSpPr>
            <a:spLocks noGrp="1"/>
          </p:cNvSpPr>
          <p:nvPr>
            <p:ph type="title"/>
          </p:nvPr>
        </p:nvSpPr>
        <p:spPr>
          <a:xfrm>
            <a:off x="457200" y="41618"/>
            <a:ext cx="8229600" cy="1143000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 err="1">
                <a:solidFill>
                  <a:srgbClr val="000000"/>
                </a:solidFill>
              </a:rPr>
              <a:t>K</a:t>
            </a:r>
            <a:r>
              <a:rPr lang="en-US" dirty="0" err="1" smtClean="0">
                <a:solidFill>
                  <a:srgbClr val="000000"/>
                </a:solidFill>
              </a:rPr>
              <a:t>aon</a:t>
            </a:r>
            <a:r>
              <a:rPr lang="en-US" dirty="0" smtClean="0">
                <a:solidFill>
                  <a:srgbClr val="000000"/>
                </a:solidFill>
              </a:rPr>
              <a:t> PID @ 0.36&lt;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&lt;0.48 GeV/c</a:t>
            </a:r>
            <a:br>
              <a:rPr lang="en-US" dirty="0" smtClean="0">
                <a:solidFill>
                  <a:srgbClr val="000000"/>
                </a:solidFill>
              </a:rPr>
            </a:br>
            <a:r>
              <a:rPr lang="en-US" dirty="0" err="1" smtClean="0">
                <a:solidFill>
                  <a:srgbClr val="000000"/>
                </a:solidFill>
              </a:rPr>
              <a:t>Au+Au</a:t>
            </a:r>
            <a:r>
              <a:rPr lang="en-US" dirty="0" smtClean="0">
                <a:solidFill>
                  <a:srgbClr val="000000"/>
                </a:solidFill>
              </a:rPr>
              <a:t> (0-30%)</a:t>
            </a:r>
            <a:endParaRPr lang="ru-RU" dirty="0" smtClean="0">
              <a:solidFill>
                <a:srgbClr val="000000"/>
              </a:solidFill>
            </a:endParaRPr>
          </a:p>
        </p:txBody>
      </p:sp>
      <p:sp>
        <p:nvSpPr>
          <p:cNvPr id="15365" name="TextBox 7"/>
          <p:cNvSpPr txBox="1">
            <a:spLocks noChangeArrowheads="1"/>
          </p:cNvSpPr>
          <p:nvPr/>
        </p:nvSpPr>
        <p:spPr bwMode="auto">
          <a:xfrm>
            <a:off x="5435600" y="1979613"/>
            <a:ext cx="29686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-0.5&lt;Number of Sigma&lt;2.0</a:t>
            </a:r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3774E0-3C30-AD43-B7F4-0E449B9316E0}" type="slidenum">
              <a:rPr lang="ru-RU"/>
              <a:pPr/>
              <a:t>27</a:t>
            </a:fld>
            <a:endParaRPr lang="ru-RU"/>
          </a:p>
        </p:txBody>
      </p:sp>
      <p:pic>
        <p:nvPicPr>
          <p:cNvPr id="15367" name="Content Placeholder 10" descr="h_pid_kaon_00cen30_036pt048_y050_FF_m20sigk20.gif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28600" y="2621006"/>
            <a:ext cx="4398391" cy="2952242"/>
          </a:xfrm>
        </p:spPr>
      </p:pic>
      <p:pic>
        <p:nvPicPr>
          <p:cNvPr id="15368" name="Content Placeholder 12" descr="h_pid_kaon_00cen30_036pt048_y050_FF_m05sigk20.gif"/>
          <p:cNvPicPr>
            <a:picLocks noGrp="1" noChangeAspect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636961" y="2624514"/>
            <a:ext cx="4398391" cy="2952242"/>
          </a:xfrm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5940425" y="493077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Rigidity (GeV/c)</a:t>
            </a:r>
            <a:endParaRPr lang="ru-RU"/>
          </a:p>
        </p:txBody>
      </p:sp>
      <p:sp>
        <p:nvSpPr>
          <p:cNvPr id="15370" name="Rectangle 10"/>
          <p:cNvSpPr>
            <a:spLocks noChangeArrowheads="1"/>
          </p:cNvSpPr>
          <p:nvPr/>
        </p:nvSpPr>
        <p:spPr bwMode="auto">
          <a:xfrm>
            <a:off x="1689100" y="5646590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Rigidity (GeV/c)</a:t>
            </a:r>
            <a:endParaRPr lang="ru-RU" dirty="0"/>
          </a:p>
        </p:txBody>
      </p:sp>
      <p:sp>
        <p:nvSpPr>
          <p:cNvPr id="15371" name="TextBox 11"/>
          <p:cNvSpPr txBox="1">
            <a:spLocks noChangeArrowheads="1"/>
          </p:cNvSpPr>
          <p:nvPr/>
        </p:nvSpPr>
        <p:spPr bwMode="auto">
          <a:xfrm>
            <a:off x="114863" y="3563938"/>
            <a:ext cx="7747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 err="1"/>
              <a:t>dE</a:t>
            </a:r>
            <a:r>
              <a:rPr lang="en-US" dirty="0"/>
              <a:t>/dx</a:t>
            </a:r>
            <a:endParaRPr lang="ru-RU" dirty="0"/>
          </a:p>
        </p:txBody>
      </p:sp>
      <p:sp>
        <p:nvSpPr>
          <p:cNvPr id="15372" name="TextBox 11"/>
          <p:cNvSpPr txBox="1">
            <a:spLocks noChangeArrowheads="1"/>
          </p:cNvSpPr>
          <p:nvPr/>
        </p:nvSpPr>
        <p:spPr bwMode="auto">
          <a:xfrm>
            <a:off x="1804988" y="1989138"/>
            <a:ext cx="190341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/>
              <a:t>No PID selection</a:t>
            </a:r>
            <a:endParaRPr lang="ru-RU"/>
          </a:p>
        </p:txBody>
      </p:sp>
      <p:sp>
        <p:nvSpPr>
          <p:cNvPr id="15373" name="Rectangle 12"/>
          <p:cNvSpPr>
            <a:spLocks noChangeArrowheads="1"/>
          </p:cNvSpPr>
          <p:nvPr/>
        </p:nvSpPr>
        <p:spPr bwMode="auto">
          <a:xfrm>
            <a:off x="5580063" y="4283075"/>
            <a:ext cx="24082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dirty="0"/>
              <a:t>STAR PRELIMINARY</a:t>
            </a:r>
            <a:endParaRPr lang="ru-RU" dirty="0"/>
          </a:p>
        </p:txBody>
      </p:sp>
      <p:sp>
        <p:nvSpPr>
          <p:cNvPr id="15374" name="Rectangle 13"/>
          <p:cNvSpPr>
            <a:spLocks noChangeArrowheads="1"/>
          </p:cNvSpPr>
          <p:nvPr/>
        </p:nvSpPr>
        <p:spPr bwMode="auto">
          <a:xfrm>
            <a:off x="2689225" y="4437063"/>
            <a:ext cx="1666875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/>
              <a:t>STAR PRELIMINARY</a:t>
            </a:r>
            <a:endParaRPr lang="ru-RU" sz="1200"/>
          </a:p>
        </p:txBody>
      </p:sp>
      <p:sp>
        <p:nvSpPr>
          <p:cNvPr id="1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5" name="TextBox 9"/>
          <p:cNvSpPr txBox="1">
            <a:spLocks noChangeArrowheads="1"/>
          </p:cNvSpPr>
          <p:nvPr/>
        </p:nvSpPr>
        <p:spPr bwMode="auto">
          <a:xfrm>
            <a:off x="5580063" y="5627795"/>
            <a:ext cx="1800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dirty="0"/>
              <a:t>Rigidity (GeV/c)</a:t>
            </a:r>
            <a:endParaRPr lang="ru-RU" dirty="0"/>
          </a:p>
        </p:txBody>
      </p:sp>
      <p:sp>
        <p:nvSpPr>
          <p:cNvPr id="16" name="Rectangle 3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3638"/>
            <a:ext cx="2894013" cy="455612"/>
          </a:xfrm>
          <a:noFill/>
        </p:spPr>
        <p:txBody>
          <a:bodyPr/>
          <a:lstStyle/>
          <a:p>
            <a:r>
              <a:rPr lang="en-US" dirty="0" smtClean="0">
                <a:latin typeface="Garamond" charset="0"/>
              </a:rPr>
              <a:t>M.Š.  HIT seminar @ LBNL </a:t>
            </a:r>
            <a:endParaRPr lang="en-US" dirty="0">
              <a:latin typeface="Garamond" charset="0"/>
            </a:endParaRPr>
          </a:p>
        </p:txBody>
      </p:sp>
      <p:sp>
        <p:nvSpPr>
          <p:cNvPr id="19" name="Line 20"/>
          <p:cNvSpPr>
            <a:spLocks noChangeShapeType="1"/>
          </p:cNvSpPr>
          <p:nvPr/>
        </p:nvSpPr>
        <p:spPr bwMode="auto">
          <a:xfrm>
            <a:off x="142875" y="1251993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56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AutoShape 2" descr="Dotted grid"/>
          <p:cNvSpPr>
            <a:spLocks noChangeArrowheads="1"/>
          </p:cNvSpPr>
          <p:nvPr/>
        </p:nvSpPr>
        <p:spPr bwMode="auto">
          <a:xfrm>
            <a:off x="5519925" y="1312454"/>
            <a:ext cx="3561588" cy="510445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4" name="AutoShape 2" descr="Dotted grid"/>
          <p:cNvSpPr>
            <a:spLocks noChangeArrowheads="1"/>
          </p:cNvSpPr>
          <p:nvPr/>
        </p:nvSpPr>
        <p:spPr bwMode="auto">
          <a:xfrm>
            <a:off x="1856870" y="1259717"/>
            <a:ext cx="3542100" cy="5168842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5" name="Content Placeholder 14" descr="kk_y050_star_auau200_00cen20_020kt036_c0s0_gfit.pdf"/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520" t="9843" r="15100" b="11632"/>
          <a:stretch>
            <a:fillRect/>
          </a:stretch>
        </p:blipFill>
        <p:spPr>
          <a:xfrm>
            <a:off x="1935956" y="1312454"/>
            <a:ext cx="3352345" cy="4975966"/>
          </a:xfrm>
          <a:solidFill>
            <a:schemeClr val="bg1"/>
          </a:solidFill>
        </p:spPr>
      </p:pic>
      <p:sp>
        <p:nvSpPr>
          <p:cNvPr id="32770" name="Title 9"/>
          <p:cNvSpPr>
            <a:spLocks noGrp="1"/>
          </p:cNvSpPr>
          <p:nvPr>
            <p:ph type="title"/>
          </p:nvPr>
        </p:nvSpPr>
        <p:spPr>
          <a:xfrm>
            <a:off x="325026" y="-254667"/>
            <a:ext cx="86868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STAR </a:t>
            </a:r>
            <a:r>
              <a:rPr lang="en-US" dirty="0" err="1" smtClean="0">
                <a:solidFill>
                  <a:srgbClr val="000000"/>
                </a:solidFill>
              </a:rPr>
              <a:t>kaon</a:t>
            </a:r>
            <a:r>
              <a:rPr lang="en-US" dirty="0" smtClean="0">
                <a:solidFill>
                  <a:srgbClr val="000000"/>
                </a:solidFill>
              </a:rPr>
              <a:t> 1D source shape result 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32773" name="Content Placeholder 14" descr="Kaon_1Dimaging.gif"/>
          <p:cNvPicPr>
            <a:picLocks noGrp="1"/>
          </p:cNvPicPr>
          <p:nvPr>
            <p:ph sz="quarter" idx="4"/>
          </p:nvPr>
        </p:nvPicPr>
        <p:blipFill>
          <a:blip r:embed="rId3"/>
          <a:srcRect/>
          <a:stretch>
            <a:fillRect/>
          </a:stretch>
        </p:blipFill>
        <p:spPr>
          <a:xfrm>
            <a:off x="5553641" y="1398651"/>
            <a:ext cx="3499104" cy="4773549"/>
          </a:xfrm>
        </p:spPr>
      </p:pic>
      <p:sp>
        <p:nvSpPr>
          <p:cNvPr id="32776" name="Slide Number Placeholder 5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pPr>
              <a:buFont typeface="Times New Roman" charset="0"/>
              <a:buNone/>
            </a:pPr>
            <a:fld id="{7A94C35E-3613-A146-A6EE-28DCDDC096CB}" type="slidenum">
              <a:rPr lang="en-US">
                <a:latin typeface="Garamond" charset="0"/>
              </a:rPr>
              <a:pPr>
                <a:buFont typeface="Times New Roman" charset="0"/>
                <a:buNone/>
              </a:pPr>
              <a:t>28</a:t>
            </a:fld>
            <a:endParaRPr lang="en-US">
              <a:latin typeface="Garamond" charset="0"/>
            </a:endParaRPr>
          </a:p>
        </p:txBody>
      </p:sp>
      <p:sp>
        <p:nvSpPr>
          <p:cNvPr id="32777" name="Text Placeholder 12"/>
          <p:cNvSpPr>
            <a:spLocks noGrp="1"/>
          </p:cNvSpPr>
          <p:nvPr>
            <p:ph type="body" sz="quarter" idx="3"/>
          </p:nvPr>
        </p:nvSpPr>
        <p:spPr>
          <a:xfrm>
            <a:off x="6100523" y="966146"/>
            <a:ext cx="2778885" cy="330278"/>
          </a:xfrm>
          <a:solidFill>
            <a:srgbClr val="800000"/>
          </a:solidFill>
        </p:spPr>
        <p:txBody>
          <a:bodyPr>
            <a:noAutofit/>
          </a:bodyPr>
          <a:lstStyle/>
          <a:p>
            <a:pPr algn="ctr"/>
            <a:r>
              <a:rPr lang="en-US" sz="1400" b="0" i="1" dirty="0" smtClean="0">
                <a:solidFill>
                  <a:srgbClr val="FFFD36"/>
                </a:solidFill>
              </a:rPr>
              <a:t>PHENIX, PRL 103</a:t>
            </a:r>
            <a:r>
              <a:rPr lang="en-US" sz="1400" b="0" i="1" dirty="0">
                <a:solidFill>
                  <a:srgbClr val="FFFD36"/>
                </a:solidFill>
              </a:rPr>
              <a:t>:</a:t>
            </a:r>
            <a:r>
              <a:rPr lang="en-US" sz="1400" b="0" i="1" dirty="0" smtClean="0">
                <a:solidFill>
                  <a:srgbClr val="FFFD36"/>
                </a:solidFill>
              </a:rPr>
              <a:t>142301,2009</a:t>
            </a:r>
            <a:endParaRPr lang="en-US" sz="1400" b="0" i="1" dirty="0">
              <a:solidFill>
                <a:srgbClr val="FFFD3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200" y="1524000"/>
            <a:ext cx="1906329" cy="4801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>
                <a:solidFill>
                  <a:srgbClr val="0000FF"/>
                </a:solidFill>
              </a:rPr>
              <a:t>34M+83M=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117M 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</a:t>
            </a:r>
            <a:r>
              <a:rPr lang="cs-CZ" baseline="30000" dirty="0" smtClean="0">
                <a:solidFill>
                  <a:srgbClr val="0000FF"/>
                </a:solidFill>
              </a:rPr>
              <a:t>+</a:t>
            </a:r>
            <a:r>
              <a:rPr lang="cs-CZ" dirty="0" smtClean="0">
                <a:solidFill>
                  <a:srgbClr val="0000FF"/>
                </a:solidFill>
              </a:rPr>
              <a:t>K</a:t>
            </a:r>
            <a:r>
              <a:rPr lang="cs-CZ" baseline="30000" dirty="0" smtClean="0">
                <a:solidFill>
                  <a:srgbClr val="0000FF"/>
                </a:solidFill>
              </a:rPr>
              <a:t>+</a:t>
            </a:r>
            <a:r>
              <a:rPr lang="cs-CZ" dirty="0" smtClean="0">
                <a:solidFill>
                  <a:srgbClr val="0000FF"/>
                </a:solidFill>
              </a:rPr>
              <a:t> &amp; K</a:t>
            </a:r>
            <a:r>
              <a:rPr lang="cs-CZ" baseline="30000" dirty="0" smtClean="0">
                <a:solidFill>
                  <a:srgbClr val="0000FF"/>
                </a:solidFill>
              </a:rPr>
              <a:t>-</a:t>
            </a:r>
            <a:r>
              <a:rPr lang="cs-CZ" dirty="0" smtClean="0">
                <a:solidFill>
                  <a:srgbClr val="0000FF"/>
                </a:solidFill>
              </a:rPr>
              <a:t>K</a:t>
            </a:r>
            <a:r>
              <a:rPr lang="cs-CZ" baseline="30000" dirty="0" smtClean="0">
                <a:solidFill>
                  <a:srgbClr val="0000FF"/>
                </a:solidFill>
              </a:rPr>
              <a:t>- </a:t>
            </a:r>
            <a:r>
              <a:rPr lang="cs-CZ" dirty="0" smtClean="0">
                <a:solidFill>
                  <a:srgbClr val="0000FF"/>
                </a:solidFill>
              </a:rPr>
              <a:t>pairs</a:t>
            </a:r>
          </a:p>
          <a:p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00FF"/>
                </a:solidFill>
              </a:rPr>
              <a:t>STAR data are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well described 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by </a:t>
            </a:r>
            <a:r>
              <a:rPr lang="cs-CZ" dirty="0" err="1" smtClean="0">
                <a:solidFill>
                  <a:srgbClr val="0000FF"/>
                </a:solidFill>
              </a:rPr>
              <a:t>Gaussian</a:t>
            </a:r>
            <a:r>
              <a:rPr lang="cs-CZ" dirty="0" smtClean="0">
                <a:solidFill>
                  <a:srgbClr val="0000FF"/>
                </a:solidFill>
              </a:rPr>
              <a:t>.</a:t>
            </a:r>
          </a:p>
          <a:p>
            <a:r>
              <a:rPr lang="cs-CZ" dirty="0" err="1" smtClean="0">
                <a:solidFill>
                  <a:srgbClr val="0000FF"/>
                </a:solidFill>
              </a:rPr>
              <a:t>Contrary</a:t>
            </a:r>
            <a:r>
              <a:rPr lang="cs-CZ" dirty="0" smtClean="0">
                <a:solidFill>
                  <a:srgbClr val="0000FF"/>
                </a:solidFill>
              </a:rPr>
              <a:t> to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PHENIX no 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non-gaussian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tails are observed.</a:t>
            </a:r>
          </a:p>
          <a:p>
            <a:endParaRPr lang="cs-CZ" dirty="0" smtClean="0">
              <a:solidFill>
                <a:srgbClr val="0000FF"/>
              </a:solidFill>
            </a:endParaRPr>
          </a:p>
          <a:p>
            <a:r>
              <a:rPr lang="cs-CZ" dirty="0" smtClean="0">
                <a:solidFill>
                  <a:srgbClr val="0000FF"/>
                </a:solidFill>
              </a:rPr>
              <a:t>May be due 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to a different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k</a:t>
            </a:r>
            <a:r>
              <a:rPr lang="cs-CZ" baseline="-25000" dirty="0" smtClean="0">
                <a:solidFill>
                  <a:srgbClr val="0000FF"/>
                </a:solidFill>
              </a:rPr>
              <a:t>T</a:t>
            </a:r>
            <a:r>
              <a:rPr lang="cs-CZ" dirty="0" smtClean="0">
                <a:solidFill>
                  <a:srgbClr val="0000FF"/>
                </a:solidFill>
              </a:rPr>
              <a:t>-range: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STAR bin is</a:t>
            </a:r>
          </a:p>
          <a:p>
            <a:r>
              <a:rPr lang="cs-CZ" dirty="0" smtClean="0">
                <a:solidFill>
                  <a:srgbClr val="0000FF"/>
                </a:solidFill>
              </a:rPr>
              <a:t>4x narrower.</a:t>
            </a:r>
            <a:endParaRPr lang="cs-CZ" dirty="0">
              <a:solidFill>
                <a:srgbClr val="0000FF"/>
              </a:solidFill>
            </a:endParaRPr>
          </a:p>
        </p:txBody>
      </p:sp>
      <p:sp>
        <p:nvSpPr>
          <p:cNvPr id="10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" name="Left Arrow 1"/>
          <p:cNvSpPr>
            <a:spLocks noChangeAspect="1"/>
          </p:cNvSpPr>
          <p:nvPr/>
        </p:nvSpPr>
        <p:spPr bwMode="auto">
          <a:xfrm>
            <a:off x="8686806" y="2514600"/>
            <a:ext cx="352223" cy="174468"/>
          </a:xfrm>
          <a:prstGeom prst="lef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3" name="Right Arrow 2"/>
          <p:cNvSpPr>
            <a:spLocks noChangeAspect="1"/>
          </p:cNvSpPr>
          <p:nvPr/>
        </p:nvSpPr>
        <p:spPr bwMode="auto">
          <a:xfrm>
            <a:off x="3335784" y="2901894"/>
            <a:ext cx="352223" cy="174468"/>
          </a:xfrm>
          <a:prstGeom prst="rightArrow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7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598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27"/>
          <p:cNvSpPr>
            <a:spLocks noChangeArrowheads="1"/>
          </p:cNvSpPr>
          <p:nvPr/>
        </p:nvSpPr>
        <p:spPr bwMode="auto">
          <a:xfrm>
            <a:off x="3886200" y="3962400"/>
            <a:ext cx="5105400" cy="457200"/>
          </a:xfrm>
          <a:prstGeom prst="rect">
            <a:avLst/>
          </a:prstGeom>
          <a:solidFill>
            <a:srgbClr val="FFFD6C"/>
          </a:solidFill>
          <a:ln w="9525">
            <a:noFill/>
            <a:round/>
            <a:headEnd/>
            <a:tailEnd/>
          </a:ln>
          <a:effectLst>
            <a:outerShdw blurRad="53975" dist="114300" dir="2700000" algn="tl" rotWithShape="0">
              <a:srgbClr val="000000">
                <a:alpha val="50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4" name="Rectangle 27"/>
          <p:cNvSpPr>
            <a:spLocks noChangeArrowheads="1"/>
          </p:cNvSpPr>
          <p:nvPr/>
        </p:nvSpPr>
        <p:spPr bwMode="auto">
          <a:xfrm>
            <a:off x="3733800" y="3352800"/>
            <a:ext cx="5181600" cy="533400"/>
          </a:xfrm>
          <a:prstGeom prst="rect">
            <a:avLst/>
          </a:prstGeom>
          <a:solidFill>
            <a:srgbClr val="FFFD6C"/>
          </a:solidFill>
          <a:ln w="9525">
            <a:noFill/>
            <a:round/>
            <a:headEnd/>
            <a:tailEnd/>
          </a:ln>
          <a:effectLst>
            <a:outerShdw blurRad="53975" dist="114300" dir="2700000" algn="tl" rotWithShape="0">
              <a:srgbClr val="000000">
                <a:alpha val="50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2" name="Rectangle 27"/>
          <p:cNvSpPr>
            <a:spLocks noChangeArrowheads="1"/>
          </p:cNvSpPr>
          <p:nvPr/>
        </p:nvSpPr>
        <p:spPr bwMode="auto">
          <a:xfrm>
            <a:off x="914400" y="1600200"/>
            <a:ext cx="4876800" cy="1524000"/>
          </a:xfrm>
          <a:prstGeom prst="rect">
            <a:avLst/>
          </a:prstGeom>
          <a:solidFill>
            <a:srgbClr val="FFFD6C"/>
          </a:solidFill>
          <a:ln w="9525">
            <a:noFill/>
            <a:round/>
            <a:headEnd/>
            <a:tailEnd/>
          </a:ln>
          <a:effectLst>
            <a:outerShdw blurRad="53975" dist="114300" dir="2700000" algn="tl" rotWithShape="0">
              <a:srgbClr val="000000">
                <a:alpha val="50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99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D5D97CC-8ED2-3B42-80B2-A4D8A5DE6246}" type="slidenum">
              <a:rPr lang="en-US" smtClean="0">
                <a:ea typeface="ＭＳ Ｐゴシック" charset="-128"/>
                <a:cs typeface="ＭＳ Ｐゴシック" charset="-128"/>
              </a:rPr>
              <a:pPr>
                <a:defRPr/>
              </a:pPr>
              <a:t>29</a:t>
            </a:fld>
            <a:endParaRPr lang="en-US" smtClean="0">
              <a:ea typeface="ＭＳ Ｐゴシック" charset="-128"/>
              <a:cs typeface="ＭＳ Ｐゴシック" charset="-128"/>
            </a:endParaRPr>
          </a:p>
        </p:txBody>
      </p:sp>
      <p:sp>
        <p:nvSpPr>
          <p:cNvPr id="219142" name="Text Box 6"/>
          <p:cNvSpPr txBox="1">
            <a:spLocks noChangeArrowheads="1"/>
          </p:cNvSpPr>
          <p:nvPr/>
        </p:nvSpPr>
        <p:spPr bwMode="auto">
          <a:xfrm>
            <a:off x="248758" y="3276700"/>
            <a:ext cx="2743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800" b="1" dirty="0">
                <a:solidFill>
                  <a:srgbClr val="0000FF"/>
                </a:solidFill>
                <a:latin typeface="Calibri"/>
                <a:cs typeface="Calibri"/>
              </a:rPr>
              <a:t>3D </a:t>
            </a:r>
            <a:r>
              <a:rPr lang="en-US" sz="2800" b="1" dirty="0" err="1" smtClean="0">
                <a:solidFill>
                  <a:srgbClr val="0000FF"/>
                </a:solidFill>
                <a:latin typeface="Calibri"/>
                <a:cs typeface="Calibri"/>
              </a:rPr>
              <a:t>Koonin</a:t>
            </a:r>
            <a:r>
              <a:rPr lang="en-US" sz="2800" b="1" dirty="0" smtClean="0">
                <a:solidFill>
                  <a:srgbClr val="0000FF"/>
                </a:solidFill>
                <a:latin typeface="Calibri"/>
                <a:cs typeface="Calibri"/>
              </a:rPr>
              <a:t>-Pratt:</a:t>
            </a:r>
            <a:endParaRPr lang="en-US" sz="2800" b="1" dirty="0">
              <a:solidFill>
                <a:srgbClr val="0000FF"/>
              </a:solidFill>
              <a:latin typeface="Calibri"/>
              <a:cs typeface="Calibri"/>
            </a:endParaRPr>
          </a:p>
        </p:txBody>
      </p:sp>
      <p:sp>
        <p:nvSpPr>
          <p:cNvPr id="39946" name="Text Box 7"/>
          <p:cNvSpPr txBox="1">
            <a:spLocks noChangeArrowheads="1"/>
          </p:cNvSpPr>
          <p:nvPr/>
        </p:nvSpPr>
        <p:spPr bwMode="auto">
          <a:xfrm>
            <a:off x="381000" y="3988713"/>
            <a:ext cx="3101280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</a:rPr>
              <a:t>Plug</a:t>
            </a:r>
            <a:r>
              <a:rPr lang="en-US" sz="2200" dirty="0" smtClean="0">
                <a:solidFill>
                  <a:srgbClr val="000000"/>
                </a:solidFill>
                <a:latin typeface="+mn-lt"/>
              </a:rPr>
              <a:t> (</a:t>
            </a:r>
            <a:r>
              <a:rPr lang="en-US" sz="2200" dirty="0">
                <a:solidFill>
                  <a:srgbClr val="000000"/>
                </a:solidFill>
                <a:latin typeface="+mn-lt"/>
              </a:rPr>
              <a:t>1) and (2) into (3)</a:t>
            </a:r>
          </a:p>
        </p:txBody>
      </p:sp>
      <p:sp>
        <p:nvSpPr>
          <p:cNvPr id="39947" name="Text Box 11"/>
          <p:cNvSpPr txBox="1">
            <a:spLocks noChangeArrowheads="1"/>
          </p:cNvSpPr>
          <p:nvPr/>
        </p:nvSpPr>
        <p:spPr bwMode="auto">
          <a:xfrm>
            <a:off x="381000" y="4903788"/>
            <a:ext cx="13128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</a:rPr>
              <a:t>Invert (1)</a:t>
            </a:r>
          </a:p>
        </p:txBody>
      </p:sp>
      <p:sp>
        <p:nvSpPr>
          <p:cNvPr id="39948" name="Text Box 12"/>
          <p:cNvSpPr txBox="1">
            <a:spLocks noChangeArrowheads="1"/>
          </p:cNvSpPr>
          <p:nvPr/>
        </p:nvSpPr>
        <p:spPr bwMode="auto">
          <a:xfrm>
            <a:off x="391005" y="5665788"/>
            <a:ext cx="1312863" cy="43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lang="en-US" sz="2200" dirty="0">
                <a:solidFill>
                  <a:srgbClr val="000000"/>
                </a:solidFill>
                <a:latin typeface="+mn-lt"/>
              </a:rPr>
              <a:t>Invert (2)</a:t>
            </a:r>
          </a:p>
        </p:txBody>
      </p:sp>
      <p:sp>
        <p:nvSpPr>
          <p:cNvPr id="219153" name="Text Box 17"/>
          <p:cNvSpPr txBox="1">
            <a:spLocks noChangeArrowheads="1"/>
          </p:cNvSpPr>
          <p:nvPr/>
        </p:nvSpPr>
        <p:spPr bwMode="auto">
          <a:xfrm>
            <a:off x="7016574" y="375647"/>
            <a:ext cx="206533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buFont typeface="Times New Roman" pitchFamily="-111" charset="0"/>
              <a:buNone/>
              <a:defRPr/>
            </a:pPr>
            <a:r>
              <a:rPr lang="en-US" sz="14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Danielewicz</a:t>
            </a:r>
            <a:r>
              <a:rPr lang="en-US" sz="14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and Pratt, </a:t>
            </a:r>
          </a:p>
          <a:p>
            <a:pPr algn="ctr">
              <a:buFont typeface="Times New Roman" pitchFamily="-111" charset="0"/>
              <a:buNone/>
              <a:defRPr/>
            </a:pPr>
            <a:r>
              <a:rPr lang="en-US" sz="1400" b="1" dirty="0" err="1" smtClean="0">
                <a:solidFill>
                  <a:srgbClr val="0000FF"/>
                </a:solidFill>
              </a:rPr>
              <a:t>Phys.Lett</a:t>
            </a:r>
            <a:r>
              <a:rPr lang="en-US" sz="1400" b="1" dirty="0" smtClean="0">
                <a:solidFill>
                  <a:srgbClr val="0000FF"/>
                </a:solidFill>
              </a:rPr>
              <a:t>. B618:60, 2005</a:t>
            </a:r>
            <a:endParaRPr lang="en-US" sz="1400" b="1" dirty="0">
              <a:solidFill>
                <a:srgbClr val="0000FF"/>
              </a:solidFill>
              <a:effectLst>
                <a:outerShdw blurRad="38100" dist="38100" dir="2700000" algn="tl">
                  <a:srgbClr val="DDDDDD"/>
                </a:outerShdw>
              </a:effectLst>
            </a:endParaRPr>
          </a:p>
        </p:txBody>
      </p:sp>
      <p:sp>
        <p:nvSpPr>
          <p:cNvPr id="39953" name="TextBox 24"/>
          <p:cNvSpPr txBox="1">
            <a:spLocks noChangeArrowheads="1"/>
          </p:cNvSpPr>
          <p:nvPr/>
        </p:nvSpPr>
        <p:spPr bwMode="auto">
          <a:xfrm>
            <a:off x="3397250" y="3957637"/>
            <a:ext cx="48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400" b="1" dirty="0">
                <a:solidFill>
                  <a:schemeClr val="tx1"/>
                </a:solidFill>
                <a:sym typeface="Symbol" charset="2"/>
              </a:rPr>
              <a:t>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955" name="TextBox 28"/>
          <p:cNvSpPr txBox="1">
            <a:spLocks noChangeArrowheads="1"/>
          </p:cNvSpPr>
          <p:nvPr/>
        </p:nvSpPr>
        <p:spPr bwMode="auto">
          <a:xfrm>
            <a:off x="1720850" y="5634037"/>
            <a:ext cx="48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400" b="1" dirty="0">
                <a:solidFill>
                  <a:schemeClr val="tx1"/>
                </a:solidFill>
                <a:sym typeface="Symbol" charset="2"/>
              </a:rPr>
              <a:t></a:t>
            </a: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39956" name="TextBox 29"/>
          <p:cNvSpPr txBox="1">
            <a:spLocks noChangeArrowheads="1"/>
          </p:cNvSpPr>
          <p:nvPr/>
        </p:nvSpPr>
        <p:spPr bwMode="auto">
          <a:xfrm>
            <a:off x="1733358" y="4872037"/>
            <a:ext cx="4889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cs-CZ" sz="2400" b="1" dirty="0">
                <a:solidFill>
                  <a:schemeClr val="tx1"/>
                </a:solidFill>
                <a:sym typeface="Symbol" charset="2"/>
              </a:rPr>
              <a:t></a:t>
            </a:r>
            <a:endParaRPr lang="en-US" sz="2400" b="1" dirty="0">
              <a:solidFill>
                <a:schemeClr val="tx1"/>
              </a:solidFill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6781800" y="1600200"/>
            <a:ext cx="2362200" cy="1286352"/>
            <a:chOff x="6934200" y="1840468"/>
            <a:chExt cx="2362200" cy="1286352"/>
          </a:xfrm>
        </p:grpSpPr>
        <p:sp>
          <p:nvSpPr>
            <p:cNvPr id="39957" name="Text Box 18"/>
            <p:cNvSpPr txBox="1">
              <a:spLocks noChangeArrowheads="1"/>
            </p:cNvSpPr>
            <p:nvPr/>
          </p:nvSpPr>
          <p:spPr bwMode="auto">
            <a:xfrm>
              <a:off x="6934200" y="2144713"/>
              <a:ext cx="1986579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</a:rPr>
                <a:t>x</a:t>
              </a:r>
              <a:r>
                <a:rPr lang="en-US" b="1" dirty="0" smtClean="0">
                  <a:solidFill>
                    <a:srgbClr val="000000"/>
                  </a:solidFill>
                </a:rPr>
                <a:t> = out</a:t>
              </a:r>
              <a:r>
                <a:rPr lang="en-US" b="1" dirty="0">
                  <a:solidFill>
                    <a:srgbClr val="000000"/>
                  </a:solidFill>
                </a:rPr>
                <a:t>-direction</a:t>
              </a:r>
            </a:p>
          </p:txBody>
        </p:sp>
        <p:sp>
          <p:nvSpPr>
            <p:cNvPr id="39958" name="Text Box 19"/>
            <p:cNvSpPr txBox="1">
              <a:spLocks noChangeArrowheads="1"/>
            </p:cNvSpPr>
            <p:nvPr/>
          </p:nvSpPr>
          <p:spPr bwMode="auto">
            <a:xfrm>
              <a:off x="6934200" y="2452688"/>
              <a:ext cx="22098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</a:rPr>
                <a:t>y</a:t>
              </a:r>
              <a:r>
                <a:rPr lang="en-US" b="1" dirty="0" smtClean="0">
                  <a:solidFill>
                    <a:srgbClr val="000000"/>
                  </a:solidFill>
                </a:rPr>
                <a:t> = side</a:t>
              </a:r>
              <a:r>
                <a:rPr lang="en-US" b="1" dirty="0">
                  <a:solidFill>
                    <a:srgbClr val="000000"/>
                  </a:solidFill>
                </a:rPr>
                <a:t>-direction</a:t>
              </a:r>
            </a:p>
          </p:txBody>
        </p:sp>
        <p:sp>
          <p:nvSpPr>
            <p:cNvPr id="39959" name="Text Box 20"/>
            <p:cNvSpPr txBox="1">
              <a:spLocks noChangeArrowheads="1"/>
            </p:cNvSpPr>
            <p:nvPr/>
          </p:nvSpPr>
          <p:spPr bwMode="auto">
            <a:xfrm>
              <a:off x="6934200" y="2757488"/>
              <a:ext cx="236220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 smtClean="0">
                  <a:solidFill>
                    <a:srgbClr val="000000"/>
                  </a:solidFill>
                </a:rPr>
                <a:t>z</a:t>
              </a:r>
              <a:r>
                <a:rPr lang="en-US" b="1" dirty="0" smtClean="0">
                  <a:solidFill>
                    <a:srgbClr val="000000"/>
                  </a:solidFill>
                </a:rPr>
                <a:t> = long</a:t>
              </a:r>
              <a:r>
                <a:rPr lang="en-US" b="1" dirty="0">
                  <a:solidFill>
                    <a:srgbClr val="000000"/>
                  </a:solidFill>
                </a:rPr>
                <a:t>-direction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34200" y="1840468"/>
              <a:ext cx="1752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cs-CZ" b="1" dirty="0" smtClean="0">
                  <a:solidFill>
                    <a:schemeClr val="tx1"/>
                  </a:solidFill>
                  <a:latin typeface="Symbol" charset="2"/>
                  <a:cs typeface="Symbol" charset="2"/>
                </a:rPr>
                <a:t>a</a:t>
              </a:r>
              <a:r>
                <a:rPr lang="cs-CZ" b="1" baseline="-25000" dirty="0" smtClean="0">
                  <a:solidFill>
                    <a:schemeClr val="tx1"/>
                  </a:solidFill>
                  <a:latin typeface="Arial"/>
                  <a:cs typeface="Arial"/>
                </a:rPr>
                <a:t>i</a:t>
              </a:r>
              <a:r>
                <a:rPr lang="cs-CZ" b="1" dirty="0" smtClean="0">
                  <a:solidFill>
                    <a:schemeClr val="tx1"/>
                  </a:solidFill>
                  <a:cs typeface="Symbol" charset="2"/>
                </a:rPr>
                <a:t> = x, y or z</a:t>
              </a:r>
              <a:endParaRPr lang="cs-CZ" b="1" dirty="0">
                <a:solidFill>
                  <a:schemeClr val="tx1"/>
                </a:solidFill>
              </a:endParaRPr>
            </a:p>
          </p:txBody>
        </p:sp>
      </p:grp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6984985"/>
              </p:ext>
            </p:extLst>
          </p:nvPr>
        </p:nvGraphicFramePr>
        <p:xfrm>
          <a:off x="1066800" y="1605280"/>
          <a:ext cx="4556760" cy="15189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39" name="Equation" r:id="rId4" imgW="3505200" imgH="1155700" progId="Equation.3">
                  <p:embed/>
                </p:oleObj>
              </mc:Choice>
              <mc:Fallback>
                <p:oleObj name="Equation" r:id="rId4" imgW="3505200" imgH="1155700" progId="Equation.3">
                  <p:embed/>
                  <p:pic>
                    <p:nvPicPr>
                      <p:cNvPr id="0" name="Picture 5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66800" y="1605280"/>
                        <a:ext cx="4556760" cy="15189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188597"/>
              </p:ext>
            </p:extLst>
          </p:nvPr>
        </p:nvGraphicFramePr>
        <p:xfrm>
          <a:off x="3733800" y="3352800"/>
          <a:ext cx="516763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40" name="Equation" r:id="rId6" imgW="3962400" imgH="381000" progId="Equation.3">
                  <p:embed/>
                </p:oleObj>
              </mc:Choice>
              <mc:Fallback>
                <p:oleObj name="Equation" r:id="rId6" imgW="3962400" imgH="381000" progId="Equation.3">
                  <p:embed/>
                  <p:pic>
                    <p:nvPicPr>
                      <p:cNvPr id="0" name="Picture 5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3352800"/>
                        <a:ext cx="516763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5502629"/>
              </p:ext>
            </p:extLst>
          </p:nvPr>
        </p:nvGraphicFramePr>
        <p:xfrm>
          <a:off x="4022090" y="3962400"/>
          <a:ext cx="4969510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41" name="Equation" r:id="rId8" imgW="3822700" imgH="381000" progId="Equation.3">
                  <p:embed/>
                </p:oleObj>
              </mc:Choice>
              <mc:Fallback>
                <p:oleObj name="Equation" r:id="rId8" imgW="3822700" imgH="381000" progId="Equation.3">
                  <p:embed/>
                  <p:pic>
                    <p:nvPicPr>
                      <p:cNvPr id="0" name="Picture 6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22090" y="3962400"/>
                        <a:ext cx="4969510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9038145"/>
              </p:ext>
            </p:extLst>
          </p:nvPr>
        </p:nvGraphicFramePr>
        <p:xfrm>
          <a:off x="4502150" y="3314700"/>
          <a:ext cx="1397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042" name="Equation" r:id="rId10" imgW="139700" imgH="228600" progId="Equation.3">
                  <p:embed/>
                </p:oleObj>
              </mc:Choice>
              <mc:Fallback>
                <p:oleObj name="Equation" r:id="rId10" imgW="139700" imgH="228600" progId="Equation.3">
                  <p:embed/>
                  <p:pic>
                    <p:nvPicPr>
                      <p:cNvPr id="0" name="Picture 6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02150" y="3314700"/>
                        <a:ext cx="1397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9" name="Group 8"/>
          <p:cNvGrpSpPr/>
          <p:nvPr/>
        </p:nvGrpSpPr>
        <p:grpSpPr>
          <a:xfrm>
            <a:off x="2819400" y="4648200"/>
            <a:ext cx="5410200" cy="1676400"/>
            <a:chOff x="2819400" y="4648200"/>
            <a:chExt cx="5410200" cy="1676400"/>
          </a:xfrm>
          <a:effectLst>
            <a:outerShdw blurRad="53975" dist="114300" dir="2700000" algn="tl" rotWithShape="0">
              <a:srgbClr val="000000">
                <a:alpha val="43000"/>
              </a:srgbClr>
            </a:outerShdw>
          </a:effectLst>
        </p:grpSpPr>
        <p:sp>
          <p:nvSpPr>
            <p:cNvPr id="39954" name="Rectangle 27"/>
            <p:cNvSpPr>
              <a:spLocks noChangeArrowheads="1"/>
            </p:cNvSpPr>
            <p:nvPr/>
          </p:nvSpPr>
          <p:spPr bwMode="auto">
            <a:xfrm>
              <a:off x="2819400" y="4648200"/>
              <a:ext cx="5410200" cy="1676400"/>
            </a:xfrm>
            <a:prstGeom prst="rect">
              <a:avLst/>
            </a:prstGeom>
            <a:solidFill>
              <a:srgbClr val="FFFD6C"/>
            </a:solidFill>
            <a:ln w="9525">
              <a:noFill/>
              <a:round/>
              <a:headEnd/>
              <a:tailEnd/>
            </a:ln>
            <a:effectLst>
              <a:outerShdw blurRad="127000" dist="38100" dir="2700000" algn="tl" rotWithShape="0">
                <a:srgbClr val="000000">
                  <a:alpha val="43000"/>
                </a:srgbClr>
              </a:outerShdw>
            </a:effectLst>
          </p:spPr>
          <p:txBody>
            <a:bodyPr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aphicFrame>
          <p:nvGraphicFramePr>
            <p:cNvPr id="7" name="Object 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975381482"/>
                </p:ext>
              </p:extLst>
            </p:nvPr>
          </p:nvGraphicFramePr>
          <p:xfrm>
            <a:off x="2971800" y="4724400"/>
            <a:ext cx="5019040" cy="156845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3043" name="Equation" r:id="rId12" imgW="3860800" imgH="1206500" progId="Equation.3">
                    <p:embed/>
                  </p:oleObj>
                </mc:Choice>
                <mc:Fallback>
                  <p:oleObj name="Equation" r:id="rId12" imgW="3860800" imgH="1206500" progId="Equation.3">
                    <p:embed/>
                    <p:pic>
                      <p:nvPicPr>
                        <p:cNvPr id="0" name="Picture 6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3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71800" y="4724400"/>
                          <a:ext cx="5019040" cy="156845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31" name="Title 1"/>
          <p:cNvSpPr txBox="1">
            <a:spLocks/>
          </p:cNvSpPr>
          <p:nvPr/>
        </p:nvSpPr>
        <p:spPr>
          <a:xfrm>
            <a:off x="992187" y="-179185"/>
            <a:ext cx="8228013" cy="1373187"/>
          </a:xfrm>
          <a:prstGeom prst="rect">
            <a:avLst/>
          </a:prstGeom>
        </p:spPr>
        <p:txBody>
          <a:bodyPr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5pPr>
            <a:lvl6pPr marL="25146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6pPr>
            <a:lvl7pPr marL="29718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7pPr>
            <a:lvl8pPr marL="34290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8pPr>
            <a:lvl9pPr marL="3886200" indent="-228600" algn="l" defTabSz="457200" rtl="0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defRPr sz="4200">
                <a:solidFill>
                  <a:srgbClr val="006633"/>
                </a:solidFill>
                <a:latin typeface="Garamond" charset="0"/>
                <a:ea typeface="DejaVu Sans" charset="0"/>
                <a:cs typeface="DejaVu Sans" charset="0"/>
              </a:defRPr>
            </a:lvl9pPr>
          </a:lstStyle>
          <a:p>
            <a:r>
              <a:rPr lang="en-US" dirty="0" smtClean="0">
                <a:solidFill>
                  <a:srgbClr val="000000"/>
                </a:solidFill>
              </a:rPr>
              <a:t>3D source shape analysis:</a:t>
            </a:r>
            <a:r>
              <a:rPr lang="en-US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  <a:t/>
            </a:r>
            <a:br>
              <a:rPr lang="en-US" dirty="0" smtClean="0">
                <a:solidFill>
                  <a:srgbClr val="000000"/>
                </a:solidFill>
                <a:ea typeface="ＭＳ Ｐゴシック" pitchFamily="-106" charset="-128"/>
                <a:cs typeface="ＭＳ Ｐゴシック" pitchFamily="-106" charset="-128"/>
              </a:rPr>
            </a:br>
            <a:r>
              <a:rPr lang="en-US" dirty="0" err="1" smtClean="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Cartesin</a:t>
            </a:r>
            <a:r>
              <a:rPr lang="en-US" dirty="0" smtClean="0">
                <a:solidFill>
                  <a:srgbClr val="000000"/>
                </a:solidFill>
                <a:latin typeface="Garamond" charset="0"/>
                <a:ea typeface="ＭＳ Ｐゴシック" charset="0"/>
                <a:cs typeface="ＭＳ Ｐゴシック" charset="0"/>
              </a:rPr>
              <a:t> Harmonics basis</a:t>
            </a:r>
            <a:endParaRPr lang="en-US" dirty="0">
              <a:solidFill>
                <a:srgbClr val="000000"/>
              </a:solidFill>
              <a:latin typeface="Garamon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142875" y="1123832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6742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009" y="-74456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-33213" y="2157969"/>
            <a:ext cx="9238426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3200" dirty="0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Introduction</a:t>
            </a:r>
          </a:p>
          <a:p>
            <a:endParaRPr lang="en-US" sz="3200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Freeze-out Dynamics via Charged </a:t>
            </a:r>
            <a:r>
              <a:rPr lang="en-US" sz="3200" dirty="0" err="1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Kaon</a:t>
            </a:r>
            <a:r>
              <a:rPr lang="en-US" sz="3200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3200" dirty="0" err="1" smtClean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Femtoscopy</a:t>
            </a:r>
            <a:endParaRPr lang="en-US" sz="3200" dirty="0" smtClean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endParaRPr lang="en-US" sz="3200" dirty="0" smtClean="0">
              <a:solidFill>
                <a:srgbClr val="FF0000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57200" indent="-457200">
              <a:buAutoNum type="arabicPeriod"/>
            </a:pPr>
            <a:r>
              <a:rPr lang="en-US" sz="3200" dirty="0" smtClean="0"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Open </a:t>
            </a:r>
            <a:r>
              <a:rPr lang="en-US" sz="3200" dirty="0"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charm production in </a:t>
            </a:r>
            <a:r>
              <a:rPr lang="en-US" sz="3200" dirty="0" err="1"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pp</a:t>
            </a:r>
            <a:r>
              <a:rPr lang="en-US" sz="3200" dirty="0">
                <a:solidFill>
                  <a:srgbClr val="00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 and AA collisions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8" name="Line 20"/>
          <p:cNvSpPr>
            <a:spLocks noChangeShapeType="1"/>
          </p:cNvSpPr>
          <p:nvPr/>
        </p:nvSpPr>
        <p:spPr bwMode="auto">
          <a:xfrm>
            <a:off x="205041" y="919230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034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Dotted grid"/>
          <p:cNvSpPr>
            <a:spLocks noChangeArrowheads="1"/>
          </p:cNvSpPr>
          <p:nvPr/>
        </p:nvSpPr>
        <p:spPr bwMode="auto">
          <a:xfrm>
            <a:off x="5074887" y="1204122"/>
            <a:ext cx="3883374" cy="4747773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2" name="AutoShape 2" descr="Dotted grid"/>
          <p:cNvSpPr>
            <a:spLocks noChangeArrowheads="1"/>
          </p:cNvSpPr>
          <p:nvPr/>
        </p:nvSpPr>
        <p:spPr bwMode="auto">
          <a:xfrm>
            <a:off x="241132" y="1382123"/>
            <a:ext cx="4635667" cy="4580113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5" name="Picture 14" descr="1.pd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4" t="13340" r="2268" b="13340"/>
          <a:stretch>
            <a:fillRect/>
          </a:stretch>
        </p:blipFill>
        <p:spPr>
          <a:xfrm>
            <a:off x="300520" y="1393361"/>
            <a:ext cx="4415114" cy="455763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0" name="TextBox 19"/>
          <p:cNvSpPr txBox="1"/>
          <p:nvPr/>
        </p:nvSpPr>
        <p:spPr>
          <a:xfrm>
            <a:off x="1154574" y="935310"/>
            <a:ext cx="32650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</a:rPr>
              <a:t> arXiv:1012.5674 [</a:t>
            </a:r>
            <a:r>
              <a:rPr lang="en-US" sz="1600" b="1" dirty="0" err="1" smtClean="0">
                <a:solidFill>
                  <a:srgbClr val="0000FF"/>
                </a:solidFill>
              </a:rPr>
              <a:t>nucl</a:t>
            </a:r>
            <a:r>
              <a:rPr lang="en-US" sz="1600" b="1" dirty="0" smtClean="0">
                <a:solidFill>
                  <a:srgbClr val="0000FF"/>
                </a:solidFill>
              </a:rPr>
              <a:t>-ex] </a:t>
            </a:r>
            <a:endParaRPr lang="cs-CZ" sz="1600" b="1" dirty="0">
              <a:solidFill>
                <a:srgbClr val="0000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FB4F437-0CA3-334A-88B0-E974496F608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sp>
        <p:nvSpPr>
          <p:cNvPr id="14" name="Title 13"/>
          <p:cNvSpPr>
            <a:spLocks noGrp="1"/>
          </p:cNvSpPr>
          <p:nvPr>
            <p:ph type="title" idx="4294967295"/>
          </p:nvPr>
        </p:nvSpPr>
        <p:spPr>
          <a:xfrm>
            <a:off x="777087" y="-162176"/>
            <a:ext cx="8228013" cy="761999"/>
          </a:xfrm>
        </p:spPr>
        <p:txBody>
          <a:bodyPr>
            <a:noAutofit/>
          </a:bodyPr>
          <a:lstStyle/>
          <a:p>
            <a:r>
              <a:rPr lang="cs-CZ" dirty="0" smtClean="0">
                <a:solidFill>
                  <a:srgbClr val="000000"/>
                </a:solidFill>
              </a:rPr>
              <a:t>Kaon vs. pion 3D source shape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22" name="Text Placeholder 10"/>
          <p:cNvSpPr txBox="1">
            <a:spLocks/>
          </p:cNvSpPr>
          <p:nvPr/>
        </p:nvSpPr>
        <p:spPr bwMode="auto">
          <a:xfrm>
            <a:off x="3728019" y="2294406"/>
            <a:ext cx="1304007" cy="25884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defTabSz="457200" rtl="0" eaLnBrk="0" fontAlgn="base" latinLnBrk="0" hangingPunct="0">
              <a:lnSpc>
                <a:spcPct val="100000"/>
              </a:lnSpc>
              <a:spcBef>
                <a:spcPts val="7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  <a:defRPr/>
            </a:pPr>
            <a:r>
              <a:rPr kumimoji="0" lang="en-US" sz="1300" b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uLnTx/>
                <a:uFillTx/>
                <a:latin typeface="+mn-lt"/>
                <a:ea typeface="+mn-ea"/>
                <a:cs typeface="+mn-cs"/>
              </a:rPr>
              <a:t>PRL 98:13230</a:t>
            </a:r>
            <a:endParaRPr kumimoji="0" lang="en-US" sz="1300" b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45741" y="5919632"/>
            <a:ext cx="41310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2D2DB9"/>
                </a:solidFill>
              </a:rPr>
              <a:t>Very good agreement on 3D pion source </a:t>
            </a:r>
          </a:p>
          <a:p>
            <a:r>
              <a:rPr lang="cs-CZ" sz="1600" b="1" dirty="0" smtClean="0">
                <a:solidFill>
                  <a:srgbClr val="2D2DB9"/>
                </a:solidFill>
              </a:rPr>
              <a:t>shape between PHENIX and STAR</a:t>
            </a:r>
            <a:endParaRPr lang="cs-CZ" sz="1600" b="1" dirty="0">
              <a:solidFill>
                <a:srgbClr val="2D2DB9"/>
              </a:solidFill>
            </a:endParaRPr>
          </a:p>
        </p:txBody>
      </p:sp>
      <p:sp>
        <p:nvSpPr>
          <p:cNvPr id="23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63835" y="6378494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18" name="Picture 17" descr="src_1gaus_kk_y050_auau200_00cen20_020kt036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9" t="10624" r="10838" b="8749"/>
          <a:stretch>
            <a:fillRect/>
          </a:stretch>
        </p:blipFill>
        <p:spPr>
          <a:xfrm>
            <a:off x="5153652" y="1237836"/>
            <a:ext cx="3761748" cy="46482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5" name="TextBox 24"/>
          <p:cNvSpPr txBox="1"/>
          <p:nvPr/>
        </p:nvSpPr>
        <p:spPr>
          <a:xfrm>
            <a:off x="5362810" y="5951895"/>
            <a:ext cx="340019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dirty="0" smtClean="0">
                <a:solidFill>
                  <a:srgbClr val="2D2DB9"/>
                </a:solidFill>
              </a:rPr>
              <a:t>Pion and kaon 3D source shapes </a:t>
            </a:r>
          </a:p>
          <a:p>
            <a:r>
              <a:rPr lang="cs-CZ" sz="1600" b="1" dirty="0" smtClean="0">
                <a:solidFill>
                  <a:srgbClr val="2D2DB9"/>
                </a:solidFill>
              </a:rPr>
              <a:t>are very different: Is this due to </a:t>
            </a:r>
          </a:p>
          <a:p>
            <a:r>
              <a:rPr lang="cs-CZ" sz="1600" b="1" dirty="0" smtClean="0">
                <a:solidFill>
                  <a:srgbClr val="2D2DB9"/>
                </a:solidFill>
              </a:rPr>
              <a:t>the different dynamics? </a:t>
            </a:r>
            <a:endParaRPr lang="cs-CZ" sz="1600" b="1" dirty="0">
              <a:solidFill>
                <a:srgbClr val="2D2DB9"/>
              </a:solidFill>
            </a:endParaRPr>
          </a:p>
        </p:txBody>
      </p:sp>
      <p:sp>
        <p:nvSpPr>
          <p:cNvPr id="16" name="Line 20"/>
          <p:cNvSpPr>
            <a:spLocks noChangeShapeType="1"/>
          </p:cNvSpPr>
          <p:nvPr/>
        </p:nvSpPr>
        <p:spPr bwMode="auto">
          <a:xfrm>
            <a:off x="142875" y="564584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3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/>
          <p:cNvSpPr>
            <a:spLocks noChangeArrowheads="1"/>
          </p:cNvSpPr>
          <p:nvPr/>
        </p:nvSpPr>
        <p:spPr bwMode="auto">
          <a:xfrm>
            <a:off x="4664031" y="1021758"/>
            <a:ext cx="4349319" cy="5395150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46353" y="-344538"/>
            <a:ext cx="8686800" cy="1373187"/>
          </a:xfrm>
        </p:spPr>
        <p:txBody>
          <a:bodyPr/>
          <a:lstStyle/>
          <a:p>
            <a:r>
              <a:rPr lang="cs-CZ" dirty="0" smtClean="0">
                <a:solidFill>
                  <a:srgbClr val="000000"/>
                </a:solidFill>
              </a:rPr>
              <a:t>Comparison to thermal BW model </a:t>
            </a:r>
            <a:endParaRPr lang="cs-CZ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defRPr/>
            </a:pPr>
            <a:fld id="{AFB4F437-0CA3-334A-88B0-E974496F608E}" type="slidenum">
              <a:rPr lang="en-US" smtClean="0"/>
              <a:pPr>
                <a:defRPr/>
              </a:pPr>
              <a:t>31</a:t>
            </a:fld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04800" y="1092397"/>
            <a:ext cx="4191000" cy="5232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>
                <a:solidFill>
                  <a:srgbClr val="0000FF"/>
                </a:solidFill>
              </a:rPr>
              <a:t>Therminator</a:t>
            </a: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r>
              <a:rPr lang="en-US" sz="2000" dirty="0" smtClean="0">
                <a:solidFill>
                  <a:srgbClr val="000000"/>
                </a:solidFill>
              </a:rPr>
              <a:t>(</a:t>
            </a:r>
            <a:r>
              <a:rPr lang="en-US" sz="1600" dirty="0" smtClean="0">
                <a:solidFill>
                  <a:schemeClr val="tx1"/>
                </a:solidFill>
              </a:rPr>
              <a:t>A. </a:t>
            </a:r>
            <a:r>
              <a:rPr lang="en-US" sz="1600" dirty="0" err="1" smtClean="0">
                <a:solidFill>
                  <a:schemeClr val="tx1"/>
                </a:solidFill>
              </a:rPr>
              <a:t>Kisiel</a:t>
            </a:r>
            <a:r>
              <a:rPr lang="en-US" sz="1600" dirty="0" smtClean="0">
                <a:solidFill>
                  <a:schemeClr val="tx1"/>
                </a:solidFill>
              </a:rPr>
              <a:t> </a:t>
            </a:r>
            <a:r>
              <a:rPr lang="en-US" sz="1600" i="1" dirty="0" smtClean="0">
                <a:solidFill>
                  <a:schemeClr val="tx1"/>
                </a:solidFill>
              </a:rPr>
              <a:t>et al.</a:t>
            </a:r>
            <a:r>
              <a:rPr lang="en-US" sz="1600" dirty="0" smtClean="0">
                <a:solidFill>
                  <a:schemeClr val="tx1"/>
                </a:solidFill>
              </a:rPr>
              <a:t>, </a:t>
            </a:r>
            <a:r>
              <a:rPr lang="en-US" sz="1600" b="1" dirty="0" smtClean="0">
                <a:solidFill>
                  <a:schemeClr val="tx1"/>
                </a:solidFill>
              </a:rPr>
              <a:t>Phys. Rev</a:t>
            </a:r>
            <a:r>
              <a:rPr lang="en-US" sz="1600" dirty="0" smtClean="0">
                <a:solidFill>
                  <a:schemeClr val="tx1"/>
                </a:solidFill>
              </a:rPr>
              <a:t>. </a:t>
            </a:r>
            <a:r>
              <a:rPr lang="en-US" sz="1600" b="1" dirty="0" smtClean="0">
                <a:solidFill>
                  <a:schemeClr val="tx1"/>
                </a:solidFill>
              </a:rPr>
              <a:t>C 73:064902 2006</a:t>
            </a:r>
            <a:r>
              <a:rPr lang="en-US" sz="1600" dirty="0" smtClean="0">
                <a:solidFill>
                  <a:schemeClr val="tx1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basic ingredients:  </a:t>
            </a:r>
            <a:endParaRPr lang="en-US" sz="1000" dirty="0" smtClean="0">
              <a:solidFill>
                <a:srgbClr val="000000"/>
              </a:solidFill>
            </a:endParaRPr>
          </a:p>
          <a:p>
            <a:endParaRPr lang="en-US" sz="1000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Longitudinal boost invariance. </a:t>
            </a:r>
            <a:endParaRPr lang="en-US" sz="54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Blast-wave expansion with transverse velocity profile semi-linear in transverse radius </a:t>
            </a:r>
            <a:r>
              <a:rPr lang="en-US" sz="1600" b="1" dirty="0" err="1" smtClean="0">
                <a:solidFill>
                  <a:schemeClr val="accent6"/>
                </a:solidFill>
              </a:rPr>
              <a:t>ρ</a:t>
            </a:r>
            <a:r>
              <a:rPr lang="en-US" sz="1600" dirty="0" smtClean="0">
                <a:solidFill>
                  <a:srgbClr val="000000"/>
                </a:solidFill>
              </a:rPr>
              <a:t>:  </a:t>
            </a:r>
            <a:r>
              <a:rPr lang="en-US" sz="1600" b="1" i="1" dirty="0" err="1" smtClean="0">
                <a:solidFill>
                  <a:srgbClr val="2D2DB9"/>
                </a:solidFill>
              </a:rPr>
              <a:t>v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r</a:t>
            </a:r>
            <a:r>
              <a:rPr lang="en-US" sz="1600" b="1" i="1" dirty="0" err="1" smtClean="0">
                <a:solidFill>
                  <a:srgbClr val="2D2DB9"/>
                </a:solidFill>
              </a:rPr>
              <a:t>(</a:t>
            </a:r>
            <a:r>
              <a:rPr lang="en-US" sz="1600" b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dirty="0" smtClean="0">
                <a:solidFill>
                  <a:srgbClr val="2D2DB9"/>
                </a:solidFill>
              </a:rPr>
              <a:t>)=(</a:t>
            </a:r>
            <a:r>
              <a:rPr lang="en-US" sz="1600" b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dirty="0" err="1" smtClean="0">
                <a:solidFill>
                  <a:srgbClr val="2D2DB9"/>
                </a:solidFill>
              </a:rPr>
              <a:t>/</a:t>
            </a:r>
            <a:r>
              <a:rPr lang="en-US" sz="1600" b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max</a:t>
            </a:r>
            <a:r>
              <a:rPr lang="en-US" sz="1600" b="1" i="1" dirty="0" err="1" smtClean="0">
                <a:solidFill>
                  <a:srgbClr val="2D2DB9"/>
                </a:solidFill>
              </a:rPr>
              <a:t>)/(</a:t>
            </a:r>
            <a:r>
              <a:rPr lang="en-US" sz="1600" b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dirty="0" err="1" smtClean="0">
                <a:solidFill>
                  <a:srgbClr val="2D2DB9"/>
                </a:solidFill>
              </a:rPr>
              <a:t>/</a:t>
            </a:r>
            <a:r>
              <a:rPr lang="en-US" sz="1600" b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max</a:t>
            </a:r>
            <a:r>
              <a:rPr lang="en-US" sz="1600" b="1" i="1" dirty="0" err="1" smtClean="0">
                <a:solidFill>
                  <a:srgbClr val="2D2DB9"/>
                </a:solidFill>
              </a:rPr>
              <a:t>+v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t</a:t>
            </a:r>
            <a:r>
              <a:rPr lang="en-US" sz="1600" b="1" i="1" dirty="0" smtClean="0">
                <a:solidFill>
                  <a:srgbClr val="2D2DB9"/>
                </a:solidFill>
              </a:rPr>
              <a:t>)</a:t>
            </a:r>
            <a:r>
              <a:rPr lang="en-US" sz="1600" dirty="0" smtClean="0">
                <a:solidFill>
                  <a:srgbClr val="000000"/>
                </a:solidFill>
              </a:rPr>
              <a:t>.</a:t>
            </a:r>
            <a:r>
              <a:rPr lang="en-US" sz="1600" i="1" dirty="0" smtClean="0">
                <a:solidFill>
                  <a:srgbClr val="000000"/>
                </a:solidFill>
              </a:rPr>
              <a:t>    </a:t>
            </a:r>
            <a:r>
              <a:rPr lang="en-US" sz="1600" dirty="0" smtClean="0">
                <a:solidFill>
                  <a:srgbClr val="000000"/>
                </a:solidFill>
              </a:rPr>
              <a:t>Value of </a:t>
            </a:r>
            <a:r>
              <a:rPr lang="en-US" sz="1600" b="1" i="1" dirty="0" err="1" smtClean="0">
                <a:solidFill>
                  <a:srgbClr val="2D2DB9"/>
                </a:solidFill>
              </a:rPr>
              <a:t>v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t</a:t>
            </a:r>
            <a:r>
              <a:rPr lang="en-US" sz="1600" b="1" i="1" dirty="0" smtClean="0">
                <a:solidFill>
                  <a:srgbClr val="2D2DB9"/>
                </a:solidFill>
              </a:rPr>
              <a:t> =0.445 </a:t>
            </a:r>
            <a:r>
              <a:rPr lang="en-US" sz="1600" dirty="0" smtClean="0">
                <a:solidFill>
                  <a:srgbClr val="000000"/>
                </a:solidFill>
              </a:rPr>
              <a:t>comes</a:t>
            </a:r>
            <a:r>
              <a:rPr lang="en-US" sz="1600" i="1" dirty="0" smtClean="0">
                <a:solidFill>
                  <a:srgbClr val="000000"/>
                </a:solidFill>
              </a:rPr>
              <a:t> </a:t>
            </a:r>
            <a:r>
              <a:rPr lang="en-US" sz="1600" dirty="0" smtClean="0">
                <a:solidFill>
                  <a:srgbClr val="000000"/>
                </a:solidFill>
              </a:rPr>
              <a:t>from the BW fits to particle spectra from </a:t>
            </a:r>
            <a:r>
              <a:rPr lang="en-US" sz="1600" dirty="0" err="1" smtClean="0">
                <a:solidFill>
                  <a:srgbClr val="000000"/>
                </a:solidFill>
              </a:rPr>
              <a:t>Au+Au</a:t>
            </a:r>
            <a:r>
              <a:rPr lang="en-US" sz="1600" dirty="0" smtClean="0">
                <a:solidFill>
                  <a:srgbClr val="000000"/>
                </a:solidFill>
              </a:rPr>
              <a:t> @   200GeV: STAR, PRC 79:034909, 2009.</a:t>
            </a:r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/>
            <a:endParaRPr lang="en-US" sz="800" dirty="0" smtClean="0">
              <a:solidFill>
                <a:srgbClr val="000000"/>
              </a:solidFill>
            </a:endParaRPr>
          </a:p>
          <a:p>
            <a:pPr marL="342900" indent="-342900">
              <a:buAutoNum type="arabicPeriod"/>
            </a:pPr>
            <a:r>
              <a:rPr lang="en-US" sz="1600" dirty="0" smtClean="0">
                <a:solidFill>
                  <a:srgbClr val="000000"/>
                </a:solidFill>
              </a:rPr>
              <a:t>Thermal emission takes place at proper time </a:t>
            </a:r>
            <a:r>
              <a:rPr lang="en-US" sz="1600" b="1" i="1" dirty="0" err="1" smtClean="0">
                <a:solidFill>
                  <a:srgbClr val="2D2DB9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solidFill>
                  <a:srgbClr val="000000"/>
                </a:solidFill>
              </a:rPr>
              <a:t>, from a cylinder of infinite longitudinal size and finite transverse dimension </a:t>
            </a:r>
            <a:r>
              <a:rPr lang="en-US" sz="1600" b="1" i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baseline="-25000" dirty="0" err="1" smtClean="0">
                <a:solidFill>
                  <a:srgbClr val="2D2DB9"/>
                </a:solidFill>
              </a:rPr>
              <a:t>max</a:t>
            </a:r>
            <a:r>
              <a:rPr lang="en-US" sz="1600" i="1" dirty="0" smtClean="0">
                <a:solidFill>
                  <a:srgbClr val="000000"/>
                </a:solidFill>
              </a:rPr>
              <a:t>.</a:t>
            </a:r>
          </a:p>
          <a:p>
            <a:pPr marL="342900" indent="-342900"/>
            <a:endParaRPr lang="en-US" sz="1600" i="1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Freeze-out occurs at </a:t>
            </a:r>
            <a:r>
              <a:rPr lang="en-US" sz="1600" b="1" i="1" dirty="0" err="1" smtClean="0">
                <a:solidFill>
                  <a:srgbClr val="2D2DB9"/>
                </a:solidFill>
                <a:latin typeface="Symbol" charset="2"/>
                <a:cs typeface="Symbol" charset="2"/>
              </a:rPr>
              <a:t>t</a:t>
            </a:r>
            <a:r>
              <a:rPr lang="en-US" sz="1600" b="1" i="1" dirty="0" smtClean="0">
                <a:solidFill>
                  <a:srgbClr val="2D2DB9"/>
                </a:solidFill>
              </a:rPr>
              <a:t> = </a:t>
            </a:r>
            <a:r>
              <a:rPr lang="en-US" sz="1600" b="1" i="1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t</a:t>
            </a:r>
            <a:r>
              <a:rPr lang="en-US" sz="1600" b="1" i="1" baseline="-25000" dirty="0" smtClean="0">
                <a:solidFill>
                  <a:srgbClr val="2D2DB9"/>
                </a:solidFill>
              </a:rPr>
              <a:t>0</a:t>
            </a:r>
            <a:r>
              <a:rPr lang="en-US" sz="1600" b="1" i="1" dirty="0" smtClean="0">
                <a:solidFill>
                  <a:srgbClr val="2D2DB9"/>
                </a:solidFill>
              </a:rPr>
              <a:t> +</a:t>
            </a:r>
            <a:r>
              <a:rPr lang="en-US" sz="1600" b="1" i="1" dirty="0" err="1" smtClean="0">
                <a:solidFill>
                  <a:srgbClr val="2D2DB9"/>
                </a:solidFill>
              </a:rPr>
              <a:t>aρ</a:t>
            </a:r>
            <a:r>
              <a:rPr lang="en-US" sz="1600" i="1" dirty="0" smtClean="0">
                <a:solidFill>
                  <a:srgbClr val="000000"/>
                </a:solidFill>
              </a:rPr>
              <a:t>.            </a:t>
            </a:r>
            <a:r>
              <a:rPr lang="en-US" sz="1600" dirty="0" smtClean="0">
                <a:solidFill>
                  <a:srgbClr val="000000"/>
                </a:solidFill>
              </a:rPr>
              <a:t>Particles which are emitted at </a:t>
            </a:r>
            <a:r>
              <a:rPr lang="en-US" sz="1600" b="1" i="1" dirty="0" smtClean="0">
                <a:solidFill>
                  <a:srgbClr val="2D2DB9"/>
                </a:solidFill>
              </a:rPr>
              <a:t>(</a:t>
            </a:r>
            <a:r>
              <a:rPr lang="en-US" sz="1600" b="1" i="1" dirty="0" err="1" smtClean="0">
                <a:solidFill>
                  <a:srgbClr val="2D2DB9"/>
                </a:solidFill>
              </a:rPr>
              <a:t>z</a:t>
            </a:r>
            <a:r>
              <a:rPr lang="en-US" sz="1600" b="1" i="1" dirty="0" smtClean="0">
                <a:solidFill>
                  <a:srgbClr val="2D2DB9"/>
                </a:solidFill>
              </a:rPr>
              <a:t>, </a:t>
            </a:r>
            <a:r>
              <a:rPr lang="en-US" sz="1600" b="1" i="1" dirty="0" err="1" smtClean="0">
                <a:solidFill>
                  <a:srgbClr val="2D2DB9"/>
                </a:solidFill>
              </a:rPr>
              <a:t>ρ</a:t>
            </a:r>
            <a:r>
              <a:rPr lang="en-US" sz="1600" b="1" i="1" dirty="0" smtClean="0">
                <a:solidFill>
                  <a:srgbClr val="2D2DB9"/>
                </a:solidFill>
              </a:rPr>
              <a:t>) </a:t>
            </a:r>
            <a:r>
              <a:rPr lang="en-US" sz="1600" dirty="0" smtClean="0">
                <a:solidFill>
                  <a:srgbClr val="000000"/>
                </a:solidFill>
              </a:rPr>
              <a:t>have LAB emission time </a:t>
            </a:r>
            <a:r>
              <a:rPr lang="en-US" sz="1600" b="1" dirty="0" smtClean="0">
                <a:solidFill>
                  <a:srgbClr val="2D2DB9"/>
                </a:solidFill>
              </a:rPr>
              <a:t>t</a:t>
            </a:r>
            <a:r>
              <a:rPr lang="en-US" sz="1600" b="1" baseline="30000" dirty="0" smtClean="0">
                <a:solidFill>
                  <a:srgbClr val="2D2DB9"/>
                </a:solidFill>
              </a:rPr>
              <a:t>2</a:t>
            </a:r>
            <a:r>
              <a:rPr lang="en-US" sz="1600" b="1" dirty="0" smtClean="0">
                <a:solidFill>
                  <a:srgbClr val="2D2DB9"/>
                </a:solidFill>
              </a:rPr>
              <a:t> = (</a:t>
            </a:r>
            <a:r>
              <a:rPr lang="en-US" sz="1600" b="1" dirty="0" smtClean="0">
                <a:solidFill>
                  <a:srgbClr val="2D2DB9"/>
                </a:solidFill>
                <a:latin typeface="Symbol" charset="2"/>
                <a:cs typeface="Symbol" charset="2"/>
              </a:rPr>
              <a:t>t</a:t>
            </a:r>
            <a:r>
              <a:rPr lang="en-US" sz="1600" b="1" baseline="-25000" dirty="0" smtClean="0">
                <a:solidFill>
                  <a:srgbClr val="2D2DB9"/>
                </a:solidFill>
              </a:rPr>
              <a:t>0</a:t>
            </a:r>
            <a:r>
              <a:rPr lang="en-US" sz="1600" b="1" dirty="0" smtClean="0">
                <a:solidFill>
                  <a:srgbClr val="2D2DB9"/>
                </a:solidFill>
              </a:rPr>
              <a:t> +aρ)</a:t>
            </a:r>
            <a:r>
              <a:rPr lang="en-US" sz="1600" b="1" baseline="30000" dirty="0" smtClean="0">
                <a:solidFill>
                  <a:srgbClr val="2D2DB9"/>
                </a:solidFill>
              </a:rPr>
              <a:t>2</a:t>
            </a:r>
            <a:r>
              <a:rPr lang="en-US" sz="1600" b="1" dirty="0" smtClean="0">
                <a:solidFill>
                  <a:srgbClr val="2D2DB9"/>
                </a:solidFill>
              </a:rPr>
              <a:t>+z</a:t>
            </a:r>
            <a:r>
              <a:rPr lang="en-US" sz="1600" b="1" baseline="30000" dirty="0" smtClean="0">
                <a:solidFill>
                  <a:srgbClr val="2D2DB9"/>
                </a:solidFill>
              </a:rPr>
              <a:t>2</a:t>
            </a:r>
            <a:r>
              <a:rPr lang="en-US" sz="1600" b="1" dirty="0" smtClean="0">
                <a:solidFill>
                  <a:srgbClr val="2D2DB9"/>
                </a:solidFill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</a:rPr>
              <a:t>.</a:t>
            </a:r>
          </a:p>
          <a:p>
            <a:endParaRPr lang="en-US" sz="1600" dirty="0" smtClean="0">
              <a:solidFill>
                <a:srgbClr val="000000"/>
              </a:solidFill>
            </a:endParaRPr>
          </a:p>
          <a:p>
            <a:r>
              <a:rPr lang="en-US" sz="1600" dirty="0" smtClean="0">
                <a:solidFill>
                  <a:srgbClr val="000000"/>
                </a:solidFill>
              </a:rPr>
              <a:t>Emission duration is included  via </a:t>
            </a:r>
            <a:r>
              <a:rPr lang="en-US" sz="1600" b="1" dirty="0" err="1" smtClean="0">
                <a:solidFill>
                  <a:srgbClr val="2D2DB9"/>
                </a:solidFill>
              </a:rPr>
              <a:t>Δ</a:t>
            </a:r>
            <a:r>
              <a:rPr lang="en-US" sz="1600" b="1" dirty="0" err="1" smtClean="0">
                <a:solidFill>
                  <a:srgbClr val="2D2DB9"/>
                </a:solidFill>
                <a:latin typeface="Symbol" charset="2"/>
                <a:cs typeface="Symbol" charset="2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.</a:t>
            </a:r>
            <a:endParaRPr lang="cs-CZ" sz="1600" dirty="0">
              <a:solidFill>
                <a:srgbClr val="000000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9" name="Picture 8" descr="src_1gaus_kk_y050_auau200_00cen20_020kt036.eps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69" t="10624" r="10838" b="8749"/>
          <a:stretch>
            <a:fillRect/>
          </a:stretch>
        </p:blipFill>
        <p:spPr>
          <a:xfrm>
            <a:off x="4786653" y="1066800"/>
            <a:ext cx="4128747" cy="5225283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024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2" descr="Dotted grid"/>
          <p:cNvSpPr>
            <a:spLocks noChangeArrowheads="1"/>
          </p:cNvSpPr>
          <p:nvPr/>
        </p:nvSpPr>
        <p:spPr bwMode="auto">
          <a:xfrm>
            <a:off x="4540392" y="1246518"/>
            <a:ext cx="4259428" cy="5046771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9" name="AutoShape 2" descr="Dotted grid"/>
          <p:cNvSpPr>
            <a:spLocks noChangeArrowheads="1"/>
          </p:cNvSpPr>
          <p:nvPr/>
        </p:nvSpPr>
        <p:spPr bwMode="auto">
          <a:xfrm>
            <a:off x="107665" y="1224042"/>
            <a:ext cx="4309102" cy="5091723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3314" name="Content Placeholder 9" descr="kk_y050_auau200_00cen20_020kt036_src_3d4_hyd.gif"/>
          <p:cNvPicPr>
            <a:picLocks noGrp="1" noChangeAspect="1"/>
          </p:cNvPicPr>
          <p:nvPr>
            <p:ph sz="quarter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80" t="9526" r="14428" b="13275"/>
          <a:stretch/>
        </p:blipFill>
        <p:spPr>
          <a:xfrm>
            <a:off x="4637153" y="1329114"/>
            <a:ext cx="4023386" cy="4814290"/>
          </a:xfrm>
          <a:solidFill>
            <a:schemeClr val="bg1"/>
          </a:solidFill>
        </p:spPr>
      </p:pic>
      <p:pic>
        <p:nvPicPr>
          <p:cNvPr id="13315" name="Content Placeholder 9" descr="kk_y050_auau200_00cen20_020kt036_src_3d4_thm.gif"/>
          <p:cNvPicPr>
            <a:picLocks noGrp="1" noChangeAspect="1"/>
          </p:cNvPicPr>
          <p:nvPr>
            <p:ph sz="quarter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40" t="8987" r="11273" b="13283"/>
          <a:stretch/>
        </p:blipFill>
        <p:spPr>
          <a:xfrm>
            <a:off x="144000" y="1295400"/>
            <a:ext cx="4172400" cy="4847404"/>
          </a:xfrm>
          <a:solidFill>
            <a:schemeClr val="bg1"/>
          </a:solidFill>
        </p:spPr>
      </p:pic>
      <p:sp>
        <p:nvSpPr>
          <p:cNvPr id="13316" name="Title 4"/>
          <p:cNvSpPr>
            <a:spLocks noGrp="1"/>
          </p:cNvSpPr>
          <p:nvPr>
            <p:ph type="title"/>
          </p:nvPr>
        </p:nvSpPr>
        <p:spPr>
          <a:xfrm>
            <a:off x="992188" y="80963"/>
            <a:ext cx="7999412" cy="118745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solidFill>
                  <a:srgbClr val="000000"/>
                </a:solidFill>
                <a:latin typeface="Garamond"/>
                <a:cs typeface="Garamond"/>
              </a:rPr>
              <a:t>… and to the HYDJET++ model</a:t>
            </a:r>
            <a:r>
              <a:rPr lang="en-US" dirty="0">
                <a:solidFill>
                  <a:srgbClr val="000000"/>
                </a:solidFill>
                <a:latin typeface="Franklin Gothic Book" charset="0"/>
              </a:rPr>
              <a:t/>
            </a:r>
            <a:br>
              <a:rPr lang="en-US" dirty="0">
                <a:solidFill>
                  <a:srgbClr val="000000"/>
                </a:solidFill>
                <a:latin typeface="Franklin Gothic Book" charset="0"/>
              </a:rPr>
            </a:br>
            <a:r>
              <a:rPr lang="en-US" sz="2000" dirty="0" err="1">
                <a:solidFill>
                  <a:srgbClr val="000000"/>
                </a:solidFill>
                <a:latin typeface="Franklin Gothic Book" charset="0"/>
              </a:rPr>
              <a:t>Therminator</a:t>
            </a:r>
            <a:r>
              <a:rPr lang="en-US" sz="2000" dirty="0">
                <a:solidFill>
                  <a:srgbClr val="000000"/>
                </a:solidFill>
                <a:latin typeface="Franklin Gothic Book" charset="0"/>
              </a:rPr>
              <a:t>: </a:t>
            </a:r>
            <a:r>
              <a:rPr lang="en-US" sz="2000" dirty="0" err="1" smtClean="0">
                <a:solidFill>
                  <a:srgbClr val="000000"/>
                </a:solidFill>
                <a:latin typeface="Franklin Gothic Book" charset="0"/>
              </a:rPr>
              <a:t>Comp.Phys.Com</a:t>
            </a:r>
            <a:r>
              <a:rPr lang="en-US" sz="2000" dirty="0" smtClean="0">
                <a:solidFill>
                  <a:srgbClr val="000000"/>
                </a:solidFill>
                <a:latin typeface="Franklin Gothic Book" charset="0"/>
              </a:rPr>
              <a:t>. </a:t>
            </a:r>
            <a:r>
              <a:rPr lang="en-US" sz="2000" dirty="0">
                <a:solidFill>
                  <a:srgbClr val="000000"/>
                </a:solidFill>
                <a:latin typeface="Franklin Gothic Book" charset="0"/>
              </a:rPr>
              <a:t>174, 669 (2006) </a:t>
            </a:r>
            <a:br>
              <a:rPr lang="en-US" sz="2000" dirty="0">
                <a:solidFill>
                  <a:srgbClr val="000000"/>
                </a:solidFill>
                <a:latin typeface="Franklin Gothic Book" charset="0"/>
              </a:rPr>
            </a:br>
            <a:r>
              <a:rPr lang="en-US" sz="2000" dirty="0" smtClean="0">
                <a:solidFill>
                  <a:srgbClr val="000000"/>
                </a:solidFill>
                <a:latin typeface="Franklin Gothic Book" charset="0"/>
              </a:rPr>
              <a:t>HYDJET++: </a:t>
            </a:r>
            <a:r>
              <a:rPr lang="en-US" sz="2000" dirty="0" err="1">
                <a:solidFill>
                  <a:srgbClr val="000000"/>
                </a:solidFill>
                <a:latin typeface="Franklin Gothic Book" charset="0"/>
              </a:rPr>
              <a:t>Comp.Phys.Com</a:t>
            </a:r>
            <a:r>
              <a:rPr lang="en-US" sz="2000" dirty="0">
                <a:solidFill>
                  <a:srgbClr val="000000"/>
                </a:solidFill>
                <a:latin typeface="Franklin Gothic Book" charset="0"/>
              </a:rPr>
              <a:t>. </a:t>
            </a:r>
            <a:r>
              <a:rPr lang="en-US" sz="2000" dirty="0" smtClean="0">
                <a:solidFill>
                  <a:srgbClr val="000000"/>
                </a:solidFill>
                <a:latin typeface="Franklin Gothic Book" charset="0"/>
              </a:rPr>
              <a:t>180, 779 </a:t>
            </a:r>
            <a:r>
              <a:rPr lang="en-US" sz="2000" dirty="0">
                <a:solidFill>
                  <a:srgbClr val="000000"/>
                </a:solidFill>
                <a:latin typeface="Franklin Gothic Book" charset="0"/>
              </a:rPr>
              <a:t>(</a:t>
            </a:r>
            <a:r>
              <a:rPr lang="en-US" sz="2000" dirty="0" smtClean="0">
                <a:solidFill>
                  <a:srgbClr val="000000"/>
                </a:solidFill>
                <a:latin typeface="Franklin Gothic Book" charset="0"/>
              </a:rPr>
              <a:t>2009) </a:t>
            </a:r>
            <a:r>
              <a:rPr lang="en-US" sz="2000" dirty="0">
                <a:solidFill>
                  <a:srgbClr val="000000"/>
                </a:solidFill>
                <a:latin typeface="Franklin Gothic Book" charset="0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Franklin Gothic Book" charset="0"/>
              </a:rPr>
            </a:br>
            <a:endParaRPr lang="ru-RU" sz="2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D0AA9-520B-CC4B-B4AE-6633047A402B}" type="slidenum">
              <a:rPr lang="ru-RU"/>
              <a:pPr/>
              <a:t>32</a:t>
            </a:fld>
            <a:endParaRPr lang="ru-RU"/>
          </a:p>
        </p:txBody>
      </p:sp>
      <p:sp>
        <p:nvSpPr>
          <p:cNvPr id="13320" name="TextBox 8"/>
          <p:cNvSpPr txBox="1">
            <a:spLocks noChangeArrowheads="1"/>
          </p:cNvSpPr>
          <p:nvPr/>
        </p:nvSpPr>
        <p:spPr bwMode="auto">
          <a:xfrm>
            <a:off x="1828800" y="6323226"/>
            <a:ext cx="645561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FF0000"/>
                </a:solidFill>
              </a:rPr>
              <a:t>HYDJET++ </a:t>
            </a:r>
            <a:r>
              <a:rPr lang="en-US" sz="2000" dirty="0">
                <a:solidFill>
                  <a:srgbClr val="FF0000"/>
                </a:solidFill>
              </a:rPr>
              <a:t>gives larger source lifetime than </a:t>
            </a:r>
            <a:r>
              <a:rPr lang="en-US" sz="2000" dirty="0" smtClean="0">
                <a:solidFill>
                  <a:srgbClr val="FF0000"/>
                </a:solidFill>
              </a:rPr>
              <a:t>Terminator</a:t>
            </a:r>
            <a:endParaRPr lang="ru-RU" sz="2000" dirty="0">
              <a:solidFill>
                <a:srgbClr val="FF0000"/>
              </a:solidFill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2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69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2" descr="Dotted grid"/>
          <p:cNvSpPr>
            <a:spLocks noChangeArrowheads="1"/>
          </p:cNvSpPr>
          <p:nvPr/>
        </p:nvSpPr>
        <p:spPr bwMode="auto">
          <a:xfrm>
            <a:off x="157341" y="1774704"/>
            <a:ext cx="8878954" cy="416889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-263443" y="-217128"/>
            <a:ext cx="9601200" cy="1373187"/>
          </a:xfrm>
        </p:spPr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</a:rPr>
              <a:t>       </a:t>
            </a:r>
            <a:r>
              <a:rPr lang="en-US" sz="3600" dirty="0" err="1" smtClean="0">
                <a:solidFill>
                  <a:srgbClr val="000000"/>
                </a:solidFill>
              </a:rPr>
              <a:t>m</a:t>
            </a:r>
            <a:r>
              <a:rPr lang="en-US" sz="36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3600" dirty="0" smtClean="0">
                <a:solidFill>
                  <a:srgbClr val="000000"/>
                </a:solidFill>
              </a:rPr>
              <a:t>-dependence of pion radii in LCMS</a:t>
            </a:r>
            <a:br>
              <a:rPr lang="en-US" sz="3600" dirty="0" smtClean="0">
                <a:solidFill>
                  <a:srgbClr val="000000"/>
                </a:solidFill>
              </a:rPr>
            </a:br>
            <a:r>
              <a:rPr lang="en-US" sz="3600" dirty="0" smtClean="0">
                <a:solidFill>
                  <a:srgbClr val="000000"/>
                </a:solidFill>
              </a:rPr>
              <a:t>       confronted with </a:t>
            </a:r>
            <a:r>
              <a:rPr lang="en-US" sz="3600" dirty="0" smtClean="0">
                <a:solidFill>
                  <a:srgbClr val="000000"/>
                </a:solidFill>
              </a:rPr>
              <a:t>hydrodynamics </a:t>
            </a:r>
            <a:endParaRPr lang="en-US" sz="36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D6D8-F6DB-4E6B-B080-07681AD97C07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2377250" y="1352490"/>
            <a:ext cx="56337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M. </a:t>
            </a:r>
            <a:r>
              <a:rPr lang="en-US" sz="2000" dirty="0" err="1"/>
              <a:t>Csanad</a:t>
            </a:r>
            <a:r>
              <a:rPr lang="en-US" sz="2000" dirty="0"/>
              <a:t> and T. </a:t>
            </a:r>
            <a:r>
              <a:rPr lang="en-US" sz="2000" dirty="0" err="1" smtClean="0"/>
              <a:t>Csorgo</a:t>
            </a:r>
            <a:r>
              <a:rPr lang="en-US" sz="2000" dirty="0" smtClean="0"/>
              <a:t>:  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arXiv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:0800.0801[</a:t>
            </a:r>
            <a:r>
              <a:rPr lang="en-US" sz="2000" dirty="0" err="1" smtClean="0">
                <a:solidFill>
                  <a:schemeClr val="tx1"/>
                </a:solidFill>
                <a:latin typeface="Calibri"/>
                <a:cs typeface="Calibri"/>
              </a:rPr>
              <a:t>nucl</a:t>
            </a:r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-</a:t>
            </a:r>
            <a:r>
              <a:rPr lang="en-US" sz="2000" dirty="0" err="1" smtClean="0">
                <a:solidFill>
                  <a:schemeClr val="tx1"/>
                </a:solidFill>
                <a:latin typeface="Calibri"/>
                <a:cs typeface="Calibri"/>
              </a:rPr>
              <a:t>th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]</a:t>
            </a:r>
            <a:endParaRPr lang="en-US" sz="2000" dirty="0">
              <a:latin typeface="Calibri"/>
              <a:cs typeface="Calibri"/>
            </a:endParaRPr>
          </a:p>
        </p:txBody>
      </p:sp>
      <p:pic>
        <p:nvPicPr>
          <p:cNvPr id="6" name="Picture 5" descr="radi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15" y="1864212"/>
            <a:ext cx="8713724" cy="4041648"/>
          </a:xfrm>
          <a:prstGeom prst="rect">
            <a:avLst/>
          </a:prstGeom>
        </p:spPr>
      </p:pic>
      <p:sp>
        <p:nvSpPr>
          <p:cNvPr id="11" name="TextBox 8"/>
          <p:cNvSpPr txBox="1">
            <a:spLocks noChangeArrowheads="1"/>
          </p:cNvSpPr>
          <p:nvPr/>
        </p:nvSpPr>
        <p:spPr bwMode="auto">
          <a:xfrm>
            <a:off x="2209064" y="6112170"/>
            <a:ext cx="540269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000" dirty="0" smtClean="0">
                <a:solidFill>
                  <a:srgbClr val="000090"/>
                </a:solidFill>
              </a:rPr>
              <a:t>Excellent description of the PHENIX pion data</a:t>
            </a:r>
            <a:endParaRPr lang="ru-RU" sz="2000" dirty="0">
              <a:solidFill>
                <a:srgbClr val="000090"/>
              </a:solidFill>
            </a:endParaRPr>
          </a:p>
        </p:txBody>
      </p:sp>
      <p:sp>
        <p:nvSpPr>
          <p:cNvPr id="12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44253" y="1888602"/>
            <a:ext cx="2122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</a:rPr>
              <a:t>Au+Au</a:t>
            </a:r>
            <a:r>
              <a:rPr lang="en-US" dirty="0" smtClean="0">
                <a:solidFill>
                  <a:srgbClr val="FF0000"/>
                </a:solidFill>
              </a:rPr>
              <a:t> √s</a:t>
            </a:r>
            <a:r>
              <a:rPr lang="en-US" baseline="-25000" dirty="0" smtClean="0">
                <a:solidFill>
                  <a:srgbClr val="FF0000"/>
                </a:solidFill>
              </a:rPr>
              <a:t>NN</a:t>
            </a:r>
            <a:r>
              <a:rPr lang="en-US" dirty="0" smtClean="0">
                <a:solidFill>
                  <a:srgbClr val="FF0000"/>
                </a:solidFill>
              </a:rPr>
              <a:t>=200GeV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72963" y="1088879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38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Dotted grid"/>
          <p:cNvSpPr>
            <a:spLocks noChangeArrowheads="1"/>
          </p:cNvSpPr>
          <p:nvPr/>
        </p:nvSpPr>
        <p:spPr bwMode="auto">
          <a:xfrm>
            <a:off x="4158283" y="785760"/>
            <a:ext cx="4698885" cy="571274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3" name="Picture 12" descr="hkm_kaon_bl_pion_mt.eps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171" r="10641" b="5836"/>
          <a:stretch>
            <a:fillRect/>
          </a:stretch>
        </p:blipFill>
        <p:spPr>
          <a:xfrm>
            <a:off x="4217482" y="837768"/>
            <a:ext cx="4610479" cy="559674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5285" y="-319596"/>
            <a:ext cx="8763000" cy="1373187"/>
          </a:xfrm>
        </p:spPr>
        <p:txBody>
          <a:bodyPr/>
          <a:lstStyle/>
          <a:p>
            <a:r>
              <a:rPr lang="en-US" sz="4000" dirty="0" err="1" smtClean="0">
                <a:solidFill>
                  <a:srgbClr val="000000"/>
                </a:solidFill>
              </a:rPr>
              <a:t>m</a:t>
            </a:r>
            <a:r>
              <a:rPr lang="en-US" sz="4000" baseline="-25000" dirty="0" err="1" smtClean="0">
                <a:solidFill>
                  <a:srgbClr val="000000"/>
                </a:solidFill>
              </a:rPr>
              <a:t>T</a:t>
            </a:r>
            <a:r>
              <a:rPr lang="en-US" sz="4000" dirty="0" smtClean="0">
                <a:solidFill>
                  <a:srgbClr val="000000"/>
                </a:solidFill>
              </a:rPr>
              <a:t>-dependence of the radii in LCMS</a:t>
            </a:r>
            <a:endParaRPr lang="en-US" sz="4000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D6D8-F6DB-4E6B-B080-07681AD97C07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42875" y="838200"/>
            <a:ext cx="404812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Buda-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Lund: arXiv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:0800.0801[</a:t>
            </a:r>
            <a:r>
              <a:rPr lang="en-US" sz="2000" dirty="0" err="1">
                <a:solidFill>
                  <a:schemeClr val="tx1"/>
                </a:solidFill>
                <a:latin typeface="Calibri"/>
                <a:cs typeface="Calibri"/>
              </a:rPr>
              <a:t>nucl-th</a:t>
            </a:r>
            <a:r>
              <a:rPr lang="en-US" sz="2000" dirty="0">
                <a:solidFill>
                  <a:schemeClr val="tx1"/>
                </a:solidFill>
                <a:latin typeface="Calibri"/>
                <a:cs typeface="Calibri"/>
              </a:rPr>
              <a:t>]</a:t>
            </a:r>
            <a:endParaRPr lang="en-US" sz="2000" dirty="0">
              <a:latin typeface="Calibri"/>
              <a:cs typeface="Calibri"/>
            </a:endParaRPr>
          </a:p>
          <a:p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HKM:  PRC81, 054903 (2010)</a:t>
            </a:r>
            <a:endParaRPr lang="en-US" sz="2000" dirty="0">
              <a:latin typeface="Calibri"/>
              <a:cs typeface="Calibri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600200"/>
            <a:ext cx="4191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2600" baseline="-25000" dirty="0" smtClean="0">
                <a:solidFill>
                  <a:schemeClr val="tx1"/>
                </a:solidFill>
                <a:latin typeface="Calibri"/>
                <a:cs typeface="Calibri"/>
              </a:rPr>
              <a:t>out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=R</a:t>
            </a:r>
            <a:r>
              <a:rPr lang="en-US" sz="2600" baseline="-25000" dirty="0" smtClean="0">
                <a:solidFill>
                  <a:schemeClr val="tx1"/>
                </a:solidFill>
                <a:latin typeface="Calibri"/>
                <a:cs typeface="Calibri"/>
              </a:rPr>
              <a:t>x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/</a:t>
            </a:r>
            <a:r>
              <a:rPr lang="en-US" sz="2600" dirty="0" err="1" smtClean="0">
                <a:solidFill>
                  <a:schemeClr val="tx1"/>
                </a:solidFill>
                <a:latin typeface="Symbol" charset="2"/>
                <a:cs typeface="Symbol" charset="2"/>
              </a:rPr>
              <a:t>γ</a:t>
            </a:r>
            <a:r>
              <a:rPr lang="en-US" sz="26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,</a:t>
            </a:r>
            <a:r>
              <a:rPr lang="en-US" sz="2600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2600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side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=</a:t>
            </a:r>
            <a:r>
              <a:rPr lang="en-US" sz="2600" dirty="0" err="1" smtClean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2600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y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  , </a:t>
            </a:r>
            <a:r>
              <a:rPr lang="en-US" sz="2600" dirty="0" err="1" smtClean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2600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long</a:t>
            </a:r>
            <a:r>
              <a:rPr lang="en-US" sz="2600" dirty="0" smtClean="0">
                <a:solidFill>
                  <a:schemeClr val="tx1"/>
                </a:solidFill>
                <a:latin typeface="Calibri"/>
                <a:cs typeface="Calibri"/>
              </a:rPr>
              <a:t>=</a:t>
            </a:r>
            <a:r>
              <a:rPr lang="en-US" sz="2600" dirty="0" err="1" smtClean="0">
                <a:solidFill>
                  <a:schemeClr val="tx1"/>
                </a:solidFill>
                <a:latin typeface="Calibri"/>
                <a:cs typeface="Calibri"/>
              </a:rPr>
              <a:t>R</a:t>
            </a:r>
            <a:r>
              <a:rPr lang="en-US" sz="2600" baseline="-25000" dirty="0" err="1" smtClean="0">
                <a:solidFill>
                  <a:schemeClr val="tx1"/>
                </a:solidFill>
                <a:latin typeface="Calibri"/>
                <a:cs typeface="Calibri"/>
              </a:rPr>
              <a:t>z</a:t>
            </a:r>
            <a:endParaRPr lang="en-US" sz="2600" dirty="0" smtClean="0">
              <a:solidFill>
                <a:schemeClr val="tx1"/>
              </a:solidFill>
              <a:latin typeface="Calibri"/>
              <a:cs typeface="Calibri"/>
            </a:endParaRPr>
          </a:p>
          <a:p>
            <a:pPr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1313" indent="-341313">
              <a:buClr>
                <a:srgbClr val="CC9900"/>
              </a:buClr>
              <a:buSzPct val="65000"/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Buda-Lund describes  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–dependence of R</a:t>
            </a:r>
            <a:r>
              <a:rPr lang="en-US" sz="2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out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&amp;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side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but fails for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R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long</a:t>
            </a:r>
            <a:r>
              <a:rPr lang="en-US" sz="2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 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at low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baseline="-25000" dirty="0" smtClean="0">
                <a:solidFill>
                  <a:srgbClr val="000000"/>
                </a:solidFill>
                <a:latin typeface="Calibri"/>
                <a:cs typeface="Calibri"/>
              </a:rPr>
              <a:t>   </a:t>
            </a:r>
            <a:r>
              <a:rPr lang="cs-CZ" sz="2400" b="1" dirty="0" smtClean="0">
                <a:solidFill>
                  <a:schemeClr val="tx1"/>
                </a:solidFill>
                <a:latin typeface="Calibri"/>
                <a:cs typeface="Calibri"/>
                <a:sym typeface="Symbol" charset="2"/>
              </a:rPr>
              <a:t>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 violation of </a:t>
            </a:r>
            <a:r>
              <a:rPr lang="en-US" sz="2400" dirty="0" err="1" smtClean="0">
                <a:solidFill>
                  <a:srgbClr val="000000"/>
                </a:solidFill>
                <a:latin typeface="Calibri"/>
                <a:cs typeface="Calibri"/>
              </a:rPr>
              <a:t>m</a:t>
            </a:r>
            <a:r>
              <a:rPr lang="en-US" sz="2400" baseline="-25000" dirty="0" err="1" smtClean="0">
                <a:solidFill>
                  <a:srgbClr val="000000"/>
                </a:solidFill>
                <a:latin typeface="Calibri"/>
                <a:cs typeface="Calibri"/>
              </a:rPr>
              <a:t>T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-scaling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between pion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 and </a:t>
            </a:r>
            <a:r>
              <a:rPr lang="en-US" sz="2400" dirty="0" err="1">
                <a:solidFill>
                  <a:srgbClr val="000000"/>
                </a:solidFill>
                <a:latin typeface="Calibri"/>
                <a:cs typeface="Calibri"/>
              </a:rPr>
              <a:t>kaon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 Gaussian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radii.</a:t>
            </a:r>
          </a:p>
          <a:p>
            <a:pPr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1200" dirty="0">
              <a:solidFill>
                <a:srgbClr val="000000"/>
              </a:solidFill>
              <a:latin typeface="Calibri"/>
              <a:cs typeface="Calibri"/>
            </a:endParaRPr>
          </a:p>
          <a:p>
            <a:pPr marL="341313" indent="-341313">
              <a:buClr>
                <a:srgbClr val="CC9900"/>
              </a:buClr>
              <a:buSzPct val="65000"/>
              <a:buFont typeface="Wingdings" charset="0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HKM is more representative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of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fireball expansion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dynamics </a:t>
            </a:r>
            <a:r>
              <a:rPr lang="en-US" sz="2400" dirty="0" smtClean="0">
                <a:solidFill>
                  <a:srgbClr val="000000"/>
                </a:solidFill>
                <a:latin typeface="Calibri"/>
                <a:cs typeface="Calibri"/>
              </a:rPr>
              <a:t>than </a:t>
            </a:r>
            <a:r>
              <a:rPr lang="en-US" sz="2400" dirty="0">
                <a:solidFill>
                  <a:srgbClr val="000000"/>
                </a:solidFill>
                <a:latin typeface="Calibri"/>
                <a:cs typeface="Calibri"/>
              </a:rPr>
              <a:t>the simpler perfect fluid hydrodynamics. </a:t>
            </a:r>
          </a:p>
        </p:txBody>
      </p:sp>
      <p:sp>
        <p:nvSpPr>
          <p:cNvPr id="2" name="Connector 1"/>
          <p:cNvSpPr/>
          <p:nvPr/>
        </p:nvSpPr>
        <p:spPr bwMode="auto">
          <a:xfrm>
            <a:off x="5571366" y="5409792"/>
            <a:ext cx="457200" cy="457200"/>
          </a:xfrm>
          <a:prstGeom prst="flowChartConnector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11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52551" y="5452646"/>
            <a:ext cx="177704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tx1"/>
                </a:solidFill>
              </a:rPr>
              <a:t>STAR preliminary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15" name="Line 20"/>
          <p:cNvSpPr>
            <a:spLocks noChangeShapeType="1"/>
          </p:cNvSpPr>
          <p:nvPr/>
        </p:nvSpPr>
        <p:spPr bwMode="auto">
          <a:xfrm>
            <a:off x="142875" y="634490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8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9630" y="-406033"/>
            <a:ext cx="8228013" cy="137318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Conclusions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4168" y="1295400"/>
            <a:ext cx="8919832" cy="4648200"/>
          </a:xfrm>
        </p:spPr>
        <p:txBody>
          <a:bodyPr>
            <a:noAutofit/>
          </a:bodyPr>
          <a:lstStyle/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First model-independent extraction of </a:t>
            </a:r>
            <a:r>
              <a:rPr lang="en-US" sz="2400" dirty="0" err="1" smtClean="0">
                <a:solidFill>
                  <a:schemeClr val="tx1"/>
                </a:solidFill>
              </a:rPr>
              <a:t>kaon</a:t>
            </a:r>
            <a:r>
              <a:rPr lang="en-US" sz="2400" dirty="0" smtClean="0">
                <a:solidFill>
                  <a:schemeClr val="tx1"/>
                </a:solidFill>
              </a:rPr>
              <a:t> 3D source shape.</a:t>
            </a:r>
          </a:p>
          <a:p>
            <a:pPr marL="0" indent="0"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800" dirty="0" smtClean="0">
              <a:solidFill>
                <a:schemeClr val="tx1"/>
              </a:solidFill>
            </a:endParaRPr>
          </a:p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Source function of mid-rapidity, low-momentum </a:t>
            </a:r>
            <a:r>
              <a:rPr lang="en-US" sz="2400" dirty="0" err="1" smtClean="0">
                <a:solidFill>
                  <a:schemeClr val="tx1"/>
                </a:solidFill>
              </a:rPr>
              <a:t>kaons</a:t>
            </a:r>
            <a:r>
              <a:rPr lang="en-US" sz="2400" dirty="0" smtClean="0">
                <a:solidFill>
                  <a:schemeClr val="tx1"/>
                </a:solidFill>
              </a:rPr>
              <a:t> from central </a:t>
            </a:r>
            <a:r>
              <a:rPr lang="en-US" sz="2400" dirty="0" err="1" smtClean="0">
                <a:solidFill>
                  <a:schemeClr val="tx1"/>
                </a:solidFill>
              </a:rPr>
              <a:t>Au+Au</a:t>
            </a:r>
            <a:r>
              <a:rPr lang="en-US" sz="2400" dirty="0" smtClean="0">
                <a:solidFill>
                  <a:schemeClr val="tx1"/>
                </a:solidFill>
              </a:rPr>
              <a:t> collisions  at √s</a:t>
            </a:r>
            <a:r>
              <a:rPr lang="en-US" sz="2400" baseline="-25000" dirty="0" smtClean="0">
                <a:solidFill>
                  <a:schemeClr val="tx1"/>
                </a:solidFill>
              </a:rPr>
              <a:t>NN</a:t>
            </a:r>
            <a:r>
              <a:rPr lang="en-US" sz="2400" dirty="0" smtClean="0">
                <a:solidFill>
                  <a:schemeClr val="tx1"/>
                </a:solidFill>
              </a:rPr>
              <a:t>=200 GeV is Gaussian –  no significant non-Gaussian tail observed.</a:t>
            </a:r>
          </a:p>
          <a:p>
            <a:pPr marL="0" indent="0"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800" dirty="0" smtClean="0">
              <a:solidFill>
                <a:schemeClr val="tx1"/>
              </a:solidFill>
            </a:endParaRPr>
          </a:p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>
                <a:solidFill>
                  <a:schemeClr val="tx1"/>
                </a:solidFill>
              </a:rPr>
              <a:t>Comparison with the </a:t>
            </a:r>
            <a:r>
              <a:rPr lang="en-US" sz="2400" dirty="0" err="1" smtClean="0">
                <a:solidFill>
                  <a:schemeClr val="tx1"/>
                </a:solidFill>
              </a:rPr>
              <a:t>Therminator</a:t>
            </a:r>
            <a:r>
              <a:rPr lang="en-US" sz="2400" dirty="0" smtClean="0">
                <a:solidFill>
                  <a:schemeClr val="tx1"/>
                </a:solidFill>
              </a:rPr>
              <a:t> model indicates </a:t>
            </a:r>
            <a:r>
              <a:rPr lang="en-US" sz="2400" dirty="0" err="1" smtClean="0">
                <a:solidFill>
                  <a:schemeClr val="tx1"/>
                </a:solidFill>
              </a:rPr>
              <a:t>kaon</a:t>
            </a:r>
            <a:r>
              <a:rPr lang="en-US" sz="2400" dirty="0" smtClean="0">
                <a:solidFill>
                  <a:schemeClr val="tx1"/>
                </a:solidFill>
              </a:rPr>
              <a:t> emission from a fireball with transverse dimension and lifetime consistent with values from two-pion interferometry.</a:t>
            </a:r>
          </a:p>
          <a:p>
            <a:pPr marL="0" indent="0"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800" dirty="0" smtClean="0">
              <a:solidFill>
                <a:schemeClr val="tx1"/>
              </a:solidFill>
            </a:endParaRPr>
          </a:p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3D </a:t>
            </a:r>
            <a:r>
              <a:rPr lang="en-US" sz="2400" dirty="0"/>
              <a:t>source function shapes for </a:t>
            </a:r>
            <a:r>
              <a:rPr lang="en-US" sz="2400" dirty="0" err="1"/>
              <a:t>kaons</a:t>
            </a:r>
            <a:r>
              <a:rPr lang="en-US" sz="2400" dirty="0"/>
              <a:t> and </a:t>
            </a:r>
            <a:r>
              <a:rPr lang="en-US" sz="2400" dirty="0" err="1"/>
              <a:t>pions</a:t>
            </a:r>
            <a:r>
              <a:rPr lang="en-US" sz="2400" dirty="0"/>
              <a:t> are very different. The narrower shape observed for the </a:t>
            </a:r>
            <a:r>
              <a:rPr lang="en-US" sz="2400" dirty="0" err="1"/>
              <a:t>kaons</a:t>
            </a:r>
            <a:r>
              <a:rPr lang="en-US" sz="2400" dirty="0"/>
              <a:t> indicates a much smaller role of resonance decays and/or of the exponential emission duration width ∆</a:t>
            </a:r>
            <a:r>
              <a:rPr lang="en-US" sz="2400" dirty="0" err="1"/>
              <a:t>τ</a:t>
            </a:r>
            <a:r>
              <a:rPr lang="en-US" sz="2400" dirty="0"/>
              <a:t> on </a:t>
            </a:r>
            <a:r>
              <a:rPr lang="en-US" sz="2400" dirty="0" err="1"/>
              <a:t>kaon</a:t>
            </a:r>
            <a:r>
              <a:rPr lang="en-US" sz="2400" dirty="0"/>
              <a:t> emission. </a:t>
            </a:r>
            <a:endParaRPr lang="en-US" sz="2400" dirty="0" smtClean="0">
              <a:solidFill>
                <a:schemeClr val="tx1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D6D8-F6DB-4E6B-B080-07681AD97C07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363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959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56504" y="-406842"/>
            <a:ext cx="8228013" cy="1373187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Conclusions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224168" y="1295400"/>
            <a:ext cx="8919832" cy="4648200"/>
          </a:xfrm>
        </p:spPr>
        <p:txBody>
          <a:bodyPr>
            <a:noAutofit/>
          </a:bodyPr>
          <a:lstStyle/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/>
              <a:t>The Gaussian radii for the </a:t>
            </a:r>
            <a:r>
              <a:rPr lang="en-US" sz="2400" dirty="0" err="1"/>
              <a:t>kaon</a:t>
            </a:r>
            <a:r>
              <a:rPr lang="en-US" sz="2400" dirty="0"/>
              <a:t> source function </a:t>
            </a:r>
            <a:r>
              <a:rPr lang="en-US" sz="2400" dirty="0" smtClean="0"/>
              <a:t>display monotonic </a:t>
            </a:r>
            <a:r>
              <a:rPr lang="en-US" sz="2400" dirty="0"/>
              <a:t>decrease with </a:t>
            </a:r>
            <a:r>
              <a:rPr lang="en-US" sz="2400" dirty="0" smtClean="0"/>
              <a:t>increasing transverse mass over  the </a:t>
            </a:r>
            <a:r>
              <a:rPr lang="en-US" sz="2400" dirty="0"/>
              <a:t>interval of 0.55≤ </a:t>
            </a:r>
            <a:r>
              <a:rPr lang="en-US" sz="2400" dirty="0" err="1"/>
              <a:t>m</a:t>
            </a:r>
            <a:r>
              <a:rPr lang="en-US" sz="2400" baseline="-25000" dirty="0" err="1"/>
              <a:t>T</a:t>
            </a:r>
            <a:r>
              <a:rPr lang="en-US" sz="2400" i="1" dirty="0"/>
              <a:t> </a:t>
            </a:r>
            <a:r>
              <a:rPr lang="en-US" sz="2400" dirty="0"/>
              <a:t>≤ 1.15 GeV/</a:t>
            </a:r>
            <a:r>
              <a:rPr lang="en-US" sz="2400" i="1" dirty="0"/>
              <a:t>c</a:t>
            </a:r>
            <a:r>
              <a:rPr lang="en-US" sz="2400" baseline="30000" dirty="0"/>
              <a:t>2</a:t>
            </a:r>
            <a:r>
              <a:rPr lang="en-US" sz="2400" dirty="0"/>
              <a:t>. </a:t>
            </a:r>
            <a:endParaRPr lang="en-US" sz="2400" dirty="0" smtClean="0"/>
          </a:p>
          <a:p>
            <a:pPr marL="0" indent="0">
              <a:buClr>
                <a:srgbClr val="CC9900"/>
              </a:buClr>
              <a:buSzPct val="6500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endParaRPr lang="en-US" sz="800" dirty="0" smtClean="0"/>
          </a:p>
          <a:p>
            <a:pPr marL="341313" indent="-341313">
              <a:buClr>
                <a:srgbClr val="CC9900"/>
              </a:buClr>
              <a:buSzPct val="65000"/>
              <a:buFont typeface="Wingdings" charset="2"/>
              <a:buChar char="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en-US" sz="2400" dirty="0" smtClean="0"/>
              <a:t>In </a:t>
            </a:r>
            <a:r>
              <a:rPr lang="en-US" sz="2400" dirty="0"/>
              <a:t>the outward and sideward directions this decrease is adequately described by the </a:t>
            </a:r>
            <a:r>
              <a:rPr lang="en-US" sz="2400" dirty="0" err="1" smtClean="0"/>
              <a:t>m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–</a:t>
            </a:r>
            <a:r>
              <a:rPr lang="en-US" sz="2400" dirty="0"/>
              <a:t>scaling. However, in the longitudinal direction the scaling is broken, favoring the HKM model as more representative of the expansion dynamics of the fireball than the</a:t>
            </a:r>
            <a:r>
              <a:rPr lang="en-US" sz="2400" dirty="0" smtClean="0"/>
              <a:t> pure hydrodynamics model calculations. </a:t>
            </a:r>
            <a:endParaRPr lang="en-US" sz="240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0DD6D8-F6DB-4E6B-B080-07681AD97C07}" type="slidenum">
              <a:rPr lang="en-US" smtClean="0"/>
              <a:pPr/>
              <a:t>36</a:t>
            </a:fld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6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69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5" name="Rectangle 2"/>
          <p:cNvSpPr>
            <a:spLocks noGrp="1" noChangeArrowheads="1"/>
          </p:cNvSpPr>
          <p:nvPr>
            <p:ph type="title"/>
          </p:nvPr>
        </p:nvSpPr>
        <p:spPr>
          <a:xfrm>
            <a:off x="225815" y="1138044"/>
            <a:ext cx="8918185" cy="2742753"/>
          </a:xfrm>
        </p:spPr>
        <p:txBody>
          <a:bodyPr>
            <a:noAutofit/>
          </a:bodyPr>
          <a:lstStyle/>
          <a:p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Open charm production in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pp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collisions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at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√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s=200 and 500GeV 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/>
            </a:r>
            <a:b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</a:b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and in </a:t>
            </a:r>
            <a:r>
              <a:rPr lang="en-US" sz="48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Au+Au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rPr>
              <a:t> at </a:t>
            </a:r>
            <a:r>
              <a:rPr lang="en-US" sz="4800" dirty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√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s</a:t>
            </a:r>
            <a:r>
              <a:rPr lang="en-US" sz="4800" baseline="-250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NN</a:t>
            </a:r>
            <a:r>
              <a:rPr lang="en-US" sz="48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  <a:t>=200GeV</a:t>
            </a:r>
            <a:br>
              <a:rPr lang="en-US" sz="4800" dirty="0" smtClean="0"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US" sz="4800" dirty="0" smtClean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37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067666" y="5371772"/>
            <a:ext cx="38700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>
                <a:hlinkClick r:id="rId3"/>
              </a:rPr>
              <a:t>arXiv:1208.0057 [hep-ex] </a:t>
            </a:r>
            <a:endParaRPr lang="en-US" b="1" u="sng" dirty="0" smtClean="0"/>
          </a:p>
          <a:p>
            <a:r>
              <a:rPr lang="en-US" b="1" u="sng" dirty="0">
                <a:hlinkClick r:id="rId4"/>
              </a:rPr>
              <a:t>arXiv:1211.5995 [hep-ex] </a:t>
            </a:r>
            <a:endParaRPr lang="en-US" b="1" u="sng" dirty="0" smtClean="0"/>
          </a:p>
          <a:p>
            <a:r>
              <a:rPr lang="en-US" b="1" dirty="0" err="1"/>
              <a:t>J.Phys.Conf.Ser</a:t>
            </a:r>
            <a:r>
              <a:rPr lang="en-US" b="1" dirty="0"/>
              <a:t>. 389 (2012) 012024</a:t>
            </a:r>
            <a:endParaRPr lang="en-US" b="1" u="sng" dirty="0" smtClean="0"/>
          </a:p>
          <a:p>
            <a:r>
              <a:rPr lang="en-US" sz="2400" b="1" dirty="0" smtClean="0"/>
              <a:t>Phys</a:t>
            </a:r>
            <a:r>
              <a:rPr lang="en-US" sz="2400" b="1" dirty="0"/>
              <a:t>. Rev. D 86 (2012) 72013</a:t>
            </a:r>
          </a:p>
        </p:txBody>
      </p:sp>
      <p:sp>
        <p:nvSpPr>
          <p:cNvPr id="5" name="Rectangle 6"/>
          <p:cNvSpPr>
            <a:spLocks/>
          </p:cNvSpPr>
          <p:nvPr/>
        </p:nvSpPr>
        <p:spPr bwMode="auto">
          <a:xfrm>
            <a:off x="3255966" y="4545398"/>
            <a:ext cx="3071362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 anchor="ctr"/>
          <a:lstStyle/>
          <a:p>
            <a:pPr algn="l"/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David </a:t>
            </a:r>
            <a:r>
              <a:rPr lang="en-US" sz="24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Tlustý</a:t>
            </a: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, </a:t>
            </a:r>
          </a:p>
          <a:p>
            <a:pPr algn="l"/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Jaroslav</a:t>
            </a:r>
            <a:r>
              <a:rPr lang="en-US" sz="24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Bielčík</a:t>
            </a:r>
            <a:endParaRPr lang="en-US" sz="24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032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90" y="-26308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How to measure charm quarks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half" idx="1"/>
          </p:nvPr>
        </p:nvSpPr>
        <p:spPr>
          <a:xfrm>
            <a:off x="144000" y="3352800"/>
            <a:ext cx="4351800" cy="3048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Direct reconstruction 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direct access to heavy quark kinematics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hard to trigger (high energy trigger only for correlation measurements)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smaller Branching Ratio (B.R.)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large combinatorial background  (need handle on decay vertex)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0F18E-D46E-5A4A-A3EA-920459987D76}" type="slidenum">
              <a:rPr lang="en-US" smtClean="0"/>
              <a:pPr/>
              <a:t>38</a:t>
            </a:fld>
            <a:endParaRPr lang="en-US" dirty="0"/>
          </a:p>
        </p:txBody>
      </p:sp>
      <p:pic>
        <p:nvPicPr>
          <p:cNvPr id="9" name="Picture 8" descr="CharmMeasurement.ep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762000"/>
            <a:ext cx="4121502" cy="5334000"/>
          </a:xfrm>
          <a:prstGeom prst="rect">
            <a:avLst/>
          </a:prstGeom>
        </p:spPr>
      </p:pic>
      <p:sp>
        <p:nvSpPr>
          <p:cNvPr id="17" name="Oval 16"/>
          <p:cNvSpPr/>
          <p:nvPr/>
        </p:nvSpPr>
        <p:spPr>
          <a:xfrm>
            <a:off x="4648200" y="4419600"/>
            <a:ext cx="2115600" cy="1981200"/>
          </a:xfrm>
          <a:prstGeom prst="ellipse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916200" y="685800"/>
            <a:ext cx="2115600" cy="1981200"/>
          </a:xfrm>
          <a:prstGeom prst="ellipse">
            <a:avLst/>
          </a:prstGeom>
          <a:noFill/>
          <a:ln w="22225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ontent Placeholder 11"/>
          <p:cNvSpPr>
            <a:spLocks noGrp="1"/>
          </p:cNvSpPr>
          <p:nvPr>
            <p:ph sz="half" idx="1"/>
          </p:nvPr>
        </p:nvSpPr>
        <p:spPr>
          <a:xfrm>
            <a:off x="144000" y="685800"/>
            <a:ext cx="5037600" cy="2667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Indirect measurements through decay Leptons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can be triggered easily (high </a:t>
            </a:r>
            <a:r>
              <a:rPr lang="en-US" dirty="0" err="1" smtClean="0">
                <a:solidFill>
                  <a:srgbClr val="008000"/>
                </a:solidFill>
              </a:rPr>
              <a:t>p</a:t>
            </a:r>
            <a:r>
              <a:rPr lang="en-US" baseline="-25000" dirty="0" err="1" smtClean="0">
                <a:solidFill>
                  <a:srgbClr val="008000"/>
                </a:solidFill>
              </a:rPr>
              <a:t>T</a:t>
            </a:r>
            <a:r>
              <a:rPr lang="en-US" dirty="0" smtClean="0">
                <a:solidFill>
                  <a:srgbClr val="008000"/>
                </a:solidFill>
              </a:rPr>
              <a:t>)</a:t>
            </a:r>
          </a:p>
          <a:p>
            <a:pPr lvl="2"/>
            <a:r>
              <a:rPr lang="en-US" dirty="0" smtClean="0">
                <a:solidFill>
                  <a:srgbClr val="008000"/>
                </a:solidFill>
              </a:rPr>
              <a:t>Higher B.R.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Indirect access to the heavy quark kinematics</a:t>
            </a:r>
          </a:p>
          <a:p>
            <a:pPr lvl="2"/>
            <a:r>
              <a:rPr lang="en-US" dirty="0" smtClean="0">
                <a:solidFill>
                  <a:srgbClr val="FF0000"/>
                </a:solidFill>
              </a:rPr>
              <a:t>mixing contribution from all charm and bottom </a:t>
            </a:r>
            <a:r>
              <a:rPr lang="en-US" dirty="0" err="1" smtClean="0">
                <a:solidFill>
                  <a:srgbClr val="FF0000"/>
                </a:solidFill>
              </a:rPr>
              <a:t>hadron</a:t>
            </a:r>
            <a:r>
              <a:rPr lang="en-US" dirty="0" smtClean="0">
                <a:solidFill>
                  <a:srgbClr val="FF0000"/>
                </a:solidFill>
              </a:rPr>
              <a:t> decays</a:t>
            </a:r>
          </a:p>
          <a:p>
            <a:endParaRPr lang="en-US" dirty="0"/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>
          <a:xfrm>
            <a:off x="457200" y="6326188"/>
            <a:ext cx="2132013" cy="455612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Times New Roman" charset="0"/>
              <a:buNone/>
            </a:pPr>
            <a:r>
              <a:rPr lang="cs-CZ" b="1" smtClean="0">
                <a:latin typeface="Garamond" charset="0"/>
              </a:rPr>
              <a:t>April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1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  <p:bldP spid="17" grpId="0" animBg="1"/>
      <p:bldP spid="18" grpId="0" animBg="1"/>
      <p:bldP spid="19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9" descr="页面提取自－QuarkMatter_aschmah_V1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879" y="-21608"/>
            <a:ext cx="9195211" cy="6870762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1442158" y="5573445"/>
            <a:ext cx="3717484" cy="1200329"/>
          </a:xfrm>
          <a:prstGeom prst="rect">
            <a:avLst/>
          </a:prstGeom>
          <a:solidFill>
            <a:schemeClr val="tx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TPC: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Detects Particles in the |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h</a:t>
            </a:r>
            <a:r>
              <a:rPr lang="en-US" dirty="0" smtClean="0">
                <a:solidFill>
                  <a:schemeClr val="bg1"/>
                </a:solidFill>
              </a:rPr>
              <a:t>|&lt;1 range</a:t>
            </a:r>
          </a:p>
          <a:p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p</a:t>
            </a:r>
            <a:r>
              <a:rPr lang="en-US" dirty="0" smtClean="0">
                <a:solidFill>
                  <a:schemeClr val="bg1"/>
                </a:solidFill>
              </a:rPr>
              <a:t>, K, p  through </a:t>
            </a:r>
            <a:r>
              <a:rPr lang="en-US" dirty="0" err="1" smtClean="0">
                <a:solidFill>
                  <a:schemeClr val="bg1"/>
                </a:solidFill>
              </a:rPr>
              <a:t>dE</a:t>
            </a:r>
            <a:r>
              <a:rPr lang="en-US" dirty="0" smtClean="0">
                <a:solidFill>
                  <a:schemeClr val="bg1"/>
                </a:solidFill>
              </a:rPr>
              <a:t>/</a:t>
            </a:r>
            <a:r>
              <a:rPr lang="en-US" dirty="0" err="1" smtClean="0">
                <a:solidFill>
                  <a:schemeClr val="bg1"/>
                </a:solidFill>
              </a:rPr>
              <a:t>dx</a:t>
            </a:r>
            <a:r>
              <a:rPr lang="en-US" dirty="0" smtClean="0">
                <a:solidFill>
                  <a:schemeClr val="bg1"/>
                </a:solidFill>
              </a:rPr>
              <a:t> and TOF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K</a:t>
            </a:r>
            <a:r>
              <a:rPr lang="en-US" baseline="30000" dirty="0" smtClean="0">
                <a:solidFill>
                  <a:schemeClr val="bg1"/>
                </a:solidFill>
              </a:rPr>
              <a:t>0</a:t>
            </a:r>
            <a:r>
              <a:rPr lang="en-US" baseline="-25000" dirty="0" smtClean="0">
                <a:solidFill>
                  <a:schemeClr val="bg1"/>
                </a:solidFill>
              </a:rPr>
              <a:t>s</a:t>
            </a:r>
            <a:r>
              <a:rPr lang="en-US" dirty="0" smtClean="0">
                <a:solidFill>
                  <a:schemeClr val="bg1"/>
                </a:solidFill>
                <a:latin typeface="Symbol" pitchFamily="18" charset="2"/>
              </a:rPr>
              <a:t>, L, X, W, f </a:t>
            </a:r>
            <a:r>
              <a:rPr lang="en-US" dirty="0" smtClean="0">
                <a:solidFill>
                  <a:schemeClr val="bg1"/>
                </a:solidFill>
              </a:rPr>
              <a:t>through invariant mass</a:t>
            </a:r>
          </a:p>
        </p:txBody>
      </p:sp>
      <p:sp>
        <p:nvSpPr>
          <p:cNvPr id="4" name="TextBox 82"/>
          <p:cNvSpPr txBox="1">
            <a:spLocks noChangeArrowheads="1"/>
          </p:cNvSpPr>
          <p:nvPr/>
        </p:nvSpPr>
        <p:spPr bwMode="auto">
          <a:xfrm>
            <a:off x="5205066" y="5714083"/>
            <a:ext cx="3820519" cy="923330"/>
          </a:xfrm>
          <a:prstGeom prst="rect">
            <a:avLst/>
          </a:prstGeom>
          <a:solidFill>
            <a:schemeClr val="bg1"/>
          </a:solidFill>
          <a:ln w="9525">
            <a:solidFill>
              <a:srgbClr val="800000"/>
            </a:solidFill>
            <a:miter lim="800000"/>
            <a:headEnd/>
            <a:tailEnd/>
          </a:ln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>
              <a:buFont typeface="Wingdings" charset="2"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Coverage: </a:t>
            </a:r>
            <a:r>
              <a:rPr lang="en-US" sz="1800" dirty="0" smtClean="0"/>
              <a:t>0 &lt; </a:t>
            </a:r>
            <a:r>
              <a:rPr lang="en-US" sz="1800" dirty="0" smtClean="0">
                <a:latin typeface="Symbol"/>
              </a:rPr>
              <a:t>f</a:t>
            </a:r>
            <a:r>
              <a:rPr lang="en-US" sz="1800" dirty="0" smtClean="0"/>
              <a:t> &lt; 2</a:t>
            </a:r>
            <a:r>
              <a:rPr lang="en-US" sz="1800" dirty="0" smtClean="0">
                <a:latin typeface="Symbol"/>
              </a:rPr>
              <a:t>p </a:t>
            </a:r>
            <a:r>
              <a:rPr lang="en-US" sz="1800" dirty="0" smtClean="0"/>
              <a:t>|</a:t>
            </a:r>
            <a:r>
              <a:rPr lang="en-US" sz="1800" dirty="0" smtClean="0">
                <a:latin typeface="Symbol"/>
              </a:rPr>
              <a:t>h</a:t>
            </a:r>
            <a:r>
              <a:rPr lang="en-US" sz="1800" dirty="0" smtClean="0"/>
              <a:t>| &lt; 1.0</a:t>
            </a:r>
            <a:endParaRPr lang="en-US" sz="1800" dirty="0" smtClean="0">
              <a:solidFill>
                <a:srgbClr val="0000CC"/>
              </a:solidFill>
            </a:endParaRPr>
          </a:p>
          <a:p>
            <a:pPr>
              <a:buFont typeface="Wingdings" charset="2"/>
              <a:buNone/>
            </a:pPr>
            <a:r>
              <a:rPr lang="en-US" sz="1800" dirty="0" smtClean="0">
                <a:solidFill>
                  <a:srgbClr val="0000CC"/>
                </a:solidFill>
              </a:rPr>
              <a:t>Uniform  acceptance:</a:t>
            </a:r>
            <a:r>
              <a:rPr lang="en-US" sz="1800" dirty="0" smtClean="0"/>
              <a:t>  All energies and particles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9011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38"/>
          <p:cNvSpPr txBox="1">
            <a:spLocks noChangeArrowheads="1"/>
          </p:cNvSpPr>
          <p:nvPr/>
        </p:nvSpPr>
        <p:spPr bwMode="auto">
          <a:xfrm>
            <a:off x="1398629" y="6103688"/>
            <a:ext cx="709926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</a:t>
            </a:r>
            <a:r>
              <a:rPr lang="en-US" sz="2400" dirty="0" smtClean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 (second) largest </a:t>
            </a:r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operational heavy-ion collider</a:t>
            </a:r>
          </a:p>
          <a:p>
            <a:pPr algn="ctr"/>
            <a:r>
              <a:rPr lang="en-US" sz="2400" dirty="0">
                <a:solidFill>
                  <a:srgbClr val="00009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World’s largest polarized proton collider</a:t>
            </a:r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500063" y="1077472"/>
            <a:ext cx="8186737" cy="5046663"/>
            <a:chOff x="315" y="720"/>
            <a:chExt cx="5157" cy="3179"/>
          </a:xfrm>
          <a:effectLst/>
        </p:grpSpPr>
        <p:pic>
          <p:nvPicPr>
            <p:cNvPr id="373763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15" y="720"/>
              <a:ext cx="5157" cy="31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3764" name="Text Box 4"/>
            <p:cNvSpPr txBox="1">
              <a:spLocks noChangeArrowheads="1"/>
            </p:cNvSpPr>
            <p:nvPr/>
          </p:nvSpPr>
          <p:spPr bwMode="auto">
            <a:xfrm>
              <a:off x="2705" y="1237"/>
              <a:ext cx="664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RHIC</a:t>
              </a:r>
            </a:p>
          </p:txBody>
        </p:sp>
        <p:sp>
          <p:nvSpPr>
            <p:cNvPr id="373765" name="Text Box 5"/>
            <p:cNvSpPr txBox="1">
              <a:spLocks noChangeArrowheads="1"/>
            </p:cNvSpPr>
            <p:nvPr/>
          </p:nvSpPr>
          <p:spPr bwMode="auto">
            <a:xfrm>
              <a:off x="3892" y="1180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BRAHMS</a:t>
              </a:r>
            </a:p>
          </p:txBody>
        </p:sp>
        <p:sp>
          <p:nvSpPr>
            <p:cNvPr id="373766" name="Text Box 6"/>
            <p:cNvSpPr txBox="1">
              <a:spLocks noChangeArrowheads="1"/>
            </p:cNvSpPr>
            <p:nvPr/>
          </p:nvSpPr>
          <p:spPr bwMode="auto">
            <a:xfrm>
              <a:off x="1715" y="1148"/>
              <a:ext cx="801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PHOBOS</a:t>
              </a:r>
            </a:p>
          </p:txBody>
        </p:sp>
        <p:sp>
          <p:nvSpPr>
            <p:cNvPr id="373767" name="Text Box 7"/>
            <p:cNvSpPr txBox="1">
              <a:spLocks noChangeArrowheads="1"/>
            </p:cNvSpPr>
            <p:nvPr/>
          </p:nvSpPr>
          <p:spPr bwMode="auto">
            <a:xfrm>
              <a:off x="1002" y="1401"/>
              <a:ext cx="712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PHENIX</a:t>
              </a:r>
            </a:p>
          </p:txBody>
        </p:sp>
        <p:sp>
          <p:nvSpPr>
            <p:cNvPr id="373768" name="Text Box 8"/>
            <p:cNvSpPr txBox="1">
              <a:spLocks noChangeArrowheads="1"/>
            </p:cNvSpPr>
            <p:nvPr/>
          </p:nvSpPr>
          <p:spPr bwMode="auto">
            <a:xfrm>
              <a:off x="2244" y="1526"/>
              <a:ext cx="543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STAR</a:t>
              </a:r>
            </a:p>
          </p:txBody>
        </p:sp>
        <p:sp>
          <p:nvSpPr>
            <p:cNvPr id="373769" name="Text Box 9"/>
            <p:cNvSpPr txBox="1">
              <a:spLocks noChangeArrowheads="1"/>
            </p:cNvSpPr>
            <p:nvPr/>
          </p:nvSpPr>
          <p:spPr bwMode="auto">
            <a:xfrm>
              <a:off x="1114" y="2494"/>
              <a:ext cx="601" cy="327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8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AGS</a:t>
              </a:r>
            </a:p>
          </p:txBody>
        </p:sp>
        <p:sp>
          <p:nvSpPr>
            <p:cNvPr id="373770" name="Oval 10"/>
            <p:cNvSpPr>
              <a:spLocks noChangeArrowheads="1"/>
            </p:cNvSpPr>
            <p:nvPr/>
          </p:nvSpPr>
          <p:spPr bwMode="auto">
            <a:xfrm>
              <a:off x="706" y="957"/>
              <a:ext cx="4455" cy="988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1" name="Rectangle 11"/>
            <p:cNvSpPr>
              <a:spLocks noChangeArrowheads="1"/>
            </p:cNvSpPr>
            <p:nvPr/>
          </p:nvSpPr>
          <p:spPr bwMode="auto">
            <a:xfrm>
              <a:off x="2244" y="1776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2" name="Rectangle 12"/>
            <p:cNvSpPr>
              <a:spLocks noChangeArrowheads="1"/>
            </p:cNvSpPr>
            <p:nvPr/>
          </p:nvSpPr>
          <p:spPr bwMode="auto">
            <a:xfrm>
              <a:off x="618" y="1424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3" name="Rectangle 13"/>
            <p:cNvSpPr>
              <a:spLocks noChangeArrowheads="1"/>
            </p:cNvSpPr>
            <p:nvPr/>
          </p:nvSpPr>
          <p:spPr bwMode="auto">
            <a:xfrm>
              <a:off x="1972" y="869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4" name="Rectangle 14"/>
            <p:cNvSpPr>
              <a:spLocks noChangeArrowheads="1"/>
            </p:cNvSpPr>
            <p:nvPr/>
          </p:nvSpPr>
          <p:spPr bwMode="auto">
            <a:xfrm>
              <a:off x="4694" y="1122"/>
              <a:ext cx="272" cy="279"/>
            </a:xfrm>
            <a:prstGeom prst="rect">
              <a:avLst/>
            </a:prstGeom>
            <a:noFill/>
            <a:ln w="25400">
              <a:solidFill>
                <a:srgbClr val="FFCC00"/>
              </a:solidFill>
              <a:miter lim="800000"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5" name="Oval 15"/>
            <p:cNvSpPr>
              <a:spLocks noChangeArrowheads="1"/>
            </p:cNvSpPr>
            <p:nvPr/>
          </p:nvSpPr>
          <p:spPr bwMode="auto">
            <a:xfrm>
              <a:off x="890" y="2494"/>
              <a:ext cx="1081" cy="365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6" name="Line 16"/>
            <p:cNvSpPr>
              <a:spLocks noChangeShapeType="1"/>
            </p:cNvSpPr>
            <p:nvPr/>
          </p:nvSpPr>
          <p:spPr bwMode="auto">
            <a:xfrm>
              <a:off x="730" y="2586"/>
              <a:ext cx="224" cy="39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7" name="Line 17"/>
            <p:cNvSpPr>
              <a:spLocks noChangeShapeType="1"/>
            </p:cNvSpPr>
            <p:nvPr/>
          </p:nvSpPr>
          <p:spPr bwMode="auto">
            <a:xfrm>
              <a:off x="1592" y="3369"/>
              <a:ext cx="1777" cy="11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8" name="Line 18"/>
            <p:cNvSpPr>
              <a:spLocks noChangeShapeType="1"/>
            </p:cNvSpPr>
            <p:nvPr/>
          </p:nvSpPr>
          <p:spPr bwMode="auto">
            <a:xfrm flipV="1">
              <a:off x="1917" y="2002"/>
              <a:ext cx="393" cy="27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79" name="Arc 19"/>
            <p:cNvSpPr>
              <a:spLocks/>
            </p:cNvSpPr>
            <p:nvPr/>
          </p:nvSpPr>
          <p:spPr bwMode="auto">
            <a:xfrm flipV="1">
              <a:off x="1727" y="1918"/>
              <a:ext cx="583" cy="84"/>
            </a:xfrm>
            <a:custGeom>
              <a:avLst/>
              <a:gdLst>
                <a:gd name="G0" fmla="+- 0 0 0"/>
                <a:gd name="G1" fmla="+- 3165 0 0"/>
                <a:gd name="G2" fmla="+- 21600 0 0"/>
                <a:gd name="T0" fmla="*/ 21366 w 21600"/>
                <a:gd name="T1" fmla="*/ 0 h 13185"/>
                <a:gd name="T2" fmla="*/ 19135 w 21600"/>
                <a:gd name="T3" fmla="*/ 13185 h 13185"/>
                <a:gd name="T4" fmla="*/ 0 w 21600"/>
                <a:gd name="T5" fmla="*/ 3165 h 131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3185" fill="none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</a:path>
                <a:path w="21600" h="13185" stroke="0" extrusionOk="0">
                  <a:moveTo>
                    <a:pt x="21366" y="-1"/>
                  </a:moveTo>
                  <a:cubicBezTo>
                    <a:pt x="21522" y="1047"/>
                    <a:pt x="21600" y="2105"/>
                    <a:pt x="21600" y="3165"/>
                  </a:cubicBezTo>
                  <a:cubicBezTo>
                    <a:pt x="21600" y="6655"/>
                    <a:pt x="20754" y="10093"/>
                    <a:pt x="19135" y="13185"/>
                  </a:cubicBezTo>
                  <a:lnTo>
                    <a:pt x="0" y="3165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0" name="Arc 20"/>
            <p:cNvSpPr>
              <a:spLocks/>
            </p:cNvSpPr>
            <p:nvPr/>
          </p:nvSpPr>
          <p:spPr bwMode="auto">
            <a:xfrm flipH="1">
              <a:off x="2306" y="1937"/>
              <a:ext cx="305" cy="179"/>
            </a:xfrm>
            <a:custGeom>
              <a:avLst/>
              <a:gdLst>
                <a:gd name="G0" fmla="+- 2114 0 0"/>
                <a:gd name="G1" fmla="+- 21600 0 0"/>
                <a:gd name="G2" fmla="+- 21600 0 0"/>
                <a:gd name="T0" fmla="*/ 0 w 19051"/>
                <a:gd name="T1" fmla="*/ 104 h 21600"/>
                <a:gd name="T2" fmla="*/ 19051 w 19051"/>
                <a:gd name="T3" fmla="*/ 8196 h 21600"/>
                <a:gd name="T4" fmla="*/ 2114 w 19051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051" h="21600" fill="none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</a:path>
                <a:path w="19051" h="21600" stroke="0" extrusionOk="0">
                  <a:moveTo>
                    <a:pt x="-1" y="103"/>
                  </a:moveTo>
                  <a:cubicBezTo>
                    <a:pt x="702" y="34"/>
                    <a:pt x="1408" y="-1"/>
                    <a:pt x="2114" y="-1"/>
                  </a:cubicBezTo>
                  <a:cubicBezTo>
                    <a:pt x="8715" y="-1"/>
                    <a:pt x="14954" y="3018"/>
                    <a:pt x="19051" y="8195"/>
                  </a:cubicBezTo>
                  <a:lnTo>
                    <a:pt x="2114" y="21600"/>
                  </a:lnTo>
                  <a:close/>
                </a:path>
              </a:pathLst>
            </a:cu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1" name="Oval 21"/>
            <p:cNvSpPr>
              <a:spLocks noChangeArrowheads="1"/>
            </p:cNvSpPr>
            <p:nvPr/>
          </p:nvSpPr>
          <p:spPr bwMode="auto">
            <a:xfrm>
              <a:off x="722" y="2494"/>
              <a:ext cx="224" cy="126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2" name="Line 22"/>
            <p:cNvSpPr>
              <a:spLocks noChangeShapeType="1"/>
            </p:cNvSpPr>
            <p:nvPr/>
          </p:nvSpPr>
          <p:spPr bwMode="auto">
            <a:xfrm>
              <a:off x="954" y="2981"/>
              <a:ext cx="638" cy="3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3" name="Line 23"/>
            <p:cNvSpPr>
              <a:spLocks noChangeShapeType="1"/>
            </p:cNvSpPr>
            <p:nvPr/>
          </p:nvSpPr>
          <p:spPr bwMode="auto">
            <a:xfrm>
              <a:off x="1919" y="2273"/>
              <a:ext cx="52" cy="363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none" w="lg" len="lg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3784" name="Text Box 24"/>
            <p:cNvSpPr txBox="1">
              <a:spLocks noChangeArrowheads="1"/>
            </p:cNvSpPr>
            <p:nvPr/>
          </p:nvSpPr>
          <p:spPr bwMode="auto">
            <a:xfrm>
              <a:off x="2489" y="3487"/>
              <a:ext cx="907" cy="250"/>
            </a:xfrm>
            <a:prstGeom prst="rect">
              <a:avLst/>
            </a:prstGeom>
            <a:noFill/>
            <a:ln w="25400">
              <a:noFill/>
              <a:miter lim="800000"/>
              <a:headEnd/>
              <a:tailEnd type="none" w="lg" len="lg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 b="1" dirty="0">
                  <a:solidFill>
                    <a:srgbClr val="FFCC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elvetica" pitchFamily="-112" charset="0"/>
                </a:rPr>
                <a:t>TANDEMS</a:t>
              </a:r>
            </a:p>
          </p:txBody>
        </p:sp>
      </p:grpSp>
      <p:sp>
        <p:nvSpPr>
          <p:cNvPr id="373785" name="Oval 25"/>
          <p:cNvSpPr>
            <a:spLocks noChangeArrowheads="1"/>
          </p:cNvSpPr>
          <p:nvPr/>
        </p:nvSpPr>
        <p:spPr bwMode="auto">
          <a:xfrm>
            <a:off x="3810000" y="2895600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6" name="Oval 26"/>
          <p:cNvSpPr>
            <a:spLocks noChangeArrowheads="1"/>
          </p:cNvSpPr>
          <p:nvPr/>
        </p:nvSpPr>
        <p:spPr bwMode="auto">
          <a:xfrm>
            <a:off x="5181600" y="5334000"/>
            <a:ext cx="152400" cy="152400"/>
          </a:xfrm>
          <a:prstGeom prst="ellipse">
            <a:avLst/>
          </a:prstGeom>
          <a:solidFill>
            <a:srgbClr val="FD3FEB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7" name="Oval 27"/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FFFF3D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8" name="Oval 28"/>
          <p:cNvSpPr>
            <a:spLocks noChangeArrowheads="1"/>
          </p:cNvSpPr>
          <p:nvPr/>
        </p:nvSpPr>
        <p:spPr bwMode="auto">
          <a:xfrm>
            <a:off x="3352800" y="2895600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89" name="Oval 29"/>
          <p:cNvSpPr>
            <a:spLocks noChangeArrowheads="1"/>
          </p:cNvSpPr>
          <p:nvPr/>
        </p:nvSpPr>
        <p:spPr bwMode="auto">
          <a:xfrm>
            <a:off x="3581400" y="3048000"/>
            <a:ext cx="152400" cy="152400"/>
          </a:xfrm>
          <a:prstGeom prst="ellipse">
            <a:avLst/>
          </a:prstGeom>
          <a:solidFill>
            <a:srgbClr val="5DA7F1"/>
          </a:solidFill>
          <a:ln w="9525">
            <a:noFill/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73790" name="Rectangle 30"/>
          <p:cNvSpPr>
            <a:spLocks noGrp="1" noChangeArrowheads="1"/>
          </p:cNvSpPr>
          <p:nvPr>
            <p:ph type="title"/>
          </p:nvPr>
        </p:nvSpPr>
        <p:spPr>
          <a:xfrm>
            <a:off x="83282" y="228600"/>
            <a:ext cx="8952714" cy="609600"/>
          </a:xfrm>
        </p:spPr>
        <p:txBody>
          <a:bodyPr>
            <a:normAutofit fontScale="90000"/>
          </a:bodyPr>
          <a:lstStyle/>
          <a:p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elativistic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H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eavy </a:t>
            </a:r>
            <a:r>
              <a:rPr lang="en-US" sz="49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I</a:t>
            </a:r>
            <a:r>
              <a:rPr lang="en-US" sz="49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on </a:t>
            </a:r>
            <a:r>
              <a:rPr lang="en-US" sz="4900" b="1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C</a:t>
            </a:r>
            <a:r>
              <a:rPr lang="en-US" sz="49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ollider</a:t>
            </a:r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/>
            </a:r>
            <a:b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</a:br>
            <a:r>
              <a:rPr lang="en-US" sz="2700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Brookhaven National Laboratory (BNL), Upton, NY</a:t>
            </a:r>
          </a:p>
        </p:txBody>
      </p:sp>
      <p:sp>
        <p:nvSpPr>
          <p:cNvPr id="373795" name="Text Box 35"/>
          <p:cNvSpPr txBox="1">
            <a:spLocks noChangeArrowheads="1"/>
          </p:cNvSpPr>
          <p:nvPr/>
        </p:nvSpPr>
        <p:spPr bwMode="auto">
          <a:xfrm>
            <a:off x="7391400" y="6019800"/>
            <a:ext cx="1752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i="1" dirty="0"/>
              <a:t>Animation M. Lisa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2022976" y="57596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36" name="Picture 35" descr="STAR-logo-base-red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</a:t>
            </a:fld>
            <a:endParaRPr lang="en-US"/>
          </a:p>
        </p:txBody>
      </p:sp>
      <p:graphicFrame>
        <p:nvGraphicFramePr>
          <p:cNvPr id="35" name="Table 34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1708843933"/>
              </p:ext>
            </p:extLst>
          </p:nvPr>
        </p:nvGraphicFramePr>
        <p:xfrm>
          <a:off x="2764439" y="94495"/>
          <a:ext cx="4251990" cy="6647284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883293"/>
                <a:gridCol w="1637675"/>
                <a:gridCol w="1731022"/>
              </a:tblGrid>
              <a:tr h="45491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Year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System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dirty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  <a:sym typeface="Symbol"/>
                        </a:rPr>
                        <a:t></a:t>
                      </a:r>
                      <a:r>
                        <a:rPr lang="en-US" sz="1600" b="0" i="0" kern="120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s</a:t>
                      </a:r>
                      <a:r>
                        <a:rPr lang="en-US" sz="1600" b="0" i="0" kern="1200" baseline="-2500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NN</a:t>
                      </a:r>
                      <a:r>
                        <a:rPr lang="en-US" sz="1600" b="0" i="0" kern="1200" baseline="-2500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[</a:t>
                      </a:r>
                      <a:r>
                        <a:rPr lang="en-US" sz="1600" b="0" i="0" kern="1200" baseline="0" dirty="0" err="1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GeV</a:t>
                      </a:r>
                      <a:r>
                        <a:rPr lang="en-US" sz="1600" b="0" i="0" kern="1200" baseline="0" dirty="0" smtClean="0">
                          <a:solidFill>
                            <a:srgbClr val="FFFFFF"/>
                          </a:solidFill>
                          <a:latin typeface="+mn-lt"/>
                          <a:ea typeface="Cambria"/>
                          <a:cs typeface="Times New Roman"/>
                        </a:rPr>
                        <a:t>]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7325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130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310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2001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79222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2002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71799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2003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1823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2004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286426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2005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Cu+Cu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200, 62.4, 22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8475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2006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62.4,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</a:t>
                      </a:r>
                      <a:r>
                        <a:rPr lang="en-US" sz="1600" b="0" i="0" kern="1200" baseline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28808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2007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759558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i="0" kern="1200" dirty="0" smtClean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2008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d+Au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9.2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355323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2009</a:t>
                      </a:r>
                      <a:endParaRPr lang="en-US" sz="1600" b="0" i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200, 500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12357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2010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err="1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 </a:t>
                      </a: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62.4, 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39</a:t>
                      </a:r>
                      <a:r>
                        <a:rPr lang="en-US" sz="1600" b="0" i="0" kern="1200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, 11.5, </a:t>
                      </a:r>
                      <a:r>
                        <a:rPr lang="en-US" sz="1600" b="0" i="0" kern="120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7.7</a:t>
                      </a:r>
                      <a:endParaRPr lang="en-US" sz="1600" b="0" i="0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542585">
                <a:tc>
                  <a:txBody>
                    <a:bodyPr/>
                    <a:lstStyle/>
                    <a:p>
                      <a:pPr marL="0" marR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i="0" kern="120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2011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Au+Au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chemeClr val="tx1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,</a:t>
                      </a:r>
                      <a:r>
                        <a:rPr lang="en-US" sz="1600" b="0" i="0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  <a:ea typeface="Cambria"/>
                          <a:cs typeface="Times New Roman"/>
                        </a:rPr>
                        <a:t>19.6,27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500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  <a:tr h="722030"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latin typeface="+mn-lt"/>
                          <a:ea typeface="Cambria"/>
                          <a:cs typeface="Times New Roman"/>
                        </a:rPr>
                        <a:t>2012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latin typeface="+mn-lt"/>
                          <a:ea typeface="Cambria"/>
                          <a:cs typeface="Times New Roman"/>
                        </a:rPr>
                        <a:t>U+U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Cu+Au</a:t>
                      </a:r>
                      <a:endParaRPr lang="en-US" sz="1600" b="0" i="0" dirty="0" smtClean="0">
                        <a:latin typeface="+mn-lt"/>
                        <a:ea typeface="Cambria"/>
                        <a:cs typeface="Times New Roman"/>
                      </a:endParaRP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err="1" smtClean="0">
                          <a:latin typeface="+mn-lt"/>
                          <a:ea typeface="Cambria"/>
                          <a:cs typeface="Times New Roman"/>
                        </a:rPr>
                        <a:t>p+p</a:t>
                      </a:r>
                      <a:endParaRPr lang="en-US" sz="1600" b="0" i="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  <a:tc>
                  <a:txBody>
                    <a:bodyPr/>
                    <a:lstStyle/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193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</a:t>
                      </a:r>
                    </a:p>
                    <a:p>
                      <a:pPr algn="ctr" fontAlgn="base">
                        <a:spcAft>
                          <a:spcPts val="0"/>
                        </a:spcAft>
                      </a:pPr>
                      <a:r>
                        <a:rPr lang="en-US" sz="1600" b="0" i="0" dirty="0" smtClean="0">
                          <a:solidFill>
                            <a:srgbClr val="000000"/>
                          </a:solidFill>
                          <a:latin typeface="+mn-lt"/>
                          <a:ea typeface="Cambria"/>
                          <a:cs typeface="Times New Roman"/>
                        </a:rPr>
                        <a:t>200,510</a:t>
                      </a:r>
                      <a:endParaRPr lang="en-US" sz="1600" b="0" i="0" dirty="0">
                        <a:solidFill>
                          <a:srgbClr val="000000"/>
                        </a:solidFill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 marL="82431" marR="82431" marT="41220" marB="41220">
                    <a:cell3D prstMaterial="dkEdge">
                      <a:bevel w="114300" prst="artDeco"/>
                      <a:lightRig rig="flood" dir="t"/>
                    </a:cell3D>
                  </a:tcPr>
                </a:tc>
              </a:tr>
            </a:tbl>
          </a:graphicData>
        </a:graphic>
      </p:graphicFrame>
      <p:sp>
        <p:nvSpPr>
          <p:cNvPr id="38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4504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:dissolve/>
      </p:transition>
    </mc:Choice>
    <mc:Fallback xmlns="" xmlns:mv="urn:schemas-microsoft-com:mac:vml">
      <p:transition spd="slow">
        <p:dissolv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E-6 1.11111E-6 C -0.03108 -0.00162 -0.06216 -0.00324 -0.09167 -0.00556 C -0.12119 -0.00787 -0.15226 -0.01134 -0.17709 -0.01389 C -0.20191 -0.01644 -0.22223 -0.01922 -0.24063 -0.02084 C -0.25921 -0.02246 -0.27448 -0.01875 -0.28855 -0.02361 C -0.30261 -0.02847 -0.31233 -0.04097 -0.325 -0.05 C -0.33768 -0.05903 -0.35452 -0.07014 -0.36459 -0.07778 C -0.37466 -0.08542 -0.37935 -0.09097 -0.38542 -0.09584 C -0.3915 -0.1007 -0.3948 -0.09792 -0.40105 -0.10695 C -0.4073 -0.11597 -0.41806 -0.14005 -0.42292 -0.15 C -0.42778 -0.15996 -0.42709 -0.15996 -0.43021 -0.16667 C -0.43334 -0.17338 -0.43924 -0.18357 -0.44167 -0.19028 C -0.4441 -0.19699 -0.44532 -0.20139 -0.4448 -0.20695 C -0.44428 -0.2125 -0.4415 -0.2206 -0.43855 -0.22361 C -0.4356 -0.22662 -0.43125 -0.2257 -0.42709 -0.225 C -0.42292 -0.22431 -0.4165 -0.22176 -0.41355 -0.21945 C -0.4106 -0.21713 -0.40973 -0.21412 -0.40938 -0.21111 C -0.40903 -0.2081 -0.40869 -0.20371 -0.41146 -0.20139 C -0.41424 -0.19908 -0.42188 -0.19769 -0.42605 -0.19722 C -0.43021 -0.19676 -0.43351 -0.19769 -0.43646 -0.19861 C -0.43941 -0.19954 -0.44237 -0.20023 -0.44375 -0.20278 C -0.44514 -0.20533 -0.44514 -0.21065 -0.4448 -0.21389 C -0.44445 -0.21713 -0.44323 -0.22037 -0.44167 -0.22222 C -0.44011 -0.22408 -0.43785 -0.22477 -0.43542 -0.225 C -0.43299 -0.22523 -0.43056 -0.22477 -0.42709 -0.22361 C -0.42362 -0.22246 -0.41719 -0.22107 -0.41459 -0.21806 C -0.41198 -0.21505 -0.4099 -0.2088 -0.41146 -0.20556 C -0.41303 -0.20232 -0.41962 -0.19977 -0.42396 -0.19861 C -0.4283 -0.19746 -0.43403 -0.19792 -0.4375 -0.19861 C -0.44098 -0.19931 -0.44375 -0.19954 -0.4448 -0.20278 C -0.44584 -0.20602 -0.44566 -0.21459 -0.44375 -0.21806 C -0.44185 -0.22153 -0.43716 -0.22292 -0.43334 -0.22361 C -0.42952 -0.22431 -0.42431 -0.22361 -0.42084 -0.22222 C -0.41737 -0.22084 -0.41407 -0.21806 -0.4125 -0.21528 C -0.41094 -0.2125 -0.41112 -0.20903 -0.41146 -0.20556 C -0.41181 -0.20209 -0.41389 -0.19931 -0.41459 -0.19445 C -0.41528 -0.18959 -0.41632 -0.18125 -0.41563 -0.17639 C -0.41494 -0.17153 -0.41337 -0.16875 -0.41042 -0.16528 C -0.40747 -0.16181 -0.40226 -0.15787 -0.39792 -0.15556 C -0.39358 -0.15324 -0.38837 -0.15324 -0.38438 -0.15139 C -0.38039 -0.14954 -0.3783 -0.14584 -0.37396 -0.14445 C -0.36962 -0.14306 -0.36355 -0.14375 -0.35834 -0.14306 C -0.35313 -0.14236 -0.34827 -0.14074 -0.34271 -0.14028 C -0.33716 -0.13982 -0.33334 -0.14028 -0.325 -0.14028 C -0.31667 -0.14028 -0.30191 -0.13889 -0.29271 -0.14028 C -0.28351 -0.14167 -0.27726 -0.14584 -0.2698 -0.14861 C -0.26233 -0.15139 -0.2533 -0.15371 -0.24792 -0.15695 C -0.24254 -0.16019 -0.24028 -0.16528 -0.2375 -0.16806 C -0.23473 -0.17084 -0.23282 -0.17014 -0.23125 -0.17361 C -0.22969 -0.17709 -0.22744 -0.18403 -0.22813 -0.18889 C -0.22882 -0.19375 -0.22987 -0.19815 -0.23542 -0.20278 C -0.24098 -0.20741 -0.254 -0.21366 -0.26146 -0.21667 C -0.26893 -0.21968 -0.2724 -0.21945 -0.28021 -0.22084 C -0.28803 -0.22222 -0.29983 -0.22454 -0.30834 -0.225 C -0.31685 -0.22547 -0.32292 -0.22408 -0.33125 -0.22361 C -0.33959 -0.22315 -0.34931 -0.22361 -0.35834 -0.22222 C -0.36737 -0.22084 -0.37848 -0.21759 -0.38542 -0.21528 C -0.39237 -0.21297 -0.39566 -0.21088 -0.4 -0.20834 C -0.40435 -0.20579 -0.40869 -0.2044 -0.41146 -0.2 C -0.41424 -0.1956 -0.41771 -0.18843 -0.41667 -0.18195 C -0.41563 -0.17547 -0.4106 -0.16667 -0.40521 -0.16111 C -0.39983 -0.15556 -0.39219 -0.15162 -0.38438 -0.14861 C -0.37657 -0.1456 -0.36615 -0.14422 -0.35834 -0.14306 C -0.35053 -0.1419 -0.34462 -0.14213 -0.3375 -0.14167 C -0.33039 -0.14121 -0.3231 -0.14005 -0.31563 -0.14028 C -0.30816 -0.14051 -0.30105 -0.14167 -0.29271 -0.14306 C -0.28438 -0.14445 -0.27362 -0.1456 -0.26563 -0.14861 C -0.25764 -0.15162 -0.25087 -0.15672 -0.2448 -0.16111 C -0.23872 -0.16551 -0.23039 -0.16783 -0.22917 -0.175 C -0.22796 -0.18218 -0.23056 -0.19699 -0.2375 -0.20417 C -0.24445 -0.21134 -0.26042 -0.21482 -0.27084 -0.21806 C -0.28125 -0.2213 -0.28994 -0.22246 -0.3 -0.22361 C -0.31007 -0.22477 -0.32153 -0.22523 -0.33125 -0.225 C -0.34098 -0.22477 -0.34827 -0.22431 -0.35834 -0.22222 C -0.36841 -0.22014 -0.38316 -0.2169 -0.39167 -0.2125 C -0.40018 -0.2081 -0.40591 -0.20255 -0.40938 -0.19584 C -0.41285 -0.18912 -0.41511 -0.17917 -0.4125 -0.17222 C -0.4099 -0.16528 -0.40035 -0.15834 -0.39375 -0.15417 C -0.38716 -0.15 -0.38282 -0.14954 -0.37292 -0.14722 C -0.36303 -0.14491 -0.34532 -0.14121 -0.33438 -0.14028 C -0.32344 -0.13935 -0.31719 -0.14051 -0.3073 -0.14167 C -0.2974 -0.14283 -0.2856 -0.14445 -0.275 -0.14722 C -0.26441 -0.15 -0.25122 -0.15394 -0.24375 -0.15834 C -0.23629 -0.16273 -0.23282 -0.16759 -0.23021 -0.17361 C -0.22761 -0.17963 -0.22761 -0.18334 -0.22813 -0.19445 C -0.22865 -0.20556 -0.23195 -0.22894 -0.23334 -0.24028 C -0.23473 -0.25162 -0.2356 -0.25602 -0.23646 -0.2625 C -0.23733 -0.26898 -0.2415 -0.27361 -0.23855 -0.27917 C -0.2356 -0.28472 -0.22483 -0.29051 -0.21875 -0.29584 C -0.21268 -0.30116 -0.20695 -0.30625 -0.20209 -0.31111 C -0.19723 -0.31597 -0.19323 -0.32199 -0.18959 -0.325 C -0.18594 -0.32801 -0.18264 -0.32709 -0.18021 -0.32917 C -0.17778 -0.33125 -0.17587 -0.33611 -0.175 -0.3375 " pathEditMode="relative" ptsTypes="aaaaaaaaaaaaaaaaaaaaaaaaaaaaaaaaaaaaaaaaaaaaaaaaaaaaaaaaaaaaaaaaaaaaaaaaaaaaaaaaaaaaaaaaaaaaA">
                                      <p:cBhvr>
                                        <p:cTn id="6" dur="5000" fill="hold"/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0"/>
                            </p:stCondLst>
                            <p:childTnLst>
                              <p:par>
                                <p:cTn id="8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0.00416 L 0.025 -0.0264 " pathEditMode="relative" ptsTypes="AA">
                                      <p:cBhvr>
                                        <p:cTn id="13" dur="200" fill="hold"/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0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 -3.33333E-6 L -0.00833 -0.02916 " pathEditMode="relative" rAng="0" ptsTypes="AA">
                                      <p:cBhvr>
                                        <p:cTn id="17" dur="200" fill="hold"/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" y="-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200"/>
                            </p:stCondLst>
                            <p:childTnLst>
                              <p:par>
                                <p:cTn id="19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333 0.00834 C 0.29444 0.00834 0.46667 -0.04421 0.46667 -0.10833 C 0.46667 -0.17291 0.29444 -0.225 0.08333 -0.225 C -0.12847 -0.225 -0.3 -0.17291 -0.3 -0.10833 C -0.3 -0.04421 -0.12847 0.00834 0.08333 0.00834 Z " pathEditMode="relative" rAng="0" ptsTypes="fffff">
                                      <p:cBhvr>
                                        <p:cTn id="26" dur="2000" fill="hold"/>
                                        <p:tgtEl>
                                          <p:spTgt spid="3737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pat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3333 0.00834 C -0.07708 0.00834 -0.25 -0.04421 -0.25 -0.10833 C -0.25 -0.17291 -0.07708 -0.225 0.13333 -0.225 C 0.34618 -0.225 0.51667 -0.17291 0.51667 -0.10833 C 0.51667 -0.04421 0.34618 0.00834 0.13333 0.00834 Z " pathEditMode="relative" rAng="0" ptsTypes="fffff">
                                      <p:cBhvr>
                                        <p:cTn id="30" dur="2000" fill="hold"/>
                                        <p:tgtEl>
                                          <p:spTgt spid="3737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3785" grpId="0" animBg="1"/>
      <p:bldP spid="373785" grpId="1" animBg="1"/>
      <p:bldP spid="373786" grpId="0" animBg="1"/>
      <p:bldP spid="373786" grpId="1" animBg="1"/>
      <p:bldP spid="373787" grpId="0" animBg="1"/>
      <p:bldP spid="373787" grpId="1" animBg="1"/>
      <p:bldP spid="373787" grpId="2" animBg="1"/>
      <p:bldP spid="373788" grpId="0" animBg="1"/>
      <p:bldP spid="373788" grpId="1" animBg="1"/>
      <p:bldP spid="373789" grpId="0" animBg="1"/>
      <p:bldP spid="373789" grpId="1" animBg="1"/>
      <p:bldP spid="373789" grpId="2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-115990" y="-287262"/>
            <a:ext cx="9376569" cy="1143000"/>
          </a:xfrm>
          <a:ln/>
        </p:spPr>
        <p:txBody>
          <a:bodyPr anchor="ctr">
            <a:noAutofit/>
          </a:bodyPr>
          <a:lstStyle/>
          <a:p>
            <a:r>
              <a:rPr lang="en-US" sz="4000" dirty="0"/>
              <a:t>Event Selection and Hadron Identification</a:t>
            </a:r>
          </a:p>
        </p:txBody>
      </p:sp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316" y="3687308"/>
            <a:ext cx="3757613" cy="2709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10254" name="Group 14"/>
          <p:cNvGrpSpPr>
            <a:grpSpLocks/>
          </p:cNvGrpSpPr>
          <p:nvPr/>
        </p:nvGrpSpPr>
        <p:grpSpPr bwMode="auto">
          <a:xfrm>
            <a:off x="76200" y="879624"/>
            <a:ext cx="3644900" cy="2620962"/>
            <a:chOff x="0" y="0"/>
            <a:chExt cx="2296" cy="1650"/>
          </a:xfrm>
        </p:grpSpPr>
        <p:pic>
          <p:nvPicPr>
            <p:cNvPr id="10249" name="Picture 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296" cy="1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250" name="Rectangle 10"/>
            <p:cNvSpPr>
              <a:spLocks/>
            </p:cNvSpPr>
            <p:nvPr/>
          </p:nvSpPr>
          <p:spPr bwMode="auto">
            <a:xfrm rot="-2421664">
              <a:off x="449" y="560"/>
              <a:ext cx="1608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BlairMdITC TT-Medium" charset="0"/>
                  <a:ea typeface="ＭＳ Ｐゴシック" charset="0"/>
                  <a:cs typeface="BlairMdITC TT-Medium" charset="0"/>
                  <a:sym typeface="BlairMdITC TT-Medium" charset="0"/>
                </a:rPr>
                <a:t>Triggered events</a:t>
              </a:r>
            </a:p>
          </p:txBody>
        </p:sp>
        <p:sp>
          <p:nvSpPr>
            <p:cNvPr id="10251" name="Rectangle 11"/>
            <p:cNvSpPr>
              <a:spLocks/>
            </p:cNvSpPr>
            <p:nvPr/>
          </p:nvSpPr>
          <p:spPr bwMode="auto">
            <a:xfrm rot="-2388540">
              <a:off x="1128" y="888"/>
              <a:ext cx="7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Pile-up events</a:t>
              </a:r>
            </a:p>
          </p:txBody>
        </p:sp>
        <p:sp>
          <p:nvSpPr>
            <p:cNvPr id="10252" name="Rectangle 12"/>
            <p:cNvSpPr>
              <a:spLocks/>
            </p:cNvSpPr>
            <p:nvPr/>
          </p:nvSpPr>
          <p:spPr bwMode="auto">
            <a:xfrm rot="-2388540">
              <a:off x="412" y="449"/>
              <a:ext cx="7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Pile-up events</a:t>
              </a:r>
            </a:p>
          </p:txBody>
        </p:sp>
        <p:sp>
          <p:nvSpPr>
            <p:cNvPr id="10253" name="Rectangle 13"/>
            <p:cNvSpPr>
              <a:spLocks/>
            </p:cNvSpPr>
            <p:nvPr/>
          </p:nvSpPr>
          <p:spPr bwMode="auto">
            <a:xfrm>
              <a:off x="328" y="0"/>
              <a:ext cx="1039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800">
                  <a:solidFill>
                    <a:srgbClr val="FFF337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arXiv: 1204.4244</a:t>
              </a:r>
            </a:p>
          </p:txBody>
        </p:sp>
      </p:grpSp>
      <p:sp>
        <p:nvSpPr>
          <p:cNvPr id="10256" name="Rectangle 16"/>
          <p:cNvSpPr>
            <a:spLocks/>
          </p:cNvSpPr>
          <p:nvPr/>
        </p:nvSpPr>
        <p:spPr bwMode="auto">
          <a:xfrm>
            <a:off x="1905000" y="6101357"/>
            <a:ext cx="1892300" cy="3556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r>
              <a:rPr lang="en-US" sz="18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Event Rate [kHz]</a:t>
            </a:r>
          </a:p>
        </p:txBody>
      </p:sp>
      <p:grpSp>
        <p:nvGrpSpPr>
          <p:cNvPr id="10259" name="Group 19"/>
          <p:cNvGrpSpPr>
            <a:grpSpLocks/>
          </p:cNvGrpSpPr>
          <p:nvPr/>
        </p:nvGrpSpPr>
        <p:grpSpPr bwMode="auto">
          <a:xfrm>
            <a:off x="588963" y="3795713"/>
            <a:ext cx="1697037" cy="357187"/>
            <a:chOff x="0" y="0"/>
            <a:chExt cx="1069" cy="224"/>
          </a:xfrm>
        </p:grpSpPr>
        <p:sp>
          <p:nvSpPr>
            <p:cNvPr id="10257" name="AutoShape 17"/>
            <p:cNvSpPr>
              <a:spLocks/>
            </p:cNvSpPr>
            <p:nvPr/>
          </p:nvSpPr>
          <p:spPr bwMode="auto">
            <a:xfrm>
              <a:off x="0" y="0"/>
              <a:ext cx="184" cy="182"/>
            </a:xfrm>
            <a:prstGeom prst="star5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258" name="Rectangle 18"/>
            <p:cNvSpPr>
              <a:spLocks/>
            </p:cNvSpPr>
            <p:nvPr/>
          </p:nvSpPr>
          <p:spPr bwMode="auto">
            <a:xfrm>
              <a:off x="124" y="24"/>
              <a:ext cx="94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solidFill>
                    <a:srgbClr val="00D8FF"/>
                  </a:solidFill>
                  <a:latin typeface="Times" charset="0"/>
                  <a:ea typeface="ＭＳ Ｐゴシック" charset="0"/>
                  <a:cs typeface="Times" charset="0"/>
                  <a:sym typeface="Times" charset="0"/>
                </a:rPr>
                <a:t>STAR preliminary</a:t>
              </a:r>
            </a:p>
          </p:txBody>
        </p:sp>
      </p:grp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3771900" y="3725975"/>
            <a:ext cx="5342400" cy="2711450"/>
            <a:chOff x="0" y="0"/>
            <a:chExt cx="3456" cy="1707"/>
          </a:xfrm>
        </p:grpSpPr>
        <p:pic>
          <p:nvPicPr>
            <p:cNvPr id="10260" name="Picture 2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456" cy="17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0263" name="Group 23"/>
            <p:cNvGrpSpPr>
              <a:grpSpLocks/>
            </p:cNvGrpSpPr>
            <p:nvPr/>
          </p:nvGrpSpPr>
          <p:grpSpPr bwMode="auto">
            <a:xfrm>
              <a:off x="399" y="516"/>
              <a:ext cx="1070" cy="225"/>
              <a:chOff x="0" y="0"/>
              <a:chExt cx="1069" cy="224"/>
            </a:xfrm>
          </p:grpSpPr>
          <p:sp>
            <p:nvSpPr>
              <p:cNvPr id="10261" name="AutoShape 21"/>
              <p:cNvSpPr>
                <a:spLocks/>
              </p:cNvSpPr>
              <p:nvPr/>
            </p:nvSpPr>
            <p:spPr bwMode="auto">
              <a:xfrm>
                <a:off x="0" y="0"/>
                <a:ext cx="184" cy="182"/>
              </a:xfrm>
              <a:prstGeom prst="star5">
                <a:avLst/>
              </a:prstGeom>
              <a:noFill/>
              <a:ln w="254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62" name="Rectangle 22"/>
              <p:cNvSpPr>
                <a:spLocks/>
              </p:cNvSpPr>
              <p:nvPr/>
            </p:nvSpPr>
            <p:spPr bwMode="auto">
              <a:xfrm>
                <a:off x="124" y="24"/>
                <a:ext cx="94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D8FF"/>
                    </a:solidFill>
                    <a:latin typeface="Times" charset="0"/>
                    <a:ea typeface="ＭＳ Ｐゴシック" charset="0"/>
                    <a:cs typeface="Times" charset="0"/>
                    <a:sym typeface="Times" charset="0"/>
                  </a:rPr>
                  <a:t>STAR preliminary</a:t>
                </a:r>
              </a:p>
            </p:txBody>
          </p:sp>
        </p:grpSp>
      </p:grpSp>
      <p:grpSp>
        <p:nvGrpSpPr>
          <p:cNvPr id="10269" name="Group 29"/>
          <p:cNvGrpSpPr>
            <a:grpSpLocks/>
          </p:cNvGrpSpPr>
          <p:nvPr/>
        </p:nvGrpSpPr>
        <p:grpSpPr bwMode="auto">
          <a:xfrm>
            <a:off x="3759200" y="685800"/>
            <a:ext cx="5384800" cy="2895600"/>
            <a:chOff x="0" y="0"/>
            <a:chExt cx="3392" cy="1824"/>
          </a:xfrm>
        </p:grpSpPr>
        <p:pic>
          <p:nvPicPr>
            <p:cNvPr id="10265" name="Picture 2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3392" cy="1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0268" name="Group 28"/>
            <p:cNvGrpSpPr>
              <a:grpSpLocks/>
            </p:cNvGrpSpPr>
            <p:nvPr/>
          </p:nvGrpSpPr>
          <p:grpSpPr bwMode="auto">
            <a:xfrm>
              <a:off x="408" y="1543"/>
              <a:ext cx="1069" cy="225"/>
              <a:chOff x="0" y="0"/>
              <a:chExt cx="1069" cy="224"/>
            </a:xfrm>
          </p:grpSpPr>
          <p:sp>
            <p:nvSpPr>
              <p:cNvPr id="10266" name="AutoShape 26"/>
              <p:cNvSpPr>
                <a:spLocks/>
              </p:cNvSpPr>
              <p:nvPr/>
            </p:nvSpPr>
            <p:spPr bwMode="auto">
              <a:xfrm>
                <a:off x="0" y="0"/>
                <a:ext cx="184" cy="182"/>
              </a:xfrm>
              <a:prstGeom prst="star5">
                <a:avLst/>
              </a:prstGeom>
              <a:noFill/>
              <a:ln w="254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0267" name="Rectangle 27"/>
              <p:cNvSpPr>
                <a:spLocks/>
              </p:cNvSpPr>
              <p:nvPr/>
            </p:nvSpPr>
            <p:spPr bwMode="auto">
              <a:xfrm>
                <a:off x="124" y="24"/>
                <a:ext cx="94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D8FF"/>
                    </a:solidFill>
                    <a:latin typeface="Times" charset="0"/>
                    <a:ea typeface="ＭＳ Ｐゴシック" charset="0"/>
                    <a:cs typeface="Times" charset="0"/>
                    <a:sym typeface="Times" charset="0"/>
                  </a:rPr>
                  <a:t>STAR preliminary</a:t>
                </a:r>
              </a:p>
            </p:txBody>
          </p:sp>
        </p:grpSp>
      </p:grpSp>
      <p:sp>
        <p:nvSpPr>
          <p:cNvPr id="2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>
            <a:off x="142875" y="622839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38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2" descr="Dotted grid"/>
          <p:cNvSpPr>
            <a:spLocks noChangeArrowheads="1"/>
          </p:cNvSpPr>
          <p:nvPr/>
        </p:nvSpPr>
        <p:spPr bwMode="auto">
          <a:xfrm>
            <a:off x="910556" y="839133"/>
            <a:ext cx="4596584" cy="567519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title"/>
          </p:nvPr>
        </p:nvSpPr>
        <p:spPr>
          <a:xfrm>
            <a:off x="-115990" y="-287262"/>
            <a:ext cx="9376569" cy="1143000"/>
          </a:xfrm>
          <a:ln/>
        </p:spPr>
        <p:txBody>
          <a:bodyPr anchor="ctr">
            <a:noAutofit/>
          </a:bodyPr>
          <a:lstStyle/>
          <a:p>
            <a:r>
              <a:rPr lang="en-US" sz="4000" dirty="0" smtClean="0">
                <a:solidFill>
                  <a:srgbClr val="000000"/>
                </a:solidFill>
              </a:rPr>
              <a:t>Hadron </a:t>
            </a:r>
            <a:r>
              <a:rPr lang="en-US" sz="4000" dirty="0">
                <a:solidFill>
                  <a:srgbClr val="000000"/>
                </a:solidFill>
              </a:rPr>
              <a:t>Identification</a:t>
            </a:r>
          </a:p>
        </p:txBody>
      </p:sp>
      <p:sp>
        <p:nvSpPr>
          <p:cNvPr id="2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84336" y="6466000"/>
            <a:ext cx="1197397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2" name="Picture 1" descr="PID_cut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3856" y="1017707"/>
            <a:ext cx="3978289" cy="5333340"/>
          </a:xfrm>
          <a:prstGeom prst="rect">
            <a:avLst/>
          </a:prstGeom>
        </p:spPr>
      </p:pic>
      <p:sp>
        <p:nvSpPr>
          <p:cNvPr id="6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7831413"/>
              </p:ext>
            </p:extLst>
          </p:nvPr>
        </p:nvGraphicFramePr>
        <p:xfrm>
          <a:off x="4489450" y="3346450"/>
          <a:ext cx="165100" cy="165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749" name="Equation" r:id="rId4" imgW="165100" imgH="165100" progId="Equation.3">
                  <p:embed/>
                </p:oleObj>
              </mc:Choice>
              <mc:Fallback>
                <p:oleObj name="Equation" r:id="rId4" imgW="165100" imgH="1651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489450" y="3346450"/>
                        <a:ext cx="165100" cy="1651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5703181" y="2295225"/>
            <a:ext cx="3366269" cy="2088430"/>
            <a:chOff x="5703181" y="2295225"/>
            <a:chExt cx="3366269" cy="2088430"/>
          </a:xfrm>
        </p:grpSpPr>
        <p:sp>
          <p:nvSpPr>
            <p:cNvPr id="10" name="AutoShape 2" descr="Dotted grid"/>
            <p:cNvSpPr>
              <a:spLocks noChangeArrowheads="1"/>
            </p:cNvSpPr>
            <p:nvPr/>
          </p:nvSpPr>
          <p:spPr bwMode="auto">
            <a:xfrm>
              <a:off x="5703181" y="2295225"/>
              <a:ext cx="3366269" cy="2088430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6"/>
            <a:srcRect l="1046" r="3217"/>
            <a:stretch/>
          </p:blipFill>
          <p:spPr>
            <a:xfrm>
              <a:off x="5738400" y="2355850"/>
              <a:ext cx="3222000" cy="1981200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5738400" y="6096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918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29000" dirty="0"/>
              <a:t>0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/>
              <a:t>Signal in </a:t>
            </a:r>
            <a:r>
              <a:rPr lang="en-US" sz="4000" dirty="0" err="1"/>
              <a:t>p+p</a:t>
            </a:r>
            <a:r>
              <a:rPr lang="en-US" sz="4000" dirty="0"/>
              <a:t> </a:t>
            </a:r>
            <a:r>
              <a:rPr lang="en-US" sz="4000" dirty="0" smtClean="0"/>
              <a:t>200 </a:t>
            </a:r>
            <a:r>
              <a:rPr lang="en-US" sz="4000" dirty="0"/>
              <a:t>GeV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2876" y="841950"/>
            <a:ext cx="8856662" cy="4822011"/>
            <a:chOff x="142876" y="1336422"/>
            <a:chExt cx="8856662" cy="4822011"/>
          </a:xfrm>
        </p:grpSpPr>
        <p:sp>
          <p:nvSpPr>
            <p:cNvPr id="7" name="AutoShape 2" descr="Dotted grid"/>
            <p:cNvSpPr>
              <a:spLocks noChangeArrowheads="1"/>
            </p:cNvSpPr>
            <p:nvPr/>
          </p:nvSpPr>
          <p:spPr bwMode="auto">
            <a:xfrm>
              <a:off x="142876" y="1336422"/>
              <a:ext cx="8856662" cy="4822011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2" name="Picture 1" descr="MassD0Total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34682" y="1453640"/>
              <a:ext cx="8638675" cy="4615584"/>
            </a:xfrm>
            <a:prstGeom prst="rect">
              <a:avLst/>
            </a:prstGeom>
          </p:spPr>
        </p:pic>
      </p:grpSp>
      <p:sp>
        <p:nvSpPr>
          <p:cNvPr id="4" name="TextBox 3"/>
          <p:cNvSpPr txBox="1"/>
          <p:nvPr/>
        </p:nvSpPr>
        <p:spPr>
          <a:xfrm>
            <a:off x="457200" y="5848736"/>
            <a:ext cx="82041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105 Min Bias events were used for the charmed-hadron analysis 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398256" y="1421404"/>
            <a:ext cx="872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30000" dirty="0" smtClean="0"/>
              <a:t>*</a:t>
            </a:r>
            <a:r>
              <a:rPr lang="en-US" dirty="0" smtClean="0"/>
              <a:t>(892)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432894" y="3705916"/>
            <a:ext cx="1067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</a:t>
            </a:r>
            <a:r>
              <a:rPr lang="en-US" baseline="-25000" dirty="0" smtClean="0"/>
              <a:t>2</a:t>
            </a:r>
            <a:r>
              <a:rPr lang="en-US" baseline="30000" dirty="0" smtClean="0"/>
              <a:t>*</a:t>
            </a:r>
            <a:r>
              <a:rPr lang="en-US" dirty="0" smtClean="0"/>
              <a:t>(1430)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50857" y="6310401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722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2" descr="Dotted grid"/>
          <p:cNvSpPr>
            <a:spLocks noChangeArrowheads="1"/>
          </p:cNvSpPr>
          <p:nvPr/>
        </p:nvSpPr>
        <p:spPr bwMode="auto">
          <a:xfrm>
            <a:off x="1764459" y="764186"/>
            <a:ext cx="4967458" cy="519196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29000" dirty="0"/>
              <a:t>0</a:t>
            </a:r>
            <a:r>
              <a:rPr lang="en-US" sz="4000" dirty="0"/>
              <a:t> </a:t>
            </a:r>
            <a:r>
              <a:rPr lang="en-US" sz="4000" dirty="0" smtClean="0"/>
              <a:t> </a:t>
            </a:r>
            <a:r>
              <a:rPr lang="en-US" sz="4000" dirty="0"/>
              <a:t>Signal in </a:t>
            </a:r>
            <a:r>
              <a:rPr lang="en-US" sz="4000" dirty="0" err="1"/>
              <a:t>p+p</a:t>
            </a:r>
            <a:r>
              <a:rPr lang="en-US" sz="4000" dirty="0"/>
              <a:t> </a:t>
            </a:r>
            <a:r>
              <a:rPr lang="en-US" sz="4000" dirty="0" smtClean="0"/>
              <a:t>200 </a:t>
            </a:r>
            <a:r>
              <a:rPr lang="en-US" sz="4000" dirty="0"/>
              <a:t>GeV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7640" y="6427330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9" name="Rectangle 10"/>
          <p:cNvSpPr>
            <a:spLocks/>
          </p:cNvSpPr>
          <p:nvPr/>
        </p:nvSpPr>
        <p:spPr bwMode="auto">
          <a:xfrm>
            <a:off x="1401333" y="6034033"/>
            <a:ext cx="7353548" cy="753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S/√(S+B) ~ 14; Mass = 1866 ± 1 MeV/c</a:t>
            </a:r>
            <a:r>
              <a:rPr lang="en-US" sz="2000" baseline="3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(PDG: 1864.5 ± 0.4 MeV/c</a:t>
            </a:r>
            <a:r>
              <a:rPr lang="en-US" sz="2000" baseline="3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)</a:t>
            </a:r>
          </a:p>
          <a:p>
            <a:pPr algn="l">
              <a:spcBef>
                <a:spcPts val="600"/>
              </a:spcBef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split into 7 </a:t>
            </a:r>
            <a:r>
              <a:rPr lang="en-US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</a:t>
            </a:r>
            <a:r>
              <a:rPr lang="en-US" sz="2000" baseline="-6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and 3 centrality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bins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pic>
        <p:nvPicPr>
          <p:cNvPr id="4" name="Picture 3" descr="D0_7_1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967" y="925477"/>
            <a:ext cx="4535304" cy="2423182"/>
          </a:xfrm>
          <a:prstGeom prst="rect">
            <a:avLst/>
          </a:prstGeom>
        </p:spPr>
      </p:pic>
      <p:pic>
        <p:nvPicPr>
          <p:cNvPr id="5" name="Picture 4" descr="D0_13_20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7967" y="3341647"/>
            <a:ext cx="4535304" cy="242318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70666" y="1741894"/>
            <a:ext cx="164890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(a) </a:t>
            </a:r>
            <a:r>
              <a:rPr lang="en-US" sz="1600" b="1" dirty="0" smtClean="0"/>
              <a:t>track</a:t>
            </a:r>
            <a:r>
              <a:rPr lang="en-US" sz="1600" b="1" dirty="0"/>
              <a:t>-rotation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-86851" y="4051990"/>
            <a:ext cx="16334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(c) track</a:t>
            </a:r>
            <a:r>
              <a:rPr lang="en-US" sz="1600" b="1" dirty="0"/>
              <a:t>-rotation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86957" y="1831797"/>
            <a:ext cx="249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(b) background subtraction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693250" y="4074465"/>
            <a:ext cx="2495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(d) </a:t>
            </a:r>
            <a:r>
              <a:rPr lang="en-US" sz="1600" b="1" dirty="0"/>
              <a:t>background subtraction</a:t>
            </a:r>
          </a:p>
        </p:txBody>
      </p:sp>
      <p:sp>
        <p:nvSpPr>
          <p:cNvPr id="2" name="Rectangle 1"/>
          <p:cNvSpPr/>
          <p:nvPr/>
        </p:nvSpPr>
        <p:spPr>
          <a:xfrm>
            <a:off x="5475392" y="6488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  <p:sp>
        <p:nvSpPr>
          <p:cNvPr id="1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948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815722" y="1010520"/>
            <a:ext cx="7479496" cy="5406388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 smtClean="0"/>
              <a:t>D</a:t>
            </a:r>
            <a:r>
              <a:rPr lang="en-US" sz="4000" baseline="29000" dirty="0"/>
              <a:t>*</a:t>
            </a:r>
            <a:r>
              <a:rPr lang="en-US" sz="4000" dirty="0" smtClean="0"/>
              <a:t>  </a:t>
            </a:r>
            <a:r>
              <a:rPr lang="en-US" sz="4000" dirty="0"/>
              <a:t>Signal in </a:t>
            </a:r>
            <a:r>
              <a:rPr lang="en-US" sz="4000" dirty="0" err="1"/>
              <a:t>p+p</a:t>
            </a:r>
            <a:r>
              <a:rPr lang="en-US" sz="4000" dirty="0"/>
              <a:t> </a:t>
            </a:r>
            <a:r>
              <a:rPr lang="en-US" sz="4000" dirty="0" smtClean="0"/>
              <a:t>200 </a:t>
            </a:r>
            <a:r>
              <a:rPr lang="en-US" sz="4000" dirty="0"/>
              <a:t>GeV</a:t>
            </a:r>
          </a:p>
        </p:txBody>
      </p:sp>
      <p:sp>
        <p:nvSpPr>
          <p:cNvPr id="3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3" name="Picture 2" descr="signalMB_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0" y="1107912"/>
            <a:ext cx="7198896" cy="51629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5738119" y="6488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4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 descr="Dotted grid"/>
          <p:cNvSpPr>
            <a:spLocks noChangeArrowheads="1"/>
          </p:cNvSpPr>
          <p:nvPr/>
        </p:nvSpPr>
        <p:spPr bwMode="auto">
          <a:xfrm>
            <a:off x="815722" y="1010520"/>
            <a:ext cx="7479496" cy="5406388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1652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806234" cy="1143000"/>
          </a:xfrm>
          <a:ln/>
        </p:spPr>
        <p:txBody>
          <a:bodyPr>
            <a:noAutofit/>
          </a:bodyPr>
          <a:lstStyle/>
          <a:p>
            <a:r>
              <a:rPr lang="en-US" sz="4000" dirty="0" smtClean="0"/>
              <a:t>D</a:t>
            </a:r>
            <a:r>
              <a:rPr lang="en-US" sz="4000" baseline="29000" dirty="0"/>
              <a:t>0</a:t>
            </a:r>
            <a:r>
              <a:rPr lang="en-US" sz="4000" dirty="0" smtClean="0"/>
              <a:t> signal after requiring the D</a:t>
            </a:r>
            <a:r>
              <a:rPr lang="en-US" sz="4000" baseline="30000" dirty="0" smtClean="0"/>
              <a:t>* </a:t>
            </a:r>
            <a:r>
              <a:rPr lang="en-US" sz="4000" dirty="0" smtClean="0"/>
              <a:t>candidate</a:t>
            </a:r>
            <a:endParaRPr lang="en-US" sz="4000" dirty="0"/>
          </a:p>
        </p:txBody>
      </p:sp>
      <p:sp>
        <p:nvSpPr>
          <p:cNvPr id="3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2" name="Picture 1" descr="SignalD0MB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22" y="1175340"/>
            <a:ext cx="7198896" cy="51629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738119" y="6488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  <p:sp>
        <p:nvSpPr>
          <p:cNvPr id="9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120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Dotted grid"/>
          <p:cNvSpPr>
            <a:spLocks noChangeArrowheads="1"/>
          </p:cNvSpPr>
          <p:nvPr/>
        </p:nvSpPr>
        <p:spPr bwMode="auto">
          <a:xfrm>
            <a:off x="78674" y="2022844"/>
            <a:ext cx="9042848" cy="395644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46</a:t>
            </a:fld>
            <a:endParaRPr lang="en-US"/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101152" y="2125992"/>
            <a:ext cx="8906518" cy="3836179"/>
            <a:chOff x="33718" y="1564091"/>
            <a:chExt cx="9088283" cy="3914468"/>
          </a:xfrm>
        </p:grpSpPr>
        <p:pic>
          <p:nvPicPr>
            <p:cNvPr id="10" name="Picture 9" descr="signal_2.pn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18" y="1564091"/>
              <a:ext cx="3023536" cy="3914468"/>
            </a:xfrm>
            <a:prstGeom prst="rect">
              <a:avLst/>
            </a:prstGeom>
          </p:spPr>
        </p:pic>
        <p:pic>
          <p:nvPicPr>
            <p:cNvPr id="11" name="Picture 10" descr="signal_3.png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070923" y="1564091"/>
              <a:ext cx="3023536" cy="3914468"/>
            </a:xfrm>
            <a:prstGeom prst="rect">
              <a:avLst/>
            </a:prstGeom>
          </p:spPr>
        </p:pic>
        <p:pic>
          <p:nvPicPr>
            <p:cNvPr id="12" name="Picture 11" descr="signal_4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098465" y="1564091"/>
              <a:ext cx="3023536" cy="3914468"/>
            </a:xfrm>
            <a:prstGeom prst="rect">
              <a:avLst/>
            </a:prstGeom>
          </p:spPr>
        </p:pic>
      </p:grp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 smtClean="0"/>
              <a:t>D</a:t>
            </a:r>
            <a:r>
              <a:rPr lang="en-US" sz="4000" baseline="29000" dirty="0"/>
              <a:t>*</a:t>
            </a:r>
            <a:r>
              <a:rPr lang="en-US" sz="4000" dirty="0" smtClean="0"/>
              <a:t>  </a:t>
            </a:r>
            <a:r>
              <a:rPr lang="en-US" sz="4000" dirty="0"/>
              <a:t>Signal in </a:t>
            </a:r>
            <a:r>
              <a:rPr lang="en-US" sz="4000" dirty="0" err="1"/>
              <a:t>p+p</a:t>
            </a:r>
            <a:r>
              <a:rPr lang="en-US" sz="4000" dirty="0"/>
              <a:t> </a:t>
            </a:r>
            <a:r>
              <a:rPr lang="en-US" sz="4000" dirty="0" smtClean="0"/>
              <a:t>200 </a:t>
            </a:r>
            <a:r>
              <a:rPr lang="en-US" sz="4000" dirty="0"/>
              <a:t>GeV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738119" y="6488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</p:spTree>
    <p:extLst>
      <p:ext uri="{BB962C8B-B14F-4D97-AF65-F5344CB8AC3E}">
        <p14:creationId xmlns:p14="http://schemas.microsoft.com/office/powerpoint/2010/main" val="2396958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2" descr="Dotted grid"/>
          <p:cNvSpPr>
            <a:spLocks noChangeArrowheads="1"/>
          </p:cNvSpPr>
          <p:nvPr/>
        </p:nvSpPr>
        <p:spPr bwMode="auto">
          <a:xfrm>
            <a:off x="825500" y="1291470"/>
            <a:ext cx="7338596" cy="519286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b="0" smtClean="0"/>
              <a:pPr/>
              <a:t>47</a:t>
            </a:fld>
            <a:endParaRPr lang="en-US" b="0"/>
          </a:p>
        </p:txBody>
      </p:sp>
      <p:sp>
        <p:nvSpPr>
          <p:cNvPr id="14" name="Line 20"/>
          <p:cNvSpPr>
            <a:spLocks noChangeShapeType="1"/>
          </p:cNvSpPr>
          <p:nvPr/>
        </p:nvSpPr>
        <p:spPr bwMode="auto">
          <a:xfrm>
            <a:off x="142875" y="1049470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25"/>
          <p:cNvSpPr>
            <a:spLocks noGrp="1" noChangeArrowheads="1"/>
          </p:cNvSpPr>
          <p:nvPr>
            <p:ph type="title"/>
          </p:nvPr>
        </p:nvSpPr>
        <p:spPr>
          <a:xfrm>
            <a:off x="183179" y="16164"/>
            <a:ext cx="9069500" cy="1143000"/>
          </a:xfrm>
          <a:ln/>
        </p:spPr>
        <p:txBody>
          <a:bodyPr>
            <a:normAutofit/>
          </a:bodyPr>
          <a:lstStyle/>
          <a:p>
            <a:r>
              <a:rPr lang="en-US" sz="3600" dirty="0" smtClean="0"/>
              <a:t>cc</a:t>
            </a:r>
            <a:r>
              <a:rPr lang="en-US" sz="3600" spc="-20" baseline="20000" dirty="0" smtClean="0"/>
              <a:t>-</a:t>
            </a:r>
            <a:r>
              <a:rPr lang="en-US" sz="3600" dirty="0" smtClean="0"/>
              <a:t>  </a:t>
            </a:r>
            <a:r>
              <a:rPr lang="en-US" sz="3600" dirty="0"/>
              <a:t>cross section </a:t>
            </a:r>
            <a:r>
              <a:rPr lang="en-US" sz="3600" dirty="0" smtClean="0"/>
              <a:t>as</a:t>
            </a:r>
            <a:r>
              <a:rPr lang="en-US" sz="3600" dirty="0"/>
              <a:t> </a:t>
            </a:r>
            <a:r>
              <a:rPr lang="en-US" sz="3600" dirty="0" smtClean="0"/>
              <a:t>inferred </a:t>
            </a:r>
            <a:r>
              <a:rPr lang="en-US" sz="3600" dirty="0"/>
              <a:t>from D</a:t>
            </a:r>
            <a:r>
              <a:rPr lang="en-US" sz="3600" baseline="30000" dirty="0"/>
              <a:t>0</a:t>
            </a:r>
            <a:r>
              <a:rPr lang="en-US" sz="3600" dirty="0"/>
              <a:t> and </a:t>
            </a:r>
            <a:r>
              <a:rPr lang="en-US" sz="3600" dirty="0" smtClean="0"/>
              <a:t>D</a:t>
            </a:r>
            <a:r>
              <a:rPr lang="en-US" sz="3600" baseline="30000" dirty="0" smtClean="0"/>
              <a:t>*</a:t>
            </a:r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2" name="Picture 1" descr="yiel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5201" y="1332673"/>
            <a:ext cx="7054918" cy="5059709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738119" y="6488668"/>
            <a:ext cx="29486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Phys. Rev. D 86 (2012) 72013</a:t>
            </a:r>
          </a:p>
        </p:txBody>
      </p:sp>
    </p:spTree>
    <p:extLst>
      <p:ext uri="{BB962C8B-B14F-4D97-AF65-F5344CB8AC3E}">
        <p14:creationId xmlns:p14="http://schemas.microsoft.com/office/powerpoint/2010/main" val="34962266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5" name="Group 5"/>
          <p:cNvGrpSpPr>
            <a:grpSpLocks/>
          </p:cNvGrpSpPr>
          <p:nvPr/>
        </p:nvGrpSpPr>
        <p:grpSpPr bwMode="auto">
          <a:xfrm>
            <a:off x="115888" y="3500438"/>
            <a:ext cx="3149600" cy="2960687"/>
            <a:chOff x="0" y="0"/>
            <a:chExt cx="1984" cy="1865"/>
          </a:xfrm>
        </p:grpSpPr>
        <p:pic>
          <p:nvPicPr>
            <p:cNvPr id="15361" name="Picture 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84" cy="18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4" name="Group 4"/>
            <p:cNvGrpSpPr>
              <a:grpSpLocks/>
            </p:cNvGrpSpPr>
            <p:nvPr/>
          </p:nvGrpSpPr>
          <p:grpSpPr bwMode="auto">
            <a:xfrm>
              <a:off x="318" y="1362"/>
              <a:ext cx="1070" cy="225"/>
              <a:chOff x="0" y="0"/>
              <a:chExt cx="1069" cy="224"/>
            </a:xfrm>
          </p:grpSpPr>
          <p:sp>
            <p:nvSpPr>
              <p:cNvPr id="15362" name="AutoShape 2"/>
              <p:cNvSpPr>
                <a:spLocks/>
              </p:cNvSpPr>
              <p:nvPr/>
            </p:nvSpPr>
            <p:spPr bwMode="auto">
              <a:xfrm>
                <a:off x="0" y="0"/>
                <a:ext cx="184" cy="182"/>
              </a:xfrm>
              <a:prstGeom prst="star5">
                <a:avLst/>
              </a:prstGeom>
              <a:noFill/>
              <a:ln w="254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63" name="Rectangle 3"/>
              <p:cNvSpPr>
                <a:spLocks/>
              </p:cNvSpPr>
              <p:nvPr/>
            </p:nvSpPr>
            <p:spPr bwMode="auto">
              <a:xfrm>
                <a:off x="124" y="24"/>
                <a:ext cx="94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D8FF"/>
                    </a:solidFill>
                    <a:latin typeface="Times" charset="0"/>
                    <a:ea typeface="ＭＳ Ｐゴシック" charset="0"/>
                    <a:cs typeface="Times" charset="0"/>
                    <a:sym typeface="Times" charset="0"/>
                  </a:rPr>
                  <a:t>STAR preliminary</a:t>
                </a:r>
              </a:p>
            </p:txBody>
          </p:sp>
        </p:grpSp>
      </p:grpSp>
      <p:grpSp>
        <p:nvGrpSpPr>
          <p:cNvPr id="15370" name="Group 10"/>
          <p:cNvGrpSpPr>
            <a:grpSpLocks/>
          </p:cNvGrpSpPr>
          <p:nvPr/>
        </p:nvGrpSpPr>
        <p:grpSpPr bwMode="auto">
          <a:xfrm>
            <a:off x="3162300" y="3500438"/>
            <a:ext cx="3162300" cy="2971800"/>
            <a:chOff x="0" y="0"/>
            <a:chExt cx="1992" cy="1872"/>
          </a:xfrm>
        </p:grpSpPr>
        <p:pic>
          <p:nvPicPr>
            <p:cNvPr id="15366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992" cy="1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369" name="Group 9"/>
            <p:cNvGrpSpPr>
              <a:grpSpLocks/>
            </p:cNvGrpSpPr>
            <p:nvPr/>
          </p:nvGrpSpPr>
          <p:grpSpPr bwMode="auto">
            <a:xfrm>
              <a:off x="704" y="1378"/>
              <a:ext cx="1069" cy="225"/>
              <a:chOff x="0" y="0"/>
              <a:chExt cx="1069" cy="224"/>
            </a:xfrm>
          </p:grpSpPr>
          <p:sp>
            <p:nvSpPr>
              <p:cNvPr id="15367" name="AutoShape 7"/>
              <p:cNvSpPr>
                <a:spLocks/>
              </p:cNvSpPr>
              <p:nvPr/>
            </p:nvSpPr>
            <p:spPr bwMode="auto">
              <a:xfrm>
                <a:off x="0" y="0"/>
                <a:ext cx="184" cy="182"/>
              </a:xfrm>
              <a:prstGeom prst="star5">
                <a:avLst/>
              </a:prstGeom>
              <a:noFill/>
              <a:ln w="254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68" name="Rectangle 8"/>
              <p:cNvSpPr>
                <a:spLocks/>
              </p:cNvSpPr>
              <p:nvPr/>
            </p:nvSpPr>
            <p:spPr bwMode="auto">
              <a:xfrm>
                <a:off x="124" y="24"/>
                <a:ext cx="94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D8FF"/>
                    </a:solidFill>
                    <a:latin typeface="Times" charset="0"/>
                    <a:ea typeface="ＭＳ Ｐゴシック" charset="0"/>
                    <a:cs typeface="Times" charset="0"/>
                    <a:sym typeface="Times" charset="0"/>
                  </a:rPr>
                  <a:t>STAR preliminary</a:t>
                </a:r>
              </a:p>
            </p:txBody>
          </p:sp>
        </p:grpSp>
      </p:grpSp>
      <p:grpSp>
        <p:nvGrpSpPr>
          <p:cNvPr id="15377" name="Group 17"/>
          <p:cNvGrpSpPr>
            <a:grpSpLocks/>
          </p:cNvGrpSpPr>
          <p:nvPr/>
        </p:nvGrpSpPr>
        <p:grpSpPr bwMode="auto">
          <a:xfrm>
            <a:off x="6096000" y="669925"/>
            <a:ext cx="3167063" cy="4422775"/>
            <a:chOff x="0" y="0"/>
            <a:chExt cx="1995" cy="2785"/>
          </a:xfrm>
        </p:grpSpPr>
        <p:pic>
          <p:nvPicPr>
            <p:cNvPr id="15371" name="Picture 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5"/>
              <a:ext cx="1995" cy="2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372" name="Rectangle 12"/>
            <p:cNvSpPr>
              <a:spLocks/>
            </p:cNvSpPr>
            <p:nvPr/>
          </p:nvSpPr>
          <p:spPr bwMode="auto">
            <a:xfrm>
              <a:off x="160" y="2177"/>
              <a:ext cx="1680" cy="6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 type="none" w="med" len="med"/>
                  <a:tailEnd type="none" w="med" len="med"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400">
                  <a:solidFill>
                    <a:srgbClr val="FF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right sign : 1.83&lt;M(K</a:t>
              </a:r>
              <a:r>
                <a:rPr lang="en-US" sz="1400">
                  <a:solidFill>
                    <a:srgbClr val="FF0000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>
                  <a:solidFill>
                    <a:srgbClr val="FF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)&lt;1.9 GeV/c</a:t>
              </a:r>
              <a:r>
                <a:rPr lang="en-US" sz="1400" baseline="30000">
                  <a:solidFill>
                    <a:srgbClr val="FF0000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2</a:t>
              </a:r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endParaRPr>
            </a:p>
            <a:p>
              <a:pPr algn="l"/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wrong sign : K</a:t>
              </a:r>
              <a:r>
                <a:rPr lang="en-US" sz="1400" baseline="300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-</a:t>
              </a:r>
              <a:r>
                <a:rPr lang="en-US" sz="1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 baseline="300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+</a:t>
              </a:r>
              <a:r>
                <a:rPr lang="en-US" sz="1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 baseline="300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−</a:t>
              </a:r>
              <a:r>
                <a:rPr lang="en-US" sz="14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 + K</a:t>
              </a:r>
              <a:r>
                <a:rPr lang="en-US" sz="1400" baseline="30000">
                  <a:solidFill>
                    <a:schemeClr val="tx1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+</a:t>
              </a:r>
              <a:r>
                <a:rPr lang="en-US" sz="1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 baseline="300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−</a:t>
              </a:r>
              <a:r>
                <a:rPr lang="en-US" sz="14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 baseline="30000">
                  <a:solidFill>
                    <a:schemeClr val="tx1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+</a:t>
              </a:r>
              <a:endPara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endParaRPr>
            </a:p>
            <a:p>
              <a:pPr algn="l"/>
              <a:r>
                <a:rPr lang="en-US" sz="1400">
                  <a:solidFill>
                    <a:srgbClr val="0000FF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side band :  1.7&lt;M(K</a:t>
              </a:r>
              <a:r>
                <a:rPr lang="en-US" sz="1400">
                  <a:solidFill>
                    <a:srgbClr val="0000FF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>
                  <a:solidFill>
                    <a:srgbClr val="0000FF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)&lt;1.8 +     		+1.92&lt;M(K</a:t>
              </a:r>
              <a:r>
                <a:rPr lang="en-US" sz="1400">
                  <a:solidFill>
                    <a:srgbClr val="0000FF"/>
                  </a:solidFill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π</a:t>
              </a:r>
              <a:r>
                <a:rPr lang="en-US" sz="1400">
                  <a:solidFill>
                    <a:srgbClr val="0000FF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)&lt;2 GeV/c</a:t>
              </a:r>
              <a:r>
                <a:rPr lang="en-US" sz="1400" baseline="30000">
                  <a:solidFill>
                    <a:srgbClr val="0000FF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2 </a:t>
              </a:r>
              <a:r>
                <a:rPr lang="en-US" sz="1400">
                  <a:solidFill>
                    <a:srgbClr val="0000FF"/>
                  </a:solidFill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 </a:t>
              </a:r>
            </a:p>
          </p:txBody>
        </p:sp>
        <p:pic>
          <p:nvPicPr>
            <p:cNvPr id="15373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" y="0"/>
              <a:ext cx="1760" cy="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5376" name="Group 16"/>
            <p:cNvGrpSpPr>
              <a:grpSpLocks/>
            </p:cNvGrpSpPr>
            <p:nvPr/>
          </p:nvGrpSpPr>
          <p:grpSpPr bwMode="auto">
            <a:xfrm>
              <a:off x="312" y="1737"/>
              <a:ext cx="1069" cy="225"/>
              <a:chOff x="0" y="0"/>
              <a:chExt cx="1069" cy="224"/>
            </a:xfrm>
          </p:grpSpPr>
          <p:sp>
            <p:nvSpPr>
              <p:cNvPr id="15374" name="AutoShape 14"/>
              <p:cNvSpPr>
                <a:spLocks/>
              </p:cNvSpPr>
              <p:nvPr/>
            </p:nvSpPr>
            <p:spPr bwMode="auto">
              <a:xfrm>
                <a:off x="0" y="0"/>
                <a:ext cx="184" cy="182"/>
              </a:xfrm>
              <a:prstGeom prst="star5">
                <a:avLst/>
              </a:prstGeom>
              <a:noFill/>
              <a:ln w="25400" cap="flat">
                <a:solidFill>
                  <a:srgbClr val="D90B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375" name="Rectangle 15"/>
              <p:cNvSpPr>
                <a:spLocks/>
              </p:cNvSpPr>
              <p:nvPr/>
            </p:nvSpPr>
            <p:spPr bwMode="auto">
              <a:xfrm>
                <a:off x="124" y="24"/>
                <a:ext cx="945" cy="2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1400" b="1">
                    <a:solidFill>
                      <a:srgbClr val="00D8FF"/>
                    </a:solidFill>
                    <a:latin typeface="Times" charset="0"/>
                    <a:ea typeface="ＭＳ Ｐゴシック" charset="0"/>
                    <a:cs typeface="Times" charset="0"/>
                    <a:sym typeface="Times" charset="0"/>
                  </a:rPr>
                  <a:t>STAR preliminary</a:t>
                </a:r>
              </a:p>
            </p:txBody>
          </p:sp>
        </p:grpSp>
      </p:grpSp>
      <p:pic>
        <p:nvPicPr>
          <p:cNvPr id="15378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470025" y="-885825"/>
            <a:ext cx="2946400" cy="586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0" name="Line 20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84" name="Picture 2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85" name="Rectangle 25"/>
          <p:cNvSpPr>
            <a:spLocks noGrp="1" noChangeArrowheads="1"/>
          </p:cNvSpPr>
          <p:nvPr>
            <p:ph type="title"/>
          </p:nvPr>
        </p:nvSpPr>
        <p:spPr>
          <a:xfrm>
            <a:off x="457200" y="-276024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29000" dirty="0"/>
              <a:t>0</a:t>
            </a:r>
            <a:r>
              <a:rPr lang="en-US" sz="4000" dirty="0"/>
              <a:t> and D* Signal in </a:t>
            </a:r>
            <a:r>
              <a:rPr lang="en-US" sz="4000" dirty="0" err="1"/>
              <a:t>p+p</a:t>
            </a:r>
            <a:r>
              <a:rPr lang="en-US" sz="4000" dirty="0"/>
              <a:t> 500 GeV</a:t>
            </a:r>
          </a:p>
        </p:txBody>
      </p:sp>
      <p:sp>
        <p:nvSpPr>
          <p:cNvPr id="15386" name="Rectangle 26"/>
          <p:cNvSpPr>
            <a:spLocks/>
          </p:cNvSpPr>
          <p:nvPr/>
        </p:nvSpPr>
        <p:spPr bwMode="auto">
          <a:xfrm>
            <a:off x="2527300" y="1460500"/>
            <a:ext cx="1000125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K</a:t>
            </a:r>
            <a:r>
              <a:rPr lang="en-US" sz="1800" baseline="-250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2</a:t>
            </a:r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*(1430)</a:t>
            </a:r>
          </a:p>
        </p:txBody>
      </p:sp>
      <p:sp>
        <p:nvSpPr>
          <p:cNvPr id="15387" name="Rectangle 27"/>
          <p:cNvSpPr>
            <a:spLocks/>
          </p:cNvSpPr>
          <p:nvPr/>
        </p:nvSpPr>
        <p:spPr bwMode="auto">
          <a:xfrm>
            <a:off x="6354763" y="5359400"/>
            <a:ext cx="26670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600"/>
              </a:spcBef>
            </a:pPr>
            <a:r>
              <a:rPr lang="en-US" sz="14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Different methods reproduce combinatorial background.</a:t>
            </a:r>
            <a:endParaRPr lang="en-US" sz="180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l">
              <a:spcBef>
                <a:spcPts val="600"/>
              </a:spcBef>
            </a:pPr>
            <a:r>
              <a:rPr lang="en-US" sz="14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Consistent results from two background methods.</a:t>
            </a:r>
          </a:p>
        </p:txBody>
      </p:sp>
      <p:sp>
        <p:nvSpPr>
          <p:cNvPr id="15388" name="Rectangle 28"/>
          <p:cNvSpPr>
            <a:spLocks/>
          </p:cNvSpPr>
          <p:nvPr/>
        </p:nvSpPr>
        <p:spPr bwMode="auto">
          <a:xfrm>
            <a:off x="1574800" y="1536700"/>
            <a:ext cx="398463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K*</a:t>
            </a:r>
            <a:r>
              <a:rPr lang="en-US" sz="1800" baseline="300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0</a:t>
            </a:r>
          </a:p>
        </p:txBody>
      </p:sp>
      <p:sp>
        <p:nvSpPr>
          <p:cNvPr id="15389" name="Rectangle 29"/>
          <p:cNvSpPr>
            <a:spLocks/>
          </p:cNvSpPr>
          <p:nvPr/>
        </p:nvSpPr>
        <p:spPr bwMode="auto">
          <a:xfrm>
            <a:off x="3940175" y="2371725"/>
            <a:ext cx="31115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38100" tIns="38100" rIns="38100" bIns="38100">
            <a:spAutoFit/>
          </a:bodyPr>
          <a:lstStyle/>
          <a:p>
            <a:pPr algn="l"/>
            <a:r>
              <a:rPr lang="en-US" sz="1800">
                <a:solidFill>
                  <a:srgbClr val="D90B00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D</a:t>
            </a:r>
            <a:r>
              <a:rPr lang="en-US" sz="1800" baseline="30000">
                <a:solidFill>
                  <a:srgbClr val="D90B00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0</a:t>
            </a:r>
          </a:p>
        </p:txBody>
      </p:sp>
      <p:sp>
        <p:nvSpPr>
          <p:cNvPr id="15390" name="Oval 30"/>
          <p:cNvSpPr>
            <a:spLocks/>
          </p:cNvSpPr>
          <p:nvPr/>
        </p:nvSpPr>
        <p:spPr bwMode="auto">
          <a:xfrm>
            <a:off x="3860800" y="2197100"/>
            <a:ext cx="457200" cy="546100"/>
          </a:xfrm>
          <a:prstGeom prst="ellipse">
            <a:avLst/>
          </a:prstGeom>
          <a:noFill/>
          <a:ln w="34925" cap="flat">
            <a:solidFill>
              <a:srgbClr val="E36C09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23000" dir="5400000" algn="ctr" rotWithShape="0">
              <a:schemeClr val="bg2">
                <a:alpha val="34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1" name="Line 31"/>
          <p:cNvSpPr>
            <a:spLocks noChangeShapeType="1"/>
          </p:cNvSpPr>
          <p:nvPr/>
        </p:nvSpPr>
        <p:spPr bwMode="auto">
          <a:xfrm flipH="1">
            <a:off x="2676525" y="2682875"/>
            <a:ext cx="1249363" cy="822325"/>
          </a:xfrm>
          <a:prstGeom prst="line">
            <a:avLst/>
          </a:prstGeom>
          <a:noFill/>
          <a:ln w="38100" cap="flat">
            <a:solidFill>
              <a:srgbClr val="E36C09"/>
            </a:solidFill>
            <a:prstDash val="solid"/>
            <a:round/>
            <a:headEnd type="none" w="med" len="med"/>
            <a:tailEnd type="arrow" w="sm" len="sm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2" name="Line 32"/>
          <p:cNvSpPr>
            <a:spLocks noChangeShapeType="1"/>
          </p:cNvSpPr>
          <p:nvPr/>
        </p:nvSpPr>
        <p:spPr bwMode="auto">
          <a:xfrm flipH="1">
            <a:off x="4160838" y="2755900"/>
            <a:ext cx="1587" cy="749300"/>
          </a:xfrm>
          <a:prstGeom prst="line">
            <a:avLst/>
          </a:prstGeom>
          <a:noFill/>
          <a:ln w="38100" cap="flat">
            <a:solidFill>
              <a:srgbClr val="E36C09"/>
            </a:solidFill>
            <a:prstDash val="solid"/>
            <a:round/>
            <a:headEnd type="none" w="med" len="med"/>
            <a:tailEnd type="arrow" w="sm" len="sm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393" name="Rectangle 33"/>
          <p:cNvSpPr>
            <a:spLocks/>
          </p:cNvSpPr>
          <p:nvPr/>
        </p:nvSpPr>
        <p:spPr bwMode="auto">
          <a:xfrm>
            <a:off x="6350000" y="5029200"/>
            <a:ext cx="2667000" cy="35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spcBef>
                <a:spcPts val="600"/>
              </a:spcBef>
            </a:pPr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minimum bias L</a:t>
            </a:r>
            <a:r>
              <a:rPr lang="en-US" sz="1800" baseline="32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-1</a:t>
            </a:r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=1.53 nb</a:t>
            </a:r>
            <a:r>
              <a:rPr lang="en-US" sz="1800" baseline="32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-1</a:t>
            </a:r>
          </a:p>
        </p:txBody>
      </p:sp>
      <p:grpSp>
        <p:nvGrpSpPr>
          <p:cNvPr id="15397" name="Group 37"/>
          <p:cNvGrpSpPr>
            <a:grpSpLocks/>
          </p:cNvGrpSpPr>
          <p:nvPr/>
        </p:nvGrpSpPr>
        <p:grpSpPr bwMode="auto">
          <a:xfrm>
            <a:off x="1485900" y="2311400"/>
            <a:ext cx="1697038" cy="355600"/>
            <a:chOff x="0" y="0"/>
            <a:chExt cx="1069" cy="224"/>
          </a:xfrm>
        </p:grpSpPr>
        <p:sp>
          <p:nvSpPr>
            <p:cNvPr id="15395" name="AutoShape 35"/>
            <p:cNvSpPr>
              <a:spLocks/>
            </p:cNvSpPr>
            <p:nvPr/>
          </p:nvSpPr>
          <p:spPr bwMode="auto">
            <a:xfrm>
              <a:off x="0" y="0"/>
              <a:ext cx="184" cy="182"/>
            </a:xfrm>
            <a:prstGeom prst="star5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96" name="Rectangle 36"/>
            <p:cNvSpPr>
              <a:spLocks/>
            </p:cNvSpPr>
            <p:nvPr/>
          </p:nvSpPr>
          <p:spPr bwMode="auto">
            <a:xfrm>
              <a:off x="124" y="24"/>
              <a:ext cx="94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solidFill>
                    <a:srgbClr val="00D8FF"/>
                  </a:solidFill>
                  <a:latin typeface="Times" charset="0"/>
                  <a:ea typeface="ＭＳ Ｐゴシック" charset="0"/>
                  <a:cs typeface="Times" charset="0"/>
                  <a:sym typeface="Times" charset="0"/>
                </a:rPr>
                <a:t>STAR preliminary</a:t>
              </a:r>
            </a:p>
          </p:txBody>
        </p:sp>
      </p:grpSp>
      <p:sp>
        <p:nvSpPr>
          <p:cNvPr id="34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3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469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87" grpId="0" autoUpdateAnimBg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028355-B41C-7245-A54F-C3772A39E138}" type="slidenum">
              <a:rPr lang="en-US"/>
              <a:pPr/>
              <a:t>49</a:t>
            </a:fld>
            <a:endParaRPr lang="en-US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1775" y="5568950"/>
            <a:ext cx="4487863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5586413"/>
            <a:ext cx="3632200" cy="71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826049"/>
            <a:ext cx="6192774" cy="444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142875" y="6400800"/>
            <a:ext cx="8856663" cy="1588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6389" name="Line 5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39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4" name="Rectangle 10"/>
          <p:cNvSpPr>
            <a:spLocks noGrp="1" noChangeArrowheads="1"/>
          </p:cNvSpPr>
          <p:nvPr>
            <p:ph type="title"/>
          </p:nvPr>
        </p:nvSpPr>
        <p:spPr>
          <a:xfrm>
            <a:off x="783456" y="-276024"/>
            <a:ext cx="8229600" cy="1143000"/>
          </a:xfrm>
          <a:ln/>
        </p:spPr>
        <p:txBody>
          <a:bodyPr lIns="0" tIns="0" rIns="0" bIns="0"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29000" dirty="0"/>
              <a:t>0</a:t>
            </a:r>
            <a:r>
              <a:rPr lang="en-US" sz="4000" dirty="0"/>
              <a:t> and D* </a:t>
            </a:r>
            <a:r>
              <a:rPr lang="en-US" sz="4000" dirty="0" err="1"/>
              <a:t>p</a:t>
            </a:r>
            <a:r>
              <a:rPr lang="en-US" sz="4000" baseline="-35000" dirty="0" err="1"/>
              <a:t>T</a:t>
            </a:r>
            <a:r>
              <a:rPr lang="en-US" sz="4000" dirty="0"/>
              <a:t> </a:t>
            </a:r>
            <a:r>
              <a:rPr lang="en-US" sz="4000" dirty="0" smtClean="0"/>
              <a:t>spectra </a:t>
            </a:r>
            <a:r>
              <a:rPr lang="en-US" sz="4000" dirty="0"/>
              <a:t>in </a:t>
            </a:r>
            <a:r>
              <a:rPr lang="en-US" sz="4000" dirty="0" err="1"/>
              <a:t>p+p</a:t>
            </a:r>
            <a:r>
              <a:rPr lang="en-US" sz="4000" dirty="0"/>
              <a:t> 500 GeV </a:t>
            </a:r>
          </a:p>
        </p:txBody>
      </p:sp>
      <p:pic>
        <p:nvPicPr>
          <p:cNvPr id="1639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54100" y="4241800"/>
            <a:ext cx="3770313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397" name="Picture 1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713" y="5575300"/>
            <a:ext cx="44577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8" name="AutoShape 14"/>
          <p:cNvSpPr>
            <a:spLocks/>
          </p:cNvSpPr>
          <p:nvPr/>
        </p:nvSpPr>
        <p:spPr bwMode="auto">
          <a:xfrm>
            <a:off x="152400" y="5473700"/>
            <a:ext cx="4648200" cy="876300"/>
          </a:xfrm>
          <a:prstGeom prst="roundRect">
            <a:avLst>
              <a:gd name="adj" fmla="val 21736"/>
            </a:avLst>
          </a:prstGeom>
          <a:noFill/>
          <a:ln w="254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6399" name="Picture 15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" y="848525"/>
            <a:ext cx="6192774" cy="4445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00" name="Rectangle 16"/>
          <p:cNvSpPr>
            <a:spLocks/>
          </p:cNvSpPr>
          <p:nvPr/>
        </p:nvSpPr>
        <p:spPr bwMode="auto">
          <a:xfrm>
            <a:off x="6462713" y="1004850"/>
            <a:ext cx="2527300" cy="1727200"/>
          </a:xfrm>
          <a:prstGeom prst="rect">
            <a:avLst/>
          </a:prstGeom>
          <a:noFill/>
          <a:ln w="1905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38100" tIns="38100" rIns="38100" bIns="38100"/>
          <a:lstStyle/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</a:t>
            </a:r>
            <a:r>
              <a:rPr lang="en-US" sz="2400" baseline="31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0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yield scaled by       N</a:t>
            </a:r>
            <a:r>
              <a:rPr lang="en-US" sz="2400" baseline="-17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D0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N</a:t>
            </a:r>
            <a:r>
              <a:rPr lang="en-US" sz="2400" baseline="-17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cc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= 0.565</a:t>
            </a:r>
            <a:r>
              <a:rPr lang="en-US" sz="2400" baseline="31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[1]</a:t>
            </a:r>
            <a:endParaRPr lang="en-US" sz="24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l"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</a:t>
            </a:r>
            <a:r>
              <a:rPr lang="en-US" sz="2400" baseline="31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*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yield scaled by      N</a:t>
            </a:r>
            <a:r>
              <a:rPr lang="en-US" sz="2400" baseline="-17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D*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/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N</a:t>
            </a:r>
            <a:r>
              <a:rPr lang="en-US" sz="2400" baseline="-17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cc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= 0.224</a:t>
            </a:r>
            <a:r>
              <a:rPr lang="en-US" sz="2400" baseline="31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[1]</a:t>
            </a:r>
          </a:p>
        </p:txBody>
      </p:sp>
      <p:sp>
        <p:nvSpPr>
          <p:cNvPr id="16401" name="Rectangle 17"/>
          <p:cNvSpPr>
            <a:spLocks/>
          </p:cNvSpPr>
          <p:nvPr/>
        </p:nvSpPr>
        <p:spPr bwMode="auto">
          <a:xfrm>
            <a:off x="6480175" y="2857500"/>
            <a:ext cx="2527300" cy="20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38100" bIns="38100"/>
          <a:lstStyle/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[1] C. Amsler et al. (Particle Data Group), PLB 667 (2008) 1. </a:t>
            </a:r>
          </a:p>
          <a:p>
            <a:pPr algn="l"/>
            <a:endParaRPr lang="en-US" sz="180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[2] FONLL calculation: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Ramona Vogt  </a:t>
            </a:r>
          </a:p>
          <a:p>
            <a:pPr algn="l"/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µ</a:t>
            </a:r>
            <a:r>
              <a:rPr lang="en-US" sz="1800" baseline="-6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F</a:t>
            </a:r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= µ</a:t>
            </a:r>
            <a:r>
              <a:rPr lang="en-US" sz="1800" baseline="-6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R</a:t>
            </a:r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= m</a:t>
            </a:r>
            <a:r>
              <a:rPr lang="en-US" sz="1800" baseline="-6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c</a:t>
            </a:r>
            <a:r>
              <a:rPr lang="en-US" sz="18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, |y| &lt; 1</a:t>
            </a:r>
            <a:r>
              <a:rPr lang="en-US" sz="1800" baseline="-600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 </a:t>
            </a:r>
          </a:p>
        </p:txBody>
      </p:sp>
      <p:pic>
        <p:nvPicPr>
          <p:cNvPr id="16402" name="Picture 18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17600" y="3692525"/>
            <a:ext cx="27559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rgbClr val="FF0217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405" name="Group 21"/>
          <p:cNvGrpSpPr>
            <a:grpSpLocks/>
          </p:cNvGrpSpPr>
          <p:nvPr/>
        </p:nvGrpSpPr>
        <p:grpSpPr bwMode="auto">
          <a:xfrm>
            <a:off x="4267200" y="2755900"/>
            <a:ext cx="1697038" cy="355600"/>
            <a:chOff x="0" y="0"/>
            <a:chExt cx="1069" cy="224"/>
          </a:xfrm>
        </p:grpSpPr>
        <p:sp>
          <p:nvSpPr>
            <p:cNvPr id="16403" name="AutoShape 19"/>
            <p:cNvSpPr>
              <a:spLocks/>
            </p:cNvSpPr>
            <p:nvPr/>
          </p:nvSpPr>
          <p:spPr bwMode="auto">
            <a:xfrm>
              <a:off x="0" y="0"/>
              <a:ext cx="184" cy="182"/>
            </a:xfrm>
            <a:prstGeom prst="star5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6404" name="Rectangle 20"/>
            <p:cNvSpPr>
              <a:spLocks/>
            </p:cNvSpPr>
            <p:nvPr/>
          </p:nvSpPr>
          <p:spPr bwMode="auto">
            <a:xfrm>
              <a:off x="124" y="24"/>
              <a:ext cx="94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solidFill>
                    <a:srgbClr val="00D8FF"/>
                  </a:solidFill>
                  <a:latin typeface="Times" charset="0"/>
                  <a:ea typeface="ＭＳ Ｐゴシック" charset="0"/>
                  <a:cs typeface="Times" charset="0"/>
                  <a:sym typeface="Times" charset="0"/>
                </a:rPr>
                <a:t>STAR preliminary</a:t>
              </a:r>
            </a:p>
          </p:txBody>
        </p:sp>
      </p:grpSp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49338" y="4216400"/>
            <a:ext cx="3738562" cy="41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33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68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68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9799" y="1066839"/>
            <a:ext cx="6904483" cy="4763109"/>
            <a:chOff x="1249799" y="1066839"/>
            <a:chExt cx="6904483" cy="4763109"/>
          </a:xfrm>
        </p:grpSpPr>
        <p:sp>
          <p:nvSpPr>
            <p:cNvPr id="11" name="AutoShape 2" descr="Dotted grid"/>
            <p:cNvSpPr>
              <a:spLocks noChangeArrowheads="1"/>
            </p:cNvSpPr>
            <p:nvPr/>
          </p:nvSpPr>
          <p:spPr bwMode="auto">
            <a:xfrm>
              <a:off x="1249799" y="1066839"/>
              <a:ext cx="6904483" cy="4763109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5" name="Picture 3" descr="HI_datasets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5485" y="1149352"/>
              <a:ext cx="6422229" cy="46154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76200"/>
            <a:ext cx="8229600" cy="821153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Recorded Datasets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543307" y="1339626"/>
            <a:ext cx="7855566" cy="45165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742950" lvl="1" indent="-285750">
              <a:spcBef>
                <a:spcPct val="20000"/>
              </a:spcBef>
              <a:buFont typeface="Arial"/>
              <a:buChar char="–"/>
              <a:defRPr/>
            </a:pPr>
            <a:endParaRPr kumimoji="0" lang="en-US" sz="1400" i="1" u="none" strike="noStrike" kern="1200" cap="none" spc="0" normalizeH="0" baseline="0" noProof="0" dirty="0">
              <a:ln>
                <a:noFill/>
              </a:ln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" name="Picture 8" descr="STAR-logo-base-red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0746" cy="897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1961857" y="6122276"/>
            <a:ext cx="5923241" cy="369332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accent2">
                <a:alpha val="75000"/>
              </a:schemeClr>
            </a:glow>
          </a:effectLst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Fast DAQ + Electron Based Ion Source + 3D Stochastic cooling</a:t>
            </a:r>
            <a:endParaRPr lang="en-US" dirty="0"/>
          </a:p>
        </p:txBody>
      </p:sp>
      <p:sp>
        <p:nvSpPr>
          <p:cNvPr id="13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 xmlns:mv="urn:schemas-microsoft-com:mac:vml">
      <p:transition spd="slow">
        <p:split orient="vert"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AutoShape 2" descr="Dotted grid"/>
          <p:cNvSpPr>
            <a:spLocks noChangeArrowheads="1"/>
          </p:cNvSpPr>
          <p:nvPr/>
        </p:nvSpPr>
        <p:spPr bwMode="auto">
          <a:xfrm>
            <a:off x="127001" y="691190"/>
            <a:ext cx="5863169" cy="5849335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740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4100" y="720725"/>
            <a:ext cx="2717800" cy="1309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9391" y="818611"/>
            <a:ext cx="5616702" cy="5656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75400" y="4711700"/>
            <a:ext cx="24415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Line 5"/>
          <p:cNvSpPr>
            <a:spLocks noChangeShapeType="1"/>
          </p:cNvSpPr>
          <p:nvPr/>
        </p:nvSpPr>
        <p:spPr bwMode="auto">
          <a:xfrm>
            <a:off x="142875" y="622426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7417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8" name="Rectangle 10"/>
          <p:cNvSpPr>
            <a:spLocks noGrp="1" noChangeArrowheads="1"/>
          </p:cNvSpPr>
          <p:nvPr>
            <p:ph type="title"/>
          </p:nvPr>
        </p:nvSpPr>
        <p:spPr>
          <a:xfrm>
            <a:off x="457200" y="-365928"/>
            <a:ext cx="8229600" cy="1143000"/>
          </a:xfrm>
          <a:ln/>
        </p:spPr>
        <p:txBody>
          <a:bodyPr>
            <a:normAutofit/>
          </a:bodyPr>
          <a:lstStyle/>
          <a:p>
            <a:r>
              <a:rPr lang="en-US" sz="4000" dirty="0"/>
              <a:t>Total Charm Cross Section</a:t>
            </a:r>
          </a:p>
        </p:txBody>
      </p:sp>
      <p:grpSp>
        <p:nvGrpSpPr>
          <p:cNvPr id="17421" name="Group 13"/>
          <p:cNvGrpSpPr>
            <a:grpSpLocks/>
          </p:cNvGrpSpPr>
          <p:nvPr/>
        </p:nvGrpSpPr>
        <p:grpSpPr bwMode="auto">
          <a:xfrm>
            <a:off x="3733800" y="4724400"/>
            <a:ext cx="1697038" cy="355600"/>
            <a:chOff x="0" y="0"/>
            <a:chExt cx="1069" cy="224"/>
          </a:xfrm>
        </p:grpSpPr>
        <p:sp>
          <p:nvSpPr>
            <p:cNvPr id="17419" name="AutoShape 11"/>
            <p:cNvSpPr>
              <a:spLocks/>
            </p:cNvSpPr>
            <p:nvPr/>
          </p:nvSpPr>
          <p:spPr bwMode="auto">
            <a:xfrm>
              <a:off x="0" y="0"/>
              <a:ext cx="184" cy="182"/>
            </a:xfrm>
            <a:prstGeom prst="star5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420" name="Rectangle 12"/>
            <p:cNvSpPr>
              <a:spLocks/>
            </p:cNvSpPr>
            <p:nvPr/>
          </p:nvSpPr>
          <p:spPr bwMode="auto">
            <a:xfrm>
              <a:off x="124" y="24"/>
              <a:ext cx="94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>
                  <a:solidFill>
                    <a:srgbClr val="00D8FF"/>
                  </a:solidFill>
                  <a:latin typeface="Times" charset="0"/>
                  <a:ea typeface="ＭＳ Ｐゴシック" charset="0"/>
                  <a:cs typeface="Times" charset="0"/>
                  <a:sym typeface="Times" charset="0"/>
                </a:rPr>
                <a:t>STAR preliminary</a:t>
              </a:r>
            </a:p>
          </p:txBody>
        </p:sp>
      </p:grpSp>
      <p:sp>
        <p:nvSpPr>
          <p:cNvPr id="17422" name="AutoShape 14"/>
          <p:cNvSpPr>
            <a:spLocks/>
          </p:cNvSpPr>
          <p:nvPr/>
        </p:nvSpPr>
        <p:spPr bwMode="auto">
          <a:xfrm>
            <a:off x="6146800" y="2565400"/>
            <a:ext cx="2844800" cy="1511300"/>
          </a:xfrm>
          <a:prstGeom prst="roundRect">
            <a:avLst>
              <a:gd name="adj" fmla="val 12602"/>
            </a:avLst>
          </a:prstGeom>
          <a:noFill/>
          <a:ln w="25400" cap="flat">
            <a:solidFill>
              <a:srgbClr val="D90B00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3" name="Rectangle 15"/>
          <p:cNvSpPr>
            <a:spLocks/>
          </p:cNvSpPr>
          <p:nvPr/>
        </p:nvSpPr>
        <p:spPr bwMode="auto">
          <a:xfrm>
            <a:off x="6654800" y="2171700"/>
            <a:ext cx="1679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D90B00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500 GeV, F = 5.6</a:t>
            </a:r>
          </a:p>
        </p:txBody>
      </p:sp>
      <p:sp>
        <p:nvSpPr>
          <p:cNvPr id="17424" name="AutoShape 16"/>
          <p:cNvSpPr>
            <a:spLocks/>
          </p:cNvSpPr>
          <p:nvPr/>
        </p:nvSpPr>
        <p:spPr bwMode="auto">
          <a:xfrm>
            <a:off x="6197600" y="4610100"/>
            <a:ext cx="2794000" cy="1701800"/>
          </a:xfrm>
          <a:prstGeom prst="roundRect">
            <a:avLst>
              <a:gd name="adj" fmla="val 11190"/>
            </a:avLst>
          </a:prstGeom>
          <a:noFill/>
          <a:ln w="25400" cap="flat">
            <a:solidFill>
              <a:srgbClr val="0000FF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7425" name="Rectangle 17"/>
          <p:cNvSpPr>
            <a:spLocks/>
          </p:cNvSpPr>
          <p:nvPr/>
        </p:nvSpPr>
        <p:spPr bwMode="auto">
          <a:xfrm>
            <a:off x="6731000" y="4152900"/>
            <a:ext cx="1679575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800" b="1">
                <a:solidFill>
                  <a:srgbClr val="002D99"/>
                </a:solidFill>
                <a:latin typeface="Times" charset="0"/>
                <a:ea typeface="ＭＳ Ｐゴシック" charset="0"/>
                <a:cs typeface="Times" charset="0"/>
                <a:sym typeface="Times" charset="0"/>
              </a:rPr>
              <a:t>200 GeV, F = 4.7</a:t>
            </a:r>
          </a:p>
        </p:txBody>
      </p:sp>
      <p:pic>
        <p:nvPicPr>
          <p:cNvPr id="17426" name="Picture 1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18238" y="2652838"/>
            <a:ext cx="2684462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990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AutoShape 2" descr="Dotted grid"/>
          <p:cNvSpPr>
            <a:spLocks noChangeArrowheads="1"/>
          </p:cNvSpPr>
          <p:nvPr/>
        </p:nvSpPr>
        <p:spPr bwMode="auto">
          <a:xfrm>
            <a:off x="54461" y="596707"/>
            <a:ext cx="5175803" cy="609168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2" y="17269"/>
            <a:ext cx="8229601" cy="5603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>
                <a:latin typeface="Arial" pitchFamily="-108" charset="0"/>
                <a:cs typeface="宋体" pitchFamily="-108" charset="-122"/>
              </a:rPr>
              <a:t>D</a:t>
            </a:r>
            <a:r>
              <a:rPr lang="en-US" altLang="zh-CN" sz="4000" baseline="30000" dirty="0">
                <a:latin typeface="Arial" pitchFamily="-108" charset="0"/>
                <a:cs typeface="宋体" pitchFamily="-108" charset="-122"/>
              </a:rPr>
              <a:t>0</a:t>
            </a:r>
            <a:r>
              <a:rPr lang="en-US" altLang="zh-CN" sz="4000" dirty="0">
                <a:latin typeface="Arial" pitchFamily="-108" charset="0"/>
                <a:cs typeface="宋体" pitchFamily="-108" charset="-122"/>
              </a:rPr>
              <a:t> signals in </a:t>
            </a:r>
            <a:r>
              <a:rPr lang="en-US" altLang="zh-CN" sz="4000" dirty="0" err="1">
                <a:latin typeface="Arial" pitchFamily="-108" charset="0"/>
                <a:cs typeface="宋体" pitchFamily="-108" charset="-122"/>
              </a:rPr>
              <a:t>Au+Au</a:t>
            </a:r>
            <a:r>
              <a:rPr lang="en-US" altLang="zh-CN" sz="4000" dirty="0">
                <a:latin typeface="Arial" pitchFamily="-108" charset="0"/>
                <a:cs typeface="宋体" pitchFamily="-108" charset="-122"/>
              </a:rPr>
              <a:t> 200 </a:t>
            </a:r>
            <a:r>
              <a:rPr lang="en-US" altLang="zh-CN" sz="4000" dirty="0" err="1">
                <a:latin typeface="Arial" pitchFamily="-108" charset="0"/>
                <a:cs typeface="宋体" pitchFamily="-108" charset="-122"/>
              </a:rPr>
              <a:t>GeV</a:t>
            </a:r>
            <a:endParaRPr lang="en-US" altLang="zh-CN" sz="4000" dirty="0">
              <a:latin typeface="Arial" pitchFamily="-108" charset="0"/>
              <a:cs typeface="宋体" pitchFamily="-108" charset="-122"/>
            </a:endParaRPr>
          </a:p>
        </p:txBody>
      </p:sp>
      <p:sp>
        <p:nvSpPr>
          <p:cNvPr id="20" name="TextBox 2"/>
          <p:cNvSpPr txBox="1"/>
          <p:nvPr/>
        </p:nvSpPr>
        <p:spPr>
          <a:xfrm>
            <a:off x="5230265" y="830224"/>
            <a:ext cx="3826817" cy="2019982"/>
          </a:xfrm>
          <a:prstGeom prst="rect">
            <a:avLst/>
          </a:prstGeom>
          <a:noFill/>
        </p:spPr>
        <p:txBody>
          <a:bodyPr wrap="square" lIns="80205" tIns="40103" rIns="80205" bIns="40103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Combining data from Year2010 &amp; 2011. </a:t>
            </a:r>
          </a:p>
          <a:p>
            <a:pPr marL="300792" indent="-300792">
              <a:buFont typeface="Wingdings" charset="2"/>
              <a:buChar char="Ø"/>
            </a:pP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  <a:p>
            <a:pPr marL="300792" indent="-300792">
              <a:buFont typeface="Arial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Total: ~ 800 M </a:t>
            </a:r>
            <a:r>
              <a:rPr lang="en-US" dirty="0" smtClean="0">
                <a:latin typeface="Arial"/>
                <a:cs typeface="Arial"/>
              </a:rPr>
              <a:t>Min. bias events.</a:t>
            </a:r>
            <a:endParaRPr lang="en-US" dirty="0">
              <a:latin typeface="Arial"/>
              <a:cs typeface="Arial"/>
            </a:endParaRPr>
          </a:p>
          <a:p>
            <a:pPr marL="300792" indent="-300792">
              <a:buFont typeface="Wingdings" charset="2"/>
              <a:buChar char="Ø"/>
            </a:pPr>
            <a:endParaRPr lang="en-US" dirty="0">
              <a:solidFill>
                <a:srgbClr val="0000FF"/>
              </a:solidFill>
              <a:latin typeface="Arial"/>
              <a:cs typeface="Arial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dirty="0">
                <a:latin typeface="Arial"/>
                <a:cs typeface="Arial"/>
              </a:rPr>
              <a:t>Significant signals are observed</a:t>
            </a:r>
          </a:p>
          <a:p>
            <a:r>
              <a:rPr lang="en-US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solidFill>
                  <a:srgbClr val="0000FF"/>
                </a:solidFill>
                <a:latin typeface="Arial"/>
                <a:cs typeface="Arial"/>
              </a:rPr>
              <a:t>    </a:t>
            </a:r>
            <a:r>
              <a:rPr lang="en-US" dirty="0" smtClean="0">
                <a:latin typeface="Arial"/>
                <a:cs typeface="Arial"/>
              </a:rPr>
              <a:t>in </a:t>
            </a:r>
            <a:r>
              <a:rPr lang="en-US" dirty="0">
                <a:latin typeface="Arial"/>
                <a:cs typeface="Arial"/>
              </a:rPr>
              <a:t>collisions of all </a:t>
            </a:r>
            <a:r>
              <a:rPr lang="en-US" dirty="0" smtClean="0">
                <a:latin typeface="Arial"/>
                <a:cs typeface="Arial"/>
              </a:rPr>
              <a:t>centralities.</a:t>
            </a:r>
            <a:endParaRPr lang="en-US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9" name="Date Placeholder 9"/>
          <p:cNvSpPr txBox="1">
            <a:spLocks/>
          </p:cNvSpPr>
          <p:nvPr/>
        </p:nvSpPr>
        <p:spPr>
          <a:xfrm>
            <a:off x="575830" y="5921118"/>
            <a:ext cx="1825269" cy="331513"/>
          </a:xfrm>
          <a:prstGeom prst="rect">
            <a:avLst/>
          </a:prstGeom>
        </p:spPr>
        <p:txBody>
          <a:bodyPr vert="horz" lIns="87236" tIns="43618" rIns="87236" bIns="43618" rtlCol="0" anchor="ctr"/>
          <a:lstStyle>
            <a:defPPr>
              <a:defRPr lang="en-US"/>
            </a:defPPr>
            <a:lvl1pPr marL="0" algn="l" defTabSz="497280" rtl="0" eaLnBrk="1" latinLnBrk="0" hangingPunct="1">
              <a:defRPr sz="13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97280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4562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1843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89124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6406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3686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0970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78245" algn="l" defTabSz="497280" rtl="0" eaLnBrk="1" latinLnBrk="0" hangingPunct="1"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/>
              <a:t>David Tlusty</a:t>
            </a:r>
            <a:endParaRPr lang="en-US" dirty="0"/>
          </a:p>
        </p:txBody>
      </p:sp>
      <p:grpSp>
        <p:nvGrpSpPr>
          <p:cNvPr id="30" name="Group 5"/>
          <p:cNvGrpSpPr/>
          <p:nvPr/>
        </p:nvGrpSpPr>
        <p:grpSpPr>
          <a:xfrm>
            <a:off x="184701" y="980129"/>
            <a:ext cx="4666471" cy="2812437"/>
            <a:chOff x="0" y="914400"/>
            <a:chExt cx="5454748" cy="3097587"/>
          </a:xfrm>
        </p:grpSpPr>
        <p:pic>
          <p:nvPicPr>
            <p:cNvPr id="31" name="Picture 7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3842"/>
            <a:stretch/>
          </p:blipFill>
          <p:spPr bwMode="auto">
            <a:xfrm>
              <a:off x="0" y="914400"/>
              <a:ext cx="5454748" cy="309758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2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14400" y="2971800"/>
              <a:ext cx="868680" cy="240637"/>
            </a:xfrm>
            <a:prstGeom prst="rect">
              <a:avLst/>
            </a:prstGeom>
            <a:noFill/>
          </p:spPr>
        </p:pic>
        <p:pic>
          <p:nvPicPr>
            <p:cNvPr id="33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06240" y="2803961"/>
              <a:ext cx="960120" cy="265967"/>
            </a:xfrm>
            <a:prstGeom prst="rect">
              <a:avLst/>
            </a:prstGeom>
            <a:noFill/>
          </p:spPr>
        </p:pic>
      </p:grpSp>
      <p:grpSp>
        <p:nvGrpSpPr>
          <p:cNvPr id="34" name="Group 3"/>
          <p:cNvGrpSpPr/>
          <p:nvPr/>
        </p:nvGrpSpPr>
        <p:grpSpPr>
          <a:xfrm>
            <a:off x="184701" y="752741"/>
            <a:ext cx="4646163" cy="5481013"/>
            <a:chOff x="-3520440" y="3839636"/>
            <a:chExt cx="5431009" cy="6036727"/>
          </a:xfrm>
        </p:grpSpPr>
        <p:pic>
          <p:nvPicPr>
            <p:cNvPr id="35" name="Picture 7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200"/>
            <a:stretch/>
          </p:blipFill>
          <p:spPr bwMode="auto">
            <a:xfrm>
              <a:off x="-3520440" y="3839636"/>
              <a:ext cx="5431009" cy="60367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" name="Picture 5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2376078" y="5645289"/>
              <a:ext cx="1249628" cy="346165"/>
            </a:xfrm>
            <a:prstGeom prst="rect">
              <a:avLst/>
            </a:prstGeom>
            <a:noFill/>
          </p:spPr>
        </p:pic>
      </p:grpSp>
      <p:grpSp>
        <p:nvGrpSpPr>
          <p:cNvPr id="3" name="组 2"/>
          <p:cNvGrpSpPr/>
          <p:nvPr/>
        </p:nvGrpSpPr>
        <p:grpSpPr>
          <a:xfrm>
            <a:off x="271383" y="669874"/>
            <a:ext cx="4668639" cy="5832704"/>
            <a:chOff x="208263" y="622301"/>
            <a:chExt cx="5457283" cy="6424075"/>
          </a:xfrm>
        </p:grpSpPr>
        <p:pic>
          <p:nvPicPr>
            <p:cNvPr id="38" name="图片 6" descr="D0_40-80_8_11_signal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901" y="3760278"/>
              <a:ext cx="2729132" cy="3286098"/>
            </a:xfrm>
            <a:prstGeom prst="rect">
              <a:avLst/>
            </a:prstGeom>
          </p:spPr>
        </p:pic>
        <p:pic>
          <p:nvPicPr>
            <p:cNvPr id="40" name="图片 6" descr="D0_0-10_8_11_signal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8263" y="622301"/>
              <a:ext cx="2735012" cy="3293178"/>
            </a:xfrm>
            <a:prstGeom prst="rect">
              <a:avLst/>
            </a:prstGeom>
          </p:spPr>
        </p:pic>
        <p:pic>
          <p:nvPicPr>
            <p:cNvPr id="2" name="图片 1" descr="D0_40-80_51_80_signal.gif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4800" y="3751000"/>
              <a:ext cx="2720746" cy="3276000"/>
            </a:xfrm>
            <a:prstGeom prst="rect">
              <a:avLst/>
            </a:prstGeom>
          </p:spPr>
        </p:pic>
        <p:pic>
          <p:nvPicPr>
            <p:cNvPr id="41" name="图片 13" descr="D0_0-10_51_80_signal.gif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5033" y="642668"/>
              <a:ext cx="2711548" cy="3264926"/>
            </a:xfrm>
            <a:prstGeom prst="rect">
              <a:avLst/>
            </a:prstGeom>
          </p:spPr>
        </p:pic>
      </p:grpSp>
      <p:sp>
        <p:nvSpPr>
          <p:cNvPr id="21" name="Rectangle 20"/>
          <p:cNvSpPr/>
          <p:nvPr/>
        </p:nvSpPr>
        <p:spPr>
          <a:xfrm>
            <a:off x="6550021" y="6139138"/>
            <a:ext cx="2593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hlinkClick r:id="rId9"/>
              </a:rPr>
              <a:t>arXiv:1208.0057 [hep-ex]</a:t>
            </a:r>
            <a:endParaRPr lang="en-US" dirty="0"/>
          </a:p>
        </p:txBody>
      </p:sp>
      <p:sp>
        <p:nvSpPr>
          <p:cNvPr id="22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130944" y="6535906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3" name="Line 4"/>
          <p:cNvSpPr>
            <a:spLocks noChangeShapeType="1"/>
          </p:cNvSpPr>
          <p:nvPr/>
        </p:nvSpPr>
        <p:spPr bwMode="auto">
          <a:xfrm>
            <a:off x="142875" y="49467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51</a:t>
            </a:fld>
            <a:endParaRPr lang="en-US" dirty="0"/>
          </a:p>
        </p:txBody>
      </p:sp>
      <p:pic>
        <p:nvPicPr>
          <p:cNvPr id="25" name="Picture 9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11084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utoShape 2" descr="Dotted grid"/>
          <p:cNvSpPr>
            <a:spLocks noChangeArrowheads="1"/>
          </p:cNvSpPr>
          <p:nvPr/>
        </p:nvSpPr>
        <p:spPr bwMode="auto">
          <a:xfrm>
            <a:off x="4987432" y="1213707"/>
            <a:ext cx="4023416" cy="4474572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8" name="AutoShape 2" descr="Dotted grid"/>
          <p:cNvSpPr>
            <a:spLocks noChangeArrowheads="1"/>
          </p:cNvSpPr>
          <p:nvPr/>
        </p:nvSpPr>
        <p:spPr bwMode="auto">
          <a:xfrm>
            <a:off x="399368" y="1213706"/>
            <a:ext cx="4071191" cy="4663776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49888" y="-11651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/>
          <p:cNvSpPr>
            <a:spLocks noGrp="1" noChangeArrowheads="1"/>
          </p:cNvSpPr>
          <p:nvPr>
            <p:ph type="title"/>
          </p:nvPr>
        </p:nvSpPr>
        <p:spPr>
          <a:xfrm>
            <a:off x="247463" y="-264786"/>
            <a:ext cx="9074233" cy="1143000"/>
          </a:xfrm>
          <a:ln/>
        </p:spPr>
        <p:txBody>
          <a:bodyPr lIns="0" tIns="0" rIns="0" bIns="0" anchor="ctr">
            <a:noAutofit/>
          </a:bodyPr>
          <a:lstStyle/>
          <a:p>
            <a:r>
              <a:rPr lang="en-US" sz="4000" dirty="0"/>
              <a:t>D</a:t>
            </a:r>
            <a:r>
              <a:rPr lang="en-US" sz="4000" baseline="32000" dirty="0"/>
              <a:t>0</a:t>
            </a:r>
            <a:r>
              <a:rPr lang="en-US" sz="4000" dirty="0"/>
              <a:t> </a:t>
            </a:r>
            <a:r>
              <a:rPr lang="en-US" sz="4000" dirty="0" err="1"/>
              <a:t>Au+Au</a:t>
            </a:r>
            <a:r>
              <a:rPr lang="en-US" sz="4000" dirty="0"/>
              <a:t> 200 GeV Invariant Yield </a:t>
            </a:r>
            <a:r>
              <a:rPr lang="en-US" sz="4000" dirty="0" smtClean="0"/>
              <a:t>Spectra</a:t>
            </a:r>
            <a:endParaRPr lang="en-US" sz="4000" baseline="-35000" dirty="0"/>
          </a:p>
        </p:txBody>
      </p:sp>
      <p:pic>
        <p:nvPicPr>
          <p:cNvPr id="3" name="Picture 2" descr="D0_spectra_AuAu200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4866" y="1290926"/>
            <a:ext cx="3837757" cy="43524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4" name="Picture 3" descr="D0_spectra_color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089" y="1352330"/>
            <a:ext cx="4001754" cy="43524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326188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571999" y="5987117"/>
            <a:ext cx="2593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hlinkClick r:id="rId5"/>
              </a:rPr>
              <a:t>arXiv:1208.0057 [hep-ex]</a:t>
            </a:r>
            <a:endParaRPr lang="en-US" dirty="0"/>
          </a:p>
        </p:txBody>
      </p:sp>
      <p:sp>
        <p:nvSpPr>
          <p:cNvPr id="11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1433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42875" y="72769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-264786"/>
            <a:ext cx="8229600" cy="1143000"/>
          </a:xfrm>
          <a:ln/>
        </p:spPr>
        <p:txBody>
          <a:bodyPr lIns="0" tIns="0" rIns="0" bIns="0" anchor="ctr"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32000" dirty="0"/>
              <a:t>0</a:t>
            </a:r>
            <a:r>
              <a:rPr lang="en-US" sz="4000" dirty="0"/>
              <a:t> </a:t>
            </a:r>
            <a:r>
              <a:rPr lang="en-US" sz="4000" dirty="0" err="1"/>
              <a:t>Au+Au</a:t>
            </a:r>
            <a:r>
              <a:rPr lang="en-US" sz="4000" dirty="0"/>
              <a:t> 200 </a:t>
            </a:r>
            <a:r>
              <a:rPr lang="en-US" sz="4000" dirty="0" smtClean="0"/>
              <a:t>GeV R</a:t>
            </a:r>
            <a:r>
              <a:rPr lang="en-US" sz="4000" baseline="-35000" dirty="0" smtClean="0"/>
              <a:t>AA</a:t>
            </a:r>
            <a:endParaRPr lang="en-US" sz="4000" baseline="-35000" dirty="0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52596" y="6326188"/>
            <a:ext cx="114993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525876" y="820893"/>
            <a:ext cx="5122644" cy="4969524"/>
            <a:chOff x="1731818" y="851302"/>
            <a:chExt cx="5922817" cy="5745778"/>
          </a:xfrm>
        </p:grpSpPr>
        <p:sp>
          <p:nvSpPr>
            <p:cNvPr id="8" name="AutoShape 2" descr="Dotted grid"/>
            <p:cNvSpPr>
              <a:spLocks noChangeArrowheads="1"/>
            </p:cNvSpPr>
            <p:nvPr/>
          </p:nvSpPr>
          <p:spPr bwMode="auto">
            <a:xfrm>
              <a:off x="1731818" y="851302"/>
              <a:ext cx="5922817" cy="5745778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2" name="Picture 1" descr="RAA.pd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0191" y="878214"/>
              <a:ext cx="5435600" cy="56642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632920" y="1073789"/>
              <a:ext cx="259397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u="sng" dirty="0">
                  <a:hlinkClick r:id="rId5"/>
                </a:rPr>
                <a:t>arXiv:1208.0057 [hep-ex]</a:t>
              </a:r>
              <a:endParaRPr lang="en-US" dirty="0"/>
            </a:p>
          </p:txBody>
        </p:sp>
      </p:grp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5796529" y="5649996"/>
            <a:ext cx="3203009" cy="796503"/>
            <a:chOff x="162387" y="3972660"/>
            <a:chExt cx="3343919" cy="822834"/>
          </a:xfrm>
        </p:grpSpPr>
        <p:sp>
          <p:nvSpPr>
            <p:cNvPr id="10" name="AutoShape 8"/>
            <p:cNvSpPr>
              <a:spLocks noChangeArrowheads="1"/>
            </p:cNvSpPr>
            <p:nvPr/>
          </p:nvSpPr>
          <p:spPr bwMode="auto">
            <a:xfrm>
              <a:off x="162387" y="3972660"/>
              <a:ext cx="3343919" cy="822834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49000"/>
              </a:srgbClr>
            </a:solidFill>
            <a:ln w="38100">
              <a:solidFill>
                <a:srgbClr val="00009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 sz="1200" dirty="0"/>
            </a:p>
          </p:txBody>
        </p:sp>
        <p:graphicFrame>
          <p:nvGraphicFramePr>
            <p:cNvPr id="11" name="Object 2"/>
            <p:cNvGraphicFramePr>
              <a:graphicFrameLocks noChangeAspect="1"/>
            </p:cNvGraphicFramePr>
            <p:nvPr/>
          </p:nvGraphicFramePr>
          <p:xfrm>
            <a:off x="163139" y="4025554"/>
            <a:ext cx="3216633" cy="7064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9" name="Equation" r:id="rId6" imgW="2146300" imgH="469900" progId="Equation.3">
                    <p:embed/>
                  </p:oleObj>
                </mc:Choice>
                <mc:Fallback>
                  <p:oleObj name="Equation" r:id="rId6" imgW="21463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3139" y="4025554"/>
                          <a:ext cx="3216633" cy="70643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24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AutoShape 2" descr="Dotted grid"/>
          <p:cNvSpPr>
            <a:spLocks noChangeArrowheads="1"/>
          </p:cNvSpPr>
          <p:nvPr/>
        </p:nvSpPr>
        <p:spPr bwMode="auto">
          <a:xfrm>
            <a:off x="4933742" y="635001"/>
            <a:ext cx="4204827" cy="3291294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21" name="AutoShape 2" descr="Dotted grid"/>
          <p:cNvSpPr>
            <a:spLocks noChangeArrowheads="1"/>
          </p:cNvSpPr>
          <p:nvPr/>
        </p:nvSpPr>
        <p:spPr bwMode="auto">
          <a:xfrm>
            <a:off x="1587" y="3318006"/>
            <a:ext cx="4204827" cy="3162199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2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7" name="Rectangle 9"/>
          <p:cNvSpPr>
            <a:spLocks noGrp="1" noChangeArrowheads="1"/>
          </p:cNvSpPr>
          <p:nvPr>
            <p:ph type="title"/>
          </p:nvPr>
        </p:nvSpPr>
        <p:spPr>
          <a:xfrm>
            <a:off x="247464" y="-264786"/>
            <a:ext cx="9015972" cy="1143000"/>
          </a:xfrm>
          <a:ln/>
        </p:spPr>
        <p:txBody>
          <a:bodyPr lIns="0" tIns="0" rIns="0" bIns="0" anchor="ctr">
            <a:normAutofit/>
          </a:bodyPr>
          <a:lstStyle/>
          <a:p>
            <a:r>
              <a:rPr lang="en-US" sz="4000" dirty="0"/>
              <a:t>D</a:t>
            </a:r>
            <a:r>
              <a:rPr lang="en-US" sz="4000" baseline="32000" dirty="0"/>
              <a:t>0</a:t>
            </a:r>
            <a:r>
              <a:rPr lang="en-US" sz="4000" dirty="0"/>
              <a:t> </a:t>
            </a:r>
            <a:r>
              <a:rPr lang="en-US" sz="4000" dirty="0" err="1"/>
              <a:t>Au+Au</a:t>
            </a:r>
            <a:r>
              <a:rPr lang="en-US" sz="4000" dirty="0"/>
              <a:t> 200 GeV </a:t>
            </a:r>
            <a:r>
              <a:rPr lang="en-US" sz="4000" dirty="0" smtClean="0"/>
              <a:t>spectra </a:t>
            </a:r>
            <a:r>
              <a:rPr lang="en-US" sz="4000" dirty="0"/>
              <a:t>&amp; R</a:t>
            </a:r>
            <a:r>
              <a:rPr lang="en-US" sz="4000" baseline="-35000" dirty="0"/>
              <a:t>AA</a:t>
            </a:r>
          </a:p>
        </p:txBody>
      </p:sp>
      <p:sp>
        <p:nvSpPr>
          <p:cNvPr id="12298" name="Rectangle 10"/>
          <p:cNvSpPr>
            <a:spLocks/>
          </p:cNvSpPr>
          <p:nvPr/>
        </p:nvSpPr>
        <p:spPr bwMode="auto">
          <a:xfrm>
            <a:off x="1588" y="1636895"/>
            <a:ext cx="4932154" cy="2105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1000"/>
              </a:spcBef>
              <a:buClr>
                <a:srgbClr val="0000FF"/>
              </a:buClr>
              <a:buSzPct val="100000"/>
              <a:buFont typeface="Wingdings" charset="0"/>
              <a:buChar char="«"/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Suppression at high </a:t>
            </a:r>
            <a:r>
              <a:rPr lang="en-US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</a:t>
            </a:r>
            <a:r>
              <a:rPr lang="en-US" sz="2000" baseline="-25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in central and 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mid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-central collisions</a:t>
            </a:r>
          </a:p>
          <a:p>
            <a:pPr marL="381000" indent="-381000" algn="l">
              <a:spcBef>
                <a:spcPts val="1000"/>
              </a:spcBef>
              <a:buClr>
                <a:srgbClr val="0000FF"/>
              </a:buClr>
              <a:buSzPct val="100000"/>
              <a:buFont typeface="Wingdings" charset="0"/>
              <a:buChar char="«"/>
            </a:pP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Enhancement at intermediate </a:t>
            </a:r>
            <a:r>
              <a:rPr lang="en-US" sz="20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</a:t>
            </a:r>
            <a:r>
              <a:rPr lang="en-US" sz="2000" baseline="-250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T</a:t>
            </a:r>
            <a:r>
              <a:rPr lang="en-US" sz="20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</a:p>
          <a:p>
            <a:pPr marL="381000" indent="-381000" algn="l">
              <a:spcBef>
                <a:spcPts val="1000"/>
              </a:spcBef>
              <a:buClr>
                <a:srgbClr val="0000FF"/>
              </a:buClr>
              <a:buSzPct val="100000"/>
              <a:buFont typeface="Wingdings" charset="0"/>
              <a:buChar char="«"/>
            </a:pPr>
            <a:r>
              <a:rPr lang="en-US" sz="2000" dirty="0" smtClean="0"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D decouples earlier that ordinary hadrons</a:t>
            </a: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pic>
        <p:nvPicPr>
          <p:cNvPr id="12301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2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4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5" name="Picture 1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2099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06" name="Picture 1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80000" y="762000"/>
            <a:ext cx="3886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308" name="Rectangle 20"/>
          <p:cNvSpPr>
            <a:spLocks/>
          </p:cNvSpPr>
          <p:nvPr/>
        </p:nvSpPr>
        <p:spPr bwMode="auto">
          <a:xfrm>
            <a:off x="4562880" y="4382826"/>
            <a:ext cx="4281272" cy="17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200" dirty="0">
                <a:solidFill>
                  <a:srgbClr val="558E28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He: arXiv:</a:t>
            </a:r>
            <a:r>
              <a:rPr lang="en-US" sz="1200" dirty="0" smtClean="0">
                <a:solidFill>
                  <a:srgbClr val="558E28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1204.4442 </a:t>
            </a:r>
            <a:r>
              <a:rPr lang="en-US" sz="1200" dirty="0" err="1" smtClean="0">
                <a:solidFill>
                  <a:srgbClr val="558E28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Focker</a:t>
            </a:r>
            <a:r>
              <a:rPr lang="en-US" sz="1200" dirty="0">
                <a:solidFill>
                  <a:srgbClr val="558E28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-</a:t>
            </a:r>
            <a:r>
              <a:rPr lang="en-US" sz="1200" dirty="0" smtClean="0">
                <a:solidFill>
                  <a:srgbClr val="558E28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Planck Resonance </a:t>
            </a:r>
            <a:r>
              <a:rPr lang="en-US" sz="1200" dirty="0">
                <a:solidFill>
                  <a:srgbClr val="558E28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recombination</a:t>
            </a:r>
          </a:p>
        </p:txBody>
      </p:sp>
      <p:sp>
        <p:nvSpPr>
          <p:cNvPr id="12309" name="Rectangle 21"/>
          <p:cNvSpPr>
            <a:spLocks/>
          </p:cNvSpPr>
          <p:nvPr/>
        </p:nvSpPr>
        <p:spPr bwMode="auto">
          <a:xfrm>
            <a:off x="4400029" y="4034545"/>
            <a:ext cx="456617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/>
            <a:r>
              <a:rPr lang="en-US" sz="1200" dirty="0" err="1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Gossiaux</a:t>
            </a:r>
            <a:r>
              <a:rPr lang="en-US" sz="1200" dirty="0" smtClean="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: arXiv</a:t>
            </a:r>
            <a:r>
              <a:rPr lang="en-US" sz="1200" dirty="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:</a:t>
            </a:r>
            <a:r>
              <a:rPr lang="en-US" sz="1200" dirty="0" smtClean="0">
                <a:solidFill>
                  <a:schemeClr val="tx1"/>
                </a:solidFill>
                <a:latin typeface="Calibri Bold" charset="0"/>
                <a:ea typeface="ＭＳ Ｐゴシック" charset="0"/>
                <a:cs typeface="Calibri Bold" charset="0"/>
                <a:sym typeface="Calibri Bold" charset="0"/>
              </a:rPr>
              <a:t>1207.5445, </a:t>
            </a:r>
            <a:r>
              <a:rPr lang="en-US" sz="1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Boltzmann &amp; </a:t>
            </a:r>
            <a:r>
              <a:rPr lang="en-US" sz="1200" dirty="0" err="1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pQCD</a:t>
            </a:r>
            <a:r>
              <a:rPr lang="en-US" sz="12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  <a:r>
              <a:rPr lang="en-US" sz="12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with running coupling</a:t>
            </a:r>
          </a:p>
        </p:txBody>
      </p:sp>
      <p:sp>
        <p:nvSpPr>
          <p:cNvPr id="16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97552" y="6393616"/>
            <a:ext cx="2132013" cy="455612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>
                <a:latin typeface="Garamond" charset="0"/>
              </a:rPr>
              <a:t>April</a:t>
            </a:r>
            <a:r>
              <a:rPr lang="cs-CZ" b="1" dirty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912" y="3434516"/>
            <a:ext cx="4122737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8" name="Group 15"/>
          <p:cNvGrpSpPr>
            <a:grpSpLocks/>
          </p:cNvGrpSpPr>
          <p:nvPr/>
        </p:nvGrpSpPr>
        <p:grpSpPr bwMode="auto">
          <a:xfrm>
            <a:off x="718739" y="5496426"/>
            <a:ext cx="1697038" cy="355600"/>
            <a:chOff x="0" y="0"/>
            <a:chExt cx="1069" cy="224"/>
          </a:xfrm>
        </p:grpSpPr>
        <p:sp>
          <p:nvSpPr>
            <p:cNvPr id="19" name="AutoShape 13"/>
            <p:cNvSpPr>
              <a:spLocks/>
            </p:cNvSpPr>
            <p:nvPr/>
          </p:nvSpPr>
          <p:spPr bwMode="auto">
            <a:xfrm>
              <a:off x="0" y="0"/>
              <a:ext cx="184" cy="182"/>
            </a:xfrm>
            <a:prstGeom prst="star5">
              <a:avLst/>
            </a:prstGeom>
            <a:noFill/>
            <a:ln w="25400" cap="flat">
              <a:solidFill>
                <a:srgbClr val="D90B00"/>
              </a:solidFill>
              <a:prstDash val="solid"/>
              <a:round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0" name="Rectangle 14"/>
            <p:cNvSpPr>
              <a:spLocks/>
            </p:cNvSpPr>
            <p:nvPr/>
          </p:nvSpPr>
          <p:spPr bwMode="auto">
            <a:xfrm>
              <a:off x="124" y="24"/>
              <a:ext cx="945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 b="1" dirty="0">
                  <a:solidFill>
                    <a:srgbClr val="00D8FF"/>
                  </a:solidFill>
                  <a:latin typeface="Times" charset="0"/>
                  <a:ea typeface="ＭＳ Ｐゴシック" charset="0"/>
                  <a:cs typeface="Times" charset="0"/>
                  <a:sym typeface="Times" charset="0"/>
                </a:rPr>
                <a:t>STAR preliminary</a:t>
              </a:r>
            </a:p>
          </p:txBody>
        </p:sp>
      </p:grpSp>
      <p:sp>
        <p:nvSpPr>
          <p:cNvPr id="2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86855"/>
            <a:ext cx="2133600" cy="365125"/>
          </a:xfrm>
        </p:spPr>
        <p:txBody>
          <a:bodyPr/>
          <a:lstStyle/>
          <a:p>
            <a:fld id="{843A5686-80B4-294D-ADF9-DB056E55A774}" type="slidenum">
              <a:rPr lang="en-US" smtClean="0"/>
              <a:pPr/>
              <a:t>54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9420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8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6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8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68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8" grpId="0" autoUpdateAnimBg="0"/>
      <p:bldP spid="12308" grpId="0" autoUpdateAnimBg="0"/>
      <p:bldP spid="12308" grpId="1" autoUpdateAnimBg="0"/>
      <p:bldP spid="12309" grpId="0" autoUpdateAnimBg="0"/>
      <p:bldP spid="12309" grpId="1" autoUpdateAnimBg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2" descr="Dotted grid"/>
          <p:cNvSpPr>
            <a:spLocks noChangeArrowheads="1"/>
          </p:cNvSpPr>
          <p:nvPr/>
        </p:nvSpPr>
        <p:spPr bwMode="auto">
          <a:xfrm>
            <a:off x="71352" y="635486"/>
            <a:ext cx="4076802" cy="4744267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36" name="AutoShape 2" descr="Dotted grid"/>
          <p:cNvSpPr>
            <a:spLocks noChangeArrowheads="1"/>
          </p:cNvSpPr>
          <p:nvPr/>
        </p:nvSpPr>
        <p:spPr bwMode="auto">
          <a:xfrm>
            <a:off x="4184462" y="728695"/>
            <a:ext cx="4857795" cy="3932073"/>
          </a:xfrm>
          <a:prstGeom prst="roundRect">
            <a:avLst>
              <a:gd name="adj" fmla="val 3042"/>
            </a:avLst>
          </a:prstGeom>
          <a:solidFill>
            <a:schemeClr val="bg1"/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sp>
        <p:nvSpPr>
          <p:cNvPr id="6" name="灯片编号占位符 5"/>
          <p:cNvSpPr txBox="1">
            <a:spLocks noGrp="1"/>
          </p:cNvSpPr>
          <p:nvPr/>
        </p:nvSpPr>
        <p:spPr bwMode="auto">
          <a:xfrm>
            <a:off x="6553200" y="6496050"/>
            <a:ext cx="2133600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24" tIns="45713" rIns="91424" bIns="45713" anchor="b">
            <a:prstTxWarp prst="textNoShape">
              <a:avLst/>
            </a:prstTxWarp>
          </a:bodyPr>
          <a:lstStyle/>
          <a:p>
            <a:pPr algn="r"/>
            <a:fld id="{A10ECD90-7570-B449-A650-8E115122AA4F}" type="slidenum">
              <a:rPr lang="en-US" altLang="zh-CN">
                <a:latin typeface="Garamond" pitchFamily="-108" charset="0"/>
              </a:rPr>
              <a:pPr algn="r"/>
              <a:t>55</a:t>
            </a:fld>
            <a:endParaRPr lang="en-US" altLang="zh-CN">
              <a:latin typeface="Garamond" pitchFamily="-108" charset="0"/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title"/>
          </p:nvPr>
        </p:nvSpPr>
        <p:spPr>
          <a:xfrm>
            <a:off x="259118" y="-17324"/>
            <a:ext cx="9097535" cy="560387"/>
          </a:xfrm>
        </p:spPr>
        <p:txBody>
          <a:bodyPr>
            <a:noAutofit/>
          </a:bodyPr>
          <a:lstStyle/>
          <a:p>
            <a:pPr eaLnBrk="1" hangingPunct="1"/>
            <a:r>
              <a:rPr lang="en-US" altLang="zh-CN" sz="4000" dirty="0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D</a:t>
            </a:r>
            <a:r>
              <a:rPr lang="en-US" altLang="zh-CN" sz="4000" baseline="30000" dirty="0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0</a:t>
            </a:r>
            <a:r>
              <a:rPr lang="en-US" altLang="zh-CN" sz="4000" dirty="0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 </a:t>
            </a:r>
            <a:r>
              <a:rPr lang="en-US" altLang="zh-CN" sz="4000" dirty="0" smtClean="0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elliptic flow in </a:t>
            </a:r>
            <a:r>
              <a:rPr lang="en-US" altLang="zh-CN" sz="4000" dirty="0" err="1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Au+Au</a:t>
            </a:r>
            <a:r>
              <a:rPr lang="en-US" altLang="zh-CN" sz="4000" dirty="0">
                <a:solidFill>
                  <a:srgbClr val="000000"/>
                </a:solidFill>
                <a:latin typeface="Arial" pitchFamily="-108" charset="0"/>
                <a:cs typeface="宋体" pitchFamily="-108" charset="-122"/>
              </a:rPr>
              <a:t> 200 GeV</a:t>
            </a:r>
          </a:p>
        </p:txBody>
      </p:sp>
      <p:sp>
        <p:nvSpPr>
          <p:cNvPr id="19" name="TextBox 9"/>
          <p:cNvSpPr txBox="1"/>
          <p:nvPr/>
        </p:nvSpPr>
        <p:spPr>
          <a:xfrm>
            <a:off x="4196114" y="4695721"/>
            <a:ext cx="4857795" cy="893519"/>
          </a:xfrm>
          <a:prstGeom prst="rect">
            <a:avLst/>
          </a:prstGeom>
          <a:noFill/>
        </p:spPr>
        <p:txBody>
          <a:bodyPr wrap="square" lIns="80205" tIns="40103" rIns="80205" bIns="40103" rtlCol="0">
            <a:spAutoFit/>
          </a:bodyPr>
          <a:lstStyle/>
          <a:p>
            <a:pPr marL="285750" indent="-285750">
              <a:lnSpc>
                <a:spcPct val="110000"/>
              </a:lnSpc>
              <a:buFont typeface="Arial" pitchFamily="34" charset="0"/>
              <a:buChar char="•"/>
            </a:pPr>
            <a:r>
              <a:rPr lang="en-US" sz="1600" dirty="0" smtClean="0">
                <a:latin typeface="Arial"/>
                <a:cs typeface="Arial"/>
              </a:rPr>
              <a:t>Need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HFT</a:t>
            </a:r>
            <a:r>
              <a:rPr lang="en-US" sz="1600" dirty="0">
                <a:latin typeface="Arial"/>
                <a:cs typeface="Arial"/>
              </a:rPr>
              <a:t> for more </a:t>
            </a:r>
            <a:r>
              <a:rPr lang="en-US" sz="1600" b="1" dirty="0">
                <a:solidFill>
                  <a:srgbClr val="0000FF"/>
                </a:solidFill>
                <a:latin typeface="Arial"/>
                <a:cs typeface="Arial"/>
              </a:rPr>
              <a:t>precise measurement</a:t>
            </a:r>
            <a:r>
              <a:rPr lang="en-US" sz="1600" dirty="0">
                <a:latin typeface="Arial"/>
                <a:cs typeface="Arial"/>
              </a:rPr>
              <a:t>: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             </a:t>
            </a:r>
            <a:r>
              <a:rPr lang="en-US" sz="1600" dirty="0">
                <a:latin typeface="Arial"/>
                <a:cs typeface="Arial"/>
              </a:rPr>
              <a:t>- to </a:t>
            </a:r>
            <a:r>
              <a:rPr lang="en-US" sz="1600" dirty="0" smtClean="0">
                <a:latin typeface="Arial"/>
                <a:cs typeface="Arial"/>
              </a:rPr>
              <a:t>study </a:t>
            </a:r>
            <a:r>
              <a:rPr lang="en-US" sz="1600" dirty="0">
                <a:latin typeface="Arial"/>
                <a:cs typeface="Arial"/>
              </a:rPr>
              <a:t>the coalescence scenarios.</a:t>
            </a:r>
          </a:p>
          <a:p>
            <a:pPr>
              <a:lnSpc>
                <a:spcPct val="110000"/>
              </a:lnSpc>
            </a:pPr>
            <a:r>
              <a:rPr lang="en-US" sz="1600" dirty="0" smtClean="0">
                <a:latin typeface="Arial"/>
                <a:cs typeface="Arial"/>
              </a:rPr>
              <a:t>             </a:t>
            </a:r>
            <a:r>
              <a:rPr lang="en-US" sz="1600" dirty="0">
                <a:latin typeface="Arial"/>
                <a:cs typeface="Arial"/>
              </a:rPr>
              <a:t>- to </a:t>
            </a:r>
            <a:r>
              <a:rPr lang="en-US" sz="1600" dirty="0" smtClean="0">
                <a:latin typeface="Arial"/>
                <a:cs typeface="Arial"/>
              </a:rPr>
              <a:t>study </a:t>
            </a:r>
            <a:r>
              <a:rPr lang="en-US" sz="1600" dirty="0">
                <a:latin typeface="Arial"/>
                <a:cs typeface="Arial"/>
              </a:rPr>
              <a:t>the energy dependence</a:t>
            </a:r>
            <a:r>
              <a:rPr lang="en-US" sz="1600" dirty="0" smtClean="0">
                <a:latin typeface="Arial"/>
                <a:cs typeface="Arial"/>
              </a:rPr>
              <a:t>.</a:t>
            </a:r>
            <a:endParaRPr lang="en-US" sz="1600" dirty="0">
              <a:latin typeface="Arial"/>
              <a:cs typeface="Arial"/>
            </a:endParaRPr>
          </a:p>
        </p:txBody>
      </p:sp>
      <p:grpSp>
        <p:nvGrpSpPr>
          <p:cNvPr id="3" name="Group 2"/>
          <p:cNvGrpSpPr>
            <a:grpSpLocks noChangeAspect="1"/>
          </p:cNvGrpSpPr>
          <p:nvPr/>
        </p:nvGrpSpPr>
        <p:grpSpPr>
          <a:xfrm>
            <a:off x="164565" y="705394"/>
            <a:ext cx="3788771" cy="4507055"/>
            <a:chOff x="1437" y="635486"/>
            <a:chExt cx="3988181" cy="4744268"/>
          </a:xfrm>
        </p:grpSpPr>
        <p:pic>
          <p:nvPicPr>
            <p:cNvPr id="18" name="图片 17" descr="D0_inplane.gif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" y="635487"/>
              <a:ext cx="1993125" cy="2547041"/>
            </a:xfrm>
            <a:prstGeom prst="rect">
              <a:avLst/>
            </a:prstGeom>
          </p:spPr>
        </p:pic>
        <p:pic>
          <p:nvPicPr>
            <p:cNvPr id="21" name="图片 20" descr="D0_outplane.gif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5671" y="635486"/>
              <a:ext cx="1995056" cy="2549508"/>
            </a:xfrm>
            <a:prstGeom prst="rect">
              <a:avLst/>
            </a:prstGeom>
          </p:spPr>
        </p:pic>
        <p:pic>
          <p:nvPicPr>
            <p:cNvPr id="22" name="图片 21" descr="D0_inplane.gif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7" y="2795173"/>
              <a:ext cx="1995056" cy="2549508"/>
            </a:xfrm>
            <a:prstGeom prst="rect">
              <a:avLst/>
            </a:prstGeom>
          </p:spPr>
        </p:pic>
        <p:pic>
          <p:nvPicPr>
            <p:cNvPr id="23" name="图片 22" descr="D0_outplane.gi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94562" y="2830246"/>
              <a:ext cx="1995056" cy="2549508"/>
            </a:xfrm>
            <a:prstGeom prst="rect">
              <a:avLst/>
            </a:prstGeom>
          </p:spPr>
        </p:pic>
      </p:grpSp>
      <p:grpSp>
        <p:nvGrpSpPr>
          <p:cNvPr id="24" name="Group 32"/>
          <p:cNvGrpSpPr/>
          <p:nvPr/>
        </p:nvGrpSpPr>
        <p:grpSpPr>
          <a:xfrm>
            <a:off x="1408770" y="5288228"/>
            <a:ext cx="1994974" cy="1590449"/>
            <a:chOff x="1524000" y="4343400"/>
            <a:chExt cx="2331973" cy="1905000"/>
          </a:xfrm>
        </p:grpSpPr>
        <p:grpSp>
          <p:nvGrpSpPr>
            <p:cNvPr id="25" name="Group 24"/>
            <p:cNvGrpSpPr/>
            <p:nvPr/>
          </p:nvGrpSpPr>
          <p:grpSpPr>
            <a:xfrm>
              <a:off x="1524000" y="4343400"/>
              <a:ext cx="2057400" cy="1905000"/>
              <a:chOff x="1524000" y="4343400"/>
              <a:chExt cx="2057400" cy="1905000"/>
            </a:xfrm>
          </p:grpSpPr>
          <p:grpSp>
            <p:nvGrpSpPr>
              <p:cNvPr id="28" name="Group 19"/>
              <p:cNvGrpSpPr/>
              <p:nvPr/>
            </p:nvGrpSpPr>
            <p:grpSpPr>
              <a:xfrm>
                <a:off x="1524000" y="4343400"/>
                <a:ext cx="1905000" cy="1905000"/>
                <a:chOff x="1524000" y="4343400"/>
                <a:chExt cx="1905000" cy="1905000"/>
              </a:xfrm>
            </p:grpSpPr>
            <p:graphicFrame>
              <p:nvGraphicFramePr>
                <p:cNvPr id="31" name="Chart 27"/>
                <p:cNvGraphicFramePr/>
                <p:nvPr/>
              </p:nvGraphicFramePr>
              <p:xfrm>
                <a:off x="1752600" y="4572000"/>
                <a:ext cx="1447800" cy="1447800"/>
              </p:xfrm>
              <a:graphic>
                <a:graphicData uri="http://schemas.openxmlformats.org/drawingml/2006/chart">
                  <c:chart xmlns:c="http://schemas.openxmlformats.org/drawingml/2006/chart" xmlns:r="http://schemas.openxmlformats.org/officeDocument/2006/relationships" r:id="rId7"/>
                </a:graphicData>
              </a:graphic>
            </p:graphicFrame>
            <p:cxnSp>
              <p:nvCxnSpPr>
                <p:cNvPr id="32" name="Straight Connector 28"/>
                <p:cNvCxnSpPr/>
                <p:nvPr/>
              </p:nvCxnSpPr>
              <p:spPr>
                <a:xfrm>
                  <a:off x="1524000" y="5294376"/>
                  <a:ext cx="1905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29"/>
                <p:cNvCxnSpPr/>
                <p:nvPr/>
              </p:nvCxnSpPr>
              <p:spPr>
                <a:xfrm rot="16200000">
                  <a:off x="1527048" y="5295106"/>
                  <a:ext cx="1905000" cy="1588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aphicFrame>
            <p:nvGraphicFramePr>
              <p:cNvPr id="29" name="Object 25"/>
              <p:cNvGraphicFramePr>
                <a:graphicFrameLocks noChangeAspect="1"/>
              </p:cNvGraphicFramePr>
              <p:nvPr/>
            </p:nvGraphicFramePr>
            <p:xfrm>
              <a:off x="3014662" y="4759325"/>
              <a:ext cx="490538" cy="193675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800" name="Equation" r:id="rId8" imgW="317500" imgH="127000" progId="Equation.3">
                      <p:embed/>
                    </p:oleObj>
                  </mc:Choice>
                  <mc:Fallback>
                    <p:oleObj name="Equation" r:id="rId8" imgW="317500" imgH="127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9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014662" y="4759325"/>
                            <a:ext cx="490538" cy="193675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30" name="Object 3"/>
              <p:cNvGraphicFramePr>
                <a:graphicFrameLocks noChangeAspect="1"/>
              </p:cNvGraphicFramePr>
              <p:nvPr/>
            </p:nvGraphicFramePr>
            <p:xfrm>
              <a:off x="2959100" y="5594350"/>
              <a:ext cx="622300" cy="19526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5801" name="Equation" r:id="rId10" imgW="406400" imgH="127000" progId="Equation.3">
                      <p:embed/>
                    </p:oleObj>
                  </mc:Choice>
                  <mc:Fallback>
                    <p:oleObj name="Equation" r:id="rId10" imgW="406400" imgH="127000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1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959100" y="5594350"/>
                            <a:ext cx="622300" cy="19526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26" name="TextBox 22"/>
            <p:cNvSpPr txBox="1"/>
            <p:nvPr/>
          </p:nvSpPr>
          <p:spPr>
            <a:xfrm>
              <a:off x="3505200" y="5105400"/>
              <a:ext cx="350773" cy="442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x</a:t>
              </a:r>
              <a:endParaRPr lang="en-US" dirty="0"/>
            </a:p>
          </p:txBody>
        </p:sp>
        <p:sp>
          <p:nvSpPr>
            <p:cNvPr id="27" name="TextBox 23"/>
            <p:cNvSpPr txBox="1"/>
            <p:nvPr/>
          </p:nvSpPr>
          <p:spPr>
            <a:xfrm>
              <a:off x="2057400" y="4343400"/>
              <a:ext cx="350773" cy="4423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y</a:t>
              </a:r>
              <a:endParaRPr lang="en-US" dirty="0"/>
            </a:p>
          </p:txBody>
        </p:sp>
      </p:grpSp>
      <p:pic>
        <p:nvPicPr>
          <p:cNvPr id="2" name="图片 1" descr="D0_Jpsi_v2.gif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5" r="2231"/>
          <a:stretch/>
        </p:blipFill>
        <p:spPr>
          <a:xfrm>
            <a:off x="4258800" y="816653"/>
            <a:ext cx="4683600" cy="3732939"/>
          </a:xfrm>
          <a:prstGeom prst="rect">
            <a:avLst/>
          </a:prstGeom>
        </p:spPr>
      </p:pic>
      <p:sp>
        <p:nvSpPr>
          <p:cNvPr id="34" name="Line 4"/>
          <p:cNvSpPr>
            <a:spLocks noChangeShapeType="1"/>
          </p:cNvSpPr>
          <p:nvPr/>
        </p:nvSpPr>
        <p:spPr bwMode="auto">
          <a:xfrm>
            <a:off x="142875" y="552933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grpSp>
        <p:nvGrpSpPr>
          <p:cNvPr id="35" name="Group 103"/>
          <p:cNvGrpSpPr>
            <a:grpSpLocks noChangeAspect="1"/>
          </p:cNvGrpSpPr>
          <p:nvPr/>
        </p:nvGrpSpPr>
        <p:grpSpPr bwMode="auto">
          <a:xfrm>
            <a:off x="4755389" y="5842613"/>
            <a:ext cx="3357292" cy="654209"/>
            <a:chOff x="265980" y="5060037"/>
            <a:chExt cx="4117911" cy="802879"/>
          </a:xfrm>
        </p:grpSpPr>
        <p:sp>
          <p:nvSpPr>
            <p:cNvPr id="38" name="AutoShape 8"/>
            <p:cNvSpPr>
              <a:spLocks noChangeArrowheads="1"/>
            </p:cNvSpPr>
            <p:nvPr/>
          </p:nvSpPr>
          <p:spPr bwMode="auto">
            <a:xfrm>
              <a:off x="265980" y="5060037"/>
              <a:ext cx="4117911" cy="802879"/>
            </a:xfrm>
            <a:prstGeom prst="roundRect">
              <a:avLst>
                <a:gd name="adj" fmla="val 16667"/>
              </a:avLst>
            </a:prstGeom>
            <a:solidFill>
              <a:srgbClr val="FFFF00">
                <a:alpha val="49019"/>
              </a:srgbClr>
            </a:solidFill>
            <a:ln w="38100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Calibri" charset="0"/>
              </a:endParaRPr>
            </a:p>
          </p:txBody>
        </p:sp>
        <p:graphicFrame>
          <p:nvGraphicFramePr>
            <p:cNvPr id="39" name="Object 2"/>
            <p:cNvGraphicFramePr>
              <a:graphicFrameLocks noChangeAspect="1"/>
            </p:cNvGraphicFramePr>
            <p:nvPr/>
          </p:nvGraphicFramePr>
          <p:xfrm>
            <a:off x="303403" y="5065221"/>
            <a:ext cx="3959225" cy="7461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5802" name="Equation" r:id="rId13" imgW="2565400" imgH="469900" progId="Equation.3">
                    <p:embed/>
                  </p:oleObj>
                </mc:Choice>
                <mc:Fallback>
                  <p:oleObj name="Equation" r:id="rId13" imgW="2565400" imgH="469900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03403" y="5065221"/>
                          <a:ext cx="3959225" cy="7461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99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38100">
                              <a:solidFill>
                                <a:schemeClr val="hlink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40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53182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510381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40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-80349" y="955810"/>
            <a:ext cx="9052899" cy="5411086"/>
            <a:chOff x="-80349" y="990600"/>
            <a:chExt cx="9052899" cy="5411086"/>
          </a:xfrm>
        </p:grpSpPr>
        <p:pic>
          <p:nvPicPr>
            <p:cNvPr id="17432" name="Picture 2" descr="C:\Users\ECAnderssen_local\Desktop\Figures Integration\STAR HALL 3D_Zoom_1.jpg"/>
            <p:cNvPicPr>
              <a:picLocks noChangeAspect="1" noChangeArrowheads="1"/>
            </p:cNvPicPr>
            <p:nvPr/>
          </p:nvPicPr>
          <p:blipFill>
            <a:blip r:embed="rId3">
              <a:lum bright="10000" contrast="1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00" y="990600"/>
              <a:ext cx="8743950" cy="5332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9" name="Rectangle 23"/>
            <p:cNvSpPr/>
            <p:nvPr/>
          </p:nvSpPr>
          <p:spPr>
            <a:xfrm>
              <a:off x="4062413" y="4784725"/>
              <a:ext cx="1125537" cy="490538"/>
            </a:xfrm>
            <a:prstGeom prst="rect">
              <a:avLst/>
            </a:prstGeom>
            <a:solidFill>
              <a:srgbClr val="FFFFFF">
                <a:alpha val="50196"/>
              </a:srgbClr>
            </a:solidFill>
            <a:ln w="25400" cap="flat" cmpd="sng" algn="ctr">
              <a:solidFill>
                <a:srgbClr val="F79646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" lastClr="FFFFFF"/>
                  </a:solidFill>
                  <a:latin typeface="+mn-lt"/>
                  <a:ea typeface="+mn-ea"/>
                </a:rPr>
                <a:t>TPC Volume</a:t>
              </a:r>
            </a:p>
          </p:txBody>
        </p:sp>
        <p:sp>
          <p:nvSpPr>
            <p:cNvPr id="90" name="Rectangle 27"/>
            <p:cNvSpPr/>
            <p:nvPr/>
          </p:nvSpPr>
          <p:spPr>
            <a:xfrm rot="19935684">
              <a:off x="-80349" y="3740230"/>
              <a:ext cx="1794696" cy="595355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Magnet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Return Iron</a:t>
              </a:r>
            </a:p>
          </p:txBody>
        </p:sp>
        <p:sp>
          <p:nvSpPr>
            <p:cNvPr id="91" name="Rectangle 34"/>
            <p:cNvSpPr/>
            <p:nvPr/>
          </p:nvSpPr>
          <p:spPr>
            <a:xfrm rot="1695205">
              <a:off x="1222519" y="5441807"/>
              <a:ext cx="2258388" cy="339891"/>
            </a:xfrm>
            <a:prstGeom prst="rect">
              <a:avLst/>
            </a:prstGeom>
            <a:noFill/>
          </p:spPr>
          <p:txBody>
            <a:bodyPr>
              <a:spAutoFit/>
              <a:scene3d>
                <a:camera prst="isometricOffAxis1Right"/>
                <a:lightRig rig="threePt" dir="t"/>
              </a:scene3d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2700">
                    <a:solidFill>
                      <a:srgbClr val="1F497D">
                        <a:satMod val="155000"/>
                      </a:srgbClr>
                    </a:solidFill>
                    <a:prstDash val="solid"/>
                  </a:ln>
                  <a:solidFill>
                    <a:srgbClr val="EEECE1">
                      <a:tint val="85000"/>
                      <a:satMod val="155000"/>
                    </a:srgb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Arial" pitchFamily="34" charset="0"/>
                </a:rPr>
                <a:t>Solenoid</a:t>
              </a:r>
            </a:p>
          </p:txBody>
        </p:sp>
        <p:sp>
          <p:nvSpPr>
            <p:cNvPr id="92" name="TextBox 91"/>
            <p:cNvSpPr txBox="1"/>
            <p:nvPr/>
          </p:nvSpPr>
          <p:spPr>
            <a:xfrm>
              <a:off x="2459281" y="3964133"/>
              <a:ext cx="1925638" cy="366712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Outer Field Cage</a:t>
              </a:r>
            </a:p>
          </p:txBody>
        </p:sp>
        <p:cxnSp>
          <p:nvCxnSpPr>
            <p:cNvPr id="17429" name="Straight Arrow Connector 37"/>
            <p:cNvCxnSpPr>
              <a:cxnSpLocks noChangeShapeType="1"/>
              <a:stCxn id="92" idx="2"/>
            </p:cNvCxnSpPr>
            <p:nvPr/>
          </p:nvCxnSpPr>
          <p:spPr bwMode="auto">
            <a:xfrm>
              <a:off x="3422100" y="4330845"/>
              <a:ext cx="318133" cy="596679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94" name="TextBox 93"/>
            <p:cNvSpPr txBox="1"/>
            <p:nvPr/>
          </p:nvSpPr>
          <p:spPr>
            <a:xfrm>
              <a:off x="2541380" y="1982855"/>
              <a:ext cx="1874837" cy="366713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rgbClr val="FFFF00"/>
                  </a:solidFill>
                  <a:latin typeface="Arial" pitchFamily="34" charset="0"/>
                </a:rPr>
                <a:t>Inner Field Cage</a:t>
              </a:r>
            </a:p>
          </p:txBody>
        </p:sp>
        <p:cxnSp>
          <p:nvCxnSpPr>
            <p:cNvPr id="17431" name="Straight Arrow Connector 40"/>
            <p:cNvCxnSpPr>
              <a:cxnSpLocks noChangeShapeType="1"/>
              <a:stCxn id="94" idx="2"/>
            </p:cNvCxnSpPr>
            <p:nvPr/>
          </p:nvCxnSpPr>
          <p:spPr bwMode="auto">
            <a:xfrm>
              <a:off x="3478799" y="2349568"/>
              <a:ext cx="794" cy="399210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4" name="Rectangle 54"/>
            <p:cNvSpPr/>
            <p:nvPr/>
          </p:nvSpPr>
          <p:spPr>
            <a:xfrm rot="1282124">
              <a:off x="991345" y="5656320"/>
              <a:ext cx="988917" cy="424888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EAST</a:t>
              </a:r>
            </a:p>
          </p:txBody>
        </p:sp>
        <p:sp>
          <p:nvSpPr>
            <p:cNvPr id="85" name="Rectangle 55"/>
            <p:cNvSpPr/>
            <p:nvPr/>
          </p:nvSpPr>
          <p:spPr>
            <a:xfrm>
              <a:off x="7852340" y="5976257"/>
              <a:ext cx="1055694" cy="42542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1" kern="0" dirty="0">
                  <a:ln w="18000">
                    <a:solidFill>
                      <a:srgbClr val="C0504D">
                        <a:satMod val="140000"/>
                      </a:srgb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  <a:latin typeface="Arial" pitchFamily="34" charset="0"/>
                </a:rPr>
                <a:t>WEST</a:t>
              </a:r>
            </a:p>
          </p:txBody>
        </p:sp>
        <p:sp>
          <p:nvSpPr>
            <p:cNvPr id="86" name="TextBox 85"/>
            <p:cNvSpPr txBox="1"/>
            <p:nvPr/>
          </p:nvSpPr>
          <p:spPr>
            <a:xfrm rot="1380863">
              <a:off x="5032375" y="4191000"/>
              <a:ext cx="652463" cy="269875"/>
            </a:xfrm>
            <a:prstGeom prst="ellipse">
              <a:avLst/>
            </a:prstGeom>
            <a:solidFill>
              <a:srgbClr val="FFFFFF">
                <a:alpha val="43137"/>
              </a:srgbClr>
            </a:solidFill>
          </p:spPr>
          <p:txBody>
            <a:bodyPr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kern="0" dirty="0">
                  <a:solidFill>
                    <a:sysClr val="windowText" lastClr="000000"/>
                  </a:solidFill>
                  <a:latin typeface="Arial" pitchFamily="34" charset="0"/>
                  <a:cs typeface="Arial" pitchFamily="34" charset="0"/>
                </a:rPr>
                <a:t>FGT</a:t>
              </a:r>
            </a:p>
          </p:txBody>
        </p:sp>
      </p:grpSp>
      <p:sp>
        <p:nvSpPr>
          <p:cNvPr id="27" name="Oval 5"/>
          <p:cNvSpPr/>
          <p:nvPr/>
        </p:nvSpPr>
        <p:spPr>
          <a:xfrm>
            <a:off x="3488531" y="3009899"/>
            <a:ext cx="1649413" cy="982663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dirty="0">
              <a:ln>
                <a:solidFill>
                  <a:srgbClr val="FF0000"/>
                </a:solidFill>
              </a:ln>
              <a:noFill/>
              <a:latin typeface="+mn-lt"/>
              <a:ea typeface="+mn-e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pPr/>
              <a:t>56</a:t>
            </a:fld>
            <a:endParaRPr lang="en-US"/>
          </a:p>
        </p:txBody>
      </p:sp>
      <p:sp>
        <p:nvSpPr>
          <p:cNvPr id="17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8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6896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37" name="Rectangle 29"/>
          <p:cNvSpPr>
            <a:spLocks noGrp="1" noRot="1" noChangeArrowheads="1"/>
          </p:cNvSpPr>
          <p:nvPr>
            <p:ph type="title"/>
          </p:nvPr>
        </p:nvSpPr>
        <p:spPr>
          <a:xfrm>
            <a:off x="1069677" y="100272"/>
            <a:ext cx="7075505" cy="548640"/>
          </a:xfrm>
        </p:spPr>
        <p:txBody>
          <a:bodyPr>
            <a:noAutofit/>
          </a:bodyPr>
          <a:lstStyle/>
          <a:p>
            <a:pPr eaLnBrk="0" hangingPunct="0"/>
            <a:r>
              <a:rPr lang="en-US" sz="4000" dirty="0">
                <a:latin typeface="+mn-lt"/>
                <a:ea typeface="+mn-ea"/>
                <a:cs typeface="+mn-cs"/>
              </a:rPr>
              <a:t>Heavy Flavor Tracker (HFT)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142722" y="796307"/>
            <a:ext cx="4891278" cy="3826681"/>
            <a:chOff x="-91440" y="640081"/>
            <a:chExt cx="5148714" cy="4028085"/>
          </a:xfrm>
        </p:grpSpPr>
        <p:sp>
          <p:nvSpPr>
            <p:cNvPr id="97" name="Oval 4"/>
            <p:cNvSpPr/>
            <p:nvPr/>
          </p:nvSpPr>
          <p:spPr>
            <a:xfrm>
              <a:off x="-91440" y="640081"/>
              <a:ext cx="5148714" cy="4028085"/>
            </a:xfrm>
            <a:prstGeom prst="ellipse">
              <a:avLst/>
            </a:prstGeom>
            <a:blipFill>
              <a:blip r:embed="rId3" cstate="screen"/>
              <a:stretch>
                <a:fillRect/>
              </a:stretch>
            </a:blipFill>
            <a:ln w="25400" cap="flat" cmpd="sng" algn="ctr">
              <a:solidFill>
                <a:srgbClr val="FF0000"/>
              </a:solidFill>
              <a:prstDash val="solid"/>
            </a:ln>
            <a:effectLst/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kern="0" dirty="0">
                <a:ln>
                  <a:solidFill>
                    <a:srgbClr val="FF0000"/>
                  </a:solidFill>
                </a:ln>
                <a:noFill/>
                <a:latin typeface="+mn-lt"/>
                <a:ea typeface="+mn-ea"/>
              </a:endParaRPr>
            </a:p>
          </p:txBody>
        </p:sp>
        <p:sp>
          <p:nvSpPr>
            <p:cNvPr id="80" name="TextBox 79"/>
            <p:cNvSpPr txBox="1"/>
            <p:nvPr/>
          </p:nvSpPr>
          <p:spPr>
            <a:xfrm>
              <a:off x="4160520" y="1638361"/>
              <a:ext cx="659293" cy="923330"/>
            </a:xfrm>
            <a:prstGeom prst="rect">
              <a:avLst/>
            </a:prstGeom>
            <a:solidFill>
              <a:srgbClr val="FFFFFF">
                <a:alpha val="58824"/>
              </a:srgbClr>
            </a:solidFill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SSD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IST</a:t>
              </a:r>
            </a:p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 smtClean="0">
                  <a:solidFill>
                    <a:sysClr val="windowText" lastClr="000000"/>
                  </a:solidFill>
                  <a:latin typeface="Arial" pitchFamily="34" charset="0"/>
                </a:rPr>
                <a:t>PXL</a:t>
              </a:r>
              <a:endParaRPr lang="en-US" sz="1800" kern="0" dirty="0">
                <a:solidFill>
                  <a:sysClr val="windowText" lastClr="000000"/>
                </a:solidFill>
                <a:latin typeface="Arial" pitchFamily="34" charset="0"/>
              </a:endParaRPr>
            </a:p>
          </p:txBody>
        </p:sp>
        <p:cxnSp>
          <p:nvCxnSpPr>
            <p:cNvPr id="17417" name="Straight Arrow Connector 44"/>
            <p:cNvCxnSpPr>
              <a:cxnSpLocks noChangeShapeType="1"/>
            </p:cNvCxnSpPr>
            <p:nvPr/>
          </p:nvCxnSpPr>
          <p:spPr bwMode="auto">
            <a:xfrm rot="10800000" flipV="1">
              <a:off x="3528076" y="1882095"/>
              <a:ext cx="970137" cy="23173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8" name="Straight Arrow Connector 46"/>
            <p:cNvCxnSpPr>
              <a:cxnSpLocks noChangeShapeType="1"/>
              <a:stCxn id="80" idx="1"/>
            </p:cNvCxnSpPr>
            <p:nvPr/>
          </p:nvCxnSpPr>
          <p:spPr bwMode="auto">
            <a:xfrm flipH="1">
              <a:off x="2995122" y="2100026"/>
              <a:ext cx="1165398" cy="512158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17419" name="Straight Arrow Connector 49"/>
            <p:cNvCxnSpPr>
              <a:cxnSpLocks noChangeShapeType="1"/>
            </p:cNvCxnSpPr>
            <p:nvPr/>
          </p:nvCxnSpPr>
          <p:spPr bwMode="auto">
            <a:xfrm flipH="1">
              <a:off x="3043008" y="2400642"/>
              <a:ext cx="1117512" cy="632335"/>
            </a:xfrm>
            <a:prstGeom prst="straightConnector1">
              <a:avLst/>
            </a:prstGeom>
            <a:noFill/>
            <a:ln w="9525" algn="ctr">
              <a:solidFill>
                <a:srgbClr val="FFFF00"/>
              </a:solidFill>
              <a:round/>
              <a:headEnd/>
              <a:tailEnd type="oval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7" name="TextBox 86"/>
            <p:cNvSpPr txBox="1"/>
            <p:nvPr/>
          </p:nvSpPr>
          <p:spPr>
            <a:xfrm>
              <a:off x="2459281" y="845782"/>
              <a:ext cx="1358602" cy="575440"/>
            </a:xfrm>
            <a:prstGeom prst="ellipse">
              <a:avLst/>
            </a:prstGeom>
            <a:gradFill>
              <a:gsLst>
                <a:gs pos="0">
                  <a:srgbClr val="4F81BD">
                    <a:tint val="66000"/>
                    <a:satMod val="160000"/>
                  </a:srgbClr>
                </a:gs>
                <a:gs pos="50000">
                  <a:srgbClr val="4F81BD">
                    <a:tint val="44500"/>
                    <a:satMod val="160000"/>
                  </a:srgbClr>
                </a:gs>
                <a:gs pos="100000">
                  <a:srgbClr val="4F81BD">
                    <a:tint val="23500"/>
                    <a:satMod val="160000"/>
                  </a:srgbClr>
                </a:gs>
              </a:gsLst>
              <a:lin ang="5400000" scaled="0"/>
            </a:gradFill>
          </p:spPr>
          <p:txBody>
            <a:bodyPr anchor="ctr" anchorCtr="1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kern="0" dirty="0">
                  <a:solidFill>
                    <a:sysClr val="windowText" lastClr="000000"/>
                  </a:solidFill>
                  <a:latin typeface="Arial" pitchFamily="34" charset="0"/>
                </a:rPr>
                <a:t>HFT</a:t>
              </a:r>
            </a:p>
          </p:txBody>
        </p:sp>
      </p:grpSp>
      <p:graphicFrame>
        <p:nvGraphicFramePr>
          <p:cNvPr id="28" name="Group 7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5209852"/>
              </p:ext>
            </p:extLst>
          </p:nvPr>
        </p:nvGraphicFramePr>
        <p:xfrm>
          <a:off x="5222240" y="1019088"/>
          <a:ext cx="3784600" cy="2001624"/>
        </p:xfrm>
        <a:graphic>
          <a:graphicData uri="http://schemas.openxmlformats.org/drawingml/2006/table">
            <a:tbl>
              <a:tblPr/>
              <a:tblGrid>
                <a:gridCol w="744208"/>
                <a:gridCol w="638271"/>
                <a:gridCol w="1440743"/>
                <a:gridCol w="961378"/>
              </a:tblGrid>
              <a:tr h="633544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Detector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Radius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(cm)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Hit Resolution </a:t>
                      </a:r>
                    </a:p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R/</a:t>
                      </a: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 - Z (m - m)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  <a:sym typeface="Symbol" pitchFamily="18" charset="2"/>
                        </a:rPr>
                        <a:t>Radiation length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61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SSD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20  / 740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8206"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IST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14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170 / 1800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&lt;1.5 %X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6773">
                <a:tc rowSpan="2"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PIXEL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8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~0.4 %X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  <a:tr h="3196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2.5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12 / 12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2886075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~0.4% X</a:t>
                      </a:r>
                      <a:r>
                        <a:rPr kumimoji="0" lang="en-US" altLang="zh-CN" sz="15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宋体" pitchFamily="2" charset="-122"/>
                        </a:rPr>
                        <a:t>0</a:t>
                      </a:r>
                      <a:endParaRPr kumimoji="0" lang="en-US" altLang="zh-CN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宋体" pitchFamily="2" charset="-122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79EF79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29" name="Text Box 38"/>
          <p:cNvSpPr txBox="1">
            <a:spLocks noChangeArrowheads="1"/>
          </p:cNvSpPr>
          <p:nvPr/>
        </p:nvSpPr>
        <p:spPr bwMode="auto">
          <a:xfrm>
            <a:off x="278727" y="4986467"/>
            <a:ext cx="8743950" cy="16158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SSD</a:t>
            </a:r>
            <a:endParaRPr lang="en-US" altLang="zh-CN" b="1" u="sng" dirty="0"/>
          </a:p>
          <a:p>
            <a:pPr marL="285750" indent="-285750">
              <a:spcBef>
                <a:spcPts val="0"/>
              </a:spcBef>
              <a:buClr>
                <a:srgbClr val="0066FF"/>
              </a:buClr>
              <a:buFont typeface="Arial" pitchFamily="34" charset="0"/>
              <a:buChar char="•"/>
            </a:pPr>
            <a:r>
              <a:rPr lang="en-US" altLang="zh-CN" dirty="0"/>
              <a:t>E</a:t>
            </a:r>
            <a:r>
              <a:rPr lang="en-US" altLang="zh-CN" sz="1800" dirty="0" smtClean="0"/>
              <a:t>xisting </a:t>
            </a:r>
            <a:r>
              <a:rPr lang="en-US" altLang="zh-CN" sz="1800" dirty="0"/>
              <a:t>single layer detector, double side strips </a:t>
            </a:r>
            <a:r>
              <a:rPr lang="en-US" altLang="zh-CN" sz="1800" dirty="0" smtClean="0"/>
              <a:t>(</a:t>
            </a:r>
            <a:r>
              <a:rPr lang="en-US" altLang="zh-CN" sz="1800" dirty="0"/>
              <a:t>electronic upgrade)</a:t>
            </a:r>
          </a:p>
          <a:p>
            <a:pPr>
              <a:spcBef>
                <a:spcPct val="50000"/>
              </a:spcBef>
              <a:buClr>
                <a:srgbClr val="0066FF"/>
              </a:buClr>
            </a:pPr>
            <a:r>
              <a:rPr lang="en-US" altLang="zh-CN" sz="1800" b="1" u="sng" dirty="0" smtClean="0"/>
              <a:t>IST</a:t>
            </a:r>
            <a:r>
              <a:rPr lang="en-US" altLang="zh-CN" sz="1800" u="sng" dirty="0" smtClean="0"/>
              <a:t>    </a:t>
            </a:r>
            <a:r>
              <a:rPr lang="en-US" altLang="zh-CN" dirty="0"/>
              <a:t>O</a:t>
            </a:r>
            <a:r>
              <a:rPr lang="en-US" altLang="zh-CN" sz="1800" dirty="0" smtClean="0"/>
              <a:t>ne </a:t>
            </a:r>
            <a:r>
              <a:rPr lang="en-US" altLang="zh-CN" sz="1800" dirty="0"/>
              <a:t>layer of silicon strips along </a:t>
            </a:r>
            <a:r>
              <a:rPr lang="en-US" altLang="zh-CN" sz="1800" dirty="0" smtClean="0"/>
              <a:t>the beam direction (r-</a:t>
            </a:r>
            <a:r>
              <a:rPr lang="en-US" altLang="zh-CN" sz="1800" dirty="0" err="1" smtClean="0"/>
              <a:t>φ</a:t>
            </a:r>
            <a:r>
              <a:rPr lang="en-US" altLang="zh-CN" sz="1800" dirty="0" smtClean="0"/>
              <a:t>) , </a:t>
            </a:r>
            <a:r>
              <a:rPr lang="en-US" altLang="zh-CN" sz="1800" dirty="0"/>
              <a:t>guiding tracks from the SSD </a:t>
            </a:r>
            <a:r>
              <a:rPr lang="en-US" altLang="zh-CN" dirty="0" smtClean="0"/>
              <a:t>to</a:t>
            </a:r>
            <a:r>
              <a:rPr lang="en-US" altLang="zh-CN" sz="1800" dirty="0" smtClean="0"/>
              <a:t> </a:t>
            </a:r>
            <a:r>
              <a:rPr lang="en-US" altLang="zh-CN" sz="1800" dirty="0"/>
              <a:t>PIXEL detector.   </a:t>
            </a:r>
            <a:r>
              <a:rPr lang="en-US" altLang="zh-CN" sz="1800" dirty="0">
                <a:solidFill>
                  <a:srgbClr val="0033CC"/>
                </a:solidFill>
              </a:rPr>
              <a:t>- </a:t>
            </a:r>
            <a:r>
              <a:rPr lang="en-US" altLang="zh-CN" sz="1800" b="1" dirty="0">
                <a:solidFill>
                  <a:srgbClr val="0033CC"/>
                </a:solidFill>
              </a:rPr>
              <a:t>proven </a:t>
            </a:r>
            <a:r>
              <a:rPr lang="en-US" altLang="zh-CN" sz="1800" b="1" dirty="0" smtClean="0">
                <a:solidFill>
                  <a:srgbClr val="0033CC"/>
                </a:solidFill>
              </a:rPr>
              <a:t> technology</a:t>
            </a:r>
          </a:p>
          <a:p>
            <a:pPr>
              <a:spcBef>
                <a:spcPts val="0"/>
              </a:spcBef>
              <a:buClr>
                <a:srgbClr val="0066FF"/>
              </a:buClr>
            </a:pPr>
            <a:endParaRPr lang="en-US" altLang="zh-CN" b="1" dirty="0" smtClean="0">
              <a:solidFill>
                <a:srgbClr val="0033CC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22240" y="3032978"/>
            <a:ext cx="3685794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b="1" u="sng" dirty="0"/>
              <a:t>PIXEL</a:t>
            </a:r>
            <a:r>
              <a:rPr lang="en-US" altLang="zh-CN" u="sng" dirty="0"/>
              <a:t> </a:t>
            </a:r>
            <a:endParaRPr lang="en-US" altLang="zh-CN" u="sng" dirty="0" smtClean="0"/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two layers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altLang="zh-CN" sz="1600" dirty="0" smtClean="0"/>
              <a:t>18.4x18.4 </a:t>
            </a:r>
            <a:r>
              <a:rPr lang="en-US" altLang="zh-CN" sz="1600" dirty="0">
                <a:latin typeface="Symbol" pitchFamily="18" charset="2"/>
                <a:sym typeface="Symbol" pitchFamily="18" charset="2"/>
              </a:rPr>
              <a:t></a:t>
            </a:r>
            <a:r>
              <a:rPr lang="en-US" altLang="zh-CN" sz="1600" dirty="0"/>
              <a:t>m pixel </a:t>
            </a:r>
            <a:r>
              <a:rPr lang="en-US" altLang="zh-CN" sz="1600" dirty="0" smtClean="0"/>
              <a:t>pitch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 smtClean="0"/>
              <a:t>10 sectors, </a:t>
            </a:r>
            <a:r>
              <a:rPr lang="en-US" altLang="zh-CN" sz="1600" dirty="0"/>
              <a:t>delivering ultimate </a:t>
            </a:r>
            <a:r>
              <a:rPr lang="en-US" altLang="zh-CN" sz="1600" dirty="0" smtClean="0"/>
              <a:t>Pointing resolution</a:t>
            </a:r>
            <a:r>
              <a:rPr lang="en-US" altLang="zh-CN" sz="1600" dirty="0"/>
              <a:t> </a:t>
            </a:r>
            <a:r>
              <a:rPr lang="en-US" altLang="zh-CN" sz="1600" dirty="0" smtClean="0"/>
              <a:t>that allows for direct topological identification of charm.  </a:t>
            </a:r>
            <a:endParaRPr lang="en-US" altLang="zh-CN" sz="1600" b="1" dirty="0">
              <a:solidFill>
                <a:srgbClr val="0033CC"/>
              </a:solidFill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en-US" altLang="zh-CN" sz="1600" dirty="0"/>
              <a:t>N</a:t>
            </a:r>
            <a:r>
              <a:rPr lang="en-US" altLang="zh-CN" sz="1600" dirty="0" smtClean="0"/>
              <a:t>ew monolithic active </a:t>
            </a:r>
            <a:r>
              <a:rPr lang="en-US" altLang="zh-CN" sz="1600" dirty="0"/>
              <a:t>pixel </a:t>
            </a:r>
            <a:r>
              <a:rPr lang="en-US" altLang="zh-CN" sz="1600" dirty="0" smtClean="0"/>
              <a:t>sensors (MAPS) technology</a:t>
            </a:r>
            <a:endParaRPr lang="en-US" sz="1600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pPr/>
              <a:t>57</a:t>
            </a:fld>
            <a:endParaRPr lang="en-US" dirty="0"/>
          </a:p>
        </p:txBody>
      </p:sp>
      <p:sp>
        <p:nvSpPr>
          <p:cNvPr id="14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9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1239"/>
            <a:ext cx="9143998" cy="6857998"/>
          </a:xfrm>
          <a:custGeom>
            <a:avLst/>
            <a:gdLst>
              <a:gd name="connsiteX0" fmla="*/ 0 w 9143998"/>
              <a:gd name="connsiteY0" fmla="*/ 0 h 6857998"/>
              <a:gd name="connsiteX1" fmla="*/ 9143998 w 9143998"/>
              <a:gd name="connsiteY1" fmla="*/ 0 h 6857998"/>
              <a:gd name="connsiteX2" fmla="*/ 9143998 w 9143998"/>
              <a:gd name="connsiteY2" fmla="*/ 6857997 h 6857998"/>
              <a:gd name="connsiteX3" fmla="*/ 0 w 9143998"/>
              <a:gd name="connsiteY3" fmla="*/ 6857997 h 6857998"/>
              <a:gd name="connsiteX4" fmla="*/ 0 w 9143998"/>
              <a:gd name="connsiteY4" fmla="*/ 0 h 6857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7"/>
                </a:lnTo>
                <a:lnTo>
                  <a:pt x="0" y="6857997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Freeform 3"/>
          <p:cNvSpPr/>
          <p:nvPr/>
        </p:nvSpPr>
        <p:spPr>
          <a:xfrm>
            <a:off x="0" y="1"/>
            <a:ext cx="9143998" cy="1417637"/>
          </a:xfrm>
          <a:custGeom>
            <a:avLst/>
            <a:gdLst>
              <a:gd name="connsiteX0" fmla="*/ 0 w 9143998"/>
              <a:gd name="connsiteY0" fmla="*/ 0 h 1417637"/>
              <a:gd name="connsiteX1" fmla="*/ 9143998 w 9143998"/>
              <a:gd name="connsiteY1" fmla="*/ 0 h 1417637"/>
              <a:gd name="connsiteX2" fmla="*/ 9143998 w 9143998"/>
              <a:gd name="connsiteY2" fmla="*/ 1417637 h 1417637"/>
              <a:gd name="connsiteX3" fmla="*/ 0 w 9143998"/>
              <a:gd name="connsiteY3" fmla="*/ 1417637 h 1417637"/>
              <a:gd name="connsiteX4" fmla="*/ 0 w 9143998"/>
              <a:gd name="connsiteY4" fmla="*/ 0 h 1417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1417637">
                <a:moveTo>
                  <a:pt x="0" y="0"/>
                </a:moveTo>
                <a:lnTo>
                  <a:pt x="9143998" y="0"/>
                </a:lnTo>
                <a:lnTo>
                  <a:pt x="9143998" y="1417637"/>
                </a:lnTo>
                <a:lnTo>
                  <a:pt x="0" y="1417637"/>
                </a:lnTo>
                <a:lnTo>
                  <a:pt x="0" y="0"/>
                </a:lnTo>
              </a:path>
            </a:pathLst>
          </a:custGeom>
          <a:noFill/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Freeform 3"/>
          <p:cNvSpPr/>
          <p:nvPr/>
        </p:nvSpPr>
        <p:spPr>
          <a:xfrm>
            <a:off x="1037039" y="1153362"/>
            <a:ext cx="3384873" cy="1496377"/>
          </a:xfrm>
          <a:custGeom>
            <a:avLst/>
            <a:gdLst>
              <a:gd name="connsiteX0" fmla="*/ 9525 w 3752849"/>
              <a:gd name="connsiteY0" fmla="*/ 9525 h 1496377"/>
              <a:gd name="connsiteX1" fmla="*/ 3743324 w 3752849"/>
              <a:gd name="connsiteY1" fmla="*/ 9525 h 1496377"/>
              <a:gd name="connsiteX2" fmla="*/ 3743324 w 3752849"/>
              <a:gd name="connsiteY2" fmla="*/ 1486852 h 1496377"/>
              <a:gd name="connsiteX3" fmla="*/ 9525 w 3752849"/>
              <a:gd name="connsiteY3" fmla="*/ 1486852 h 1496377"/>
              <a:gd name="connsiteX4" fmla="*/ 9525 w 3752849"/>
              <a:gd name="connsiteY4" fmla="*/ 9525 h 149637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3752849" h="1496377">
                <a:moveTo>
                  <a:pt x="9525" y="9525"/>
                </a:moveTo>
                <a:lnTo>
                  <a:pt x="3743324" y="9525"/>
                </a:lnTo>
                <a:lnTo>
                  <a:pt x="3743324" y="1486852"/>
                </a:lnTo>
                <a:lnTo>
                  <a:pt x="9525" y="1486852"/>
                </a:lnTo>
                <a:lnTo>
                  <a:pt x="9525" y="9525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FF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Freeform 3"/>
          <p:cNvSpPr/>
          <p:nvPr/>
        </p:nvSpPr>
        <p:spPr>
          <a:xfrm>
            <a:off x="4873624" y="6400800"/>
            <a:ext cx="2743199" cy="152400"/>
          </a:xfrm>
          <a:custGeom>
            <a:avLst/>
            <a:gdLst>
              <a:gd name="connsiteX0" fmla="*/ 0 w 2743199"/>
              <a:gd name="connsiteY0" fmla="*/ 0 h 152400"/>
              <a:gd name="connsiteX1" fmla="*/ 2743199 w 2743199"/>
              <a:gd name="connsiteY1" fmla="*/ 0 h 152400"/>
              <a:gd name="connsiteX2" fmla="*/ 2743199 w 2743199"/>
              <a:gd name="connsiteY2" fmla="*/ 152400 h 152400"/>
              <a:gd name="connsiteX3" fmla="*/ 0 w 2743199"/>
              <a:gd name="connsiteY3" fmla="*/ 152400 h 152400"/>
              <a:gd name="connsiteX4" fmla="*/ 0 w 2743199"/>
              <a:gd name="connsiteY4" fmla="*/ 0 h 1524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743199" h="152400">
                <a:moveTo>
                  <a:pt x="0" y="0"/>
                </a:moveTo>
                <a:lnTo>
                  <a:pt x="2743199" y="0"/>
                </a:lnTo>
                <a:lnTo>
                  <a:pt x="2743199" y="152400"/>
                </a:lnTo>
                <a:lnTo>
                  <a:pt x="0" y="152400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Freeform 3"/>
          <p:cNvSpPr/>
          <p:nvPr/>
        </p:nvSpPr>
        <p:spPr>
          <a:xfrm>
            <a:off x="3645509" y="5691414"/>
            <a:ext cx="4846012" cy="506467"/>
          </a:xfrm>
          <a:custGeom>
            <a:avLst/>
            <a:gdLst>
              <a:gd name="connsiteX0" fmla="*/ 0 w 4846012"/>
              <a:gd name="connsiteY0" fmla="*/ 506467 h 506467"/>
              <a:gd name="connsiteX1" fmla="*/ 4846012 w 4846012"/>
              <a:gd name="connsiteY1" fmla="*/ 506467 h 506467"/>
              <a:gd name="connsiteX2" fmla="*/ 4846012 w 4846012"/>
              <a:gd name="connsiteY2" fmla="*/ 0 h 506467"/>
              <a:gd name="connsiteX3" fmla="*/ 0 w 4846012"/>
              <a:gd name="connsiteY3" fmla="*/ 0 h 506467"/>
              <a:gd name="connsiteX4" fmla="*/ 0 w 4846012"/>
              <a:gd name="connsiteY4" fmla="*/ 506467 h 5064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46012" h="506467">
                <a:moveTo>
                  <a:pt x="0" y="506467"/>
                </a:moveTo>
                <a:lnTo>
                  <a:pt x="4846012" y="506467"/>
                </a:lnTo>
                <a:lnTo>
                  <a:pt x="4846012" y="0"/>
                </a:lnTo>
                <a:lnTo>
                  <a:pt x="0" y="0"/>
                </a:lnTo>
                <a:lnTo>
                  <a:pt x="0" y="506467"/>
                </a:lnTo>
              </a:path>
            </a:pathLst>
          </a:custGeom>
          <a:solidFill>
            <a:srgbClr val="CC9966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Freeform 3"/>
          <p:cNvSpPr/>
          <p:nvPr/>
        </p:nvSpPr>
        <p:spPr>
          <a:xfrm>
            <a:off x="3639160" y="5685064"/>
            <a:ext cx="4858712" cy="519167"/>
          </a:xfrm>
          <a:custGeom>
            <a:avLst/>
            <a:gdLst>
              <a:gd name="connsiteX0" fmla="*/ 6350 w 4858712"/>
              <a:gd name="connsiteY0" fmla="*/ 512817 h 519167"/>
              <a:gd name="connsiteX1" fmla="*/ 4852362 w 4858712"/>
              <a:gd name="connsiteY1" fmla="*/ 512817 h 519167"/>
              <a:gd name="connsiteX2" fmla="*/ 4852362 w 4858712"/>
              <a:gd name="connsiteY2" fmla="*/ 6350 h 519167"/>
              <a:gd name="connsiteX3" fmla="*/ 6350 w 4858712"/>
              <a:gd name="connsiteY3" fmla="*/ 6350 h 519167"/>
              <a:gd name="connsiteX4" fmla="*/ 6350 w 4858712"/>
              <a:gd name="connsiteY4" fmla="*/ 512817 h 51916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858712" h="519167">
                <a:moveTo>
                  <a:pt x="6350" y="512817"/>
                </a:moveTo>
                <a:lnTo>
                  <a:pt x="4852362" y="512817"/>
                </a:lnTo>
                <a:lnTo>
                  <a:pt x="4852362" y="6350"/>
                </a:lnTo>
                <a:lnTo>
                  <a:pt x="6350" y="6350"/>
                </a:lnTo>
                <a:lnTo>
                  <a:pt x="6350" y="512817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Freeform 3"/>
          <p:cNvSpPr/>
          <p:nvPr/>
        </p:nvSpPr>
        <p:spPr>
          <a:xfrm>
            <a:off x="4453138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Freeform 3"/>
          <p:cNvSpPr/>
          <p:nvPr/>
        </p:nvSpPr>
        <p:spPr>
          <a:xfrm>
            <a:off x="4435401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Freeform 3"/>
          <p:cNvSpPr/>
          <p:nvPr/>
        </p:nvSpPr>
        <p:spPr>
          <a:xfrm>
            <a:off x="4857036" y="5691424"/>
            <a:ext cx="403709" cy="405215"/>
          </a:xfrm>
          <a:custGeom>
            <a:avLst/>
            <a:gdLst>
              <a:gd name="connsiteX0" fmla="*/ 0 w 403709"/>
              <a:gd name="connsiteY0" fmla="*/ 405215 h 405215"/>
              <a:gd name="connsiteX1" fmla="*/ 403709 w 403709"/>
              <a:gd name="connsiteY1" fmla="*/ 405215 h 405215"/>
              <a:gd name="connsiteX2" fmla="*/ 403709 w 403709"/>
              <a:gd name="connsiteY2" fmla="*/ 0 h 405215"/>
              <a:gd name="connsiteX3" fmla="*/ 0 w 403709"/>
              <a:gd name="connsiteY3" fmla="*/ 0 h 405215"/>
              <a:gd name="connsiteX4" fmla="*/ 0 w 403709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09" h="405215">
                <a:moveTo>
                  <a:pt x="0" y="405215"/>
                </a:moveTo>
                <a:lnTo>
                  <a:pt x="403709" y="405215"/>
                </a:lnTo>
                <a:lnTo>
                  <a:pt x="403709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AA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Freeform 3"/>
          <p:cNvSpPr/>
          <p:nvPr/>
        </p:nvSpPr>
        <p:spPr>
          <a:xfrm>
            <a:off x="4839300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Freeform 3"/>
          <p:cNvSpPr/>
          <p:nvPr/>
        </p:nvSpPr>
        <p:spPr>
          <a:xfrm>
            <a:off x="5260764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Freeform 3"/>
          <p:cNvSpPr/>
          <p:nvPr/>
        </p:nvSpPr>
        <p:spPr>
          <a:xfrm>
            <a:off x="5243027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Freeform 3"/>
          <p:cNvSpPr/>
          <p:nvPr/>
        </p:nvSpPr>
        <p:spPr>
          <a:xfrm>
            <a:off x="5664749" y="5691424"/>
            <a:ext cx="403709" cy="405215"/>
          </a:xfrm>
          <a:custGeom>
            <a:avLst/>
            <a:gdLst>
              <a:gd name="connsiteX0" fmla="*/ 0 w 403709"/>
              <a:gd name="connsiteY0" fmla="*/ 405215 h 405215"/>
              <a:gd name="connsiteX1" fmla="*/ 403709 w 403709"/>
              <a:gd name="connsiteY1" fmla="*/ 405215 h 405215"/>
              <a:gd name="connsiteX2" fmla="*/ 403709 w 403709"/>
              <a:gd name="connsiteY2" fmla="*/ 0 h 405215"/>
              <a:gd name="connsiteX3" fmla="*/ 0 w 403709"/>
              <a:gd name="connsiteY3" fmla="*/ 0 h 405215"/>
              <a:gd name="connsiteX4" fmla="*/ 0 w 403709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09" h="405215">
                <a:moveTo>
                  <a:pt x="0" y="405215"/>
                </a:moveTo>
                <a:lnTo>
                  <a:pt x="403709" y="405215"/>
                </a:lnTo>
                <a:lnTo>
                  <a:pt x="403709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Freeform 3"/>
          <p:cNvSpPr/>
          <p:nvPr/>
        </p:nvSpPr>
        <p:spPr>
          <a:xfrm>
            <a:off x="5647012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Freeform 3"/>
          <p:cNvSpPr/>
          <p:nvPr/>
        </p:nvSpPr>
        <p:spPr>
          <a:xfrm>
            <a:off x="6068389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Freeform 3"/>
          <p:cNvSpPr/>
          <p:nvPr/>
        </p:nvSpPr>
        <p:spPr>
          <a:xfrm>
            <a:off x="6050653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Freeform 3"/>
          <p:cNvSpPr/>
          <p:nvPr/>
        </p:nvSpPr>
        <p:spPr>
          <a:xfrm>
            <a:off x="6472374" y="5691424"/>
            <a:ext cx="403709" cy="405215"/>
          </a:xfrm>
          <a:custGeom>
            <a:avLst/>
            <a:gdLst>
              <a:gd name="connsiteX0" fmla="*/ 0 w 403709"/>
              <a:gd name="connsiteY0" fmla="*/ 405215 h 405215"/>
              <a:gd name="connsiteX1" fmla="*/ 403709 w 403709"/>
              <a:gd name="connsiteY1" fmla="*/ 405215 h 405215"/>
              <a:gd name="connsiteX2" fmla="*/ 403709 w 403709"/>
              <a:gd name="connsiteY2" fmla="*/ 0 h 405215"/>
              <a:gd name="connsiteX3" fmla="*/ 0 w 403709"/>
              <a:gd name="connsiteY3" fmla="*/ 0 h 405215"/>
              <a:gd name="connsiteX4" fmla="*/ 0 w 403709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09" h="405215">
                <a:moveTo>
                  <a:pt x="0" y="405215"/>
                </a:moveTo>
                <a:lnTo>
                  <a:pt x="403709" y="405215"/>
                </a:lnTo>
                <a:lnTo>
                  <a:pt x="403709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Freeform 3"/>
          <p:cNvSpPr/>
          <p:nvPr/>
        </p:nvSpPr>
        <p:spPr>
          <a:xfrm>
            <a:off x="6454638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Freeform 3"/>
          <p:cNvSpPr/>
          <p:nvPr/>
        </p:nvSpPr>
        <p:spPr>
          <a:xfrm>
            <a:off x="6876101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Freeform 3"/>
          <p:cNvSpPr/>
          <p:nvPr/>
        </p:nvSpPr>
        <p:spPr>
          <a:xfrm>
            <a:off x="6858365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Freeform 3"/>
          <p:cNvSpPr/>
          <p:nvPr/>
        </p:nvSpPr>
        <p:spPr>
          <a:xfrm>
            <a:off x="7279999" y="5691424"/>
            <a:ext cx="403710" cy="405215"/>
          </a:xfrm>
          <a:custGeom>
            <a:avLst/>
            <a:gdLst>
              <a:gd name="connsiteX0" fmla="*/ 0 w 403710"/>
              <a:gd name="connsiteY0" fmla="*/ 405215 h 405215"/>
              <a:gd name="connsiteX1" fmla="*/ 403710 w 403710"/>
              <a:gd name="connsiteY1" fmla="*/ 405215 h 405215"/>
              <a:gd name="connsiteX2" fmla="*/ 403710 w 403710"/>
              <a:gd name="connsiteY2" fmla="*/ 0 h 405215"/>
              <a:gd name="connsiteX3" fmla="*/ 0 w 403710"/>
              <a:gd name="connsiteY3" fmla="*/ 0 h 405215"/>
              <a:gd name="connsiteX4" fmla="*/ 0 w 403710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10" h="405215">
                <a:moveTo>
                  <a:pt x="0" y="405215"/>
                </a:moveTo>
                <a:lnTo>
                  <a:pt x="403710" y="405215"/>
                </a:lnTo>
                <a:lnTo>
                  <a:pt x="403710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AA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Freeform 3"/>
          <p:cNvSpPr/>
          <p:nvPr/>
        </p:nvSpPr>
        <p:spPr>
          <a:xfrm>
            <a:off x="7262264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Freeform 3"/>
          <p:cNvSpPr/>
          <p:nvPr/>
        </p:nvSpPr>
        <p:spPr>
          <a:xfrm>
            <a:off x="7683726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AA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Freeform 3"/>
          <p:cNvSpPr/>
          <p:nvPr/>
        </p:nvSpPr>
        <p:spPr>
          <a:xfrm>
            <a:off x="7665990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Freeform 3"/>
          <p:cNvSpPr/>
          <p:nvPr/>
        </p:nvSpPr>
        <p:spPr>
          <a:xfrm>
            <a:off x="8087625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Freeform 3"/>
          <p:cNvSpPr/>
          <p:nvPr/>
        </p:nvSpPr>
        <p:spPr>
          <a:xfrm>
            <a:off x="8069889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Freeform 3"/>
          <p:cNvSpPr/>
          <p:nvPr/>
        </p:nvSpPr>
        <p:spPr>
          <a:xfrm>
            <a:off x="3667935" y="5669101"/>
            <a:ext cx="560923" cy="449851"/>
          </a:xfrm>
          <a:custGeom>
            <a:avLst/>
            <a:gdLst>
              <a:gd name="connsiteX0" fmla="*/ 0 w 560923"/>
              <a:gd name="connsiteY0" fmla="*/ 449851 h 449851"/>
              <a:gd name="connsiteX1" fmla="*/ 560923 w 560923"/>
              <a:gd name="connsiteY1" fmla="*/ 449851 h 449851"/>
              <a:gd name="connsiteX2" fmla="*/ 560923 w 560923"/>
              <a:gd name="connsiteY2" fmla="*/ 0 h 449851"/>
              <a:gd name="connsiteX3" fmla="*/ 0 w 560923"/>
              <a:gd name="connsiteY3" fmla="*/ 0 h 449851"/>
              <a:gd name="connsiteX4" fmla="*/ 0 w 560923"/>
              <a:gd name="connsiteY4" fmla="*/ 449851 h 4498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60923" h="449851">
                <a:moveTo>
                  <a:pt x="0" y="449851"/>
                </a:moveTo>
                <a:lnTo>
                  <a:pt x="560923" y="449851"/>
                </a:lnTo>
                <a:lnTo>
                  <a:pt x="560923" y="0"/>
                </a:lnTo>
                <a:lnTo>
                  <a:pt x="0" y="0"/>
                </a:lnTo>
                <a:lnTo>
                  <a:pt x="0" y="449851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1" name="Freeform 3"/>
          <p:cNvSpPr/>
          <p:nvPr/>
        </p:nvSpPr>
        <p:spPr>
          <a:xfrm>
            <a:off x="3661586" y="5662751"/>
            <a:ext cx="573623" cy="462551"/>
          </a:xfrm>
          <a:custGeom>
            <a:avLst/>
            <a:gdLst>
              <a:gd name="connsiteX0" fmla="*/ 6350 w 573623"/>
              <a:gd name="connsiteY0" fmla="*/ 456201 h 462551"/>
              <a:gd name="connsiteX1" fmla="*/ 567273 w 573623"/>
              <a:gd name="connsiteY1" fmla="*/ 456201 h 462551"/>
              <a:gd name="connsiteX2" fmla="*/ 567273 w 573623"/>
              <a:gd name="connsiteY2" fmla="*/ 6350 h 462551"/>
              <a:gd name="connsiteX3" fmla="*/ 6350 w 573623"/>
              <a:gd name="connsiteY3" fmla="*/ 6350 h 462551"/>
              <a:gd name="connsiteX4" fmla="*/ 6350 w 573623"/>
              <a:gd name="connsiteY4" fmla="*/ 456201 h 462551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573623" h="462551">
                <a:moveTo>
                  <a:pt x="6350" y="456201"/>
                </a:moveTo>
                <a:lnTo>
                  <a:pt x="567273" y="456201"/>
                </a:lnTo>
                <a:lnTo>
                  <a:pt x="567273" y="6350"/>
                </a:lnTo>
                <a:lnTo>
                  <a:pt x="6350" y="6350"/>
                </a:lnTo>
                <a:lnTo>
                  <a:pt x="6350" y="456201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4" name="Freeform 3"/>
          <p:cNvSpPr/>
          <p:nvPr/>
        </p:nvSpPr>
        <p:spPr>
          <a:xfrm>
            <a:off x="4453138" y="6220438"/>
            <a:ext cx="2557709" cy="157384"/>
          </a:xfrm>
          <a:custGeom>
            <a:avLst/>
            <a:gdLst>
              <a:gd name="connsiteX0" fmla="*/ 0 w 2557709"/>
              <a:gd name="connsiteY0" fmla="*/ 157384 h 157384"/>
              <a:gd name="connsiteX1" fmla="*/ 2557709 w 2557709"/>
              <a:gd name="connsiteY1" fmla="*/ 157384 h 157384"/>
              <a:gd name="connsiteX2" fmla="*/ 2557709 w 2557709"/>
              <a:gd name="connsiteY2" fmla="*/ 0 h 157384"/>
              <a:gd name="connsiteX3" fmla="*/ 0 w 2557709"/>
              <a:gd name="connsiteY3" fmla="*/ 0 h 157384"/>
              <a:gd name="connsiteX4" fmla="*/ 0 w 2557709"/>
              <a:gd name="connsiteY4" fmla="*/ 157384 h 157384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557709" h="157384">
                <a:moveTo>
                  <a:pt x="0" y="157384"/>
                </a:moveTo>
                <a:lnTo>
                  <a:pt x="2557709" y="157384"/>
                </a:lnTo>
                <a:lnTo>
                  <a:pt x="2557709" y="0"/>
                </a:lnTo>
                <a:lnTo>
                  <a:pt x="0" y="0"/>
                </a:lnTo>
                <a:lnTo>
                  <a:pt x="0" y="157384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5" name="Freeform 3"/>
          <p:cNvSpPr/>
          <p:nvPr/>
        </p:nvSpPr>
        <p:spPr>
          <a:xfrm>
            <a:off x="7683726" y="5691424"/>
            <a:ext cx="403924" cy="405215"/>
          </a:xfrm>
          <a:custGeom>
            <a:avLst/>
            <a:gdLst>
              <a:gd name="connsiteX0" fmla="*/ 0 w 403924"/>
              <a:gd name="connsiteY0" fmla="*/ 405215 h 405215"/>
              <a:gd name="connsiteX1" fmla="*/ 403924 w 403924"/>
              <a:gd name="connsiteY1" fmla="*/ 405215 h 405215"/>
              <a:gd name="connsiteX2" fmla="*/ 403924 w 403924"/>
              <a:gd name="connsiteY2" fmla="*/ 0 h 405215"/>
              <a:gd name="connsiteX3" fmla="*/ 0 w 403924"/>
              <a:gd name="connsiteY3" fmla="*/ 0 h 405215"/>
              <a:gd name="connsiteX4" fmla="*/ 0 w 403924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924" h="405215">
                <a:moveTo>
                  <a:pt x="0" y="405215"/>
                </a:moveTo>
                <a:lnTo>
                  <a:pt x="403924" y="405215"/>
                </a:lnTo>
                <a:lnTo>
                  <a:pt x="403924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6" name="Freeform 3"/>
          <p:cNvSpPr/>
          <p:nvPr/>
        </p:nvSpPr>
        <p:spPr>
          <a:xfrm>
            <a:off x="7665990" y="5673687"/>
            <a:ext cx="439397" cy="440688"/>
          </a:xfrm>
          <a:custGeom>
            <a:avLst/>
            <a:gdLst>
              <a:gd name="connsiteX0" fmla="*/ 17736 w 439397"/>
              <a:gd name="connsiteY0" fmla="*/ 422952 h 440688"/>
              <a:gd name="connsiteX1" fmla="*/ 421661 w 439397"/>
              <a:gd name="connsiteY1" fmla="*/ 422952 h 440688"/>
              <a:gd name="connsiteX2" fmla="*/ 421661 w 439397"/>
              <a:gd name="connsiteY2" fmla="*/ 17736 h 440688"/>
              <a:gd name="connsiteX3" fmla="*/ 17736 w 439397"/>
              <a:gd name="connsiteY3" fmla="*/ 17736 h 440688"/>
              <a:gd name="connsiteX4" fmla="*/ 17736 w 439397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397" h="440688">
                <a:moveTo>
                  <a:pt x="17736" y="422952"/>
                </a:moveTo>
                <a:lnTo>
                  <a:pt x="421661" y="422952"/>
                </a:lnTo>
                <a:lnTo>
                  <a:pt x="421661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8" name="Freeform 3"/>
          <p:cNvSpPr/>
          <p:nvPr/>
        </p:nvSpPr>
        <p:spPr>
          <a:xfrm>
            <a:off x="7279999" y="5691424"/>
            <a:ext cx="403710" cy="405215"/>
          </a:xfrm>
          <a:custGeom>
            <a:avLst/>
            <a:gdLst>
              <a:gd name="connsiteX0" fmla="*/ 0 w 403710"/>
              <a:gd name="connsiteY0" fmla="*/ 405215 h 405215"/>
              <a:gd name="connsiteX1" fmla="*/ 403710 w 403710"/>
              <a:gd name="connsiteY1" fmla="*/ 405215 h 405215"/>
              <a:gd name="connsiteX2" fmla="*/ 403710 w 403710"/>
              <a:gd name="connsiteY2" fmla="*/ 0 h 405215"/>
              <a:gd name="connsiteX3" fmla="*/ 0 w 403710"/>
              <a:gd name="connsiteY3" fmla="*/ 0 h 405215"/>
              <a:gd name="connsiteX4" fmla="*/ 0 w 403710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10" h="405215">
                <a:moveTo>
                  <a:pt x="0" y="405215"/>
                </a:moveTo>
                <a:lnTo>
                  <a:pt x="403710" y="405215"/>
                </a:lnTo>
                <a:lnTo>
                  <a:pt x="403710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29" name="Freeform 3"/>
          <p:cNvSpPr/>
          <p:nvPr/>
        </p:nvSpPr>
        <p:spPr>
          <a:xfrm>
            <a:off x="7262264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0" name="Freeform 3"/>
          <p:cNvSpPr/>
          <p:nvPr/>
        </p:nvSpPr>
        <p:spPr>
          <a:xfrm>
            <a:off x="4857036" y="5691424"/>
            <a:ext cx="403709" cy="405215"/>
          </a:xfrm>
          <a:custGeom>
            <a:avLst/>
            <a:gdLst>
              <a:gd name="connsiteX0" fmla="*/ 0 w 403709"/>
              <a:gd name="connsiteY0" fmla="*/ 405215 h 405215"/>
              <a:gd name="connsiteX1" fmla="*/ 403709 w 403709"/>
              <a:gd name="connsiteY1" fmla="*/ 405215 h 405215"/>
              <a:gd name="connsiteX2" fmla="*/ 403709 w 403709"/>
              <a:gd name="connsiteY2" fmla="*/ 0 h 405215"/>
              <a:gd name="connsiteX3" fmla="*/ 0 w 403709"/>
              <a:gd name="connsiteY3" fmla="*/ 0 h 405215"/>
              <a:gd name="connsiteX4" fmla="*/ 0 w 403709"/>
              <a:gd name="connsiteY4" fmla="*/ 405215 h 405215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03709" h="405215">
                <a:moveTo>
                  <a:pt x="0" y="405215"/>
                </a:moveTo>
                <a:lnTo>
                  <a:pt x="403709" y="405215"/>
                </a:lnTo>
                <a:lnTo>
                  <a:pt x="403709" y="0"/>
                </a:lnTo>
                <a:lnTo>
                  <a:pt x="0" y="0"/>
                </a:lnTo>
                <a:lnTo>
                  <a:pt x="0" y="405215"/>
                </a:lnTo>
              </a:path>
            </a:pathLst>
          </a:custGeom>
          <a:solidFill>
            <a:srgbClr val="0000DD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1" name="Freeform 3"/>
          <p:cNvSpPr/>
          <p:nvPr/>
        </p:nvSpPr>
        <p:spPr>
          <a:xfrm>
            <a:off x="4839300" y="5673687"/>
            <a:ext cx="439182" cy="440688"/>
          </a:xfrm>
          <a:custGeom>
            <a:avLst/>
            <a:gdLst>
              <a:gd name="connsiteX0" fmla="*/ 17736 w 439182"/>
              <a:gd name="connsiteY0" fmla="*/ 422952 h 440688"/>
              <a:gd name="connsiteX1" fmla="*/ 421445 w 439182"/>
              <a:gd name="connsiteY1" fmla="*/ 422952 h 440688"/>
              <a:gd name="connsiteX2" fmla="*/ 421445 w 439182"/>
              <a:gd name="connsiteY2" fmla="*/ 17736 h 440688"/>
              <a:gd name="connsiteX3" fmla="*/ 17736 w 439182"/>
              <a:gd name="connsiteY3" fmla="*/ 17736 h 440688"/>
              <a:gd name="connsiteX4" fmla="*/ 17736 w 439182"/>
              <a:gd name="connsiteY4" fmla="*/ 422952 h 44068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39182" h="440688">
                <a:moveTo>
                  <a:pt x="17736" y="422952"/>
                </a:moveTo>
                <a:lnTo>
                  <a:pt x="421445" y="422952"/>
                </a:lnTo>
                <a:lnTo>
                  <a:pt x="421445" y="17736"/>
                </a:lnTo>
                <a:lnTo>
                  <a:pt x="17736" y="17736"/>
                </a:lnTo>
                <a:lnTo>
                  <a:pt x="17736" y="422952"/>
                </a:lnTo>
              </a:path>
            </a:pathLst>
          </a:custGeom>
          <a:solidFill>
            <a:srgbClr val="000000">
              <a:alpha val="0"/>
            </a:srgbClr>
          </a:solidFill>
          <a:ln w="381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2" name="Freeform 3"/>
          <p:cNvSpPr/>
          <p:nvPr/>
        </p:nvSpPr>
        <p:spPr>
          <a:xfrm>
            <a:off x="4994274" y="6202363"/>
            <a:ext cx="2851149" cy="274637"/>
          </a:xfrm>
          <a:custGeom>
            <a:avLst/>
            <a:gdLst>
              <a:gd name="connsiteX0" fmla="*/ 0 w 2851149"/>
              <a:gd name="connsiteY0" fmla="*/ 0 h 274637"/>
              <a:gd name="connsiteX1" fmla="*/ 2851149 w 2851149"/>
              <a:gd name="connsiteY1" fmla="*/ 0 h 274637"/>
              <a:gd name="connsiteX2" fmla="*/ 2851149 w 2851149"/>
              <a:gd name="connsiteY2" fmla="*/ 274637 h 274637"/>
              <a:gd name="connsiteX3" fmla="*/ 0 w 2851149"/>
              <a:gd name="connsiteY3" fmla="*/ 274637 h 274637"/>
              <a:gd name="connsiteX4" fmla="*/ 0 w 2851149"/>
              <a:gd name="connsiteY4" fmla="*/ 0 h 274637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2851149" h="274637">
                <a:moveTo>
                  <a:pt x="0" y="0"/>
                </a:moveTo>
                <a:lnTo>
                  <a:pt x="2851149" y="0"/>
                </a:lnTo>
                <a:lnTo>
                  <a:pt x="2851149" y="274637"/>
                </a:lnTo>
                <a:lnTo>
                  <a:pt x="0" y="274637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3" name="Freeform 3"/>
          <p:cNvSpPr/>
          <p:nvPr/>
        </p:nvSpPr>
        <p:spPr>
          <a:xfrm>
            <a:off x="4029075" y="5127625"/>
            <a:ext cx="4508499" cy="354012"/>
          </a:xfrm>
          <a:custGeom>
            <a:avLst/>
            <a:gdLst>
              <a:gd name="connsiteX0" fmla="*/ 6350 w 4508499"/>
              <a:gd name="connsiteY0" fmla="*/ 6350 h 354012"/>
              <a:gd name="connsiteX1" fmla="*/ 4502149 w 4508499"/>
              <a:gd name="connsiteY1" fmla="*/ 6350 h 354012"/>
              <a:gd name="connsiteX2" fmla="*/ 4502149 w 4508499"/>
              <a:gd name="connsiteY2" fmla="*/ 347662 h 354012"/>
              <a:gd name="connsiteX3" fmla="*/ 6350 w 4508499"/>
              <a:gd name="connsiteY3" fmla="*/ 347662 h 354012"/>
              <a:gd name="connsiteX4" fmla="*/ 6350 w 4508499"/>
              <a:gd name="connsiteY4" fmla="*/ 6350 h 354012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4508499" h="354012">
                <a:moveTo>
                  <a:pt x="6350" y="6350"/>
                </a:moveTo>
                <a:lnTo>
                  <a:pt x="4502149" y="6350"/>
                </a:lnTo>
                <a:lnTo>
                  <a:pt x="4502149" y="347662"/>
                </a:lnTo>
                <a:lnTo>
                  <a:pt x="6350" y="347662"/>
                </a:lnTo>
                <a:lnTo>
                  <a:pt x="6350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4" name="Freeform 3"/>
          <p:cNvSpPr/>
          <p:nvPr/>
        </p:nvSpPr>
        <p:spPr>
          <a:xfrm>
            <a:off x="2263905" y="4706685"/>
            <a:ext cx="1231889" cy="901683"/>
          </a:xfrm>
          <a:custGeom>
            <a:avLst/>
            <a:gdLst>
              <a:gd name="connsiteX0" fmla="*/ 107445 w 1231889"/>
              <a:gd name="connsiteY0" fmla="*/ 0 h 901683"/>
              <a:gd name="connsiteX1" fmla="*/ 899927 w 1231889"/>
              <a:gd name="connsiteY1" fmla="*/ 554901 h 901683"/>
              <a:gd name="connsiteX2" fmla="*/ 953649 w 1231889"/>
              <a:gd name="connsiteY2" fmla="*/ 478176 h 901683"/>
              <a:gd name="connsiteX3" fmla="*/ 1231889 w 1231889"/>
              <a:gd name="connsiteY3" fmla="*/ 901683 h 901683"/>
              <a:gd name="connsiteX4" fmla="*/ 738759 w 1231889"/>
              <a:gd name="connsiteY4" fmla="*/ 785072 h 901683"/>
              <a:gd name="connsiteX5" fmla="*/ 792481 w 1231889"/>
              <a:gd name="connsiteY5" fmla="*/ 708349 h 901683"/>
              <a:gd name="connsiteX6" fmla="*/ 0 w 1231889"/>
              <a:gd name="connsiteY6" fmla="*/ 153447 h 901683"/>
              <a:gd name="connsiteX7" fmla="*/ 107445 w 1231889"/>
              <a:gd name="connsiteY7" fmla="*/ 0 h 9016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231889" h="901683">
                <a:moveTo>
                  <a:pt x="107445" y="0"/>
                </a:moveTo>
                <a:lnTo>
                  <a:pt x="899927" y="554901"/>
                </a:lnTo>
                <a:lnTo>
                  <a:pt x="953649" y="478176"/>
                </a:lnTo>
                <a:lnTo>
                  <a:pt x="1231889" y="901683"/>
                </a:lnTo>
                <a:lnTo>
                  <a:pt x="738759" y="785072"/>
                </a:lnTo>
                <a:lnTo>
                  <a:pt x="792481" y="708349"/>
                </a:lnTo>
                <a:lnTo>
                  <a:pt x="0" y="153447"/>
                </a:lnTo>
                <a:lnTo>
                  <a:pt x="107445" y="0"/>
                </a:lnTo>
              </a:path>
            </a:pathLst>
          </a:custGeom>
          <a:solidFill>
            <a:srgbClr val="BBE0E3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5" name="Freeform 3"/>
          <p:cNvSpPr/>
          <p:nvPr/>
        </p:nvSpPr>
        <p:spPr>
          <a:xfrm>
            <a:off x="2257555" y="4700334"/>
            <a:ext cx="1244588" cy="914383"/>
          </a:xfrm>
          <a:custGeom>
            <a:avLst/>
            <a:gdLst>
              <a:gd name="connsiteX0" fmla="*/ 113795 w 1244588"/>
              <a:gd name="connsiteY0" fmla="*/ 6350 h 914383"/>
              <a:gd name="connsiteX1" fmla="*/ 906276 w 1244588"/>
              <a:gd name="connsiteY1" fmla="*/ 561251 h 914383"/>
              <a:gd name="connsiteX2" fmla="*/ 959999 w 1244588"/>
              <a:gd name="connsiteY2" fmla="*/ 484527 h 914383"/>
              <a:gd name="connsiteX3" fmla="*/ 1238238 w 1244588"/>
              <a:gd name="connsiteY3" fmla="*/ 908033 h 914383"/>
              <a:gd name="connsiteX4" fmla="*/ 745108 w 1244588"/>
              <a:gd name="connsiteY4" fmla="*/ 791422 h 914383"/>
              <a:gd name="connsiteX5" fmla="*/ 798831 w 1244588"/>
              <a:gd name="connsiteY5" fmla="*/ 714699 h 914383"/>
              <a:gd name="connsiteX6" fmla="*/ 6350 w 1244588"/>
              <a:gd name="connsiteY6" fmla="*/ 159797 h 914383"/>
              <a:gd name="connsiteX7" fmla="*/ 113795 w 1244588"/>
              <a:gd name="connsiteY7" fmla="*/ 6350 h 914383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  <a:cxn ang="5">
                <a:pos x="connsiteX5" y="connsiteY5"/>
              </a:cxn>
              <a:cxn ang="6">
                <a:pos x="connsiteX6" y="connsiteY6"/>
              </a:cxn>
              <a:cxn ang="7">
                <a:pos x="connsiteX7" y="connsiteY7"/>
              </a:cxn>
            </a:cxnLst>
            <a:rect l="l" t="t" r="r" b="b"/>
            <a:pathLst>
              <a:path w="1244588" h="914383">
                <a:moveTo>
                  <a:pt x="113795" y="6350"/>
                </a:moveTo>
                <a:lnTo>
                  <a:pt x="906276" y="561251"/>
                </a:lnTo>
                <a:lnTo>
                  <a:pt x="959999" y="484527"/>
                </a:lnTo>
                <a:lnTo>
                  <a:pt x="1238238" y="908033"/>
                </a:lnTo>
                <a:lnTo>
                  <a:pt x="745108" y="791422"/>
                </a:lnTo>
                <a:lnTo>
                  <a:pt x="798831" y="714699"/>
                </a:lnTo>
                <a:lnTo>
                  <a:pt x="6350" y="159797"/>
                </a:lnTo>
                <a:lnTo>
                  <a:pt x="113795" y="6350"/>
                </a:lnTo>
              </a:path>
            </a:pathLst>
          </a:custGeom>
          <a:solidFill>
            <a:srgbClr val="000000">
              <a:alpha val="0"/>
            </a:srgbClr>
          </a:solidFill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6" name="Freeform 3"/>
          <p:cNvSpPr/>
          <p:nvPr/>
        </p:nvSpPr>
        <p:spPr>
          <a:xfrm>
            <a:off x="4510087" y="6511341"/>
            <a:ext cx="3927474" cy="31749"/>
          </a:xfrm>
          <a:custGeom>
            <a:avLst/>
            <a:gdLst>
              <a:gd name="connsiteX0" fmla="*/ 7937 w 3927474"/>
              <a:gd name="connsiteY0" fmla="*/ 7937 h 31749"/>
              <a:gd name="connsiteX1" fmla="*/ 3919537 w 3927474"/>
              <a:gd name="connsiteY1" fmla="*/ 7937 h 31749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</a:cxnLst>
            <a:rect l="l" t="t" r="r" b="b"/>
            <a:pathLst>
              <a:path w="3927474" h="31749">
                <a:moveTo>
                  <a:pt x="7937" y="7937"/>
                </a:moveTo>
                <a:lnTo>
                  <a:pt x="3919537" y="7937"/>
                </a:lnTo>
              </a:path>
            </a:pathLst>
          </a:custGeom>
          <a:ln w="12700">
            <a:solidFill>
              <a:srgbClr val="000000">
                <a:alpha val="100000"/>
              </a:srgb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7" name="Freeform 3"/>
          <p:cNvSpPr/>
          <p:nvPr/>
        </p:nvSpPr>
        <p:spPr>
          <a:xfrm>
            <a:off x="4492625" y="6391275"/>
            <a:ext cx="76200" cy="76200"/>
          </a:xfrm>
          <a:custGeom>
            <a:avLst/>
            <a:gdLst>
              <a:gd name="connsiteX0" fmla="*/ 76200 w 76200"/>
              <a:gd name="connsiteY0" fmla="*/ 76200 h 76200"/>
              <a:gd name="connsiteX1" fmla="*/ 0 w 76200"/>
              <a:gd name="connsiteY1" fmla="*/ 38100 h 76200"/>
              <a:gd name="connsiteX2" fmla="*/ 76200 w 76200"/>
              <a:gd name="connsiteY2" fmla="*/ 0 h 76200"/>
              <a:gd name="connsiteX3" fmla="*/ 76200 w 76200"/>
              <a:gd name="connsiteY3" fmla="*/ 7620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6200" h="76200">
                <a:moveTo>
                  <a:pt x="76200" y="76200"/>
                </a:moveTo>
                <a:lnTo>
                  <a:pt x="0" y="38100"/>
                </a:lnTo>
                <a:lnTo>
                  <a:pt x="76200" y="0"/>
                </a:lnTo>
                <a:lnTo>
                  <a:pt x="76200" y="7620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38" name="Freeform 3"/>
          <p:cNvSpPr/>
          <p:nvPr/>
        </p:nvSpPr>
        <p:spPr>
          <a:xfrm>
            <a:off x="8378823" y="6391275"/>
            <a:ext cx="76200" cy="76200"/>
          </a:xfrm>
          <a:custGeom>
            <a:avLst/>
            <a:gdLst>
              <a:gd name="connsiteX0" fmla="*/ 0 w 76200"/>
              <a:gd name="connsiteY0" fmla="*/ 0 h 76200"/>
              <a:gd name="connsiteX1" fmla="*/ 76200 w 76200"/>
              <a:gd name="connsiteY1" fmla="*/ 38100 h 76200"/>
              <a:gd name="connsiteX2" fmla="*/ 0 w 76200"/>
              <a:gd name="connsiteY2" fmla="*/ 76200 h 76200"/>
              <a:gd name="connsiteX3" fmla="*/ 0 w 76200"/>
              <a:gd name="connsiteY3" fmla="*/ 0 h 76200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</a:cxnLst>
            <a:rect l="l" t="t" r="r" b="b"/>
            <a:pathLst>
              <a:path w="76200" h="76200">
                <a:moveTo>
                  <a:pt x="0" y="0"/>
                </a:moveTo>
                <a:lnTo>
                  <a:pt x="76200" y="38100"/>
                </a:lnTo>
                <a:lnTo>
                  <a:pt x="0" y="76200"/>
                </a:lnTo>
                <a:lnTo>
                  <a:pt x="0" y="0"/>
                </a:lnTo>
              </a:path>
            </a:pathLst>
          </a:custGeom>
          <a:solidFill>
            <a:srgbClr val="000000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500" y="3213100"/>
            <a:ext cx="4445000" cy="3644900"/>
          </a:xfrm>
          <a:prstGeom prst="rect">
            <a:avLst/>
          </a:prstGeom>
          <a:noFill/>
        </p:spPr>
      </p:pic>
      <p:pic>
        <p:nvPicPr>
          <p:cNvPr id="103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5500" y="1562100"/>
            <a:ext cx="4216400" cy="24892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4445000" y="6210300"/>
            <a:ext cx="3302000" cy="203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600"/>
              </a:lnSpc>
              <a:tabLst/>
            </a:pP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4-layer</a:t>
            </a:r>
            <a:r>
              <a:rPr lang="en-US" altLang="zh-CN" sz="106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kapton</a:t>
            </a:r>
            <a:r>
              <a:rPr lang="en-US" altLang="zh-CN" sz="1063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cable</a:t>
            </a:r>
            <a:r>
              <a:rPr lang="en-US" altLang="zh-CN" sz="106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063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aluminium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Ladder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Flex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Cable</a:t>
            </a:r>
          </a:p>
        </p:txBody>
      </p:sp>
      <p:sp>
        <p:nvSpPr>
          <p:cNvPr id="1040" name="TextBox 1"/>
          <p:cNvSpPr txBox="1"/>
          <p:nvPr/>
        </p:nvSpPr>
        <p:spPr>
          <a:xfrm>
            <a:off x="5080000" y="6553288"/>
            <a:ext cx="1384300" cy="1651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300"/>
              </a:lnSpc>
              <a:tabLst/>
            </a:pP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Aluminum</a:t>
            </a:r>
            <a:r>
              <a:rPr lang="en-US" altLang="zh-CN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2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conductor</a:t>
            </a:r>
          </a:p>
        </p:txBody>
      </p:sp>
      <p:sp>
        <p:nvSpPr>
          <p:cNvPr id="1041" name="TextBox 1"/>
          <p:cNvSpPr txBox="1"/>
          <p:nvPr/>
        </p:nvSpPr>
        <p:spPr>
          <a:xfrm>
            <a:off x="1240300" y="40964"/>
            <a:ext cx="5276109" cy="2613536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4900"/>
              </a:lnSpc>
              <a:tabLst>
                <a:tab pos="2349500" algn="l"/>
              </a:tabLst>
            </a:pPr>
            <a:r>
              <a:rPr lang="en-US" altLang="zh-CN" dirty="0" smtClean="0"/>
              <a:t>	</a:t>
            </a:r>
            <a:r>
              <a:rPr lang="en-US" altLang="zh-CN" sz="4400" dirty="0" smtClean="0">
                <a:cs typeface="Times New Roman" pitchFamily="18" charset="0"/>
              </a:rPr>
              <a:t>PXL – Layout</a:t>
            </a:r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1000"/>
              </a:lnSpc>
            </a:pPr>
            <a:endParaRPr lang="en-US" altLang="zh-CN" dirty="0" smtClean="0"/>
          </a:p>
          <a:p>
            <a:pPr>
              <a:lnSpc>
                <a:spcPts val="2600"/>
              </a:lnSpc>
              <a:tabLst>
                <a:tab pos="2349500" algn="l"/>
              </a:tabLst>
            </a:pP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2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layers</a:t>
            </a:r>
          </a:p>
          <a:p>
            <a:pPr>
              <a:lnSpc>
                <a:spcPts val="2100"/>
              </a:lnSpc>
              <a:tabLst>
                <a:tab pos="2349500" algn="l"/>
              </a:tabLst>
            </a:pP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5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sectors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/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half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(10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sectors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total)</a:t>
            </a:r>
          </a:p>
          <a:p>
            <a:pPr>
              <a:lnSpc>
                <a:spcPts val="2200"/>
              </a:lnSpc>
              <a:tabLst>
                <a:tab pos="2349500" algn="l"/>
              </a:tabLst>
            </a:pP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4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ladders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/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sector</a:t>
            </a:r>
          </a:p>
          <a:p>
            <a:pPr>
              <a:lnSpc>
                <a:spcPts val="2100"/>
              </a:lnSpc>
              <a:tabLst>
                <a:tab pos="2349500" algn="l"/>
              </a:tabLst>
            </a:pP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Insertion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from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east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side,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can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be</a:t>
            </a:r>
          </a:p>
          <a:p>
            <a:pPr>
              <a:lnSpc>
                <a:spcPts val="2200"/>
              </a:lnSpc>
              <a:tabLst>
                <a:tab pos="2349500" algn="l"/>
              </a:tabLst>
            </a:pP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done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after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STAR</a:t>
            </a:r>
            <a:r>
              <a:rPr lang="en-US" altLang="zh-CN" sz="1800" dirty="0" smtClean="0">
                <a:cs typeface="Times New Roman" pitchFamily="18" charset="0"/>
              </a:rPr>
              <a:t> </a:t>
            </a:r>
            <a:r>
              <a:rPr lang="en-US" altLang="zh-CN" sz="1800" b="1" dirty="0" smtClean="0">
                <a:solidFill>
                  <a:srgbClr val="0000FF"/>
                </a:solidFill>
                <a:cs typeface="Times New Roman" pitchFamily="18" charset="0"/>
              </a:rPr>
              <a:t>roll-in</a:t>
            </a:r>
          </a:p>
        </p:txBody>
      </p:sp>
      <p:sp>
        <p:nvSpPr>
          <p:cNvPr id="1042" name="TextBox 1"/>
          <p:cNvSpPr txBox="1"/>
          <p:nvPr/>
        </p:nvSpPr>
        <p:spPr>
          <a:xfrm>
            <a:off x="4457700" y="5842000"/>
            <a:ext cx="368300" cy="1397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063" dirty="0" smtClean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</a:p>
        </p:txBody>
      </p:sp>
      <p:sp>
        <p:nvSpPr>
          <p:cNvPr id="1043" name="TextBox 1"/>
          <p:cNvSpPr txBox="1"/>
          <p:nvPr/>
        </p:nvSpPr>
        <p:spPr>
          <a:xfrm>
            <a:off x="3695700" y="5676900"/>
            <a:ext cx="444500" cy="4572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100"/>
              </a:lnSpc>
              <a:tabLst/>
            </a:pP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RDO</a:t>
            </a:r>
          </a:p>
          <a:p>
            <a:pPr>
              <a:lnSpc>
                <a:spcPts val="1200"/>
              </a:lnSpc>
              <a:tabLst/>
            </a:pP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buffers/</a:t>
            </a:r>
          </a:p>
          <a:p>
            <a:pPr>
              <a:lnSpc>
                <a:spcPts val="1200"/>
              </a:lnSpc>
              <a:tabLst/>
            </a:pPr>
            <a:r>
              <a:rPr lang="en-US" altLang="zh-CN" sz="1063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drivers</a:t>
            </a:r>
          </a:p>
        </p:txBody>
      </p:sp>
      <p:sp>
        <p:nvSpPr>
          <p:cNvPr id="1045" name="TextBox 1"/>
          <p:cNvSpPr txBox="1"/>
          <p:nvPr/>
        </p:nvSpPr>
        <p:spPr>
          <a:xfrm>
            <a:off x="4114800" y="5207000"/>
            <a:ext cx="4267200" cy="215900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1700"/>
              </a:lnSpc>
              <a:tabLst/>
            </a:pP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Ladder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with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MAPS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sensors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(~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2×2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en-US" altLang="zh-CN" sz="1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zh-CN" sz="16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each)</a:t>
            </a:r>
          </a:p>
        </p:txBody>
      </p:sp>
      <p:sp>
        <p:nvSpPr>
          <p:cNvPr id="1047" name="Rectangle 1046"/>
          <p:cNvSpPr/>
          <p:nvPr/>
        </p:nvSpPr>
        <p:spPr>
          <a:xfrm>
            <a:off x="63500" y="6391024"/>
            <a:ext cx="2026878" cy="406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54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11651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19821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/>
          <p:nvPr/>
        </p:nvSpPr>
        <p:spPr>
          <a:xfrm>
            <a:off x="0" y="1"/>
            <a:ext cx="9143998" cy="6857998"/>
          </a:xfrm>
          <a:custGeom>
            <a:avLst/>
            <a:gdLst>
              <a:gd name="connsiteX0" fmla="*/ 0 w 9143998"/>
              <a:gd name="connsiteY0" fmla="*/ 0 h 6857998"/>
              <a:gd name="connsiteX1" fmla="*/ 9143998 w 9143998"/>
              <a:gd name="connsiteY1" fmla="*/ 0 h 6857998"/>
              <a:gd name="connsiteX2" fmla="*/ 9143998 w 9143998"/>
              <a:gd name="connsiteY2" fmla="*/ 6857997 h 6857998"/>
              <a:gd name="connsiteX3" fmla="*/ 0 w 9143998"/>
              <a:gd name="connsiteY3" fmla="*/ 6857997 h 6857998"/>
              <a:gd name="connsiteX4" fmla="*/ 0 w 9143998"/>
              <a:gd name="connsiteY4" fmla="*/ 0 h 6857998"/>
            </a:gdLst>
            <a:ahLst/>
            <a:cxnLst>
              <a:cxn ang="0">
                <a:pos x="connsiteX0" y="connsiteY0"/>
              </a:cxn>
              <a:cxn ang="1">
                <a:pos x="connsiteX1" y="connsiteY1"/>
              </a:cxn>
              <a:cxn ang="2">
                <a:pos x="connsiteX2" y="connsiteY2"/>
              </a:cxn>
              <a:cxn ang="3">
                <a:pos x="connsiteX3" y="connsiteY3"/>
              </a:cxn>
              <a:cxn ang="4">
                <a:pos x="connsiteX4" y="connsiteY4"/>
              </a:cxn>
            </a:cxnLst>
            <a:rect l="l" t="t" r="r" b="b"/>
            <a:pathLst>
              <a:path w="9143998" h="6857998">
                <a:moveTo>
                  <a:pt x="0" y="0"/>
                </a:moveTo>
                <a:lnTo>
                  <a:pt x="9143998" y="0"/>
                </a:lnTo>
                <a:lnTo>
                  <a:pt x="9143998" y="6857997"/>
                </a:lnTo>
                <a:lnTo>
                  <a:pt x="0" y="6857997"/>
                </a:lnTo>
                <a:lnTo>
                  <a:pt x="0" y="0"/>
                </a:lnTo>
              </a:path>
            </a:pathLst>
          </a:custGeom>
          <a:solidFill>
            <a:srgbClr val="FFFFFF">
              <a:alpha val="100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35100" y="1752600"/>
            <a:ext cx="6426200" cy="4178300"/>
          </a:xfrm>
          <a:prstGeom prst="rect">
            <a:avLst/>
          </a:prstGeom>
          <a:noFill/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500" y="6388100"/>
            <a:ext cx="2387600" cy="3556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78100" y="6197600"/>
            <a:ext cx="1536700" cy="6604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50260" y="323587"/>
            <a:ext cx="8940691" cy="352233"/>
          </a:xfrm>
          <a:prstGeom prst="rect">
            <a:avLst/>
          </a:prstGeom>
          <a:noFill/>
        </p:spPr>
        <p:txBody>
          <a:bodyPr wrap="none" lIns="0" tIns="0" rIns="0" rtlCol="0">
            <a:spAutoFit/>
          </a:bodyPr>
          <a:lstStyle/>
          <a:p>
            <a:pPr>
              <a:lnSpc>
                <a:spcPts val="2000"/>
              </a:lnSpc>
              <a:tabLst>
                <a:tab pos="2781300" algn="l"/>
              </a:tabLst>
            </a:pP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First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Engineering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run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sector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on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metrology</a:t>
            </a:r>
            <a:r>
              <a:rPr lang="en-US" altLang="zh-CN" sz="3600" dirty="0" smtClean="0">
                <a:cs typeface="Times New Roman" pitchFamily="18" charset="0"/>
              </a:rPr>
              <a:t> </a:t>
            </a:r>
            <a:r>
              <a:rPr lang="en-US" altLang="zh-CN" sz="3600" dirty="0" smtClean="0">
                <a:solidFill>
                  <a:srgbClr val="000000"/>
                </a:solidFill>
                <a:cs typeface="Times New Roman" pitchFamily="18" charset="0"/>
              </a:rPr>
              <a:t>stage</a:t>
            </a:r>
            <a:endParaRPr lang="en-US" altLang="zh-CN" sz="3600" b="1" i="1" dirty="0" smtClean="0">
              <a:solidFill>
                <a:srgbClr val="00234C"/>
              </a:solidFill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220" y="6197600"/>
            <a:ext cx="2560880" cy="6603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911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457200" y="1364174"/>
            <a:ext cx="8446849" cy="4856557"/>
          </a:xfrm>
          <a:prstGeom prst="rect">
            <a:avLst/>
          </a:prstGeom>
        </p:spPr>
        <p:txBody>
          <a:bodyPr vert="horz" lIns="91424" tIns="45712" rIns="91424" bIns="45712" rtlCol="0">
            <a:normAutofit lnSpcReduction="10000"/>
          </a:bodyPr>
          <a:lstStyle/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Perfect liquid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BRAHMS, PHENIX, PHOBOS, STAR, Nuclear Physics A757 (2005)1-283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 of constituent quark scaling </a:t>
            </a:r>
            <a:r>
              <a:rPr lang="en-US" sz="32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91(2003)072301; STAR, PR C70(2005) 014904</a:t>
            </a:r>
            <a:endParaRPr lang="en-US" sz="1300" dirty="0" smtClean="0">
              <a:solidFill>
                <a:srgbClr val="8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Jet quenching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88(2002)022301; STAR, PRL 90(2003) 082302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Heavy-quark suppression</a:t>
            </a:r>
            <a:r>
              <a:rPr lang="en-US" sz="13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PHENIX, PRL 98(2007)172301, 										STAR, PRL 98(2007)192301</a:t>
            </a:r>
            <a:r>
              <a:rPr lang="en-US" sz="13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 of exotic systems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Discovery on anti-strange nucleus</a:t>
            </a:r>
            <a:r>
              <a:rPr lang="en-US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00" dirty="0" smtClean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Science 328 (2010) 58</a:t>
            </a:r>
          </a:p>
          <a:p>
            <a:pPr marL="1142798" lvl="2" indent="-228561">
              <a:spcBef>
                <a:spcPct val="20000"/>
              </a:spcBef>
              <a:buFont typeface="Arial"/>
              <a:buChar char="•"/>
              <a:defRPr/>
            </a:pPr>
            <a:r>
              <a:rPr lang="en-US" sz="29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 of anti-</a:t>
            </a:r>
            <a:r>
              <a:rPr lang="en-US" sz="2900" baseline="300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  <a:r>
              <a:rPr lang="en-US" sz="29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 nucleus</a:t>
            </a:r>
            <a:r>
              <a:rPr lang="en-US" sz="29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300" dirty="0" smtClean="0">
                <a:solidFill>
                  <a:srgbClr val="000090"/>
                </a:solidFill>
                <a:effectLst>
                  <a:outerShdw blurRad="38100" dist="38100" dir="2700000" algn="tl" rotWithShape="0">
                    <a:srgbClr val="000000">
                      <a:alpha val="43137"/>
                    </a:srgbClr>
                  </a:outerShdw>
                </a:effectLst>
              </a:rPr>
              <a:t>STAR, Nature 473 (2011) 353</a:t>
            </a:r>
          </a:p>
          <a:p>
            <a:pPr marL="742818" lvl="1" indent="-285699">
              <a:spcBef>
                <a:spcPct val="20000"/>
              </a:spcBef>
              <a:buFont typeface="Arial"/>
              <a:buChar char="–"/>
              <a:defRPr/>
            </a:pPr>
            <a:r>
              <a:rPr lang="en-US" sz="34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</a:t>
            </a:r>
            <a:r>
              <a:rPr lang="en-US" sz="3400" dirty="0" err="1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ndications</a:t>
            </a:r>
            <a:r>
              <a:rPr lang="en-US" sz="3400" dirty="0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gluon saturation at small </a:t>
            </a:r>
            <a:r>
              <a:rPr lang="en-US" sz="3400" i="1" dirty="0" err="1" smtClean="0">
                <a:solidFill>
                  <a:srgbClr val="95373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</a:t>
            </a:r>
            <a:r>
              <a:rPr lang="en-US" sz="1400" i="1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</a:t>
            </a:r>
            <a:r>
              <a:rPr lang="en-US" sz="1400" i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</a:t>
            </a:r>
            <a:r>
              <a:rPr lang="en-US" sz="13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STAR, PRL 90(2003) 082302; BRAHMS, PRL 91(2003) 072305; PHENIX ibid 072303</a:t>
            </a:r>
            <a:endParaRPr lang="en-US" sz="1300" i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5" y="76200"/>
            <a:ext cx="8229597" cy="1143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Remarkable discoveries at 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RHIC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6" name="Rectangle 2"/>
          <p:cNvSpPr>
            <a:spLocks noGrp="1" noChangeArrowheads="1"/>
          </p:cNvSpPr>
          <p:nvPr>
            <p:ph type="dt" sz="quarter" idx="10"/>
          </p:nvPr>
        </p:nvSpPr>
        <p:spPr>
          <a:xfrm>
            <a:off x="0" y="6472763"/>
            <a:ext cx="2133600" cy="365125"/>
          </a:xfrm>
          <a:noFill/>
        </p:spPr>
        <p:txBody>
          <a:bodyPr/>
          <a:lstStyle/>
          <a:p>
            <a:pPr>
              <a:buFont typeface="Times New Roman" charset="0"/>
              <a:buNone/>
            </a:pPr>
            <a:r>
              <a:rPr lang="cs-CZ" b="1" dirty="0" err="1" smtClean="0">
                <a:latin typeface="Garamond" charset="0"/>
              </a:rPr>
              <a:t>April</a:t>
            </a:r>
            <a:r>
              <a:rPr lang="cs-CZ" b="1" dirty="0" smtClean="0">
                <a:latin typeface="Garamond" charset="0"/>
              </a:rPr>
              <a:t>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726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9967"/>
            <a:ext cx="8285994" cy="615917"/>
          </a:xfrm>
        </p:spPr>
        <p:txBody>
          <a:bodyPr>
            <a:noAutofit/>
          </a:bodyPr>
          <a:lstStyle/>
          <a:p>
            <a:r>
              <a:rPr lang="en-US" sz="3600" dirty="0"/>
              <a:t>Physics of the Heavy Flavor Tracker at </a:t>
            </a:r>
            <a:r>
              <a:rPr lang="en-US" sz="3600" dirty="0" smtClean="0"/>
              <a:t>STAR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25870"/>
            <a:ext cx="8229600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 </a:t>
            </a:r>
            <a:r>
              <a:rPr lang="en-US" sz="3600" dirty="0"/>
              <a:t>Direct HF hadron measurements (</a:t>
            </a:r>
            <a:r>
              <a:rPr lang="en-US" sz="3600" dirty="0" err="1"/>
              <a:t>p+p</a:t>
            </a:r>
            <a:r>
              <a:rPr lang="en-US" sz="3600" dirty="0"/>
              <a:t> and </a:t>
            </a:r>
            <a:r>
              <a:rPr lang="en-US" sz="3600" dirty="0" err="1"/>
              <a:t>Au+Au</a:t>
            </a:r>
            <a:r>
              <a:rPr lang="en-US" sz="3600" dirty="0"/>
              <a:t>)</a:t>
            </a:r>
          </a:p>
          <a:p>
            <a:pPr marL="400050" lvl="1" indent="0">
              <a:buNone/>
            </a:pPr>
            <a:r>
              <a:rPr lang="en-US" dirty="0"/>
              <a:t>(1) Heavy-quark cross sections: </a:t>
            </a:r>
            <a:r>
              <a:rPr lang="en-US" dirty="0" smtClean="0"/>
              <a:t>D</a:t>
            </a:r>
            <a:r>
              <a:rPr lang="en-US" baseline="30000" dirty="0" smtClean="0"/>
              <a:t>0±</a:t>
            </a:r>
            <a:r>
              <a:rPr lang="en-US" dirty="0" smtClean="0"/>
              <a:t>*</a:t>
            </a:r>
            <a:r>
              <a:rPr lang="en-US" dirty="0"/>
              <a:t>, D</a:t>
            </a:r>
            <a:r>
              <a:rPr lang="en-US" baseline="-25000" dirty="0"/>
              <a:t>S</a:t>
            </a:r>
            <a:r>
              <a:rPr lang="en-US" dirty="0"/>
              <a:t>, Λ</a:t>
            </a:r>
            <a:r>
              <a:rPr lang="en-US" baseline="-25000" dirty="0"/>
              <a:t>C</a:t>
            </a:r>
            <a:r>
              <a:rPr lang="en-US" dirty="0"/>
              <a:t> , </a:t>
            </a:r>
            <a:r>
              <a:rPr lang="en-US" dirty="0" smtClean="0"/>
              <a:t>B, …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Both spectra (R</a:t>
            </a:r>
            <a:r>
              <a:rPr lang="en-US" baseline="-25000" dirty="0"/>
              <a:t>AA</a:t>
            </a:r>
            <a:r>
              <a:rPr lang="en-US" dirty="0"/>
              <a:t>, R</a:t>
            </a:r>
            <a:r>
              <a:rPr lang="en-US" baseline="-25000" dirty="0"/>
              <a:t>CP</a:t>
            </a:r>
            <a:r>
              <a:rPr lang="en-US" dirty="0"/>
              <a:t>) and v</a:t>
            </a:r>
            <a:r>
              <a:rPr lang="en-US" baseline="-25000" dirty="0"/>
              <a:t>2</a:t>
            </a:r>
            <a:r>
              <a:rPr lang="en-US" dirty="0"/>
              <a:t> in a wide </a:t>
            </a:r>
            <a:r>
              <a:rPr lang="en-US" dirty="0" err="1"/>
              <a:t>p</a:t>
            </a:r>
            <a:r>
              <a:rPr lang="en-US" baseline="-25000" dirty="0" err="1"/>
              <a:t>T</a:t>
            </a:r>
            <a:r>
              <a:rPr lang="en-US" dirty="0"/>
              <a:t> region: 0.5 - 10 GeV/c</a:t>
            </a:r>
          </a:p>
          <a:p>
            <a:pPr marL="400050" lvl="1" indent="0">
              <a:buNone/>
            </a:pPr>
            <a:r>
              <a:rPr lang="en-US" dirty="0"/>
              <a:t>(3) Charm hadron correlation functions, heavy flavor jets</a:t>
            </a:r>
          </a:p>
          <a:p>
            <a:pPr marL="400050" lvl="1" indent="0">
              <a:buNone/>
            </a:pPr>
            <a:r>
              <a:rPr lang="en-US" dirty="0"/>
              <a:t>(4) Full spectrum of the heavy quark hadron decay electrons</a:t>
            </a:r>
          </a:p>
          <a:p>
            <a:pPr marL="0" indent="0">
              <a:buNone/>
            </a:pPr>
            <a:r>
              <a:rPr lang="en-US" dirty="0" smtClean="0"/>
              <a:t> </a:t>
            </a:r>
            <a:endParaRPr lang="en-US" dirty="0" smtClean="0"/>
          </a:p>
          <a:p>
            <a:r>
              <a:rPr lang="en-US" sz="3600" dirty="0" smtClean="0"/>
              <a:t>Physics</a:t>
            </a:r>
            <a:endParaRPr lang="en-US" sz="3600" dirty="0"/>
          </a:p>
          <a:p>
            <a:pPr marL="400050" lvl="1" indent="0">
              <a:buNone/>
            </a:pPr>
            <a:r>
              <a:rPr lang="en-US" dirty="0"/>
              <a:t>(1) Measure heavy-quark hadron v</a:t>
            </a:r>
            <a:r>
              <a:rPr lang="en-US" baseline="-25000" dirty="0"/>
              <a:t>2</a:t>
            </a:r>
            <a:r>
              <a:rPr lang="en-US" dirty="0"/>
              <a:t>, heavy-quark collectivity, to study the </a:t>
            </a:r>
            <a:r>
              <a:rPr lang="en-US" dirty="0" smtClean="0"/>
              <a:t>medium properties </a:t>
            </a:r>
            <a:r>
              <a:rPr lang="en-US" dirty="0"/>
              <a:t>e.g. light-quark </a:t>
            </a:r>
            <a:r>
              <a:rPr lang="en-US" dirty="0" err="1"/>
              <a:t>thermalization</a:t>
            </a:r>
            <a:endParaRPr lang="en-US" dirty="0"/>
          </a:p>
          <a:p>
            <a:pPr marL="400050" lvl="1" indent="0">
              <a:buNone/>
            </a:pPr>
            <a:r>
              <a:rPr lang="en-US" dirty="0"/>
              <a:t>(2) Measure heavy-quark energy loss to study </a:t>
            </a:r>
            <a:r>
              <a:rPr lang="en-US" dirty="0" err="1"/>
              <a:t>pQCD</a:t>
            </a:r>
            <a:r>
              <a:rPr lang="en-US" dirty="0"/>
              <a:t> in hot/dense </a:t>
            </a:r>
            <a:r>
              <a:rPr lang="en-US" dirty="0" smtClean="0"/>
              <a:t>medium e.g</a:t>
            </a:r>
            <a:r>
              <a:rPr lang="en-US" dirty="0"/>
              <a:t>. energy loss mechanism</a:t>
            </a:r>
          </a:p>
          <a:p>
            <a:pPr marL="400050" lvl="1" indent="0">
              <a:buNone/>
            </a:pPr>
            <a:r>
              <a:rPr lang="en-US" dirty="0" smtClean="0"/>
              <a:t>(</a:t>
            </a:r>
            <a:r>
              <a:rPr lang="en-US" dirty="0"/>
              <a:t>3</a:t>
            </a:r>
            <a:r>
              <a:rPr lang="en-US" dirty="0" smtClean="0"/>
              <a:t>) </a:t>
            </a:r>
            <a:r>
              <a:rPr lang="en-US" dirty="0"/>
              <a:t>Analyze </a:t>
            </a:r>
            <a:r>
              <a:rPr lang="en-US" dirty="0" err="1"/>
              <a:t>hadro</a:t>
            </a:r>
            <a:r>
              <a:rPr lang="en-US" dirty="0"/>
              <a:t>-chemistry including heavy flavors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A5686-80B4-294D-ADF9-DB056E55A774}" type="slidenum">
              <a:rPr lang="en-US" smtClean="0"/>
              <a:pPr/>
              <a:t>60</a:t>
            </a:fld>
            <a:endParaRPr lang="en-US"/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73192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252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Line 2"/>
          <p:cNvSpPr>
            <a:spLocks noChangeShapeType="1"/>
          </p:cNvSpPr>
          <p:nvPr/>
        </p:nvSpPr>
        <p:spPr bwMode="auto">
          <a:xfrm>
            <a:off x="142875" y="611188"/>
            <a:ext cx="8856663" cy="1587"/>
          </a:xfrm>
          <a:prstGeom prst="line">
            <a:avLst/>
          </a:prstGeom>
          <a:noFill/>
          <a:ln w="25400" cap="flat">
            <a:solidFill>
              <a:srgbClr val="4F81BD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843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825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9" name="Rectangle 7"/>
          <p:cNvSpPr>
            <a:spLocks noGrp="1" noChangeArrowheads="1"/>
          </p:cNvSpPr>
          <p:nvPr>
            <p:ph type="title"/>
          </p:nvPr>
        </p:nvSpPr>
        <p:spPr>
          <a:xfrm>
            <a:off x="457200" y="-253548"/>
            <a:ext cx="8229600" cy="1143000"/>
          </a:xfrm>
          <a:ln/>
        </p:spPr>
        <p:txBody>
          <a:bodyPr anchor="ctr">
            <a:normAutofit/>
          </a:bodyPr>
          <a:lstStyle/>
          <a:p>
            <a:r>
              <a:rPr lang="en-US" dirty="0"/>
              <a:t>Summary</a:t>
            </a:r>
          </a:p>
        </p:txBody>
      </p:sp>
      <p:sp>
        <p:nvSpPr>
          <p:cNvPr id="18440" name="Rectangle 8"/>
          <p:cNvSpPr>
            <a:spLocks/>
          </p:cNvSpPr>
          <p:nvPr/>
        </p:nvSpPr>
        <p:spPr bwMode="auto">
          <a:xfrm>
            <a:off x="142875" y="1296536"/>
            <a:ext cx="8864600" cy="494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marL="381000" indent="-381000" algn="l">
              <a:spcBef>
                <a:spcPts val="1800"/>
              </a:spcBef>
              <a:buClr>
                <a:srgbClr val="0000FF"/>
              </a:buClr>
              <a:buSzPct val="114000"/>
              <a:buFont typeface="Zapf Dingbats" charset="0"/>
              <a:buChar char="★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and D* are measured in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p+p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200 GeV up to 6 GeV/c  and in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p+p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500 GeV up to 6 GeV/c</a:t>
            </a:r>
            <a:r>
              <a:rPr lang="en-US" sz="20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</a:t>
            </a:r>
            <a:r>
              <a:rPr lang="en-US" sz="1400" dirty="0">
                <a:solidFill>
                  <a:srgbClr val="FF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endParaRPr lang="en-US" sz="18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381000" indent="-381000" algn="l">
              <a:spcBef>
                <a:spcPts val="1800"/>
              </a:spcBef>
              <a:buClr>
                <a:srgbClr val="0000FF"/>
              </a:buClr>
              <a:buSzPct val="114000"/>
              <a:buFont typeface="Zapf Dingbats" charset="0"/>
              <a:buChar char="➡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					</a:t>
            </a: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          consistent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with FONLL upper limit.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Lucida Grande" charset="0"/>
                <a:sym typeface="Arial" charset="0"/>
              </a:rPr>
              <a:t>	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endParaRPr lang="en-US" sz="18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381000" indent="-381000" algn="l">
              <a:spcBef>
                <a:spcPts val="2500"/>
              </a:spcBef>
              <a:buClr>
                <a:srgbClr val="0000FF"/>
              </a:buClr>
              <a:buSzPct val="114000"/>
              <a:buFont typeface="Zapf Dingbats" charset="0"/>
              <a:buChar char="★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D</a:t>
            </a:r>
            <a:r>
              <a:rPr lang="en-US" sz="2000" baseline="30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0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are measured in </a:t>
            </a:r>
            <a:r>
              <a:rPr lang="en-US" sz="2000" dirty="0" err="1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Au+Au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200 GeV up to 6 GeV/c for 3 centrality bins.</a:t>
            </a:r>
            <a:endParaRPr lang="en-US" sz="1800" dirty="0">
              <a:solidFill>
                <a:schemeClr val="tx1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  <a:p>
            <a:pPr marL="381000" indent="-381000" algn="l">
              <a:spcBef>
                <a:spcPts val="1800"/>
              </a:spcBef>
              <a:buClr>
                <a:srgbClr val="0000FF"/>
              </a:buClr>
              <a:buSzPct val="114000"/>
              <a:buFont typeface="Zapf Dingbats" charset="0"/>
              <a:buChar char="➡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Charm cross sections at mid-rapidity follow number of 			    	  binary collisions scaling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</a:t>
            </a:r>
          </a:p>
          <a:p>
            <a:pPr marL="381000" indent="-381000" algn="l">
              <a:spcBef>
                <a:spcPts val="1800"/>
              </a:spcBef>
              <a:buClr>
                <a:srgbClr val="0000FF"/>
              </a:buClr>
              <a:buSzPct val="114000"/>
              <a:buFont typeface="Zapf Dingbats" charset="0"/>
              <a:buChar char="➡"/>
            </a:pP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Strong suppression above 2.2 GeV/c in central collisions, consistent with resonance recombination model </a:t>
            </a:r>
            <a:r>
              <a:rPr lang="en-US" sz="1800" dirty="0">
                <a:solidFill>
                  <a:schemeClr val="tx1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                  </a:t>
            </a:r>
          </a:p>
          <a:p>
            <a:pPr marL="381000" indent="-381000" algn="l">
              <a:spcBef>
                <a:spcPts val="2500"/>
              </a:spcBef>
              <a:buClr>
                <a:srgbClr val="0000FF"/>
              </a:buClr>
              <a:buSzPct val="114000"/>
              <a:buFont typeface="Zapf Dingbats" charset="0"/>
              <a:buChar char="★"/>
            </a:pPr>
            <a:r>
              <a:rPr lang="en-US" sz="2000" dirty="0" smtClean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Further </a:t>
            </a:r>
            <a:r>
              <a:rPr lang="en-US" sz="2000" dirty="0">
                <a:solidFill>
                  <a:schemeClr val="tx1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improvement with Heavy Flavor Tracker </a:t>
            </a:r>
          </a:p>
        </p:txBody>
      </p:sp>
      <p:pic>
        <p:nvPicPr>
          <p:cNvPr id="18441" name="Picture 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472" y="2096281"/>
            <a:ext cx="22098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7319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 xmlns:mv="urn:schemas-microsoft-com:mac:vml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1613744" y="250805"/>
            <a:ext cx="622131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prstTxWarp prst="textNoShape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sz="4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charset="0"/>
              </a:rPr>
              <a:t>STAR </a:t>
            </a:r>
            <a:r>
              <a:rPr lang="en-US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charset="0"/>
              </a:rPr>
              <a:t>Collaboration</a:t>
            </a:r>
          </a:p>
        </p:txBody>
      </p:sp>
      <p:sp>
        <p:nvSpPr>
          <p:cNvPr id="43012" name="Rectangle 56"/>
          <p:cNvSpPr>
            <a:spLocks noChangeArrowheads="1"/>
          </p:cNvSpPr>
          <p:nvPr/>
        </p:nvSpPr>
        <p:spPr bwMode="auto">
          <a:xfrm>
            <a:off x="76200" y="1183319"/>
            <a:ext cx="4648200" cy="5262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Argonne National Laboratory, Argonne, Illinois 60439</a:t>
            </a:r>
          </a:p>
          <a:p>
            <a:r>
              <a:rPr lang="en-US" sz="1200" dirty="0"/>
              <a:t>Brookhaven National Laboratory, Upton, New York 11973</a:t>
            </a:r>
          </a:p>
          <a:p>
            <a:r>
              <a:rPr lang="en-US" sz="1200" dirty="0"/>
              <a:t>University of California, Berkeley, California 94720</a:t>
            </a:r>
          </a:p>
          <a:p>
            <a:r>
              <a:rPr lang="en-US" sz="1200" dirty="0"/>
              <a:t>University of California, Davis, California 95616</a:t>
            </a:r>
          </a:p>
          <a:p>
            <a:r>
              <a:rPr lang="en-US" sz="1200" dirty="0"/>
              <a:t>University of California, Los Angeles, California 90095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</a:t>
            </a:r>
            <a:r>
              <a:rPr lang="en-US" sz="1200" dirty="0" err="1"/>
              <a:t>Estadual</a:t>
            </a:r>
            <a:r>
              <a:rPr lang="en-US" sz="1200" dirty="0"/>
              <a:t> de Campinas, Sao Paulo, Brazil</a:t>
            </a:r>
          </a:p>
          <a:p>
            <a:r>
              <a:rPr lang="en-US" sz="1200" dirty="0"/>
              <a:t>University of Illinois at Chicago, Chicago, Illinois 60607</a:t>
            </a:r>
          </a:p>
          <a:p>
            <a:r>
              <a:rPr lang="en-US" sz="1200" dirty="0"/>
              <a:t>Creighton University, Omaha, Nebraska 68178</a:t>
            </a:r>
          </a:p>
          <a:p>
            <a:r>
              <a:rPr lang="en-US" sz="1200" dirty="0">
                <a:solidFill>
                  <a:srgbClr val="0000FF"/>
                </a:solidFill>
              </a:rPr>
              <a:t>Czech Technical University in Prague, FNSPE, 115 </a:t>
            </a:r>
            <a:r>
              <a:rPr lang="en-US" sz="1200" dirty="0" smtClean="0">
                <a:solidFill>
                  <a:srgbClr val="0000FF"/>
                </a:solidFill>
              </a:rPr>
              <a:t>19 Prague</a:t>
            </a:r>
            <a:r>
              <a:rPr lang="en-US" sz="1200" dirty="0">
                <a:solidFill>
                  <a:srgbClr val="0000FF"/>
                </a:solidFill>
              </a:rPr>
              <a:t>,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Czech </a:t>
            </a:r>
            <a:r>
              <a:rPr lang="en-US" sz="1200" dirty="0">
                <a:solidFill>
                  <a:srgbClr val="0000FF"/>
                </a:solidFill>
              </a:rPr>
              <a:t>Republic</a:t>
            </a:r>
          </a:p>
          <a:p>
            <a:r>
              <a:rPr lang="en-US" sz="1200" dirty="0">
                <a:solidFill>
                  <a:srgbClr val="0000FF"/>
                </a:solidFill>
              </a:rPr>
              <a:t>Nuclear Physics Institute </a:t>
            </a:r>
            <a:r>
              <a:rPr lang="en-US" sz="1200" dirty="0" smtClean="0">
                <a:solidFill>
                  <a:srgbClr val="0000FF"/>
                </a:solidFill>
              </a:rPr>
              <a:t>ASCR</a:t>
            </a:r>
            <a:r>
              <a:rPr lang="en-US" sz="1200" dirty="0">
                <a:solidFill>
                  <a:srgbClr val="0000FF"/>
                </a:solidFill>
              </a:rPr>
              <a:t>, 250 68 </a:t>
            </a:r>
            <a:r>
              <a:rPr lang="en-US" sz="1200" dirty="0" err="1" smtClean="0">
                <a:solidFill>
                  <a:srgbClr val="0000FF"/>
                </a:solidFill>
              </a:rPr>
              <a:t>Ře</a:t>
            </a:r>
            <a:r>
              <a:rPr lang="en-US" sz="1200" dirty="0" err="1">
                <a:solidFill>
                  <a:srgbClr val="0000FF"/>
                </a:solidFill>
              </a:rPr>
              <a:t>ž</a:t>
            </a:r>
            <a:r>
              <a:rPr lang="en-US" sz="1200" dirty="0" smtClean="0">
                <a:solidFill>
                  <a:srgbClr val="0000FF"/>
                </a:solidFill>
              </a:rPr>
              <a:t>/</a:t>
            </a:r>
            <a:r>
              <a:rPr lang="en-US" sz="1200" dirty="0">
                <a:solidFill>
                  <a:srgbClr val="0000FF"/>
                </a:solidFill>
              </a:rPr>
              <a:t>Prague, </a:t>
            </a:r>
            <a:endParaRPr lang="en-US" sz="1200" dirty="0" smtClean="0">
              <a:solidFill>
                <a:srgbClr val="0000FF"/>
              </a:solidFill>
            </a:endParaRPr>
          </a:p>
          <a:p>
            <a:r>
              <a:rPr lang="en-US" sz="1200" dirty="0" smtClean="0">
                <a:solidFill>
                  <a:srgbClr val="0000FF"/>
                </a:solidFill>
              </a:rPr>
              <a:t>Czech </a:t>
            </a:r>
            <a:r>
              <a:rPr lang="en-US" sz="1200" dirty="0">
                <a:solidFill>
                  <a:srgbClr val="0000FF"/>
                </a:solidFill>
              </a:rPr>
              <a:t>Republic</a:t>
            </a:r>
          </a:p>
          <a:p>
            <a:r>
              <a:rPr lang="en-US" sz="1200" dirty="0"/>
              <a:t>University of Frankfurt, Frankfurt, Germany</a:t>
            </a:r>
          </a:p>
          <a:p>
            <a:r>
              <a:rPr lang="en-US" sz="1200" dirty="0"/>
              <a:t>Institute of Physics, Bhubaneswar 751005, India</a:t>
            </a:r>
          </a:p>
          <a:p>
            <a:r>
              <a:rPr lang="en-US" sz="1200" dirty="0"/>
              <a:t>Indian Institute of Technology, Mumbai, India</a:t>
            </a:r>
          </a:p>
          <a:p>
            <a:r>
              <a:rPr lang="en-US" sz="1200" dirty="0"/>
              <a:t>Indiana University, Bloomington, Indiana 47408</a:t>
            </a:r>
          </a:p>
          <a:p>
            <a:r>
              <a:rPr lang="en-US" sz="1200" dirty="0" err="1"/>
              <a:t>Alikhanov</a:t>
            </a:r>
            <a:r>
              <a:rPr lang="en-US" sz="1200" dirty="0"/>
              <a:t> Institute for Theoretical and Experimental Physics, Moscow, Russia</a:t>
            </a:r>
          </a:p>
          <a:p>
            <a:r>
              <a:rPr lang="en-US" sz="1200" dirty="0"/>
              <a:t>University of Jammu, Jammu 180001, India</a:t>
            </a:r>
          </a:p>
          <a:p>
            <a:r>
              <a:rPr lang="en-US" sz="1200" dirty="0"/>
              <a:t>Joint Institute for Nuclear Research, </a:t>
            </a:r>
            <a:r>
              <a:rPr lang="en-US" sz="1200" dirty="0" err="1"/>
              <a:t>Dubna</a:t>
            </a:r>
            <a:r>
              <a:rPr lang="en-US" sz="1200" dirty="0"/>
              <a:t>, 141 980, Russia</a:t>
            </a:r>
          </a:p>
          <a:p>
            <a:r>
              <a:rPr lang="en-US" sz="1200" dirty="0"/>
              <a:t>Kent State University, Kent, Ohio 44242</a:t>
            </a:r>
          </a:p>
          <a:p>
            <a:r>
              <a:rPr lang="en-US" sz="1200" dirty="0"/>
              <a:t>University of Kentucky, Lexington, Kentucky, 40506-0055</a:t>
            </a:r>
          </a:p>
          <a:p>
            <a:r>
              <a:rPr lang="en-US" sz="1200" dirty="0"/>
              <a:t>Institute of Modern Physics, Lanzhou, China</a:t>
            </a:r>
          </a:p>
          <a:p>
            <a:r>
              <a:rPr lang="en-US" sz="1200" dirty="0"/>
              <a:t>Lawrence Berkeley National Laboratory, Berkeley, California 94720</a:t>
            </a:r>
          </a:p>
          <a:p>
            <a:r>
              <a:rPr lang="en-US" sz="1200" dirty="0"/>
              <a:t>Massachusetts Institute of Technology, Cambridge, MA </a:t>
            </a:r>
          </a:p>
          <a:p>
            <a:r>
              <a:rPr lang="en-US" sz="1200" dirty="0"/>
              <a:t>Max-Planck-</a:t>
            </a:r>
            <a:r>
              <a:rPr lang="en-US" sz="1200" dirty="0" err="1"/>
              <a:t>Institut</a:t>
            </a:r>
            <a:r>
              <a:rPr lang="en-US" sz="1200" dirty="0"/>
              <a:t> </a:t>
            </a:r>
            <a:r>
              <a:rPr lang="en-US" sz="1200" dirty="0" err="1" smtClean="0"/>
              <a:t>fűr</a:t>
            </a:r>
            <a:r>
              <a:rPr lang="en-US" sz="1200" dirty="0" smtClean="0"/>
              <a:t> </a:t>
            </a:r>
            <a:r>
              <a:rPr lang="en-US" sz="1200" dirty="0" err="1"/>
              <a:t>Physik</a:t>
            </a:r>
            <a:r>
              <a:rPr lang="en-US" sz="1200" dirty="0"/>
              <a:t>, Munich, Germany</a:t>
            </a:r>
          </a:p>
          <a:p>
            <a:r>
              <a:rPr lang="en-US" sz="1200" dirty="0"/>
              <a:t>Michigan State University, East Lansing, Michigan 48824</a:t>
            </a:r>
          </a:p>
          <a:p>
            <a:r>
              <a:rPr lang="en-US" sz="1200" dirty="0"/>
              <a:t>Moscow Engineering Physics Institute, Moscow Russia</a:t>
            </a:r>
          </a:p>
        </p:txBody>
      </p:sp>
      <p:sp>
        <p:nvSpPr>
          <p:cNvPr id="43013" name="Rectangle 57"/>
          <p:cNvSpPr>
            <a:spLocks noChangeArrowheads="1"/>
          </p:cNvSpPr>
          <p:nvPr/>
        </p:nvSpPr>
        <p:spPr bwMode="auto">
          <a:xfrm>
            <a:off x="4495800" y="1179704"/>
            <a:ext cx="4724400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200" dirty="0"/>
              <a:t>NIKHEF and Utrecht University, Amsterdam, The Netherlands</a:t>
            </a:r>
          </a:p>
          <a:p>
            <a:r>
              <a:rPr lang="en-US" sz="1200" dirty="0"/>
              <a:t>Ohio State University, Columbus, Ohio 43210</a:t>
            </a:r>
          </a:p>
          <a:p>
            <a:r>
              <a:rPr lang="en-US" sz="1200" dirty="0"/>
              <a:t>Old Dominion University, Norfolk, VA, 23529</a:t>
            </a:r>
          </a:p>
          <a:p>
            <a:r>
              <a:rPr lang="en-US" sz="1200" dirty="0" err="1"/>
              <a:t>Panjab</a:t>
            </a:r>
            <a:r>
              <a:rPr lang="en-US" sz="1200" dirty="0"/>
              <a:t> University, Chandigarh 160014, India</a:t>
            </a:r>
          </a:p>
          <a:p>
            <a:r>
              <a:rPr lang="en-US" sz="1200" dirty="0"/>
              <a:t>Pennsylvania State University, University Park, Pennsylvania 16802</a:t>
            </a:r>
          </a:p>
          <a:p>
            <a:r>
              <a:rPr lang="en-US" sz="1200" dirty="0"/>
              <a:t>Institute of High Energy Physics, </a:t>
            </a:r>
            <a:r>
              <a:rPr lang="en-US" sz="1200" dirty="0" err="1"/>
              <a:t>Protvino</a:t>
            </a:r>
            <a:r>
              <a:rPr lang="en-US" sz="1200" dirty="0"/>
              <a:t>, Russia</a:t>
            </a:r>
          </a:p>
          <a:p>
            <a:r>
              <a:rPr lang="en-US" sz="1200" dirty="0"/>
              <a:t>Purdue University, West Lafayette, Indiana 47907</a:t>
            </a:r>
          </a:p>
          <a:p>
            <a:r>
              <a:rPr lang="en-US" sz="1200" dirty="0"/>
              <a:t>Pusan National University, Pusan, Republic of Korea</a:t>
            </a:r>
          </a:p>
          <a:p>
            <a:r>
              <a:rPr lang="en-US" sz="1200" dirty="0"/>
              <a:t>University of Rajasthan, Jaipur 302004, India</a:t>
            </a:r>
          </a:p>
          <a:p>
            <a:r>
              <a:rPr lang="en-US" sz="1200" dirty="0"/>
              <a:t>Rice University, Houston, Texas 77251</a:t>
            </a:r>
          </a:p>
          <a:p>
            <a:r>
              <a:rPr lang="en-US" sz="1200" dirty="0" err="1"/>
              <a:t>Universidade</a:t>
            </a:r>
            <a:r>
              <a:rPr lang="en-US" sz="1200" dirty="0"/>
              <a:t> de Sao Paulo, Sao Paulo, Brazil</a:t>
            </a:r>
          </a:p>
          <a:p>
            <a:r>
              <a:rPr lang="en-US" sz="1200" dirty="0"/>
              <a:t>University of Science </a:t>
            </a:r>
            <a:r>
              <a:rPr lang="en-US" sz="1200" dirty="0" smtClean="0"/>
              <a:t>&amp; </a:t>
            </a:r>
            <a:r>
              <a:rPr lang="en-US" sz="1200" dirty="0"/>
              <a:t>Technology of China, Hefei 230026, China</a:t>
            </a:r>
          </a:p>
          <a:p>
            <a:r>
              <a:rPr lang="en-US" sz="1200" dirty="0"/>
              <a:t>Shandong University, Jinan, Shandong 250100, China</a:t>
            </a:r>
          </a:p>
          <a:p>
            <a:r>
              <a:rPr lang="en-US" sz="1200" dirty="0"/>
              <a:t>Shanghai Institute of Applied Physics, Shanghai 201800, China</a:t>
            </a:r>
          </a:p>
          <a:p>
            <a:r>
              <a:rPr lang="en-US" sz="1200" dirty="0"/>
              <a:t>SUBATECH, Nantes, France</a:t>
            </a:r>
          </a:p>
          <a:p>
            <a:r>
              <a:rPr lang="en-US" sz="1200" dirty="0"/>
              <a:t>Texas </a:t>
            </a:r>
            <a:r>
              <a:rPr lang="en-US" sz="1200" dirty="0" smtClean="0"/>
              <a:t>A&amp;</a:t>
            </a:r>
            <a:r>
              <a:rPr lang="en-US" sz="1200" dirty="0"/>
              <a:t>M University, College Station, Texas 77843</a:t>
            </a:r>
          </a:p>
          <a:p>
            <a:r>
              <a:rPr lang="en-US" sz="1200" dirty="0"/>
              <a:t>University of Texas, Austin, Texas 78712</a:t>
            </a:r>
          </a:p>
          <a:p>
            <a:r>
              <a:rPr lang="en-US" sz="1200" dirty="0"/>
              <a:t>University of Houston, Houston, TX, 77204</a:t>
            </a:r>
          </a:p>
          <a:p>
            <a:r>
              <a:rPr lang="en-US" sz="1200" dirty="0"/>
              <a:t>Tsinghua University, Beijing 100084, China</a:t>
            </a:r>
          </a:p>
          <a:p>
            <a:r>
              <a:rPr lang="en-US" sz="1200" dirty="0"/>
              <a:t>United States Naval Academy, Annapolis, MD 21402</a:t>
            </a:r>
          </a:p>
          <a:p>
            <a:r>
              <a:rPr lang="en-US" sz="1200" dirty="0"/>
              <a:t>Valparaiso University, Valparaiso, Indiana 46383</a:t>
            </a:r>
          </a:p>
          <a:p>
            <a:r>
              <a:rPr lang="en-US" sz="1200" dirty="0"/>
              <a:t>Variable Energy Cyclotron Centre, Kolkata 700064, India</a:t>
            </a:r>
          </a:p>
          <a:p>
            <a:r>
              <a:rPr lang="en-US" sz="1200" dirty="0"/>
              <a:t>Warsaw University of Technology, Warsaw, Poland</a:t>
            </a:r>
          </a:p>
          <a:p>
            <a:r>
              <a:rPr lang="en-US" sz="1200" dirty="0"/>
              <a:t>University of Washington, Seattle, Washington 98195</a:t>
            </a:r>
          </a:p>
          <a:p>
            <a:r>
              <a:rPr lang="en-US" sz="1200" dirty="0"/>
              <a:t>Wayne State University, Detroit, Michigan 48201</a:t>
            </a:r>
          </a:p>
          <a:p>
            <a:r>
              <a:rPr lang="en-US" sz="1200" dirty="0"/>
              <a:t>Institute of Particle Physics, CCNU (HZNU), Wuhan 430079, China</a:t>
            </a:r>
          </a:p>
          <a:p>
            <a:r>
              <a:rPr lang="en-US" sz="1200" dirty="0"/>
              <a:t>Yale University, New Haven, Connecticut 06520</a:t>
            </a:r>
          </a:p>
          <a:p>
            <a:r>
              <a:rPr lang="en-US" sz="1200" dirty="0"/>
              <a:t>University of Zagreb, Zagreb, HR-10002, Croatia</a:t>
            </a:r>
          </a:p>
          <a:p>
            <a:r>
              <a:rPr lang="en-US" sz="1200" dirty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 rot="18900000">
            <a:off x="1316971" y="2582513"/>
            <a:ext cx="6081942" cy="156966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n-US" sz="9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pple Chancery"/>
              </a:rPr>
              <a:t>Thank You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62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M. Šumbera NPI ASCR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883738"/>
      </p:ext>
    </p:extLst>
  </p:cSld>
  <p:clrMapOvr>
    <a:masterClrMapping/>
  </p:clrMapOvr>
  <p:transition xmlns:p14="http://schemas.microsoft.com/office/powerpoint/2010/main" spd="slow">
    <p:push dir="u"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390525" y="19368"/>
            <a:ext cx="8382000" cy="579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lnSpc>
                <a:spcPct val="80000"/>
              </a:lnSpc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</a:rPr>
              <a:t>Timeline for RHIC’s Next Decade</a:t>
            </a:r>
            <a:endParaRPr lang="en-US" sz="4400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476355"/>
              </p:ext>
            </p:extLst>
          </p:nvPr>
        </p:nvGraphicFramePr>
        <p:xfrm>
          <a:off x="126100" y="616545"/>
          <a:ext cx="8855074" cy="6043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7365"/>
                <a:gridCol w="2283134"/>
                <a:gridCol w="3366599"/>
                <a:gridCol w="2427976"/>
              </a:tblGrid>
              <a:tr h="311066">
                <a:tc>
                  <a:txBody>
                    <a:bodyPr/>
                    <a:lstStyle/>
                    <a:p>
                      <a:pPr marL="476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 smtClean="0">
                          <a:effectLst/>
                        </a:rPr>
                        <a:t>Years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476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Beam Species and Energies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476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Science Goals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47625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New Systems Commissioned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</a:tr>
              <a:tr h="769302">
                <a:tc>
                  <a:txBody>
                    <a:bodyPr/>
                    <a:lstStyle/>
                    <a:p>
                      <a:pPr marL="476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effectLst/>
                        </a:rPr>
                        <a:t>2013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500 </a:t>
                      </a:r>
                      <a:r>
                        <a:rPr lang="en-US" sz="1400" b="1" dirty="0" err="1">
                          <a:solidFill>
                            <a:srgbClr val="0033CC"/>
                          </a:solidFill>
                          <a:effectLst/>
                        </a:rPr>
                        <a:t>GeV</a:t>
                      </a: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15 </a:t>
                      </a:r>
                      <a:r>
                        <a:rPr lang="en-US" sz="1400" b="1" dirty="0" err="1">
                          <a:effectLst/>
                        </a:rPr>
                        <a:t>GeV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Au+Au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Sea antiquark and gluon 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polarization </a:t>
                      </a:r>
                    </a:p>
                    <a:p>
                      <a:pPr marL="285750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QCD </a:t>
                      </a:r>
                      <a:r>
                        <a:rPr lang="en-US" sz="1400" b="1" dirty="0">
                          <a:effectLst/>
                        </a:rPr>
                        <a:t>critical point search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Electron 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lenses</a:t>
                      </a:r>
                      <a:r>
                        <a:rPr lang="en-US" sz="1400" b="1" baseline="0" dirty="0" smtClean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upgraded </a:t>
                      </a:r>
                      <a:r>
                        <a:rPr lang="en-US" sz="1400" b="1" dirty="0" err="1" smtClean="0">
                          <a:solidFill>
                            <a:srgbClr val="0033CC"/>
                          </a:solidFill>
                          <a:effectLst/>
                        </a:rPr>
                        <a:t>polarised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 source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STAR HFT 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</a:tr>
              <a:tr h="1520754">
                <a:tc>
                  <a:txBody>
                    <a:bodyPr/>
                    <a:lstStyle/>
                    <a:p>
                      <a:pPr marL="476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2014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 algn="l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200 </a:t>
                      </a:r>
                      <a:r>
                        <a:rPr lang="en-US" sz="1400" b="1" dirty="0" err="1">
                          <a:effectLst/>
                        </a:rPr>
                        <a:t>GeV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Au+Au</a:t>
                      </a:r>
                      <a:r>
                        <a:rPr lang="en-US" sz="1400" b="1" dirty="0">
                          <a:effectLst/>
                        </a:rPr>
                        <a:t> and baseline data via 200 </a:t>
                      </a:r>
                      <a:r>
                        <a:rPr lang="en-US" sz="1400" b="1" dirty="0" err="1">
                          <a:effectLst/>
                        </a:rPr>
                        <a:t>GeV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p+p</a:t>
                      </a:r>
                      <a:r>
                        <a:rPr lang="en-US" sz="1400" b="1" dirty="0">
                          <a:effectLst/>
                        </a:rPr>
                        <a:t> (needed for new det. subsystems)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Heavy flavor flow, energy loss, </a:t>
                      </a:r>
                      <a:r>
                        <a:rPr lang="en-US" sz="1400" b="1" dirty="0" smtClean="0">
                          <a:effectLst/>
                        </a:rPr>
                        <a:t>  </a:t>
                      </a:r>
                      <a:r>
                        <a:rPr lang="en-US" sz="1400" b="1" dirty="0" err="1" smtClean="0">
                          <a:effectLst/>
                        </a:rPr>
                        <a:t>thermalization</a:t>
                      </a:r>
                      <a:r>
                        <a:rPr lang="en-US" sz="1400" b="1" dirty="0">
                          <a:effectLst/>
                        </a:rPr>
                        <a:t>, etc</a:t>
                      </a:r>
                      <a:r>
                        <a:rPr lang="en-US" sz="1400" b="1" dirty="0" smtClean="0">
                          <a:effectLst/>
                        </a:rPr>
                        <a:t>.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err="1" smtClean="0">
                          <a:effectLst/>
                        </a:rPr>
                        <a:t>quarkonium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>
                          <a:effectLst/>
                        </a:rPr>
                        <a:t>studies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56 MHz </a:t>
                      </a:r>
                      <a:r>
                        <a:rPr lang="en-US" sz="1400" b="1" dirty="0" smtClean="0">
                          <a:effectLst/>
                        </a:rPr>
                        <a:t>SRF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full HFT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STAR </a:t>
                      </a:r>
                      <a:r>
                        <a:rPr lang="en-US" sz="1400" b="1" dirty="0" err="1">
                          <a:effectLst/>
                        </a:rPr>
                        <a:t>Muon</a:t>
                      </a:r>
                      <a:r>
                        <a:rPr lang="en-US" sz="1400" b="1" dirty="0">
                          <a:effectLst/>
                        </a:rPr>
                        <a:t> Telescope </a:t>
                      </a:r>
                      <a:r>
                        <a:rPr lang="en-US" sz="1400" b="1" dirty="0" smtClean="0">
                          <a:effectLst/>
                        </a:rPr>
                        <a:t>Detector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PHENIX </a:t>
                      </a:r>
                      <a:r>
                        <a:rPr lang="en-US" sz="1400" b="1" dirty="0" err="1">
                          <a:solidFill>
                            <a:srgbClr val="CC0066"/>
                          </a:solidFill>
                          <a:effectLst/>
                        </a:rPr>
                        <a:t>Muon</a:t>
                      </a:r>
                      <a:r>
                        <a:rPr lang="en-US" sz="1400" b="1" dirty="0">
                          <a:solidFill>
                            <a:srgbClr val="CC0066"/>
                          </a:solidFill>
                          <a:effectLst/>
                        </a:rPr>
                        <a:t> Piston Calorimeter Extension (MPC-EX)</a:t>
                      </a:r>
                      <a:endParaRPr lang="en-US" sz="1400" b="1" dirty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</a:tr>
              <a:tr h="1445159">
                <a:tc>
                  <a:txBody>
                    <a:bodyPr/>
                    <a:lstStyle/>
                    <a:p>
                      <a:pPr marL="476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2015-2017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High </a:t>
                      </a:r>
                      <a:r>
                        <a:rPr lang="en-US" sz="1400" b="1" dirty="0" smtClean="0">
                          <a:effectLst/>
                        </a:rPr>
                        <a:t>stat. </a:t>
                      </a:r>
                      <a:r>
                        <a:rPr lang="en-US" sz="1400" b="1" dirty="0" err="1">
                          <a:effectLst/>
                        </a:rPr>
                        <a:t>Au+Au</a:t>
                      </a:r>
                      <a:r>
                        <a:rPr lang="en-US" sz="1400" b="1" dirty="0">
                          <a:effectLst/>
                        </a:rPr>
                        <a:t> at 200 and ~</a:t>
                      </a:r>
                      <a:r>
                        <a:rPr lang="en-US" sz="1400" b="1" dirty="0" smtClean="0">
                          <a:effectLst/>
                        </a:rPr>
                        <a:t>40 </a:t>
                      </a:r>
                      <a:r>
                        <a:rPr lang="en-US" sz="1400" b="1" dirty="0" err="1" smtClean="0">
                          <a:effectLst/>
                        </a:rPr>
                        <a:t>GeV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U+U/</a:t>
                      </a:r>
                      <a:r>
                        <a:rPr lang="en-US" sz="1400" b="1" dirty="0" err="1" smtClean="0">
                          <a:effectLst/>
                        </a:rPr>
                        <a:t>Cu+Au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>
                          <a:effectLst/>
                        </a:rPr>
                        <a:t>at 1-2 </a:t>
                      </a:r>
                      <a:r>
                        <a:rPr lang="en-US" sz="1400" b="1" dirty="0" smtClean="0">
                          <a:effectLst/>
                        </a:rPr>
                        <a:t>energies        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200 </a:t>
                      </a:r>
                      <a:r>
                        <a:rPr lang="en-US" sz="1400" b="1" dirty="0" err="1">
                          <a:solidFill>
                            <a:srgbClr val="FF0000"/>
                          </a:solidFill>
                          <a:effectLst/>
                        </a:rPr>
                        <a:t>GeV</a:t>
                      </a:r>
                      <a:r>
                        <a:rPr lang="en-US" sz="1400" b="1" dirty="0">
                          <a:solidFill>
                            <a:srgbClr val="FF0000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err="1" smtClean="0">
                          <a:solidFill>
                            <a:srgbClr val="FF0000"/>
                          </a:solidFill>
                          <a:effectLst/>
                        </a:rPr>
                        <a:t>p+A</a:t>
                      </a: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500 </a:t>
                      </a:r>
                      <a:r>
                        <a:rPr lang="en-US" sz="1400" b="1" dirty="0" err="1">
                          <a:solidFill>
                            <a:srgbClr val="0033CC"/>
                          </a:solidFill>
                          <a:effectLst/>
                        </a:rPr>
                        <a:t>GeV</a:t>
                      </a: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 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Extract </a:t>
                      </a:r>
                      <a:r>
                        <a:rPr lang="en-US" sz="1400" b="1" dirty="0">
                          <a:effectLst/>
                          <a:sym typeface="Symbol"/>
                        </a:rPr>
                        <a:t></a:t>
                      </a:r>
                      <a:r>
                        <a:rPr lang="en-US" sz="1400" b="1" dirty="0">
                          <a:effectLst/>
                        </a:rPr>
                        <a:t>/</a:t>
                      </a:r>
                      <a:r>
                        <a:rPr lang="en-US" sz="1400" b="1" dirty="0" smtClean="0">
                          <a:effectLst/>
                        </a:rPr>
                        <a:t>s(</a:t>
                      </a:r>
                      <a:r>
                        <a:rPr lang="en-US" sz="1400" b="1" dirty="0" err="1" smtClean="0">
                          <a:effectLst/>
                        </a:rPr>
                        <a:t>T</a:t>
                      </a:r>
                      <a:r>
                        <a:rPr lang="en-US" sz="1400" b="1" baseline="-25000" dirty="0" err="1" smtClean="0">
                          <a:effectLst/>
                        </a:rPr>
                        <a:t>min</a:t>
                      </a:r>
                      <a:r>
                        <a:rPr lang="en-US" sz="1400" b="1" dirty="0" smtClean="0">
                          <a:effectLst/>
                        </a:rPr>
                        <a:t>) + constrain </a:t>
                      </a:r>
                      <a:r>
                        <a:rPr lang="en-US" sz="1400" b="1" dirty="0">
                          <a:effectLst/>
                        </a:rPr>
                        <a:t>initial quantum </a:t>
                      </a:r>
                      <a:r>
                        <a:rPr lang="en-US" sz="1400" b="1" dirty="0" smtClean="0">
                          <a:effectLst/>
                        </a:rPr>
                        <a:t>fluctuations                        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further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effectLst/>
                        </a:rPr>
                        <a:t>heavy </a:t>
                      </a:r>
                      <a:r>
                        <a:rPr lang="en-US" sz="1400" b="1" dirty="0">
                          <a:effectLst/>
                        </a:rPr>
                        <a:t>flavor </a:t>
                      </a:r>
                      <a:r>
                        <a:rPr lang="en-US" sz="1400" b="1" dirty="0" smtClean="0">
                          <a:effectLst/>
                        </a:rPr>
                        <a:t>studies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err="1" smtClean="0">
                          <a:effectLst/>
                        </a:rPr>
                        <a:t>sphaleron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>
                          <a:effectLst/>
                        </a:rPr>
                        <a:t>tests @ </a:t>
                      </a:r>
                      <a:r>
                        <a:rPr lang="en-US" sz="1400" b="1" dirty="0">
                          <a:effectLst/>
                          <a:sym typeface="Symbol"/>
                        </a:rPr>
                        <a:t></a:t>
                      </a:r>
                      <a:r>
                        <a:rPr lang="en-US" sz="1400" b="1" baseline="-25000" dirty="0">
                          <a:effectLst/>
                        </a:rPr>
                        <a:t>B</a:t>
                      </a:r>
                      <a:r>
                        <a:rPr lang="en-US" sz="1400" b="1" dirty="0">
                          <a:effectLst/>
                          <a:sym typeface="Symbol"/>
                        </a:rPr>
                        <a:t></a:t>
                      </a:r>
                      <a:r>
                        <a:rPr lang="en-US" sz="1400" b="1" dirty="0" smtClean="0">
                          <a:effectLst/>
                        </a:rPr>
                        <a:t>0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FF0000"/>
                          </a:solidFill>
                          <a:effectLst/>
                        </a:rPr>
                        <a:t>gluon densities &amp; saturation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finish </a:t>
                      </a:r>
                      <a:r>
                        <a:rPr lang="en-US" sz="1400" b="1" dirty="0" err="1">
                          <a:solidFill>
                            <a:srgbClr val="0033CC"/>
                          </a:solidFill>
                          <a:effectLst/>
                        </a:rPr>
                        <a:t>p+p</a:t>
                      </a: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 W </a:t>
                      </a:r>
                      <a:r>
                        <a:rPr lang="en-US" sz="1400" b="1" dirty="0" err="1" smtClean="0">
                          <a:solidFill>
                            <a:srgbClr val="0033CC"/>
                          </a:solidFill>
                          <a:effectLst/>
                        </a:rPr>
                        <a:t>prod’n</a:t>
                      </a:r>
                      <a:endParaRPr lang="en-US" sz="1400" b="1" dirty="0">
                        <a:solidFill>
                          <a:srgbClr val="0033CC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>
                          <a:effectLst/>
                        </a:rPr>
                        <a:t>Coherent Electron Cooling (</a:t>
                      </a:r>
                      <a:r>
                        <a:rPr lang="en-US" sz="1400" b="1" dirty="0" err="1">
                          <a:effectLst/>
                        </a:rPr>
                        <a:t>CeC</a:t>
                      </a:r>
                      <a:r>
                        <a:rPr lang="en-US" sz="1400" b="1" dirty="0">
                          <a:effectLst/>
                        </a:rPr>
                        <a:t>) </a:t>
                      </a:r>
                      <a:r>
                        <a:rPr lang="en-US" sz="1400" b="1" dirty="0" smtClean="0">
                          <a:effectLst/>
                        </a:rPr>
                        <a:t>test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Low-energy </a:t>
                      </a:r>
                      <a:r>
                        <a:rPr lang="en-US" sz="1400" b="1" dirty="0">
                          <a:effectLst/>
                        </a:rPr>
                        <a:t>electron </a:t>
                      </a:r>
                      <a:r>
                        <a:rPr lang="en-US" sz="1400" b="1" dirty="0" smtClean="0">
                          <a:effectLst/>
                        </a:rPr>
                        <a:t>cooling            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STAR </a:t>
                      </a:r>
                      <a:r>
                        <a:rPr lang="en-US" sz="1400" b="1" dirty="0">
                          <a:effectLst/>
                        </a:rPr>
                        <a:t>inner TPC pad row upgrade</a:t>
                      </a:r>
                      <a:endParaRPr lang="en-US" sz="1400" b="1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</a:tr>
              <a:tr h="1823267">
                <a:tc>
                  <a:txBody>
                    <a:bodyPr/>
                    <a:lstStyle/>
                    <a:p>
                      <a:pPr marL="47625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effectLst/>
                        </a:rPr>
                        <a:t>2018-2021</a:t>
                      </a:r>
                      <a:endParaRPr lang="en-US" sz="1400" b="1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>
                          <a:effectLst/>
                        </a:rPr>
                        <a:t>5-20 </a:t>
                      </a:r>
                      <a:r>
                        <a:rPr lang="en-US" sz="1400" b="1" dirty="0" err="1">
                          <a:effectLst/>
                        </a:rPr>
                        <a:t>GeV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Au+Au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effectLst/>
                        </a:rPr>
                        <a:t>(E </a:t>
                      </a:r>
                      <a:r>
                        <a:rPr lang="en-US" sz="1400" b="1" dirty="0">
                          <a:effectLst/>
                        </a:rPr>
                        <a:t>scan phase 2</a:t>
                      </a:r>
                      <a:r>
                        <a:rPr lang="en-US" sz="1400" b="1" dirty="0" smtClean="0">
                          <a:effectLst/>
                        </a:rPr>
                        <a:t>) </a:t>
                      </a:r>
                    </a:p>
                    <a:p>
                      <a:pPr marL="333375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long </a:t>
                      </a:r>
                      <a:r>
                        <a:rPr lang="en-US" sz="1400" b="1" dirty="0">
                          <a:effectLst/>
                        </a:rPr>
                        <a:t>200 </a:t>
                      </a:r>
                      <a:r>
                        <a:rPr lang="en-US" sz="1400" b="1" dirty="0" err="1">
                          <a:effectLst/>
                        </a:rPr>
                        <a:t>GeV</a:t>
                      </a:r>
                      <a:r>
                        <a:rPr lang="en-US" sz="1400" b="1" dirty="0">
                          <a:effectLst/>
                        </a:rPr>
                        <a:t> + 1-2 lower </a:t>
                      </a:r>
                      <a:r>
                        <a:rPr lang="en-US" sz="1400" b="1" dirty="0" smtClean="0">
                          <a:effectLst/>
                          <a:sym typeface="Symbol"/>
                        </a:rPr>
                        <a:t>s</a:t>
                      </a:r>
                      <a:r>
                        <a:rPr lang="en-US" sz="1400" b="1" dirty="0" smtClean="0">
                          <a:effectLst/>
                        </a:rPr>
                        <a:t> </a:t>
                      </a:r>
                      <a:r>
                        <a:rPr lang="en-US" sz="1400" b="1" dirty="0" err="1">
                          <a:effectLst/>
                        </a:rPr>
                        <a:t>Au+Au</a:t>
                      </a:r>
                      <a:r>
                        <a:rPr lang="en-US" sz="1400" b="1" dirty="0"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effectLst/>
                        </a:rPr>
                        <a:t>w/ </a:t>
                      </a:r>
                      <a:r>
                        <a:rPr lang="en-US" sz="1400" b="1" dirty="0">
                          <a:effectLst/>
                        </a:rPr>
                        <a:t>upgraded </a:t>
                      </a:r>
                      <a:r>
                        <a:rPr lang="en-US" sz="1400" b="1" dirty="0" err="1">
                          <a:effectLst/>
                        </a:rPr>
                        <a:t>dets</a:t>
                      </a:r>
                      <a:r>
                        <a:rPr lang="en-US" sz="1400" b="1" dirty="0" smtClean="0">
                          <a:effectLst/>
                        </a:rPr>
                        <a:t>. </a:t>
                      </a:r>
                    </a:p>
                    <a:p>
                      <a:pPr marL="333375" marR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n-US" sz="1400" b="1" dirty="0" smtClean="0">
                          <a:effectLst/>
                        </a:rPr>
                        <a:t>baseline data @ 200 </a:t>
                      </a:r>
                      <a:r>
                        <a:rPr lang="en-US" sz="1400" b="1" dirty="0" err="1" smtClean="0">
                          <a:effectLst/>
                        </a:rPr>
                        <a:t>GeV</a:t>
                      </a:r>
                      <a:r>
                        <a:rPr lang="en-US" sz="1400" b="1" dirty="0" smtClean="0">
                          <a:effectLst/>
                        </a:rPr>
                        <a:t> and lower </a:t>
                      </a:r>
                      <a:r>
                        <a:rPr lang="en-US" sz="1400" b="1" dirty="0" smtClean="0">
                          <a:effectLst/>
                          <a:sym typeface="Symbol"/>
                        </a:rPr>
                        <a:t>s</a:t>
                      </a:r>
                      <a:endParaRPr lang="en-US" sz="1400" b="1" dirty="0" smtClean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500 </a:t>
                      </a:r>
                      <a:r>
                        <a:rPr lang="en-US" sz="1400" b="1" dirty="0" err="1">
                          <a:solidFill>
                            <a:srgbClr val="0033CC"/>
                          </a:solidFill>
                          <a:effectLst/>
                        </a:rPr>
                        <a:t>GeV</a:t>
                      </a:r>
                      <a:r>
                        <a:rPr lang="en-US" sz="1400" b="1" dirty="0">
                          <a:solidFill>
                            <a:srgbClr val="0033CC"/>
                          </a:solidFill>
                          <a:effectLst/>
                        </a:rPr>
                        <a:t>  </a:t>
                      </a:r>
                      <a:r>
                        <a:rPr lang="en-US" sz="1400" b="1" dirty="0" smtClean="0">
                          <a:solidFill>
                            <a:srgbClr val="0033CC"/>
                          </a:solidFill>
                          <a:effectLst/>
                        </a:rPr>
                        <a:t>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200 </a:t>
                      </a:r>
                      <a:r>
                        <a:rPr lang="en-US" sz="1400" b="1" dirty="0" err="1">
                          <a:solidFill>
                            <a:srgbClr val="CC0066"/>
                          </a:solidFill>
                          <a:effectLst/>
                        </a:rPr>
                        <a:t>GeV</a:t>
                      </a:r>
                      <a:r>
                        <a:rPr lang="en-US" sz="1400" b="1" dirty="0">
                          <a:solidFill>
                            <a:srgbClr val="CC0066"/>
                          </a:solidFill>
                          <a:effectLst/>
                        </a:rPr>
                        <a:t>  </a:t>
                      </a:r>
                      <a:endParaRPr lang="en-US" sz="1400" b="1" dirty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x10</a:t>
                      </a:r>
                      <a:r>
                        <a:rPr lang="en-US" sz="1400" b="1" baseline="0" dirty="0" smtClean="0">
                          <a:effectLst/>
                        </a:rPr>
                        <a:t> </a:t>
                      </a:r>
                      <a:r>
                        <a:rPr lang="en-US" sz="1400" b="1" baseline="0" dirty="0" err="1" smtClean="0">
                          <a:effectLst/>
                        </a:rPr>
                        <a:t>sens.</a:t>
                      </a:r>
                      <a:r>
                        <a:rPr lang="en-US" sz="1400" b="1" dirty="0" smtClean="0">
                          <a:effectLst/>
                        </a:rPr>
                        <a:t> increase </a:t>
                      </a:r>
                      <a:r>
                        <a:rPr lang="en-US" sz="1400" b="1" dirty="0">
                          <a:effectLst/>
                        </a:rPr>
                        <a:t>to </a:t>
                      </a:r>
                      <a:r>
                        <a:rPr lang="en-US" sz="1400" b="1" dirty="0" smtClean="0">
                          <a:effectLst/>
                        </a:rPr>
                        <a:t>QCD </a:t>
                      </a:r>
                      <a:r>
                        <a:rPr lang="en-US" sz="1400" b="1" dirty="0">
                          <a:effectLst/>
                        </a:rPr>
                        <a:t>critical point and </a:t>
                      </a:r>
                      <a:r>
                        <a:rPr lang="en-US" sz="1400" b="1" dirty="0" err="1" smtClean="0">
                          <a:effectLst/>
                        </a:rPr>
                        <a:t>deconfinement</a:t>
                      </a:r>
                      <a:r>
                        <a:rPr lang="en-US" sz="1400" b="1" dirty="0" smtClean="0">
                          <a:effectLst/>
                        </a:rPr>
                        <a:t> onset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jet</a:t>
                      </a:r>
                      <a:r>
                        <a:rPr lang="en-US" sz="1400" b="1" dirty="0">
                          <a:effectLst/>
                        </a:rPr>
                        <a:t>, di-jet, </a:t>
                      </a:r>
                      <a:r>
                        <a:rPr lang="en-US" sz="1400" b="1" dirty="0">
                          <a:effectLst/>
                          <a:sym typeface="Symbol"/>
                        </a:rPr>
                        <a:t></a:t>
                      </a:r>
                      <a:r>
                        <a:rPr lang="en-US" sz="1400" b="1" dirty="0">
                          <a:effectLst/>
                        </a:rPr>
                        <a:t>-jet </a:t>
                      </a:r>
                      <a:r>
                        <a:rPr lang="en-US" sz="1400" b="1" dirty="0" smtClean="0">
                          <a:effectLst/>
                        </a:rPr>
                        <a:t>quenching </a:t>
                      </a:r>
                      <a:r>
                        <a:rPr lang="en-US" sz="1400" b="1" dirty="0">
                          <a:effectLst/>
                        </a:rPr>
                        <a:t>probes of </a:t>
                      </a:r>
                      <a:r>
                        <a:rPr lang="en-US" sz="1400" b="1" dirty="0" smtClean="0">
                          <a:effectLst/>
                        </a:rPr>
                        <a:t>E-loss mechanism</a:t>
                      </a:r>
                      <a:endParaRPr lang="en-US" sz="1400" b="1" dirty="0">
                        <a:effectLst/>
                      </a:endParaRP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effectLst/>
                        </a:rPr>
                        <a:t>color </a:t>
                      </a:r>
                      <a:r>
                        <a:rPr lang="en-US" sz="1400" b="1" dirty="0">
                          <a:effectLst/>
                        </a:rPr>
                        <a:t>screening for different </a:t>
                      </a:r>
                      <a:r>
                        <a:rPr lang="en-US" sz="1400" b="1" dirty="0" err="1" smtClean="0">
                          <a:effectLst/>
                        </a:rPr>
                        <a:t>qq</a:t>
                      </a:r>
                      <a:r>
                        <a:rPr lang="en-US" sz="1400" b="1" dirty="0" smtClean="0">
                          <a:effectLst/>
                        </a:rPr>
                        <a:t> states                                   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transverse </a:t>
                      </a:r>
                      <a:r>
                        <a:rPr lang="en-US" sz="1400" b="1" dirty="0">
                          <a:solidFill>
                            <a:srgbClr val="CC0066"/>
                          </a:solidFill>
                          <a:effectLst/>
                        </a:rPr>
                        <a:t>spin </a:t>
                      </a:r>
                      <a:r>
                        <a:rPr lang="en-US" sz="1400" b="1" dirty="0" err="1" smtClean="0">
                          <a:solidFill>
                            <a:srgbClr val="CC0066"/>
                          </a:solidFill>
                          <a:effectLst/>
                        </a:rPr>
                        <a:t>asyms</a:t>
                      </a: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.  </a:t>
                      </a:r>
                      <a:r>
                        <a:rPr lang="en-US" sz="1400" b="1" dirty="0" err="1">
                          <a:solidFill>
                            <a:srgbClr val="CC0066"/>
                          </a:solidFill>
                          <a:effectLst/>
                        </a:rPr>
                        <a:t>Drell</a:t>
                      </a:r>
                      <a:r>
                        <a:rPr lang="en-US" sz="1400" b="1" dirty="0">
                          <a:solidFill>
                            <a:srgbClr val="CC0066"/>
                          </a:solidFill>
                          <a:effectLst/>
                        </a:rPr>
                        <a:t>-Yan </a:t>
                      </a: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&amp;</a:t>
                      </a:r>
                      <a:r>
                        <a:rPr lang="en-US" sz="1400" b="1" baseline="0" dirty="0" smtClean="0">
                          <a:solidFill>
                            <a:srgbClr val="CC0066"/>
                          </a:solidFill>
                          <a:effectLst/>
                        </a:rPr>
                        <a:t> </a:t>
                      </a: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gluon saturation</a:t>
                      </a:r>
                      <a:endParaRPr lang="en-US" sz="1400" b="1" dirty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  <a:tc>
                  <a:txBody>
                    <a:bodyPr/>
                    <a:lstStyle/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err="1" smtClean="0">
                          <a:effectLst/>
                        </a:rPr>
                        <a:t>sPHENIX</a:t>
                      </a:r>
                      <a:r>
                        <a:rPr lang="en-US" sz="1400" b="1" dirty="0" smtClean="0">
                          <a:effectLst/>
                        </a:rPr>
                        <a:t>                 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b="1" dirty="0" smtClean="0">
                          <a:solidFill>
                            <a:srgbClr val="CC0066"/>
                          </a:solidFill>
                          <a:effectLst/>
                        </a:rPr>
                        <a:t>forward physics upgrades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400" b="1" dirty="0" smtClean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400" b="1" dirty="0" smtClean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  <a:p>
                      <a:pPr algn="r" eaLnBrk="1" hangingPunct="1">
                        <a:buFont typeface="Wingdings" pitchFamily="2" charset="2"/>
                        <a:buNone/>
                      </a:pPr>
                      <a:r>
                        <a:rPr lang="en-US" sz="1800" b="1" dirty="0" smtClean="0"/>
                        <a:t>Steve </a:t>
                      </a:r>
                      <a:r>
                        <a:rPr lang="en-US" sz="1800" b="1" dirty="0" err="1" smtClean="0"/>
                        <a:t>Vigdor</a:t>
                      </a:r>
                      <a:endParaRPr lang="en-US" sz="1800" b="1" dirty="0" smtClean="0"/>
                    </a:p>
                    <a:p>
                      <a:pPr algn="r" eaLnBrk="1" hangingPunct="1">
                        <a:buFont typeface="Wingdings" pitchFamily="2" charset="2"/>
                        <a:buNone/>
                      </a:pPr>
                      <a:r>
                        <a:rPr lang="en-US" sz="1800" b="1" dirty="0" smtClean="0"/>
                        <a:t>DNP Town Meeting </a:t>
                      </a:r>
                    </a:p>
                    <a:p>
                      <a:pPr algn="r" eaLnBrk="1" hangingPunct="1">
                        <a:buFont typeface="Wingdings" pitchFamily="2" charset="2"/>
                        <a:buNone/>
                      </a:pPr>
                      <a:r>
                        <a:rPr lang="en-US" sz="1800" b="1" dirty="0" smtClean="0"/>
                        <a:t>Oct. 25, 2012</a:t>
                      </a:r>
                    </a:p>
                    <a:p>
                      <a:pPr marL="333375" marR="0" indent="-285750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endParaRPr lang="en-US" sz="1400" b="1" dirty="0">
                        <a:solidFill>
                          <a:srgbClr val="CC0066"/>
                        </a:solidFill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52047" marR="52047" marT="26024" marB="26024"/>
                </a:tc>
              </a:tr>
            </a:tbl>
          </a:graphicData>
        </a:graphic>
      </p:graphicFrame>
      <p:cxnSp>
        <p:nvCxnSpPr>
          <p:cNvPr id="5" name="Straight Connector 4"/>
          <p:cNvCxnSpPr/>
          <p:nvPr/>
        </p:nvCxnSpPr>
        <p:spPr bwMode="auto">
          <a:xfrm>
            <a:off x="6125029" y="5921829"/>
            <a:ext cx="174171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7DA04688-5E2F-B540-A766-51DEB44535EE}" type="slidenum">
              <a:rPr lang="en-US" smtClean="0"/>
              <a:pPr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395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Dotted grid"/>
          <p:cNvSpPr>
            <a:spLocks noChangeArrowheads="1"/>
          </p:cNvSpPr>
          <p:nvPr/>
        </p:nvSpPr>
        <p:spPr bwMode="auto">
          <a:xfrm>
            <a:off x="470688" y="328580"/>
            <a:ext cx="8285883" cy="6420633"/>
          </a:xfrm>
          <a:prstGeom prst="roundRect">
            <a:avLst>
              <a:gd name="adj" fmla="val 3042"/>
            </a:avLst>
          </a:prstGeom>
          <a:solidFill>
            <a:schemeClr val="accent5">
              <a:lumMod val="40000"/>
              <a:lumOff val="60000"/>
            </a:schemeClr>
          </a:solidFill>
          <a:ln w="38100" cmpd="dbl">
            <a:solidFill>
              <a:srgbClr val="FF66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 eaLnBrk="1" hangingPunct="1"/>
            <a:endParaRPr lang="en-US" sz="1800"/>
          </a:p>
        </p:txBody>
      </p:sp>
      <p:pic>
        <p:nvPicPr>
          <p:cNvPr id="68610" name="Picture 1026" descr="C:\Documents and Settings\sumbera\Dokumenty\conferences\Košice_2005\TMP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1820" y="417419"/>
            <a:ext cx="8113014" cy="620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7DA04688-5E2F-B540-A766-51DEB44535EE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854133" y="6172435"/>
            <a:ext cx="274783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~1600 citations (18.4.2013)</a:t>
            </a:r>
            <a:endParaRPr lang="en-US" dirty="0">
              <a:solidFill>
                <a:srgbClr val="FF0000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6" y="1826660"/>
            <a:ext cx="8115681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473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7"/>
          <p:cNvSpPr txBox="1">
            <a:spLocks noChangeArrowheads="1"/>
          </p:cNvSpPr>
          <p:nvPr/>
        </p:nvSpPr>
        <p:spPr bwMode="auto">
          <a:xfrm>
            <a:off x="546665" y="1862559"/>
            <a:ext cx="8388415" cy="3980862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xtLst/>
        </p:spPr>
        <p:txBody>
          <a:bodyPr wrap="square" lIns="101882" tIns="50941" rIns="101882" bIns="50941" anchor="ctr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宋体" charset="0"/>
                <a:cs typeface="宋体" charset="0"/>
              </a:defRPr>
            </a:lvl9pPr>
          </a:lstStyle>
          <a:p>
            <a:pPr eaLnBrk="1" hangingPunct="1"/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1</a:t>
            </a:r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) </a:t>
            </a:r>
            <a:r>
              <a:rPr lang="en-US" sz="3600" b="1" u="sng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Quenching</a:t>
            </a:r>
          </a:p>
          <a:p>
            <a:pPr eaLnBrk="1" hangingPunct="1"/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All hard </a:t>
            </a:r>
            <a:r>
              <a:rPr lang="en-US" sz="3600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hadronic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process are strongly quenched</a:t>
            </a:r>
            <a:endParaRPr lang="en-US" sz="3600" b="1" dirty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                                     </a:t>
            </a:r>
          </a:p>
          <a:p>
            <a:pPr eaLnBrk="1" hangingPunct="1"/>
            <a:r>
              <a:rPr lang="en-US" sz="3600" b="1" dirty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2) </a:t>
            </a:r>
            <a:r>
              <a:rPr lang="en-US" sz="3600" b="1" u="sng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Flow</a:t>
            </a:r>
          </a:p>
          <a:p>
            <a:pPr eaLnBrk="1" hangingPunct="1"/>
            <a:r>
              <a:rPr lang="en-US" sz="3600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Panta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 </a:t>
            </a:r>
            <a:r>
              <a:rPr lang="en-US" sz="3600" b="1" dirty="0" err="1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rhei</a:t>
            </a:r>
            <a:r>
              <a:rPr lang="en-US" sz="3600" b="1" dirty="0" smtClean="0">
                <a:ln w="17780" cmpd="sng">
                  <a:noFill/>
                  <a:prstDash val="solid"/>
                  <a:miter lim="800000"/>
                </a:ln>
                <a:solidFill>
                  <a:srgbClr val="000090"/>
                </a:solidFill>
                <a:latin typeface="+mn-lt"/>
              </a:rPr>
              <a:t>: All soft particles emerge from the common flow field </a:t>
            </a:r>
            <a:endParaRPr lang="en-US" sz="3600" b="1" dirty="0">
              <a:ln w="17780" cmpd="sng">
                <a:noFill/>
                <a:prstDash val="solid"/>
                <a:miter lim="800000"/>
              </a:ln>
              <a:solidFill>
                <a:srgbClr val="00009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50605" y="211469"/>
            <a:ext cx="784981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he ‘Standard Model’ of </a:t>
            </a:r>
          </a:p>
          <a:p>
            <a:pPr algn="ctr"/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high energy heavy ion collisions 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A04688-5E2F-B540-A766-51DEB44535EE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9548" y="6334780"/>
            <a:ext cx="46432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rgbClr val="000000"/>
                </a:solidFill>
              </a:rPr>
              <a:t>Urs</a:t>
            </a:r>
            <a:r>
              <a:rPr lang="en-US" sz="1400" b="1" dirty="0" smtClean="0">
                <a:solidFill>
                  <a:srgbClr val="000000"/>
                </a:solidFill>
              </a:rPr>
              <a:t> </a:t>
            </a:r>
            <a:r>
              <a:rPr lang="en-US" sz="1400" b="1" dirty="0" err="1" smtClean="0">
                <a:solidFill>
                  <a:srgbClr val="000000"/>
                </a:solidFill>
              </a:rPr>
              <a:t>Wiedemann</a:t>
            </a:r>
            <a:r>
              <a:rPr lang="en-US" sz="1400" b="1" dirty="0" smtClean="0">
                <a:solidFill>
                  <a:srgbClr val="000000"/>
                </a:solidFill>
              </a:rPr>
              <a:t>: QM2012, Washington DC</a:t>
            </a:r>
            <a:endParaRPr lang="en-US" sz="1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484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 xmlns:mv="urn:schemas-microsoft-com:mac:vml">
      <p:transition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692050" y="1124525"/>
            <a:ext cx="4343400" cy="3130863"/>
            <a:chOff x="4692050" y="885693"/>
            <a:chExt cx="4343400" cy="3130863"/>
          </a:xfrm>
        </p:grpSpPr>
        <p:sp>
          <p:nvSpPr>
            <p:cNvPr id="11" name="AutoShape 2" descr="Dotted grid"/>
            <p:cNvSpPr>
              <a:spLocks noChangeArrowheads="1"/>
            </p:cNvSpPr>
            <p:nvPr/>
          </p:nvSpPr>
          <p:spPr bwMode="auto">
            <a:xfrm>
              <a:off x="4692050" y="885693"/>
              <a:ext cx="4343400" cy="3130863"/>
            </a:xfrm>
            <a:prstGeom prst="roundRect">
              <a:avLst>
                <a:gd name="adj" fmla="val 3042"/>
              </a:avLst>
            </a:prstGeom>
            <a:solidFill>
              <a:schemeClr val="tx1"/>
            </a:solidFill>
            <a:ln w="38100" cap="flat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pic>
          <p:nvPicPr>
            <p:cNvPr id="31751" name="Picture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3165" y="968680"/>
              <a:ext cx="4068763" cy="3000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4604565" y="4862335"/>
            <a:ext cx="4572000" cy="14779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bg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400" b="0" dirty="0" smtClean="0">
                <a:solidFill>
                  <a:schemeClr val="tx2"/>
                </a:solidFill>
              </a:rPr>
              <a:t>Photon tag:</a:t>
            </a:r>
          </a:p>
          <a:p>
            <a:pPr marL="342900" indent="-342900" algn="l" eaLnBrk="1" hangingPunct="1">
              <a:buFont typeface="Arial"/>
              <a:buChar char="•"/>
              <a:defRPr/>
            </a:pPr>
            <a:r>
              <a:rPr lang="en-US" sz="2200" b="0" dirty="0" smtClean="0">
                <a:solidFill>
                  <a:schemeClr val="tx2"/>
                </a:solidFill>
                <a:cs typeface="Arial" charset="0"/>
              </a:rPr>
              <a:t>Identifies jet as </a:t>
            </a:r>
            <a:r>
              <a:rPr lang="en-US" sz="2200" b="0" dirty="0" err="1" smtClean="0">
                <a:solidFill>
                  <a:schemeClr val="tx2"/>
                </a:solidFill>
                <a:cs typeface="Arial" charset="0"/>
              </a:rPr>
              <a:t>u,d</a:t>
            </a:r>
            <a:r>
              <a:rPr lang="en-US" sz="2200" b="0" dirty="0" smtClean="0">
                <a:solidFill>
                  <a:schemeClr val="tx2"/>
                </a:solidFill>
                <a:cs typeface="Arial" charset="0"/>
              </a:rPr>
              <a:t> quark jet</a:t>
            </a:r>
          </a:p>
          <a:p>
            <a:pPr marL="342900" indent="-342900" algn="l" eaLnBrk="1" hangingPunct="1">
              <a:buFont typeface="Arial"/>
              <a:buChar char="•"/>
              <a:defRPr/>
            </a:pPr>
            <a:r>
              <a:rPr lang="en-US" sz="2200" b="0" dirty="0" smtClean="0">
                <a:solidFill>
                  <a:schemeClr val="tx2"/>
                </a:solidFill>
                <a:cs typeface="Arial" charset="0"/>
              </a:rPr>
              <a:t>Provides initial quark direction</a:t>
            </a:r>
          </a:p>
          <a:p>
            <a:pPr marL="342900" indent="-342900" algn="l" eaLnBrk="1" hangingPunct="1">
              <a:buFont typeface="Arial"/>
              <a:buChar char="•"/>
              <a:defRPr/>
            </a:pPr>
            <a:r>
              <a:rPr lang="en-US" sz="2200" b="0" dirty="0" smtClean="0">
                <a:solidFill>
                  <a:schemeClr val="tx2"/>
                </a:solidFill>
                <a:cs typeface="Arial" charset="0"/>
              </a:rPr>
              <a:t>Provides initial quark </a:t>
            </a:r>
            <a:r>
              <a:rPr lang="en-US" sz="2200" b="0" dirty="0" err="1" smtClean="0">
                <a:solidFill>
                  <a:schemeClr val="tx2"/>
                </a:solidFill>
                <a:cs typeface="Arial" charset="0"/>
              </a:rPr>
              <a:t>p</a:t>
            </a:r>
            <a:r>
              <a:rPr lang="en-US" sz="2200" b="0" baseline="-25000" dirty="0" err="1" smtClean="0">
                <a:solidFill>
                  <a:schemeClr val="tx2"/>
                </a:solidFill>
                <a:cs typeface="Arial" charset="0"/>
              </a:rPr>
              <a:t>T</a:t>
            </a:r>
            <a:endParaRPr lang="en-US" sz="2200" b="0" baseline="-25000" dirty="0" smtClean="0">
              <a:solidFill>
                <a:schemeClr val="tx2"/>
              </a:solidFill>
              <a:cs typeface="Arial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7054" y="1102814"/>
            <a:ext cx="4352649" cy="4867753"/>
            <a:chOff x="32779" y="885694"/>
            <a:chExt cx="4352649" cy="4867753"/>
          </a:xfrm>
        </p:grpSpPr>
        <p:sp>
          <p:nvSpPr>
            <p:cNvPr id="12" name="AutoShape 2" descr="Dotted grid"/>
            <p:cNvSpPr>
              <a:spLocks noChangeArrowheads="1"/>
            </p:cNvSpPr>
            <p:nvPr/>
          </p:nvSpPr>
          <p:spPr bwMode="auto">
            <a:xfrm>
              <a:off x="32779" y="885694"/>
              <a:ext cx="4352649" cy="4867753"/>
            </a:xfrm>
            <a:prstGeom prst="roundRect">
              <a:avLst>
                <a:gd name="adj" fmla="val 3042"/>
              </a:avLst>
            </a:prstGeom>
            <a:solidFill>
              <a:schemeClr val="bg1"/>
            </a:solidFill>
            <a:ln w="38100" cap="flat" cmpd="dbl">
              <a:solidFill>
                <a:srgbClr val="FF6600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 eaLnBrk="1" hangingPunct="1"/>
              <a:endParaRPr lang="en-US" sz="180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76200" y="990184"/>
              <a:ext cx="4267200" cy="4367213"/>
              <a:chOff x="76200" y="979328"/>
              <a:chExt cx="4267200" cy="4367213"/>
            </a:xfrm>
          </p:grpSpPr>
          <p:pic>
            <p:nvPicPr>
              <p:cNvPr id="31747" name="Picture 1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979328"/>
                <a:ext cx="4267200" cy="43672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1749" name="TextBox 6"/>
              <p:cNvSpPr txBox="1">
                <a:spLocks noChangeArrowheads="1"/>
              </p:cNvSpPr>
              <p:nvPr/>
            </p:nvSpPr>
            <p:spPr bwMode="auto">
              <a:xfrm>
                <a:off x="2895600" y="2286000"/>
                <a:ext cx="1143000" cy="584200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0" dirty="0">
                    <a:solidFill>
                      <a:schemeClr val="tx2"/>
                    </a:solidFill>
                  </a:rPr>
                  <a:t>Jet </a:t>
                </a:r>
              </a:p>
              <a:p>
                <a:pPr eaLnBrk="1" hangingPunct="1"/>
                <a:r>
                  <a:rPr lang="en-US" sz="1600" b="0" dirty="0">
                    <a:solidFill>
                      <a:schemeClr val="tx2"/>
                    </a:solidFill>
                  </a:rPr>
                  <a:t>(98 GeV)</a:t>
                </a:r>
              </a:p>
            </p:txBody>
          </p:sp>
          <p:sp>
            <p:nvSpPr>
              <p:cNvPr id="31750" name="TextBox 7"/>
              <p:cNvSpPr txBox="1">
                <a:spLocks noChangeArrowheads="1"/>
              </p:cNvSpPr>
              <p:nvPr/>
            </p:nvSpPr>
            <p:spPr bwMode="auto">
              <a:xfrm>
                <a:off x="381000" y="1708247"/>
                <a:ext cx="1066800" cy="584200"/>
              </a:xfrm>
              <a:prstGeom prst="rect">
                <a:avLst/>
              </a:prstGeom>
              <a:solidFill>
                <a:srgbClr val="FFFFFF"/>
              </a:solidFill>
              <a:ln w="19050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>
                <a:lvl1pPr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ctr" eaLnBrk="0" fontAlgn="base" hangingPunct="0">
                  <a:spcBef>
                    <a:spcPct val="0"/>
                  </a:spcBef>
                  <a:spcAft>
                    <a:spcPct val="0"/>
                  </a:spcAft>
                  <a:defRPr sz="4000" b="1">
                    <a:solidFill>
                      <a:schemeClr val="bg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600" b="0">
                    <a:solidFill>
                      <a:schemeClr val="tx2"/>
                    </a:solidFill>
                  </a:rPr>
                  <a:t>Photon</a:t>
                </a:r>
              </a:p>
              <a:p>
                <a:pPr eaLnBrk="1" hangingPunct="1"/>
                <a:r>
                  <a:rPr lang="en-US" sz="1600" b="0">
                    <a:solidFill>
                      <a:schemeClr val="tx2"/>
                    </a:solidFill>
                  </a:rPr>
                  <a:t>(191GeV)</a:t>
                </a:r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7306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  <a:cs typeface="Symbol" charset="2"/>
              </a:rPr>
              <a:t>Quenching: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Symbol" charset="2"/>
                <a:cs typeface="Symbol" charset="2"/>
              </a:rPr>
              <a:t>g</a:t>
            </a:r>
            <a:r>
              <a:rPr lang="en-US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+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jet</a:t>
            </a:r>
            <a:r>
              <a:rPr lang="en-US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</a:rPr>
              <a:t> at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6FE437-1278-6349-AF84-3974B669D5B6}" type="slidenum">
              <a:rPr lang="en-US"/>
              <a:pPr>
                <a:defRPr/>
              </a:pPr>
              <a:t>9</a:t>
            </a:fld>
            <a:endParaRPr lang="en-US"/>
          </a:p>
        </p:txBody>
      </p:sp>
      <p:pic>
        <p:nvPicPr>
          <p:cNvPr id="15" name="Picture 14" descr="http://www.hep.vanderbilt.edu/rhi/CMS_logo_col.gif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132" y="54280"/>
            <a:ext cx="702310" cy="700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7016574" y="6498506"/>
            <a:ext cx="2133600" cy="365125"/>
          </a:xfrm>
        </p:spPr>
        <p:txBody>
          <a:bodyPr/>
          <a:lstStyle/>
          <a:p>
            <a:fld id="{7DA04688-5E2F-B540-A766-51DEB44535EE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17" name="Rectangle 2"/>
          <p:cNvSpPr txBox="1">
            <a:spLocks noChangeArrowheads="1"/>
          </p:cNvSpPr>
          <p:nvPr/>
        </p:nvSpPr>
        <p:spPr>
          <a:xfrm>
            <a:off x="0" y="6472763"/>
            <a:ext cx="2133600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Times New Roman" charset="0"/>
              <a:buNone/>
            </a:pPr>
            <a:r>
              <a:rPr lang="cs-CZ" b="1" smtClean="0">
                <a:latin typeface="Garamond" charset="0"/>
              </a:rPr>
              <a:t>April 18, 2013</a:t>
            </a:r>
            <a:endParaRPr lang="en-US" b="1" dirty="0">
              <a:latin typeface="Garamon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56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e316e38a013a"/>
  <p:tag name="POWER3D TRANSITION" val="ShatteringGlass.p3d 0"/>
  <p:tag name="POWER3D OPTIONS" val="Medium 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e316e38a013a"/>
  <p:tag name="POWER3D TRANSITION" val="ShatteringGlass.p3d 0"/>
  <p:tag name="POWER3D OPTIONS" val="Medium 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e316e38a013a"/>
  <p:tag name="POWER3D TRANSITION" val="ShatteringGlass.p3d 0"/>
  <p:tag name="POWER3D OPTIONS" val="Medium 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OWER3D CRC" val="e316e38a013a"/>
  <p:tag name="POWER3D TRANSITION" val="RevolvingSlides.p3d 0"/>
  <p:tag name="POWER3D OPTIONS" val="Medium 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800000"/>
          </a:solidFill>
          <a:tailEnd type="arrow"/>
        </a:ln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Apex.thmx</Template>
  <TotalTime>12435</TotalTime>
  <Words>3989</Words>
  <Application>Microsoft Macintosh PowerPoint</Application>
  <PresentationFormat>On-screen Show (4:3)</PresentationFormat>
  <Paragraphs>742</Paragraphs>
  <Slides>63</Slides>
  <Notes>21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Aktivity skupiny ultrarelativistických těžkých iontů ÚJF AVČR v experimentech ALICE a STAR</vt:lpstr>
      <vt:lpstr>Vybrané aktivity skupiny ultrarelativistických těžkých iontů ÚJF AVČR v experimentu  STAR</vt:lpstr>
      <vt:lpstr>Outline</vt:lpstr>
      <vt:lpstr>Relativistic Heavy Ion Collider Brookhaven National Laboratory (BNL), Upton, NY</vt:lpstr>
      <vt:lpstr>Recorded Datasets</vt:lpstr>
      <vt:lpstr>Remarkable discoveries at RHIC</vt:lpstr>
      <vt:lpstr>PowerPoint Presentation</vt:lpstr>
      <vt:lpstr>PowerPoint Presentation</vt:lpstr>
      <vt:lpstr>Quenching: g+jet at LHC</vt:lpstr>
      <vt:lpstr>Elliptic Flow: LHC vs. RHIC</vt:lpstr>
      <vt:lpstr>Freeze-out Dynamics via Charged Kaon Femtoscopy in √sNN=200GeV Central  Au+Au Collisions  </vt:lpstr>
      <vt:lpstr>Correlation femtoscopy in a nutshell  (1/2)</vt:lpstr>
      <vt:lpstr>PowerPoint Presentation</vt:lpstr>
      <vt:lpstr>Femtoscopy: what is actually measured?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Previous source imaging results </vt:lpstr>
      <vt:lpstr>Pions: STAR vs PHENIX </vt:lpstr>
      <vt:lpstr>Kaon data analysis</vt:lpstr>
      <vt:lpstr>Kaon PID @ 0.2&lt;pT&lt;0.36 GeV/c  Au+Au (0-30%)</vt:lpstr>
      <vt:lpstr>Kaon PID @ 0.36&lt;pT&lt;0.48 GeV/c Au+Au (0-30%)</vt:lpstr>
      <vt:lpstr>STAR kaon 1D source shape result </vt:lpstr>
      <vt:lpstr>PowerPoint Presentation</vt:lpstr>
      <vt:lpstr>Kaon vs. pion 3D source shape</vt:lpstr>
      <vt:lpstr>Comparison to thermal BW model </vt:lpstr>
      <vt:lpstr>… and to the HYDJET++ model Therminator: Comp.Phys.Com. 174, 669 (2006)  HYDJET++: Comp.Phys.Com. 180, 779 (2009)  </vt:lpstr>
      <vt:lpstr>       mT-dependence of pion radii in LCMS        confronted with hydrodynamics </vt:lpstr>
      <vt:lpstr>mT-dependence of the radii in LCMS</vt:lpstr>
      <vt:lpstr>Conclusions</vt:lpstr>
      <vt:lpstr>Conclusions</vt:lpstr>
      <vt:lpstr>Open charm production in pp collisions at √s=200 and 500GeV  and in Au+Au at √sNN=200GeV </vt:lpstr>
      <vt:lpstr>How to measure charm quarks</vt:lpstr>
      <vt:lpstr>PowerPoint Presentation</vt:lpstr>
      <vt:lpstr>Event Selection and Hadron Identification</vt:lpstr>
      <vt:lpstr>Hadron Identification</vt:lpstr>
      <vt:lpstr>D0  Signal in p+p 200 GeV</vt:lpstr>
      <vt:lpstr>D0  Signal in p+p 200 GeV</vt:lpstr>
      <vt:lpstr>D*  Signal in p+p 200 GeV</vt:lpstr>
      <vt:lpstr>D0 signal after requiring the D* candidate</vt:lpstr>
      <vt:lpstr>D*  Signal in p+p 200 GeV</vt:lpstr>
      <vt:lpstr>cc-  cross section as inferred from D0 and D* </vt:lpstr>
      <vt:lpstr>D0 and D* Signal in p+p 500 GeV</vt:lpstr>
      <vt:lpstr>D0 and D* pT spectra in p+p 500 GeV </vt:lpstr>
      <vt:lpstr>Total Charm Cross Section</vt:lpstr>
      <vt:lpstr>D0 signals in Au+Au 200 GeV</vt:lpstr>
      <vt:lpstr>D0 Au+Au 200 GeV Invariant Yield Spectra</vt:lpstr>
      <vt:lpstr>D0 Au+Au 200 GeV RAA</vt:lpstr>
      <vt:lpstr>D0 Au+Au 200 GeV spectra &amp; RAA</vt:lpstr>
      <vt:lpstr>D0 elliptic flow in Au+Au 200 GeV</vt:lpstr>
      <vt:lpstr>Heavy Flavor Tracker (HFT)</vt:lpstr>
      <vt:lpstr>Heavy Flavor Tracker (HFT)</vt:lpstr>
      <vt:lpstr>PowerPoint Presentation</vt:lpstr>
      <vt:lpstr>PowerPoint Presentation</vt:lpstr>
      <vt:lpstr>Physics of the Heavy Flavor Tracker at STAR</vt:lpstr>
      <vt:lpstr>Summary</vt:lpstr>
      <vt:lpstr>PowerPoint Presentation</vt:lpstr>
      <vt:lpstr>PowerPoint Presentation</vt:lpstr>
    </vt:vector>
  </TitlesOfParts>
  <Company>Nuclear Physics Institute ASCR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Selected highlights from  STAR experiment at RHIC</dc:title>
  <dc:creator>Michal Šumbera</dc:creator>
  <cp:lastModifiedBy>Michal Sumbera</cp:lastModifiedBy>
  <cp:revision>490</cp:revision>
  <dcterms:created xsi:type="dcterms:W3CDTF">2013-03-29T08:06:53Z</dcterms:created>
  <dcterms:modified xsi:type="dcterms:W3CDTF">2013-04-18T09:49:04Z</dcterms:modified>
</cp:coreProperties>
</file>