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82" r:id="rId4"/>
    <p:sldId id="293" r:id="rId5"/>
    <p:sldId id="298" r:id="rId6"/>
    <p:sldId id="297" r:id="rId7"/>
    <p:sldId id="286" r:id="rId8"/>
    <p:sldId id="300" r:id="rId9"/>
    <p:sldId id="299" r:id="rId10"/>
    <p:sldId id="302" r:id="rId11"/>
    <p:sldId id="301" r:id="rId12"/>
    <p:sldId id="294" r:id="rId13"/>
    <p:sldId id="27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22" autoAdjust="0"/>
  </p:normalViewPr>
  <p:slideViewPr>
    <p:cSldViewPr snapToGrid="0">
      <p:cViewPr varScale="1">
        <p:scale>
          <a:sx n="155" d="100"/>
          <a:sy n="155" d="100"/>
        </p:scale>
        <p:origin x="376" y="80"/>
      </p:cViewPr>
      <p:guideLst>
        <p:guide orient="horz" pos="4020"/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E67-4972-BBA7-9B23B758BE03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E67-4972-BBA7-9B23B758BE03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E67-4972-BBA7-9B23B758BE03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8E67-4972-BBA7-9B23B758BE03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8E67-4972-BBA7-9B23B758BE03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67-4972-BBA7-9B23B758BE03}"/>
                </c:ext>
              </c:extLst>
            </c:dLbl>
            <c:dLbl>
              <c:idx val="1"/>
              <c:layout>
                <c:manualLayout>
                  <c:x val="0.10956541491367748"/>
                  <c:y val="-5.6657898079343461E-2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02022812110745"/>
                      <c:h val="0.15077736360840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67-4972-BBA7-9B23B758BE03}"/>
                </c:ext>
              </c:extLst>
            </c:dLbl>
            <c:dLbl>
              <c:idx val="2"/>
              <c:layout>
                <c:manualLayout>
                  <c:x val="-5.0530771584259296E-2"/>
                  <c:y val="-0.4852969580419947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05333276531796"/>
                      <c:h val="0.2774250165067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67-4972-BBA7-9B23B758BE03}"/>
                </c:ext>
              </c:extLst>
            </c:dLbl>
            <c:dLbl>
              <c:idx val="3"/>
              <c:layout>
                <c:manualLayout>
                  <c:x val="0.18998457185655318"/>
                  <c:y val="-1.2220246391033661E-16"/>
                </c:manualLayout>
              </c:layout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67-4972-BBA7-9B23B758BE03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67-4972-BBA7-9B23B758BE03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2019-06'!$A$62:$A$65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2019-06'!$C$62:$C$65</c:f>
              <c:numCache>
                <c:formatCode>0</c:formatCode>
                <c:ptCount val="4"/>
                <c:pt idx="0">
                  <c:v>1125.535710539084</c:v>
                </c:pt>
                <c:pt idx="1">
                  <c:v>5657.2136041750964</c:v>
                </c:pt>
                <c:pt idx="2">
                  <c:v>1255.2441260269341</c:v>
                </c:pt>
                <c:pt idx="3">
                  <c:v>1642.0065592588853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67-4972-BBA7-9B23B758B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707C-491A-BE23-9B8B20D56EAD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707C-491A-BE23-9B8B20D56EAD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707C-491A-BE23-9B8B20D56EAD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707C-491A-BE23-9B8B20D56EAD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707C-491A-BE23-9B8B20D56EAD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7C-491A-BE23-9B8B20D56EAD}"/>
                </c:ext>
              </c:extLst>
            </c:dLbl>
            <c:dLbl>
              <c:idx val="1"/>
              <c:layout>
                <c:manualLayout>
                  <c:x val="1.9322743281814714E-2"/>
                  <c:y val="0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7C-491A-BE23-9B8B20D56EAD}"/>
                </c:ext>
              </c:extLst>
            </c:dLbl>
            <c:dLbl>
              <c:idx val="2"/>
              <c:layout>
                <c:manualLayout>
                  <c:x val="-5.9427672364470285E-3"/>
                  <c:y val="-0.2853270963387788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9877623860992"/>
                      <c:h val="0.2954962893820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7C-491A-BE23-9B8B20D56E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7C-491A-BE23-9B8B20D56EAD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7C-491A-BE23-9B8B20D56EAD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2023-01'!$A$63:$A$66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2023-01'!$C$63:$C$66</c:f>
              <c:numCache>
                <c:formatCode>0</c:formatCode>
                <c:ptCount val="4"/>
                <c:pt idx="0">
                  <c:v>1240.0155421525724</c:v>
                </c:pt>
                <c:pt idx="1">
                  <c:v>4972.9780587937066</c:v>
                </c:pt>
                <c:pt idx="2">
                  <c:v>1689.4879070671875</c:v>
                </c:pt>
                <c:pt idx="3">
                  <c:v>2369.5184919865337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7C-491A-BE23-9B8B20D56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984F-4301-A6C1-6CF4A2FE20BF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984F-4301-A6C1-6CF4A2FE20BF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984F-4301-A6C1-6CF4A2FE20BF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984F-4301-A6C1-6CF4A2FE20BF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984F-4301-A6C1-6CF4A2FE20BF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4F-4301-A6C1-6CF4A2FE20BF}"/>
                </c:ext>
              </c:extLst>
            </c:dLbl>
            <c:dLbl>
              <c:idx val="1"/>
              <c:layout>
                <c:manualLayout>
                  <c:x val="1.9322743281814714E-2"/>
                  <c:y val="0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4F-4301-A6C1-6CF4A2FE20BF}"/>
                </c:ext>
              </c:extLst>
            </c:dLbl>
            <c:dLbl>
              <c:idx val="2"/>
              <c:layout>
                <c:manualLayout>
                  <c:x val="-5.9428075959824644E-3"/>
                  <c:y val="-0.2853270963387788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35326575063585"/>
                      <c:h val="0.366535057455516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4F-4301-A6C1-6CF4A2FE20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84F-4301-A6C1-6CF4A2FE20BF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4F-4301-A6C1-6CF4A2FE20BF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2023-03'!$A$63:$A$66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2023-03'!$C$63:$C$66</c:f>
              <c:numCache>
                <c:formatCode>0</c:formatCode>
                <c:ptCount val="4"/>
                <c:pt idx="0">
                  <c:v>962.20049857838922</c:v>
                </c:pt>
                <c:pt idx="1">
                  <c:v>3800.3431066167896</c:v>
                </c:pt>
                <c:pt idx="2">
                  <c:v>1499.256546151124</c:v>
                </c:pt>
                <c:pt idx="3">
                  <c:v>1498.1998486536982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4F-4301-A6C1-6CF4A2FE2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86DD1-1607-46F7-A39B-58B5F5426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DB6E8-9AE9-4E3D-8B2F-D9008079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B8A17DE-E0A3-4A13-BE74-2DB29A35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ABB9D3-70FF-40C5-B99A-CB3B276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"/>
            <a:ext cx="10753200" cy="5583600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84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800" y="4032000"/>
            <a:ext cx="5018400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27F5BFE-2299-4B02-A06A-1F104687C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4775" y="2016000"/>
            <a:ext cx="5016500" cy="1656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90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952000"/>
            <a:ext cx="5018400" cy="27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96B0AAC1-4B94-4459-ACE9-9AD4ACBCAA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37200" y="648000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2412000"/>
            <a:ext cx="5014800" cy="324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800" y="648000"/>
            <a:ext cx="5014800" cy="11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24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3456000"/>
            <a:ext cx="5018400" cy="223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6" y="4247999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54800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3601" y="2448000"/>
            <a:ext cx="5014800" cy="1440000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CD32732-CFB9-448B-AE82-A187647C2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2016000"/>
            <a:ext cx="5016500" cy="1224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2410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6" name="Zástupný symbol obrázku 9">
            <a:extLst>
              <a:ext uri="{FF2B5EF4-FFF2-40B4-BE49-F238E27FC236}">
                <a16:creationId xmlns:a16="http://schemas.microsoft.com/office/drawing/2014/main" id="{E78E8096-2AC6-45C3-BCF5-4DD5E184693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0284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3599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62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02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:a16="http://schemas.microsoft.com/office/drawing/2014/main" id="{F40CA059-9873-42E1-99EB-323708A7A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8798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:a16="http://schemas.microsoft.com/office/drawing/2014/main" id="{FB58865E-5642-412D-9D3F-6415DB902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4400" y="3942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862000" y="2016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A9CD23CD-BCFF-4B45-90D3-C04D4261621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037602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:a16="http://schemas.microsoft.com/office/drawing/2014/main" id="{6448142E-8BAE-4F32-8A10-1AE7BD812EC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686398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:a16="http://schemas.microsoft.com/office/drawing/2014/main" id="{74BBAE5B-2B9C-4A6D-8E34-B07F74E86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:a16="http://schemas.microsoft.com/office/drawing/2014/main" id="{35D13F08-6F40-44C5-B6BF-0FC7E53894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4401" y="2664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:a16="http://schemas.microsoft.com/office/drawing/2014/main" id="{35E011CA-30E1-407A-B648-88C2A77D87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68799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0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5" y="5328000"/>
            <a:ext cx="501682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237851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5177" y="2448000"/>
            <a:ext cx="5016824" cy="252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052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i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50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kontakt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DDD6F-337D-4613-850A-08434E8E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6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fraktá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465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929F32-B6EF-42EC-9478-EBEFEE9AC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0"/>
            <a:ext cx="6096000" cy="568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46584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07A7110-5DA4-434E-8DDB-BC25B1E10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4800" y="2016000"/>
            <a:ext cx="4658400" cy="3672000"/>
          </a:xfrm>
        </p:spPr>
        <p:txBody>
          <a:bodyPr/>
          <a:lstStyle>
            <a:lvl1pPr algn="ctr">
              <a:spcBef>
                <a:spcPts val="0"/>
              </a:spcBef>
              <a:defRPr b="1" i="1">
                <a:solidFill>
                  <a:schemeClr val="bg1"/>
                </a:solidFill>
              </a:defRPr>
            </a:lvl1pPr>
            <a:lvl2pPr algn="ctr">
              <a:defRPr b="1" i="1">
                <a:solidFill>
                  <a:schemeClr val="bg1"/>
                </a:solidFill>
              </a:defRPr>
            </a:lvl2pPr>
            <a:lvl3pPr algn="ctr">
              <a:defRPr b="1" i="1">
                <a:solidFill>
                  <a:schemeClr val="bg1"/>
                </a:solidFill>
              </a:defRPr>
            </a:lvl3pPr>
            <a:lvl4pPr algn="ctr">
              <a:defRPr b="1" i="1">
                <a:solidFill>
                  <a:schemeClr val="bg1"/>
                </a:solidFill>
              </a:defRPr>
            </a:lvl4pPr>
            <a:lvl5pPr algn="ctr"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2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D4E70-8C49-4866-89D1-16B98F28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2A1000-0E4E-4D32-8148-5BEDB554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5018400" cy="79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43090C-D552-473B-B8AE-1529A48F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808000"/>
            <a:ext cx="5018400" cy="28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F2D96F-F115-4FB7-9E64-677DCA1A8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3602" y="2016000"/>
            <a:ext cx="50184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C31E10-0CF9-46CE-9397-B747FB268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800" y="2844000"/>
            <a:ext cx="5018400" cy="28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2A2F2445-4343-4371-85D1-EDD6ACEC7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A45C6DF-18E3-4877-B5D8-D666DE8AE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3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9A4AD859-049B-42A6-B660-30149F1408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725" y="2016000"/>
            <a:ext cx="10752138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56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9">
            <a:extLst>
              <a:ext uri="{FF2B5EF4-FFF2-40B4-BE49-F238E27FC236}">
                <a16:creationId xmlns:a16="http://schemas.microsoft.com/office/drawing/2014/main" id="{5B218AF9-A040-4A5D-A158-64AEE4DCF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" y="2015999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04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3F45-87DE-4659-8ED8-D79F7499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98E870-6A58-4347-838C-79AB7C4C0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99338-B38B-4EF7-8BFF-8D306EAD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6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 FZÚ rgb EMF">
            <a:extLst>
              <a:ext uri="{FF2B5EF4-FFF2-40B4-BE49-F238E27FC236}">
                <a16:creationId xmlns:a16="http://schemas.microsoft.com/office/drawing/2014/main" id="{FCE51D40-71DD-4B4D-9BE8-C75886C0AB3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6015600"/>
            <a:ext cx="2160000" cy="481146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C14D38-F7D3-4E4D-A548-21E139FB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5999"/>
            <a:ext cx="10753200" cy="36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29050-8B86-4124-BC7A-0FBB55CC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9" y="6015600"/>
            <a:ext cx="70452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E225D-4281-4BED-8E33-6774B699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3200" y="6015600"/>
            <a:ext cx="7200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931230-1C60-48F9-BCC5-B6986B9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6" name="Účaří loga FZÚ (Y 17,76 cm)" hidden="1">
            <a:extLst>
              <a:ext uri="{FF2B5EF4-FFF2-40B4-BE49-F238E27FC236}">
                <a16:creationId xmlns:a16="http://schemas.microsoft.com/office/drawing/2014/main" id="{0EE604A2-92A8-4EEF-B6E5-9D1C56E4C3B0}"/>
              </a:ext>
            </a:extLst>
          </p:cNvPr>
          <p:cNvCxnSpPr/>
          <p:nvPr userDrawn="1"/>
        </p:nvCxnSpPr>
        <p:spPr>
          <a:xfrm>
            <a:off x="0" y="6393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Y 5,6 (šířka 1 sloupce 29,87 cm)" hidden="1">
            <a:extLst>
              <a:ext uri="{FF2B5EF4-FFF2-40B4-BE49-F238E27FC236}">
                <a16:creationId xmlns:a16="http://schemas.microsoft.com/office/drawing/2014/main" id="{972DFCA8-7A84-4EA7-AC99-9B6196FE4561}"/>
              </a:ext>
            </a:extLst>
          </p:cNvPr>
          <p:cNvCxnSpPr/>
          <p:nvPr userDrawn="1"/>
        </p:nvCxnSpPr>
        <p:spPr>
          <a:xfrm>
            <a:off x="0" y="201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logo 1,0 cm (Y 18,05 cm)" hidden="1">
            <a:extLst>
              <a:ext uri="{FF2B5EF4-FFF2-40B4-BE49-F238E27FC236}">
                <a16:creationId xmlns:a16="http://schemas.microsoft.com/office/drawing/2014/main" id="{82A407BE-DE23-4948-87B7-7740DB53E5FD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2 cm (X 31,87)" hidden="1">
            <a:extLst>
              <a:ext uri="{FF2B5EF4-FFF2-40B4-BE49-F238E27FC236}">
                <a16:creationId xmlns:a16="http://schemas.microsoft.com/office/drawing/2014/main" id="{32B3957D-D0E8-4AA8-BAF6-4019F0E5AF59}"/>
              </a:ext>
            </a:extLst>
          </p:cNvPr>
          <p:cNvCxnSpPr/>
          <p:nvPr userDrawn="1"/>
        </p:nvCxnSpPr>
        <p:spPr>
          <a:xfrm>
            <a:off x="11473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2 cm" hidden="1">
            <a:extLst>
              <a:ext uri="{FF2B5EF4-FFF2-40B4-BE49-F238E27FC236}">
                <a16:creationId xmlns:a16="http://schemas.microsoft.com/office/drawing/2014/main" id="{229524BF-DD9F-4C32-9F06-E12FA906A460}"/>
              </a:ext>
            </a:extLst>
          </p:cNvPr>
          <p:cNvCxnSpPr/>
          <p:nvPr userDrawn="1"/>
        </p:nvCxnSpPr>
        <p:spPr>
          <a:xfrm>
            <a:off x="72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1,8 (šířka 1 sloupce 29,87 cm)" hidden="1">
            <a:extLst>
              <a:ext uri="{FF2B5EF4-FFF2-40B4-BE49-F238E27FC236}">
                <a16:creationId xmlns:a16="http://schemas.microsoft.com/office/drawing/2014/main" id="{0E81B20B-F7CB-420F-AB0B-1C82A8D75795}"/>
              </a:ext>
            </a:extLst>
          </p:cNvPr>
          <p:cNvCxnSpPr/>
          <p:nvPr userDrawn="1"/>
        </p:nvCxnSpPr>
        <p:spPr>
          <a:xfrm>
            <a:off x="0" y="64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53" r:id="rId5"/>
    <p:sldLayoutId id="2147483657" r:id="rId6"/>
    <p:sldLayoutId id="2147483656" r:id="rId7"/>
    <p:sldLayoutId id="2147483658" r:id="rId8"/>
    <p:sldLayoutId id="2147483654" r:id="rId9"/>
    <p:sldLayoutId id="2147483655" r:id="rId10"/>
    <p:sldLayoutId id="2147483651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2EFFE-9023-4585-AB4C-5948E662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54" y="36000"/>
            <a:ext cx="10641246" cy="3312000"/>
          </a:xfrm>
        </p:spPr>
        <p:txBody>
          <a:bodyPr/>
          <a:lstStyle/>
          <a:p>
            <a:r>
              <a:rPr lang="en-US" dirty="0"/>
              <a:t>FZU Computing Center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E462D8-E02A-461E-B63A-EA2D2EE6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</a:t>
            </a:r>
            <a:r>
              <a:rPr lang="cs-CZ" dirty="0"/>
              <a:t>ří Chudoba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6239" y="6198157"/>
            <a:ext cx="473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VS - Meeting with users</a:t>
            </a:r>
            <a:r>
              <a:rPr lang="cs-CZ" sz="1200" dirty="0">
                <a:solidFill>
                  <a:schemeClr val="accent1"/>
                </a:solidFill>
              </a:rPr>
              <a:t>, </a:t>
            </a:r>
            <a:r>
              <a:rPr lang="en-US" sz="1200" dirty="0">
                <a:solidFill>
                  <a:schemeClr val="accent1"/>
                </a:solidFill>
              </a:rPr>
              <a:t>30.11.</a:t>
            </a:r>
            <a:r>
              <a:rPr lang="cs-CZ" sz="1200" dirty="0">
                <a:solidFill>
                  <a:schemeClr val="accent1"/>
                </a:solidFill>
              </a:rPr>
              <a:t>20</a:t>
            </a:r>
            <a:r>
              <a:rPr lang="en-US" sz="1200" dirty="0">
                <a:solidFill>
                  <a:schemeClr val="accent1"/>
                </a:solidFill>
              </a:rPr>
              <a:t>23</a:t>
            </a:r>
            <a:endParaRPr lang="cs-CZ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Electricity consumption 2</a:t>
            </a:r>
            <a:endParaRPr lang="cs-CZ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6DD42A21-CE16-CC11-0F77-DC1687EA8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5" y="1477871"/>
            <a:ext cx="8712648" cy="38038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D8872D-EC76-3EFD-6F7E-C3E3BCD7BE51}"/>
              </a:ext>
            </a:extLst>
          </p:cNvPr>
          <p:cNvSpPr/>
          <p:nvPr/>
        </p:nvSpPr>
        <p:spPr>
          <a:xfrm>
            <a:off x="3833919" y="5453595"/>
            <a:ext cx="3805216" cy="5166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mean 126 kW (without cooling)</a:t>
            </a:r>
          </a:p>
        </p:txBody>
      </p:sp>
    </p:spTree>
    <p:extLst>
      <p:ext uri="{BB962C8B-B14F-4D97-AF65-F5344CB8AC3E}">
        <p14:creationId xmlns:p14="http://schemas.microsoft.com/office/powerpoint/2010/main" val="292079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gpu01</a:t>
            </a:r>
            <a:endParaRPr lang="cs-CZ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CCE3CB2-070A-8204-AA4F-CEB942439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9" y="1384542"/>
            <a:ext cx="7438696" cy="4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dirty="0"/>
              <a:t>New NFS servers early 2024 </a:t>
            </a:r>
          </a:p>
          <a:p>
            <a:pPr marL="1321200" lvl="3" indent="-457200"/>
            <a:r>
              <a:rPr lang="en-US" dirty="0"/>
              <a:t>astro (Lumina, Forte)</a:t>
            </a:r>
          </a:p>
          <a:p>
            <a:pPr marL="1033200" lvl="2" indent="-457200"/>
            <a:r>
              <a:rPr lang="en-US" dirty="0"/>
              <a:t>Investments from OP JAK – results not yet known</a:t>
            </a:r>
          </a:p>
          <a:p>
            <a:pPr marL="1321200" lvl="3" indent="-457200"/>
            <a:r>
              <a:rPr lang="en-US" dirty="0"/>
              <a:t>CERN, Auger, Fermilab</a:t>
            </a:r>
          </a:p>
          <a:p>
            <a:pPr marL="1033200" lvl="2" indent="-457200"/>
            <a:r>
              <a:rPr lang="en-US" dirty="0"/>
              <a:t>plans for OS change from CentOS7 to Rocky9</a:t>
            </a:r>
          </a:p>
          <a:p>
            <a:pPr marL="1321200" lvl="3" indent="-457200"/>
            <a:r>
              <a:rPr lang="en-US" dirty="0"/>
              <a:t>singularity (</a:t>
            </a:r>
            <a:r>
              <a:rPr lang="en-US" dirty="0" err="1"/>
              <a:t>aptainer</a:t>
            </a:r>
            <a:r>
              <a:rPr lang="en-US" dirty="0"/>
              <a:t>) containers</a:t>
            </a:r>
          </a:p>
          <a:p>
            <a:pPr marL="1033200" lvl="2" indent="-457200"/>
            <a:r>
              <a:rPr lang="en-US" dirty="0" err="1"/>
              <a:t>Metacentrum</a:t>
            </a:r>
            <a:r>
              <a:rPr lang="en-US" dirty="0"/>
              <a:t>: Debian11</a:t>
            </a:r>
          </a:p>
          <a:p>
            <a:pPr marL="1033200" lvl="2" indent="-457200"/>
            <a:r>
              <a:rPr lang="en-US" dirty="0"/>
              <a:t>dCache for NFS servers?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49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for your attention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29514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FB5F69-7E71-1DB6-C28E-E2DDBD57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 anchor="t">
            <a:normAutofit/>
          </a:bodyPr>
          <a:lstStyle/>
          <a:p>
            <a:r>
              <a:rPr lang="en-US" dirty="0"/>
              <a:t>Welcome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D4B55E-66DF-E472-8D6C-2BA6EE391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9" y="6015600"/>
            <a:ext cx="70452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C51A7B-E258-83A0-7469-9D8FE922D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3200" y="6015600"/>
            <a:ext cx="7200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DA2B015-36C4-4400-9846-8404AE1F3BF6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E3683B5-EC60-14E4-153C-274CA8A63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3" y="1544997"/>
            <a:ext cx="7398868" cy="38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46B9687-B006-00D9-5E5E-70CABBC3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12/2022</a:t>
            </a:r>
          </a:p>
          <a:p>
            <a:pPr marL="745200" lvl="1" indent="-457200"/>
            <a:r>
              <a:rPr lang="en-US" sz="1700" dirty="0"/>
              <a:t>clusters </a:t>
            </a:r>
            <a:r>
              <a:rPr lang="en-US" sz="1700" dirty="0" err="1"/>
              <a:t>aplex</a:t>
            </a:r>
            <a:r>
              <a:rPr lang="en-US" sz="1700" dirty="0"/>
              <a:t> (2014, 32 servers, </a:t>
            </a:r>
            <a:r>
              <a:rPr lang="en-US" sz="1700" b="1" dirty="0"/>
              <a:t>7 kW</a:t>
            </a:r>
            <a:r>
              <a:rPr lang="en-US" sz="1700" dirty="0"/>
              <a:t>), malva (2013, 12 servers, </a:t>
            </a:r>
            <a:r>
              <a:rPr lang="en-US" sz="1700" b="1" dirty="0"/>
              <a:t>4 kW</a:t>
            </a:r>
            <a:r>
              <a:rPr lang="en-US" sz="1700" dirty="0"/>
              <a:t>) and lilium (2013, 47 servers, </a:t>
            </a:r>
            <a:r>
              <a:rPr lang="en-US" sz="1700" b="1" dirty="0"/>
              <a:t>16 kW</a:t>
            </a:r>
            <a:r>
              <a:rPr lang="en-US" sz="1700" dirty="0"/>
              <a:t>) switched off </a:t>
            </a:r>
          </a:p>
          <a:p>
            <a:pPr marL="745200" lvl="1" indent="-457200"/>
            <a:r>
              <a:rPr lang="en-US" sz="1700" dirty="0"/>
              <a:t>migration of some central servers to OS rocky 9, later to Alma Linux 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05/2023</a:t>
            </a:r>
          </a:p>
          <a:p>
            <a:pPr marL="745200" lvl="1" indent="-457200"/>
            <a:r>
              <a:rPr lang="en-US" sz="1700" dirty="0"/>
              <a:t>dpmpool18 and dpmpool19 (both from 2014) drained and switched off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6/2023</a:t>
            </a:r>
          </a:p>
          <a:p>
            <a:pPr marL="745200" lvl="1" indent="-457200"/>
            <a:r>
              <a:rPr lang="en-US" sz="1700" dirty="0"/>
              <a:t>cluster magic (2016, 36 servers, </a:t>
            </a:r>
            <a:r>
              <a:rPr lang="en-US" sz="1700" b="1" dirty="0"/>
              <a:t>11 kW</a:t>
            </a:r>
            <a:r>
              <a:rPr lang="en-US" sz="1700" dirty="0"/>
              <a:t>) switched off (moved to MFF UK)</a:t>
            </a:r>
          </a:p>
          <a:p>
            <a:pPr marL="745200" lvl="1" indent="-457200"/>
            <a:endParaRPr lang="en-US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11/2023</a:t>
            </a:r>
          </a:p>
          <a:p>
            <a:pPr marL="745200" lvl="1" indent="-457200"/>
            <a:r>
              <a:rPr lang="en-US" sz="1700" dirty="0"/>
              <a:t>100 Gbps PASNET connection</a:t>
            </a:r>
          </a:p>
          <a:p>
            <a:pPr marL="745200" lvl="1" indent="-457200"/>
            <a:r>
              <a:rPr lang="en-US" sz="1700" dirty="0"/>
              <a:t>lids6 switched off</a:t>
            </a:r>
          </a:p>
          <a:p>
            <a:pPr marL="745200" lvl="1" indent="-457200"/>
            <a:r>
              <a:rPr lang="en-US" sz="1700" dirty="0"/>
              <a:t>24 disks </a:t>
            </a:r>
            <a:r>
              <a:rPr lang="cs-CZ" sz="1700" dirty="0"/>
              <a:t>(á 22 TB) </a:t>
            </a:r>
            <a:r>
              <a:rPr lang="cs-CZ" sz="1700" dirty="0" err="1"/>
              <a:t>delivered</a:t>
            </a:r>
            <a:r>
              <a:rPr lang="cs-CZ" sz="1700" dirty="0"/>
              <a:t> (FERMILAB)</a:t>
            </a:r>
            <a:endParaRPr lang="en-US" sz="1700" dirty="0"/>
          </a:p>
          <a:p>
            <a:pPr marL="745200" lvl="1" indent="-457200"/>
            <a:endParaRPr lang="en-US" dirty="0"/>
          </a:p>
          <a:p>
            <a:pPr marL="745200" lvl="1" indent="-457200"/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1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0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sz="2000" dirty="0"/>
              <a:t>increase of price from 1.8 (2.5) + VAT CZK/kWh to 6.8 CZK/kWh from 1.1.2023</a:t>
            </a:r>
          </a:p>
          <a:p>
            <a:pPr marL="1033200" lvl="2" indent="-457200"/>
            <a:r>
              <a:rPr lang="en-US" sz="2000" dirty="0"/>
              <a:t>switch off old clusters lilium (2013, 16.5 kW) and malva (2013, 4.2 kW)</a:t>
            </a:r>
          </a:p>
          <a:p>
            <a:pPr marL="1033200" lvl="2" indent="-457200"/>
            <a:r>
              <a:rPr lang="en-US" sz="2000" dirty="0" err="1"/>
              <a:t>aplex</a:t>
            </a:r>
            <a:r>
              <a:rPr lang="en-US" sz="2000" dirty="0"/>
              <a:t> (2014, 7.2 kW) and magic (2016, 10.8 kW) will follow</a:t>
            </a:r>
          </a:p>
          <a:p>
            <a:pPr marL="1321200" lvl="3" indent="-457200"/>
            <a:r>
              <a:rPr lang="en-US" sz="2000" dirty="0"/>
              <a:t>- 38.7 kW = 280 </a:t>
            </a:r>
            <a:r>
              <a:rPr lang="en-US" sz="2000" dirty="0" err="1"/>
              <a:t>kCZK</a:t>
            </a:r>
            <a:r>
              <a:rPr lang="en-US" sz="2000" dirty="0"/>
              <a:t>/month (PUE = 1.5)</a:t>
            </a:r>
          </a:p>
          <a:p>
            <a:pPr marL="1321200" lvl="3" indent="-457200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consumption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graphicFrame>
        <p:nvGraphicFramePr>
          <p:cNvPr id="6" name="Graf 1">
            <a:extLst>
              <a:ext uri="{FF2B5EF4-FFF2-40B4-BE49-F238E27FC236}">
                <a16:creationId xmlns:a16="http://schemas.microsoft.com/office/drawing/2014/main" id="{7259F765-4D43-4E5C-9A6B-C251EF90FC22}"/>
              </a:ext>
            </a:extLst>
          </p:cNvPr>
          <p:cNvGraphicFramePr>
            <a:graphicFrameLocks/>
          </p:cNvGraphicFramePr>
          <p:nvPr/>
        </p:nvGraphicFramePr>
        <p:xfrm>
          <a:off x="245349" y="3675382"/>
          <a:ext cx="3614926" cy="190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127FFA-CE4D-2EC4-FDE5-4DDD96C887D1}"/>
              </a:ext>
            </a:extLst>
          </p:cNvPr>
          <p:cNvSpPr txBox="1"/>
          <p:nvPr/>
        </p:nvSpPr>
        <p:spPr>
          <a:xfrm>
            <a:off x="1395477" y="571933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2022-01: 9680 cores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C2FED-A015-33E9-F004-992DD3459EBC}"/>
              </a:ext>
            </a:extLst>
          </p:cNvPr>
          <p:cNvSpPr txBox="1"/>
          <p:nvPr/>
        </p:nvSpPr>
        <p:spPr>
          <a:xfrm>
            <a:off x="5127631" y="577060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2023-01: 10272 cores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50C57-85D9-E790-3748-F0A3DFFB1E14}"/>
              </a:ext>
            </a:extLst>
          </p:cNvPr>
          <p:cNvSpPr txBox="1"/>
          <p:nvPr/>
        </p:nvSpPr>
        <p:spPr>
          <a:xfrm>
            <a:off x="8634483" y="574832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2023-0x: 7760 cores</a:t>
            </a:r>
          </a:p>
        </p:txBody>
      </p:sp>
      <p:graphicFrame>
        <p:nvGraphicFramePr>
          <p:cNvPr id="11" name="Graf 1">
            <a:extLst>
              <a:ext uri="{FF2B5EF4-FFF2-40B4-BE49-F238E27FC236}">
                <a16:creationId xmlns:a16="http://schemas.microsoft.com/office/drawing/2014/main" id="{32A628A1-951B-4BCC-A746-48FF1C4E0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56202"/>
              </p:ext>
            </p:extLst>
          </p:nvPr>
        </p:nvGraphicFramePr>
        <p:xfrm>
          <a:off x="4774089" y="3625068"/>
          <a:ext cx="3021878" cy="219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">
            <a:extLst>
              <a:ext uri="{FF2B5EF4-FFF2-40B4-BE49-F238E27FC236}">
                <a16:creationId xmlns:a16="http://schemas.microsoft.com/office/drawing/2014/main" id="{C0DC0B8D-3C1A-4867-9D1D-E90873C51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75742"/>
              </p:ext>
            </p:extLst>
          </p:nvPr>
        </p:nvGraphicFramePr>
        <p:xfrm>
          <a:off x="8278208" y="3720036"/>
          <a:ext cx="3128596" cy="200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51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Grafana plots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BA465-B5E9-DF86-6AB4-F9140739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79" y="1420460"/>
            <a:ext cx="8132556" cy="45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5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Computing servers - Golias</a:t>
            </a:r>
            <a:endParaRPr lang="cs-CZ" dirty="0"/>
          </a:p>
        </p:txBody>
      </p:sp>
      <p:pic>
        <p:nvPicPr>
          <p:cNvPr id="6" name="Picture 5" descr="A white shee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23A61FF-F1DC-0580-BEC9-E6381349C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5" y="1699578"/>
            <a:ext cx="10243076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Luna servers</a:t>
            </a:r>
            <a:endParaRPr lang="cs-CZ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3F873D-5E37-99F4-A4DF-D8D868F9E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69" y="1256769"/>
            <a:ext cx="5713989" cy="46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1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Grafana plots</a:t>
            </a:r>
            <a:endParaRPr lang="cs-CZ" dirty="0"/>
          </a:p>
        </p:txBody>
      </p:sp>
      <p:pic>
        <p:nvPicPr>
          <p:cNvPr id="6" name="Picture 5" descr="A graph with lines and dots&#10;&#10;Description automatically generated with medium confidence">
            <a:extLst>
              <a:ext uri="{FF2B5EF4-FFF2-40B4-BE49-F238E27FC236}">
                <a16:creationId xmlns:a16="http://schemas.microsoft.com/office/drawing/2014/main" id="{5DF00B56-0148-5B2A-D95B-6FD45835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1448311"/>
            <a:ext cx="7771111" cy="43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7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Electricity </a:t>
            </a:r>
            <a:r>
              <a:rPr lang="en-US" dirty="0" err="1"/>
              <a:t>consumtion</a:t>
            </a:r>
            <a:endParaRPr lang="cs-CZ" dirty="0"/>
          </a:p>
        </p:txBody>
      </p:sp>
      <p:pic>
        <p:nvPicPr>
          <p:cNvPr id="6" name="Picture 5" descr="A graph of colored lines&#10;&#10;Description automatically generated">
            <a:extLst>
              <a:ext uri="{FF2B5EF4-FFF2-40B4-BE49-F238E27FC236}">
                <a16:creationId xmlns:a16="http://schemas.microsoft.com/office/drawing/2014/main" id="{E41153A3-0444-D0F9-5754-28AF3BD86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76" y="1550247"/>
            <a:ext cx="8718998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22160"/>
      </p:ext>
    </p:extLst>
  </p:cSld>
  <p:clrMapOvr>
    <a:masterClrMapping/>
  </p:clrMapOvr>
</p:sld>
</file>

<file path=ppt/theme/theme1.xml><?xml version="1.0" encoding="utf-8"?>
<a:theme xmlns:a="http://schemas.openxmlformats.org/drawingml/2006/main" name="FZÚ PPT 16:9">
  <a:themeElements>
    <a:clrScheme name="FZÚ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F58B16-4C3D-4747-9D89-D08BBB4DDFA1}" vid="{71D4B2B8-4A27-4F6F-A1D8-F495B17FF1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FZU_Powerpoint_16_9</Template>
  <TotalTime>2038</TotalTime>
  <Words>399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FZÚ PPT 16:9</vt:lpstr>
      <vt:lpstr>FZU Computing Center</vt:lpstr>
      <vt:lpstr>Welcome</vt:lpstr>
      <vt:lpstr>Changes in 2023</vt:lpstr>
      <vt:lpstr>Energy consumption</vt:lpstr>
      <vt:lpstr>Grafana plots</vt:lpstr>
      <vt:lpstr>Computing servers - Golias</vt:lpstr>
      <vt:lpstr>Luna servers</vt:lpstr>
      <vt:lpstr>Grafana plots</vt:lpstr>
      <vt:lpstr>Electricity consumtion</vt:lpstr>
      <vt:lpstr>Electricity consumption 2</vt:lpstr>
      <vt:lpstr>gpu01</vt:lpstr>
      <vt:lpstr>Miscellaneous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Mila Moudra</dc:creator>
  <cp:lastModifiedBy>Jiri Chudoba</cp:lastModifiedBy>
  <cp:revision>76</cp:revision>
  <dcterms:created xsi:type="dcterms:W3CDTF">2019-01-22T12:53:49Z</dcterms:created>
  <dcterms:modified xsi:type="dcterms:W3CDTF">2023-11-30T06:25:16Z</dcterms:modified>
</cp:coreProperties>
</file>