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5"/>
  </p:notesMasterIdLst>
  <p:sldIdLst>
    <p:sldId id="260" r:id="rId2"/>
    <p:sldId id="258" r:id="rId3"/>
    <p:sldId id="741" r:id="rId4"/>
    <p:sldId id="745" r:id="rId5"/>
    <p:sldId id="344" r:id="rId6"/>
    <p:sldId id="791" r:id="rId7"/>
    <p:sldId id="819" r:id="rId8"/>
    <p:sldId id="271" r:id="rId9"/>
    <p:sldId id="753" r:id="rId10"/>
    <p:sldId id="345" r:id="rId11"/>
    <p:sldId id="259" r:id="rId12"/>
    <p:sldId id="336" r:id="rId13"/>
    <p:sldId id="757" r:id="rId14"/>
    <p:sldId id="756" r:id="rId15"/>
    <p:sldId id="760" r:id="rId16"/>
    <p:sldId id="762" r:id="rId17"/>
    <p:sldId id="313" r:id="rId18"/>
    <p:sldId id="318" r:id="rId19"/>
    <p:sldId id="816" r:id="rId20"/>
    <p:sldId id="346" r:id="rId21"/>
    <p:sldId id="305" r:id="rId22"/>
    <p:sldId id="316" r:id="rId23"/>
    <p:sldId id="314" r:id="rId24"/>
    <p:sldId id="815" r:id="rId25"/>
    <p:sldId id="814" r:id="rId26"/>
    <p:sldId id="306" r:id="rId27"/>
    <p:sldId id="347" r:id="rId28"/>
    <p:sldId id="360" r:id="rId29"/>
    <p:sldId id="766" r:id="rId30"/>
    <p:sldId id="348" r:id="rId31"/>
    <p:sldId id="767" r:id="rId32"/>
    <p:sldId id="356" r:id="rId33"/>
    <p:sldId id="771" r:id="rId34"/>
    <p:sldId id="355" r:id="rId35"/>
    <p:sldId id="821" r:id="rId36"/>
    <p:sldId id="362" r:id="rId37"/>
    <p:sldId id="768" r:id="rId38"/>
    <p:sldId id="349" r:id="rId39"/>
    <p:sldId id="320" r:id="rId40"/>
    <p:sldId id="773" r:id="rId41"/>
    <p:sldId id="317" r:id="rId42"/>
    <p:sldId id="802" r:id="rId43"/>
    <p:sldId id="803" r:id="rId44"/>
    <p:sldId id="350" r:id="rId45"/>
    <p:sldId id="804" r:id="rId46"/>
    <p:sldId id="809" r:id="rId47"/>
    <p:sldId id="811" r:id="rId48"/>
    <p:sldId id="812" r:id="rId49"/>
    <p:sldId id="813" r:id="rId50"/>
    <p:sldId id="351" r:id="rId51"/>
    <p:sldId id="328" r:id="rId52"/>
    <p:sldId id="778" r:id="rId53"/>
    <p:sldId id="352" r:id="rId54"/>
    <p:sldId id="788" r:id="rId55"/>
    <p:sldId id="817" r:id="rId56"/>
    <p:sldId id="331" r:id="rId57"/>
    <p:sldId id="324" r:id="rId58"/>
    <p:sldId id="792" r:id="rId59"/>
    <p:sldId id="820" r:id="rId60"/>
    <p:sldId id="775" r:id="rId61"/>
    <p:sldId id="754" r:id="rId62"/>
    <p:sldId id="359" r:id="rId63"/>
    <p:sldId id="312" r:id="rId64"/>
    <p:sldId id="746" r:id="rId65"/>
    <p:sldId id="750" r:id="rId66"/>
    <p:sldId id="764" r:id="rId67"/>
    <p:sldId id="335" r:id="rId68"/>
    <p:sldId id="763" r:id="rId69"/>
    <p:sldId id="742" r:id="rId70"/>
    <p:sldId id="790" r:id="rId71"/>
    <p:sldId id="340" r:id="rId72"/>
    <p:sldId id="772" r:id="rId73"/>
    <p:sldId id="807" r:id="rId74"/>
    <p:sldId id="800" r:id="rId75"/>
    <p:sldId id="801" r:id="rId76"/>
    <p:sldId id="796" r:id="rId77"/>
    <p:sldId id="326" r:id="rId78"/>
    <p:sldId id="353" r:id="rId79"/>
    <p:sldId id="774" r:id="rId80"/>
    <p:sldId id="794" r:id="rId81"/>
    <p:sldId id="372" r:id="rId82"/>
    <p:sldId id="728" r:id="rId83"/>
    <p:sldId id="729" r:id="rId84"/>
    <p:sldId id="702" r:id="rId85"/>
    <p:sldId id="357" r:id="rId86"/>
    <p:sldId id="330" r:id="rId87"/>
    <p:sldId id="776" r:id="rId88"/>
    <p:sldId id="805" r:id="rId89"/>
    <p:sldId id="806" r:id="rId90"/>
    <p:sldId id="783" r:id="rId91"/>
    <p:sldId id="780" r:id="rId92"/>
    <p:sldId id="782" r:id="rId93"/>
    <p:sldId id="795" r:id="rId9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339933"/>
    <a:srgbClr val="33CC33"/>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4660"/>
  </p:normalViewPr>
  <p:slideViewPr>
    <p:cSldViewPr snapToGrid="0" showGuides="1">
      <p:cViewPr varScale="1">
        <p:scale>
          <a:sx n="61" d="100"/>
          <a:sy n="61" d="100"/>
        </p:scale>
        <p:origin x="1396" y="52"/>
      </p:cViewPr>
      <p:guideLst>
        <p:guide orient="horz" pos="2228"/>
        <p:guide pos="292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0A9BF-6D16-433A-80BD-FB73E0FD4D41}" type="datetimeFigureOut">
              <a:rPr lang="cs-CZ" smtClean="0"/>
              <a:t>28.11.2024</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454D31-91A1-4AD5-A186-2A6818449F20}" type="slidenum">
              <a:rPr lang="cs-CZ" smtClean="0"/>
              <a:t>‹#›</a:t>
            </a:fld>
            <a:endParaRPr lang="cs-CZ"/>
          </a:p>
        </p:txBody>
      </p:sp>
    </p:spTree>
    <p:extLst>
      <p:ext uri="{BB962C8B-B14F-4D97-AF65-F5344CB8AC3E}">
        <p14:creationId xmlns:p14="http://schemas.microsoft.com/office/powerpoint/2010/main" val="216482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46454D31-91A1-4AD5-A186-2A6818449F20}" type="slidenum">
              <a:rPr lang="cs-CZ" smtClean="0"/>
              <a:t>8</a:t>
            </a:fld>
            <a:endParaRPr lang="cs-CZ"/>
          </a:p>
        </p:txBody>
      </p:sp>
    </p:spTree>
    <p:extLst>
      <p:ext uri="{BB962C8B-B14F-4D97-AF65-F5344CB8AC3E}">
        <p14:creationId xmlns:p14="http://schemas.microsoft.com/office/powerpoint/2010/main" val="486495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46454D31-91A1-4AD5-A186-2A6818449F20}" type="slidenum">
              <a:rPr lang="cs-CZ" smtClean="0"/>
              <a:t>11</a:t>
            </a:fld>
            <a:endParaRPr lang="cs-CZ"/>
          </a:p>
        </p:txBody>
      </p:sp>
    </p:spTree>
    <p:extLst>
      <p:ext uri="{BB962C8B-B14F-4D97-AF65-F5344CB8AC3E}">
        <p14:creationId xmlns:p14="http://schemas.microsoft.com/office/powerpoint/2010/main" val="526747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46454D31-91A1-4AD5-A186-2A6818449F20}" type="slidenum">
              <a:rPr lang="cs-CZ" smtClean="0"/>
              <a:t>34</a:t>
            </a:fld>
            <a:endParaRPr lang="cs-CZ"/>
          </a:p>
        </p:txBody>
      </p:sp>
    </p:spTree>
    <p:extLst>
      <p:ext uri="{BB962C8B-B14F-4D97-AF65-F5344CB8AC3E}">
        <p14:creationId xmlns:p14="http://schemas.microsoft.com/office/powerpoint/2010/main" val="2170346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46454D31-91A1-4AD5-A186-2A6818449F20}" type="slidenum">
              <a:rPr lang="cs-CZ" smtClean="0"/>
              <a:t>38</a:t>
            </a:fld>
            <a:endParaRPr lang="cs-CZ"/>
          </a:p>
        </p:txBody>
      </p:sp>
    </p:spTree>
    <p:extLst>
      <p:ext uri="{BB962C8B-B14F-4D97-AF65-F5344CB8AC3E}">
        <p14:creationId xmlns:p14="http://schemas.microsoft.com/office/powerpoint/2010/main" val="3908682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46454D31-91A1-4AD5-A186-2A6818449F20}" type="slidenum">
              <a:rPr lang="cs-CZ" smtClean="0"/>
              <a:t>51</a:t>
            </a:fld>
            <a:endParaRPr lang="cs-CZ"/>
          </a:p>
        </p:txBody>
      </p:sp>
    </p:spTree>
    <p:extLst>
      <p:ext uri="{BB962C8B-B14F-4D97-AF65-F5344CB8AC3E}">
        <p14:creationId xmlns:p14="http://schemas.microsoft.com/office/powerpoint/2010/main" val="1711391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46454D31-91A1-4AD5-A186-2A6818449F20}" type="slidenum">
              <a:rPr lang="cs-CZ" smtClean="0"/>
              <a:t>52</a:t>
            </a:fld>
            <a:endParaRPr lang="cs-CZ"/>
          </a:p>
        </p:txBody>
      </p:sp>
    </p:spTree>
    <p:extLst>
      <p:ext uri="{BB962C8B-B14F-4D97-AF65-F5344CB8AC3E}">
        <p14:creationId xmlns:p14="http://schemas.microsoft.com/office/powerpoint/2010/main" val="2483222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r>
              <a:rPr lang="cs-CZ"/>
              <a:t>27.11.2024</a:t>
            </a:r>
          </a:p>
        </p:txBody>
      </p:sp>
      <p:sp>
        <p:nvSpPr>
          <p:cNvPr id="5" name="Footer Placeholder 4"/>
          <p:cNvSpPr>
            <a:spLocks noGrp="1"/>
          </p:cNvSpPr>
          <p:nvPr>
            <p:ph type="ftr" sz="quarter" idx="11"/>
          </p:nvPr>
        </p:nvSpPr>
        <p:spPr/>
        <p:txBody>
          <a:bodyPr/>
          <a:lstStyle/>
          <a:p>
            <a:r>
              <a:rPr lang="cs-CZ"/>
              <a:t>Divisional seminar</a:t>
            </a:r>
          </a:p>
        </p:txBody>
      </p:sp>
      <p:sp>
        <p:nvSpPr>
          <p:cNvPr id="6" name="Slide Number Placeholder 5"/>
          <p:cNvSpPr>
            <a:spLocks noGrp="1"/>
          </p:cNvSpPr>
          <p:nvPr>
            <p:ph type="sldNum" sz="quarter" idx="12"/>
          </p:nvPr>
        </p:nvSpPr>
        <p:spPr/>
        <p:txBody>
          <a:bodyPr/>
          <a:lstStyle/>
          <a:p>
            <a:fld id="{E32C4829-0E20-40A4-81C2-06447E714AD2}" type="slidenum">
              <a:rPr lang="cs-CZ" smtClean="0"/>
              <a:t>‹#›</a:t>
            </a:fld>
            <a:endParaRPr lang="cs-CZ"/>
          </a:p>
        </p:txBody>
      </p:sp>
    </p:spTree>
    <p:extLst>
      <p:ext uri="{BB962C8B-B14F-4D97-AF65-F5344CB8AC3E}">
        <p14:creationId xmlns:p14="http://schemas.microsoft.com/office/powerpoint/2010/main" val="536045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r>
              <a:rPr lang="cs-CZ"/>
              <a:t>27.11.2024</a:t>
            </a:r>
          </a:p>
        </p:txBody>
      </p:sp>
      <p:sp>
        <p:nvSpPr>
          <p:cNvPr id="5" name="Footer Placeholder 4"/>
          <p:cNvSpPr>
            <a:spLocks noGrp="1"/>
          </p:cNvSpPr>
          <p:nvPr>
            <p:ph type="ftr" sz="quarter" idx="11"/>
          </p:nvPr>
        </p:nvSpPr>
        <p:spPr/>
        <p:txBody>
          <a:bodyPr/>
          <a:lstStyle/>
          <a:p>
            <a:r>
              <a:rPr lang="cs-CZ"/>
              <a:t>Divisional seminar</a:t>
            </a:r>
          </a:p>
        </p:txBody>
      </p:sp>
      <p:sp>
        <p:nvSpPr>
          <p:cNvPr id="6" name="Slide Number Placeholder 5"/>
          <p:cNvSpPr>
            <a:spLocks noGrp="1"/>
          </p:cNvSpPr>
          <p:nvPr>
            <p:ph type="sldNum" sz="quarter" idx="12"/>
          </p:nvPr>
        </p:nvSpPr>
        <p:spPr/>
        <p:txBody>
          <a:bodyPr/>
          <a:lstStyle/>
          <a:p>
            <a:fld id="{E32C4829-0E20-40A4-81C2-06447E714AD2}" type="slidenum">
              <a:rPr lang="cs-CZ" smtClean="0"/>
              <a:t>‹#›</a:t>
            </a:fld>
            <a:endParaRPr lang="cs-CZ"/>
          </a:p>
        </p:txBody>
      </p:sp>
    </p:spTree>
    <p:extLst>
      <p:ext uri="{BB962C8B-B14F-4D97-AF65-F5344CB8AC3E}">
        <p14:creationId xmlns:p14="http://schemas.microsoft.com/office/powerpoint/2010/main" val="3286533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r>
              <a:rPr lang="cs-CZ"/>
              <a:t>27.11.2024</a:t>
            </a:r>
          </a:p>
        </p:txBody>
      </p:sp>
      <p:sp>
        <p:nvSpPr>
          <p:cNvPr id="5" name="Footer Placeholder 4"/>
          <p:cNvSpPr>
            <a:spLocks noGrp="1"/>
          </p:cNvSpPr>
          <p:nvPr>
            <p:ph type="ftr" sz="quarter" idx="11"/>
          </p:nvPr>
        </p:nvSpPr>
        <p:spPr/>
        <p:txBody>
          <a:bodyPr/>
          <a:lstStyle/>
          <a:p>
            <a:r>
              <a:rPr lang="cs-CZ"/>
              <a:t>Divisional seminar</a:t>
            </a:r>
          </a:p>
        </p:txBody>
      </p:sp>
      <p:sp>
        <p:nvSpPr>
          <p:cNvPr id="6" name="Slide Number Placeholder 5"/>
          <p:cNvSpPr>
            <a:spLocks noGrp="1"/>
          </p:cNvSpPr>
          <p:nvPr>
            <p:ph type="sldNum" sz="quarter" idx="12"/>
          </p:nvPr>
        </p:nvSpPr>
        <p:spPr/>
        <p:txBody>
          <a:bodyPr/>
          <a:lstStyle/>
          <a:p>
            <a:fld id="{E32C4829-0E20-40A4-81C2-06447E714AD2}" type="slidenum">
              <a:rPr lang="cs-CZ" smtClean="0"/>
              <a:t>‹#›</a:t>
            </a:fld>
            <a:endParaRPr lang="cs-CZ"/>
          </a:p>
        </p:txBody>
      </p:sp>
    </p:spTree>
    <p:extLst>
      <p:ext uri="{BB962C8B-B14F-4D97-AF65-F5344CB8AC3E}">
        <p14:creationId xmlns:p14="http://schemas.microsoft.com/office/powerpoint/2010/main" val="3424987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r>
              <a:rPr lang="cs-CZ"/>
              <a:t>27.11.2024</a:t>
            </a:r>
          </a:p>
        </p:txBody>
      </p:sp>
      <p:sp>
        <p:nvSpPr>
          <p:cNvPr id="5" name="Footer Placeholder 4"/>
          <p:cNvSpPr>
            <a:spLocks noGrp="1"/>
          </p:cNvSpPr>
          <p:nvPr>
            <p:ph type="ftr" sz="quarter" idx="11"/>
          </p:nvPr>
        </p:nvSpPr>
        <p:spPr/>
        <p:txBody>
          <a:bodyPr/>
          <a:lstStyle/>
          <a:p>
            <a:r>
              <a:rPr lang="cs-CZ"/>
              <a:t>Divisional seminar</a:t>
            </a:r>
          </a:p>
        </p:txBody>
      </p:sp>
      <p:sp>
        <p:nvSpPr>
          <p:cNvPr id="6" name="Slide Number Placeholder 5"/>
          <p:cNvSpPr>
            <a:spLocks noGrp="1"/>
          </p:cNvSpPr>
          <p:nvPr>
            <p:ph type="sldNum" sz="quarter" idx="12"/>
          </p:nvPr>
        </p:nvSpPr>
        <p:spPr/>
        <p:txBody>
          <a:bodyPr/>
          <a:lstStyle/>
          <a:p>
            <a:fld id="{E32C4829-0E20-40A4-81C2-06447E714AD2}" type="slidenum">
              <a:rPr lang="cs-CZ" smtClean="0"/>
              <a:t>‹#›</a:t>
            </a:fld>
            <a:endParaRPr lang="cs-CZ"/>
          </a:p>
        </p:txBody>
      </p:sp>
    </p:spTree>
    <p:extLst>
      <p:ext uri="{BB962C8B-B14F-4D97-AF65-F5344CB8AC3E}">
        <p14:creationId xmlns:p14="http://schemas.microsoft.com/office/powerpoint/2010/main" val="423329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r>
              <a:rPr lang="cs-CZ"/>
              <a:t>27.11.2024</a:t>
            </a:r>
          </a:p>
        </p:txBody>
      </p:sp>
      <p:sp>
        <p:nvSpPr>
          <p:cNvPr id="5" name="Footer Placeholder 4"/>
          <p:cNvSpPr>
            <a:spLocks noGrp="1"/>
          </p:cNvSpPr>
          <p:nvPr>
            <p:ph type="ftr" sz="quarter" idx="11"/>
          </p:nvPr>
        </p:nvSpPr>
        <p:spPr/>
        <p:txBody>
          <a:bodyPr/>
          <a:lstStyle/>
          <a:p>
            <a:r>
              <a:rPr lang="cs-CZ"/>
              <a:t>Divisional seminar</a:t>
            </a:r>
          </a:p>
        </p:txBody>
      </p:sp>
      <p:sp>
        <p:nvSpPr>
          <p:cNvPr id="6" name="Slide Number Placeholder 5"/>
          <p:cNvSpPr>
            <a:spLocks noGrp="1"/>
          </p:cNvSpPr>
          <p:nvPr>
            <p:ph type="sldNum" sz="quarter" idx="12"/>
          </p:nvPr>
        </p:nvSpPr>
        <p:spPr/>
        <p:txBody>
          <a:bodyPr/>
          <a:lstStyle/>
          <a:p>
            <a:fld id="{E32C4829-0E20-40A4-81C2-06447E714AD2}" type="slidenum">
              <a:rPr lang="cs-CZ" smtClean="0"/>
              <a:t>‹#›</a:t>
            </a:fld>
            <a:endParaRPr lang="cs-CZ"/>
          </a:p>
        </p:txBody>
      </p:sp>
    </p:spTree>
    <p:extLst>
      <p:ext uri="{BB962C8B-B14F-4D97-AF65-F5344CB8AC3E}">
        <p14:creationId xmlns:p14="http://schemas.microsoft.com/office/powerpoint/2010/main" val="956346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r>
              <a:rPr lang="cs-CZ"/>
              <a:t>27.11.2024</a:t>
            </a:r>
          </a:p>
        </p:txBody>
      </p:sp>
      <p:sp>
        <p:nvSpPr>
          <p:cNvPr id="6" name="Footer Placeholder 5"/>
          <p:cNvSpPr>
            <a:spLocks noGrp="1"/>
          </p:cNvSpPr>
          <p:nvPr>
            <p:ph type="ftr" sz="quarter" idx="11"/>
          </p:nvPr>
        </p:nvSpPr>
        <p:spPr/>
        <p:txBody>
          <a:bodyPr/>
          <a:lstStyle/>
          <a:p>
            <a:r>
              <a:rPr lang="cs-CZ"/>
              <a:t>Divisional seminar</a:t>
            </a:r>
          </a:p>
        </p:txBody>
      </p:sp>
      <p:sp>
        <p:nvSpPr>
          <p:cNvPr id="7" name="Slide Number Placeholder 6"/>
          <p:cNvSpPr>
            <a:spLocks noGrp="1"/>
          </p:cNvSpPr>
          <p:nvPr>
            <p:ph type="sldNum" sz="quarter" idx="12"/>
          </p:nvPr>
        </p:nvSpPr>
        <p:spPr/>
        <p:txBody>
          <a:bodyPr/>
          <a:lstStyle/>
          <a:p>
            <a:fld id="{E32C4829-0E20-40A4-81C2-06447E714AD2}" type="slidenum">
              <a:rPr lang="cs-CZ" smtClean="0"/>
              <a:t>‹#›</a:t>
            </a:fld>
            <a:endParaRPr lang="cs-CZ"/>
          </a:p>
        </p:txBody>
      </p:sp>
    </p:spTree>
    <p:extLst>
      <p:ext uri="{BB962C8B-B14F-4D97-AF65-F5344CB8AC3E}">
        <p14:creationId xmlns:p14="http://schemas.microsoft.com/office/powerpoint/2010/main" val="4190452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r>
              <a:rPr lang="cs-CZ"/>
              <a:t>27.11.2024</a:t>
            </a:r>
          </a:p>
        </p:txBody>
      </p:sp>
      <p:sp>
        <p:nvSpPr>
          <p:cNvPr id="8" name="Footer Placeholder 7"/>
          <p:cNvSpPr>
            <a:spLocks noGrp="1"/>
          </p:cNvSpPr>
          <p:nvPr>
            <p:ph type="ftr" sz="quarter" idx="11"/>
          </p:nvPr>
        </p:nvSpPr>
        <p:spPr/>
        <p:txBody>
          <a:bodyPr/>
          <a:lstStyle/>
          <a:p>
            <a:r>
              <a:rPr lang="cs-CZ"/>
              <a:t>Divisional seminar</a:t>
            </a:r>
          </a:p>
        </p:txBody>
      </p:sp>
      <p:sp>
        <p:nvSpPr>
          <p:cNvPr id="9" name="Slide Number Placeholder 8"/>
          <p:cNvSpPr>
            <a:spLocks noGrp="1"/>
          </p:cNvSpPr>
          <p:nvPr>
            <p:ph type="sldNum" sz="quarter" idx="12"/>
          </p:nvPr>
        </p:nvSpPr>
        <p:spPr/>
        <p:txBody>
          <a:bodyPr/>
          <a:lstStyle/>
          <a:p>
            <a:fld id="{E32C4829-0E20-40A4-81C2-06447E714AD2}" type="slidenum">
              <a:rPr lang="cs-CZ" smtClean="0"/>
              <a:t>‹#›</a:t>
            </a:fld>
            <a:endParaRPr lang="cs-CZ"/>
          </a:p>
        </p:txBody>
      </p:sp>
    </p:spTree>
    <p:extLst>
      <p:ext uri="{BB962C8B-B14F-4D97-AF65-F5344CB8AC3E}">
        <p14:creationId xmlns:p14="http://schemas.microsoft.com/office/powerpoint/2010/main" val="838310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r>
              <a:rPr lang="cs-CZ"/>
              <a:t>27.11.2024</a:t>
            </a:r>
          </a:p>
        </p:txBody>
      </p:sp>
      <p:sp>
        <p:nvSpPr>
          <p:cNvPr id="4" name="Footer Placeholder 3"/>
          <p:cNvSpPr>
            <a:spLocks noGrp="1"/>
          </p:cNvSpPr>
          <p:nvPr>
            <p:ph type="ftr" sz="quarter" idx="11"/>
          </p:nvPr>
        </p:nvSpPr>
        <p:spPr/>
        <p:txBody>
          <a:bodyPr/>
          <a:lstStyle/>
          <a:p>
            <a:r>
              <a:rPr lang="cs-CZ"/>
              <a:t>Divisional seminar</a:t>
            </a:r>
          </a:p>
        </p:txBody>
      </p:sp>
      <p:sp>
        <p:nvSpPr>
          <p:cNvPr id="5" name="Slide Number Placeholder 4"/>
          <p:cNvSpPr>
            <a:spLocks noGrp="1"/>
          </p:cNvSpPr>
          <p:nvPr>
            <p:ph type="sldNum" sz="quarter" idx="12"/>
          </p:nvPr>
        </p:nvSpPr>
        <p:spPr/>
        <p:txBody>
          <a:bodyPr/>
          <a:lstStyle/>
          <a:p>
            <a:fld id="{E32C4829-0E20-40A4-81C2-06447E714AD2}" type="slidenum">
              <a:rPr lang="cs-CZ" smtClean="0"/>
              <a:t>‹#›</a:t>
            </a:fld>
            <a:endParaRPr lang="cs-CZ"/>
          </a:p>
        </p:txBody>
      </p:sp>
    </p:spTree>
    <p:extLst>
      <p:ext uri="{BB962C8B-B14F-4D97-AF65-F5344CB8AC3E}">
        <p14:creationId xmlns:p14="http://schemas.microsoft.com/office/powerpoint/2010/main" val="4224659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cs-CZ"/>
              <a:t>27.11.2024</a:t>
            </a:r>
          </a:p>
        </p:txBody>
      </p:sp>
      <p:sp>
        <p:nvSpPr>
          <p:cNvPr id="3" name="Footer Placeholder 2"/>
          <p:cNvSpPr>
            <a:spLocks noGrp="1"/>
          </p:cNvSpPr>
          <p:nvPr>
            <p:ph type="ftr" sz="quarter" idx="11"/>
          </p:nvPr>
        </p:nvSpPr>
        <p:spPr/>
        <p:txBody>
          <a:bodyPr/>
          <a:lstStyle/>
          <a:p>
            <a:r>
              <a:rPr lang="cs-CZ"/>
              <a:t>Divisional seminar</a:t>
            </a:r>
          </a:p>
        </p:txBody>
      </p:sp>
      <p:sp>
        <p:nvSpPr>
          <p:cNvPr id="4" name="Slide Number Placeholder 3"/>
          <p:cNvSpPr>
            <a:spLocks noGrp="1"/>
          </p:cNvSpPr>
          <p:nvPr>
            <p:ph type="sldNum" sz="quarter" idx="12"/>
          </p:nvPr>
        </p:nvSpPr>
        <p:spPr/>
        <p:txBody>
          <a:bodyPr/>
          <a:lstStyle/>
          <a:p>
            <a:fld id="{E32C4829-0E20-40A4-81C2-06447E714AD2}" type="slidenum">
              <a:rPr lang="cs-CZ" smtClean="0"/>
              <a:t>‹#›</a:t>
            </a:fld>
            <a:endParaRPr lang="cs-CZ"/>
          </a:p>
        </p:txBody>
      </p:sp>
    </p:spTree>
    <p:extLst>
      <p:ext uri="{BB962C8B-B14F-4D97-AF65-F5344CB8AC3E}">
        <p14:creationId xmlns:p14="http://schemas.microsoft.com/office/powerpoint/2010/main" val="648972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r>
              <a:rPr lang="cs-CZ"/>
              <a:t>27.11.2024</a:t>
            </a:r>
          </a:p>
        </p:txBody>
      </p:sp>
      <p:sp>
        <p:nvSpPr>
          <p:cNvPr id="6" name="Footer Placeholder 5"/>
          <p:cNvSpPr>
            <a:spLocks noGrp="1"/>
          </p:cNvSpPr>
          <p:nvPr>
            <p:ph type="ftr" sz="quarter" idx="11"/>
          </p:nvPr>
        </p:nvSpPr>
        <p:spPr/>
        <p:txBody>
          <a:bodyPr/>
          <a:lstStyle/>
          <a:p>
            <a:r>
              <a:rPr lang="cs-CZ"/>
              <a:t>Divisional seminar</a:t>
            </a:r>
          </a:p>
        </p:txBody>
      </p:sp>
      <p:sp>
        <p:nvSpPr>
          <p:cNvPr id="7" name="Slide Number Placeholder 6"/>
          <p:cNvSpPr>
            <a:spLocks noGrp="1"/>
          </p:cNvSpPr>
          <p:nvPr>
            <p:ph type="sldNum" sz="quarter" idx="12"/>
          </p:nvPr>
        </p:nvSpPr>
        <p:spPr/>
        <p:txBody>
          <a:bodyPr/>
          <a:lstStyle/>
          <a:p>
            <a:fld id="{E32C4829-0E20-40A4-81C2-06447E714AD2}" type="slidenum">
              <a:rPr lang="cs-CZ" smtClean="0"/>
              <a:t>‹#›</a:t>
            </a:fld>
            <a:endParaRPr lang="cs-CZ"/>
          </a:p>
        </p:txBody>
      </p:sp>
    </p:spTree>
    <p:extLst>
      <p:ext uri="{BB962C8B-B14F-4D97-AF65-F5344CB8AC3E}">
        <p14:creationId xmlns:p14="http://schemas.microsoft.com/office/powerpoint/2010/main" val="860306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r>
              <a:rPr lang="cs-CZ"/>
              <a:t>27.11.2024</a:t>
            </a:r>
          </a:p>
        </p:txBody>
      </p:sp>
      <p:sp>
        <p:nvSpPr>
          <p:cNvPr id="6" name="Footer Placeholder 5"/>
          <p:cNvSpPr>
            <a:spLocks noGrp="1"/>
          </p:cNvSpPr>
          <p:nvPr>
            <p:ph type="ftr" sz="quarter" idx="11"/>
          </p:nvPr>
        </p:nvSpPr>
        <p:spPr/>
        <p:txBody>
          <a:bodyPr/>
          <a:lstStyle/>
          <a:p>
            <a:r>
              <a:rPr lang="cs-CZ"/>
              <a:t>Divisional seminar</a:t>
            </a:r>
          </a:p>
        </p:txBody>
      </p:sp>
      <p:sp>
        <p:nvSpPr>
          <p:cNvPr id="7" name="Slide Number Placeholder 6"/>
          <p:cNvSpPr>
            <a:spLocks noGrp="1"/>
          </p:cNvSpPr>
          <p:nvPr>
            <p:ph type="sldNum" sz="quarter" idx="12"/>
          </p:nvPr>
        </p:nvSpPr>
        <p:spPr/>
        <p:txBody>
          <a:bodyPr/>
          <a:lstStyle/>
          <a:p>
            <a:fld id="{E32C4829-0E20-40A4-81C2-06447E714AD2}" type="slidenum">
              <a:rPr lang="cs-CZ" smtClean="0"/>
              <a:t>‹#›</a:t>
            </a:fld>
            <a:endParaRPr lang="cs-CZ"/>
          </a:p>
        </p:txBody>
      </p:sp>
    </p:spTree>
    <p:extLst>
      <p:ext uri="{BB962C8B-B14F-4D97-AF65-F5344CB8AC3E}">
        <p14:creationId xmlns:p14="http://schemas.microsoft.com/office/powerpoint/2010/main" val="4056812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cs-CZ"/>
              <a:t>27.11.2024</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cs-CZ"/>
              <a:t>Divisional seminar</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2C4829-0E20-40A4-81C2-06447E714AD2}" type="slidenum">
              <a:rPr lang="cs-CZ" smtClean="0"/>
              <a:t>‹#›</a:t>
            </a:fld>
            <a:endParaRPr lang="cs-CZ"/>
          </a:p>
        </p:txBody>
      </p:sp>
    </p:spTree>
    <p:extLst>
      <p:ext uri="{BB962C8B-B14F-4D97-AF65-F5344CB8AC3E}">
        <p14:creationId xmlns:p14="http://schemas.microsoft.com/office/powerpoint/2010/main" val="20740528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image" Target="../media/image14.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www.nobelprize.org/nobel_prizes/chemistry/laureates/1903/index.html"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23.png"/><Relationship Id="rId7" Type="http://schemas.openxmlformats.org/officeDocument/2006/relationships/image" Target="../media/image25.wmf"/><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oleObject" Target="../embeddings/oleObject5.bin"/><Relationship Id="rId11" Type="http://schemas.openxmlformats.org/officeDocument/2006/relationships/image" Target="../media/image27.wmf"/><Relationship Id="rId5" Type="http://schemas.openxmlformats.org/officeDocument/2006/relationships/image" Target="../media/image24.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26.wmf"/></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image" Target="../media/image3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emf"/><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oleObject" Target="../embeddings/oleObject8.bin"/><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4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emf"/><Relationship Id="rId7" Type="http://schemas.openxmlformats.org/officeDocument/2006/relationships/image" Target="../media/image56.wmf"/><Relationship Id="rId2" Type="http://schemas.openxmlformats.org/officeDocument/2006/relationships/image" Target="../media/image52.emf"/><Relationship Id="rId1" Type="http://schemas.openxmlformats.org/officeDocument/2006/relationships/slideLayout" Target="../slideLayouts/slideLayout7.xml"/><Relationship Id="rId6" Type="http://schemas.openxmlformats.org/officeDocument/2006/relationships/oleObject" Target="../embeddings/oleObject9.bin"/><Relationship Id="rId5" Type="http://schemas.openxmlformats.org/officeDocument/2006/relationships/image" Target="../media/image55.jpeg"/><Relationship Id="rId4" Type="http://schemas.openxmlformats.org/officeDocument/2006/relationships/image" Target="../media/image54.emf"/></Relationships>
</file>

<file path=ppt/slides/_rels/slide3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7.xml"/><Relationship Id="rId4" Type="http://schemas.openxmlformats.org/officeDocument/2006/relationships/image" Target="../media/image54.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5.png"/></Relationships>
</file>

<file path=ppt/slides/_rels/slide4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png"/><Relationship Id="rId7" Type="http://schemas.openxmlformats.org/officeDocument/2006/relationships/image" Target="../media/image630.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0.png"/><Relationship Id="rId5" Type="http://schemas.openxmlformats.org/officeDocument/2006/relationships/image" Target="../media/image63.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60.png"/><Relationship Id="rId7" Type="http://schemas.openxmlformats.org/officeDocument/2006/relationships/image" Target="../media/image60.jp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4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7.xml"/><Relationship Id="rId4" Type="http://schemas.openxmlformats.org/officeDocument/2006/relationships/image" Target="../media/image66.emf"/></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61.png"/><Relationship Id="rId7" Type="http://schemas.openxmlformats.org/officeDocument/2006/relationships/image" Target="../media/image84.png"/><Relationship Id="rId2" Type="http://schemas.openxmlformats.org/officeDocument/2006/relationships/image" Target="../media/image751.png"/><Relationship Id="rId1" Type="http://schemas.openxmlformats.org/officeDocument/2006/relationships/slideLayout" Target="../slideLayouts/slideLayout7.xml"/><Relationship Id="rId6" Type="http://schemas.openxmlformats.org/officeDocument/2006/relationships/image" Target="../media/image791.png"/><Relationship Id="rId5" Type="http://schemas.openxmlformats.org/officeDocument/2006/relationships/image" Target="../media/image781.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74.emf"/></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1.emf"/><Relationship Id="rId4" Type="http://schemas.openxmlformats.org/officeDocument/2006/relationships/image" Target="../media/image80.emf"/></Relationships>
</file>

<file path=ppt/slides/_rels/slide5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2.emf"/><Relationship Id="rId1" Type="http://schemas.openxmlformats.org/officeDocument/2006/relationships/slideLayout" Target="../slideLayouts/slideLayout7.xml"/><Relationship Id="rId5" Type="http://schemas.openxmlformats.org/officeDocument/2006/relationships/image" Target="../media/image92.emf"/><Relationship Id="rId4" Type="http://schemas.openxmlformats.org/officeDocument/2006/relationships/image" Target="../media/image91.emf"/></Relationships>
</file>

<file path=ppt/slides/_rels/slide5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2.bp.blogspot.com/-G4l8SUNlRTI/WM9-ENGdudI/AAAAAAAAE3Y/AAOoAdWIJL0un8hxx-SYvZ4xvjOx4mTCwCLcB/s1600/tonomura.jpg" TargetMode="External"/><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00.png"/><Relationship Id="rId1" Type="http://schemas.openxmlformats.org/officeDocument/2006/relationships/slideLayout" Target="../slideLayouts/slideLayout7.xml"/><Relationship Id="rId6" Type="http://schemas.openxmlformats.org/officeDocument/2006/relationships/image" Target="../media/image100.emf"/><Relationship Id="rId5" Type="http://schemas.openxmlformats.org/officeDocument/2006/relationships/image" Target="../media/image140.png"/><Relationship Id="rId4" Type="http://schemas.openxmlformats.org/officeDocument/2006/relationships/image" Target="../media/image941.png"/></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7.wmf"/><Relationship Id="rId4" Type="http://schemas.openxmlformats.org/officeDocument/2006/relationships/oleObject" Target="../embeddings/oleObject2.bin"/></Relationships>
</file>

<file path=ppt/slides/_rels/slide7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7.xml"/><Relationship Id="rId6" Type="http://schemas.openxmlformats.org/officeDocument/2006/relationships/image" Target="../media/image105.emf"/><Relationship Id="rId5" Type="http://schemas.openxmlformats.org/officeDocument/2006/relationships/image" Target="../media/image104.emf"/><Relationship Id="rId4" Type="http://schemas.openxmlformats.org/officeDocument/2006/relationships/image" Target="../media/image103.emf"/></Relationships>
</file>

<file path=ppt/slides/_rels/slide72.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4.emf"/><Relationship Id="rId7" Type="http://schemas.openxmlformats.org/officeDocument/2006/relationships/image" Target="../media/image940.png"/><Relationship Id="rId2" Type="http://schemas.openxmlformats.org/officeDocument/2006/relationships/image" Target="../media/image73.emf"/><Relationship Id="rId1" Type="http://schemas.openxmlformats.org/officeDocument/2006/relationships/slideLayout" Target="../slideLayouts/slideLayout7.xml"/><Relationship Id="rId6" Type="http://schemas.openxmlformats.org/officeDocument/2006/relationships/image" Target="../media/image930.png"/><Relationship Id="rId5" Type="http://schemas.openxmlformats.org/officeDocument/2006/relationships/image" Target="../media/image920.png"/><Relationship Id="rId4" Type="http://schemas.openxmlformats.org/officeDocument/2006/relationships/image" Target="../media/image910.png"/></Relationships>
</file>

<file path=ppt/slides/_rels/slide74.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hyperlink" Target="https://www.nobelprize.org/nobel_prizes/physics/laureates/1922/index.html"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www.kva.se/" TargetMode="External"/><Relationship Id="rId2" Type="http://schemas.openxmlformats.org/officeDocument/2006/relationships/hyperlink" Target="https://www.nobelprize.org/nobel_prizes/chemistry/laureates/1903/index.html" TargetMode="External"/><Relationship Id="rId1" Type="http://schemas.openxmlformats.org/officeDocument/2006/relationships/slideLayout" Target="../slideLayouts/slideLayout7.xml"/><Relationship Id="rId4" Type="http://schemas.openxmlformats.org/officeDocument/2006/relationships/hyperlink" Target="https://www.nobelprize.org/prizes/physics/1921/ceremony-speech/#not"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7.xml"/><Relationship Id="rId4" Type="http://schemas.openxmlformats.org/officeDocument/2006/relationships/image" Target="../media/image116.emf"/></Relationships>
</file>

<file path=ppt/slides/_rels/slide86.xml.rels><?xml version="1.0" encoding="UTF-8" standalone="yes"?>
<Relationships xmlns="http://schemas.openxmlformats.org/package/2006/relationships"><Relationship Id="rId2" Type="http://schemas.openxmlformats.org/officeDocument/2006/relationships/hyperlink" Target="https://www.linkedin.com/in/joachim-st%C3%B6hr-5ab354264/" TargetMode="Externa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31.png"/><Relationship Id="rId2" Type="http://schemas.openxmlformats.org/officeDocument/2006/relationships/image" Target="../media/image821.png"/><Relationship Id="rId1" Type="http://schemas.openxmlformats.org/officeDocument/2006/relationships/slideLayout" Target="../slideLayouts/slideLayout7.xml"/><Relationship Id="rId5" Type="http://schemas.openxmlformats.org/officeDocument/2006/relationships/image" Target="../media/image851.png"/><Relationship Id="rId4" Type="http://schemas.openxmlformats.org/officeDocument/2006/relationships/image" Target="../media/image841.png"/></Relationships>
</file>

<file path=ppt/slides/_rels/slide89.xml.rels><?xml version="1.0" encoding="UTF-8" standalone="yes"?>
<Relationships xmlns="http://schemas.openxmlformats.org/package/2006/relationships"><Relationship Id="rId8" Type="http://schemas.openxmlformats.org/officeDocument/2006/relationships/image" Target="../media/image810.png"/><Relationship Id="rId3" Type="http://schemas.openxmlformats.org/officeDocument/2006/relationships/image" Target="../media/image760.png"/><Relationship Id="rId7" Type="http://schemas.openxmlformats.org/officeDocument/2006/relationships/image" Target="../media/image800.png"/><Relationship Id="rId12" Type="http://schemas.openxmlformats.org/officeDocument/2006/relationships/image" Target="../media/image850.png"/><Relationship Id="rId2" Type="http://schemas.openxmlformats.org/officeDocument/2006/relationships/image" Target="../media/image750.png"/><Relationship Id="rId1" Type="http://schemas.openxmlformats.org/officeDocument/2006/relationships/slideLayout" Target="../slideLayouts/slideLayout7.xml"/><Relationship Id="rId6" Type="http://schemas.openxmlformats.org/officeDocument/2006/relationships/image" Target="../media/image790.png"/><Relationship Id="rId11" Type="http://schemas.openxmlformats.org/officeDocument/2006/relationships/image" Target="../media/image840.png"/><Relationship Id="rId5" Type="http://schemas.openxmlformats.org/officeDocument/2006/relationships/image" Target="../media/image780.png"/><Relationship Id="rId10" Type="http://schemas.openxmlformats.org/officeDocument/2006/relationships/image" Target="../media/image830.png"/><Relationship Id="rId4" Type="http://schemas.openxmlformats.org/officeDocument/2006/relationships/image" Target="../media/image770.png"/><Relationship Id="rId9" Type="http://schemas.openxmlformats.org/officeDocument/2006/relationships/image" Target="../media/image820.png"/></Relationships>
</file>

<file path=ppt/slides/_rels/slide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image" Target="../media/image710.png"/><Relationship Id="rId1" Type="http://schemas.openxmlformats.org/officeDocument/2006/relationships/slideLayout" Target="../slideLayouts/slideLayout7.xml"/><Relationship Id="rId5" Type="http://schemas.openxmlformats.org/officeDocument/2006/relationships/image" Target="../media/image740.png"/><Relationship Id="rId4" Type="http://schemas.openxmlformats.org/officeDocument/2006/relationships/image" Target="../media/image73.png"/></Relationships>
</file>

<file path=ppt/slides/_rels/slide91.xml.rels><?xml version="1.0" encoding="UTF-8" standalone="yes"?>
<Relationships xmlns="http://schemas.openxmlformats.org/package/2006/relationships"><Relationship Id="rId8" Type="http://schemas.openxmlformats.org/officeDocument/2006/relationships/image" Target="../media/image810.png"/><Relationship Id="rId3" Type="http://schemas.openxmlformats.org/officeDocument/2006/relationships/image" Target="../media/image760.png"/><Relationship Id="rId7" Type="http://schemas.openxmlformats.org/officeDocument/2006/relationships/image" Target="../media/image800.png"/><Relationship Id="rId12" Type="http://schemas.openxmlformats.org/officeDocument/2006/relationships/image" Target="../media/image850.png"/><Relationship Id="rId2" Type="http://schemas.openxmlformats.org/officeDocument/2006/relationships/image" Target="../media/image750.png"/><Relationship Id="rId1" Type="http://schemas.openxmlformats.org/officeDocument/2006/relationships/slideLayout" Target="../slideLayouts/slideLayout7.xml"/><Relationship Id="rId6" Type="http://schemas.openxmlformats.org/officeDocument/2006/relationships/image" Target="../media/image790.png"/><Relationship Id="rId11" Type="http://schemas.openxmlformats.org/officeDocument/2006/relationships/image" Target="../media/image840.png"/><Relationship Id="rId5" Type="http://schemas.openxmlformats.org/officeDocument/2006/relationships/image" Target="../media/image780.png"/><Relationship Id="rId10" Type="http://schemas.openxmlformats.org/officeDocument/2006/relationships/image" Target="../media/image830.png"/><Relationship Id="rId4" Type="http://schemas.openxmlformats.org/officeDocument/2006/relationships/image" Target="../media/image770.png"/><Relationship Id="rId9" Type="http://schemas.openxmlformats.org/officeDocument/2006/relationships/image" Target="../media/image820.png"/></Relationships>
</file>

<file path=ppt/slides/_rels/slide92.xml.rels><?xml version="1.0" encoding="UTF-8" standalone="yes"?>
<Relationships xmlns="http://schemas.openxmlformats.org/package/2006/relationships"><Relationship Id="rId3" Type="http://schemas.openxmlformats.org/officeDocument/2006/relationships/image" Target="../media/image870.png"/><Relationship Id="rId2" Type="http://schemas.openxmlformats.org/officeDocument/2006/relationships/image" Target="../media/image860.png"/><Relationship Id="rId1" Type="http://schemas.openxmlformats.org/officeDocument/2006/relationships/slideLayout" Target="../slideLayouts/slideLayout7.xml"/><Relationship Id="rId6" Type="http://schemas.openxmlformats.org/officeDocument/2006/relationships/image" Target="../media/image900.png"/><Relationship Id="rId5" Type="http://schemas.openxmlformats.org/officeDocument/2006/relationships/image" Target="../media/image890.png"/><Relationship Id="rId4" Type="http://schemas.openxmlformats.org/officeDocument/2006/relationships/image" Target="../media/image880.png"/></Relationships>
</file>

<file path=ppt/slides/_rels/slide93.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191DD024-8799-9BE1-0AC5-24CB5CFB7B26}"/>
              </a:ext>
            </a:extLst>
          </p:cNvPr>
          <p:cNvSpPr txBox="1"/>
          <p:nvPr/>
        </p:nvSpPr>
        <p:spPr>
          <a:xfrm>
            <a:off x="804295" y="77063"/>
            <a:ext cx="7430432" cy="138499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On 25th </a:t>
            </a:r>
            <a:r>
              <a:rPr lang="cs-CZ" sz="2000" dirty="0" err="1">
                <a:latin typeface="Arial" panose="020B0604020202020204" pitchFamily="34" charset="0"/>
                <a:cs typeface="Arial" panose="020B0604020202020204" pitchFamily="34" charset="0"/>
              </a:rPr>
              <a:t>November</a:t>
            </a:r>
            <a:r>
              <a:rPr lang="cs-CZ" sz="2000" dirty="0">
                <a:latin typeface="Arial" panose="020B0604020202020204" pitchFamily="34" charset="0"/>
                <a:cs typeface="Arial" panose="020B0604020202020204" pitchFamily="34" charset="0"/>
              </a:rPr>
              <a:t> 1924 </a:t>
            </a:r>
            <a:r>
              <a:rPr lang="cs-CZ" sz="2000" b="1" dirty="0">
                <a:solidFill>
                  <a:srgbClr val="0033CC"/>
                </a:solidFill>
                <a:latin typeface="Arial" panose="020B0604020202020204" pitchFamily="34" charset="0"/>
                <a:cs typeface="Arial" panose="020B0604020202020204" pitchFamily="34" charset="0"/>
              </a:rPr>
              <a:t>Louis de </a:t>
            </a:r>
            <a:r>
              <a:rPr lang="cs-CZ" sz="2000" b="1" dirty="0" err="1">
                <a:solidFill>
                  <a:srgbClr val="0033CC"/>
                </a:solidFill>
                <a:latin typeface="Arial" panose="020B0604020202020204" pitchFamily="34" charset="0"/>
                <a:cs typeface="Arial" panose="020B0604020202020204" pitchFamily="34" charset="0"/>
              </a:rPr>
              <a:t>Broglie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defended</a:t>
            </a:r>
            <a:r>
              <a:rPr lang="cs-CZ" sz="2000" dirty="0">
                <a:latin typeface="Arial" panose="020B0604020202020204" pitchFamily="34" charset="0"/>
                <a:cs typeface="Arial" panose="020B0604020202020204" pitchFamily="34" charset="0"/>
              </a:rPr>
              <a:t> his Thesis</a:t>
            </a:r>
          </a:p>
          <a:p>
            <a:endParaRPr lang="cs-CZ" sz="1000" b="1" dirty="0">
              <a:solidFill>
                <a:srgbClr val="0033CC"/>
              </a:solidFill>
              <a:latin typeface="Arial" panose="020B0604020202020204" pitchFamily="34" charset="0"/>
              <a:cs typeface="Arial" panose="020B0604020202020204" pitchFamily="34" charset="0"/>
            </a:endParaRPr>
          </a:p>
          <a:p>
            <a:pPr algn="ctr"/>
            <a:r>
              <a:rPr lang="cs-CZ" sz="2400" b="1" dirty="0" err="1">
                <a:solidFill>
                  <a:srgbClr val="0033CC"/>
                </a:solidFill>
                <a:latin typeface="Arial" panose="020B0604020202020204" pitchFamily="34" charset="0"/>
                <a:cs typeface="Arial" panose="020B0604020202020204" pitchFamily="34" charset="0"/>
              </a:rPr>
              <a:t>Recherches</a:t>
            </a:r>
            <a:r>
              <a:rPr lang="cs-CZ" sz="2400" b="1" dirty="0">
                <a:solidFill>
                  <a:srgbClr val="0033CC"/>
                </a:solidFill>
                <a:latin typeface="Arial" panose="020B0604020202020204" pitchFamily="34" charset="0"/>
                <a:cs typeface="Arial" panose="020B0604020202020204" pitchFamily="34" charset="0"/>
              </a:rPr>
              <a:t> </a:t>
            </a:r>
            <a:r>
              <a:rPr lang="cs-CZ" sz="2400" b="1" dirty="0" err="1">
                <a:solidFill>
                  <a:srgbClr val="0033CC"/>
                </a:solidFill>
                <a:latin typeface="Arial" panose="020B0604020202020204" pitchFamily="34" charset="0"/>
                <a:cs typeface="Arial" panose="020B0604020202020204" pitchFamily="34" charset="0"/>
              </a:rPr>
              <a:t>sur</a:t>
            </a:r>
            <a:r>
              <a:rPr lang="cs-CZ" sz="2400" b="1" dirty="0">
                <a:solidFill>
                  <a:srgbClr val="0033CC"/>
                </a:solidFill>
                <a:latin typeface="Arial" panose="020B0604020202020204" pitchFamily="34" charset="0"/>
                <a:cs typeface="Arial" panose="020B0604020202020204" pitchFamily="34" charset="0"/>
              </a:rPr>
              <a:t> la </a:t>
            </a:r>
            <a:r>
              <a:rPr lang="cs-CZ" sz="2400" b="1" dirty="0" err="1">
                <a:solidFill>
                  <a:srgbClr val="0033CC"/>
                </a:solidFill>
                <a:latin typeface="Arial" panose="020B0604020202020204" pitchFamily="34" charset="0"/>
                <a:cs typeface="Arial" panose="020B0604020202020204" pitchFamily="34" charset="0"/>
              </a:rPr>
              <a:t>Théorie</a:t>
            </a:r>
            <a:r>
              <a:rPr lang="cs-CZ" sz="2400" b="1" dirty="0">
                <a:solidFill>
                  <a:srgbClr val="0033CC"/>
                </a:solidFill>
                <a:latin typeface="Arial" panose="020B0604020202020204" pitchFamily="34" charset="0"/>
                <a:cs typeface="Arial" panose="020B0604020202020204" pitchFamily="34" charset="0"/>
              </a:rPr>
              <a:t> des </a:t>
            </a:r>
            <a:r>
              <a:rPr lang="cs-CZ" sz="2400" b="1" dirty="0" err="1">
                <a:solidFill>
                  <a:srgbClr val="0033CC"/>
                </a:solidFill>
                <a:latin typeface="Arial" panose="020B0604020202020204" pitchFamily="34" charset="0"/>
                <a:cs typeface="Arial" panose="020B0604020202020204" pitchFamily="34" charset="0"/>
              </a:rPr>
              <a:t>Quanta</a:t>
            </a:r>
            <a:endParaRPr lang="cs-CZ" sz="2400" b="1" dirty="0">
              <a:solidFill>
                <a:srgbClr val="0033CC"/>
              </a:solidFill>
              <a:latin typeface="Arial" panose="020B0604020202020204" pitchFamily="34" charset="0"/>
              <a:cs typeface="Arial" panose="020B0604020202020204" pitchFamily="34" charset="0"/>
            </a:endParaRPr>
          </a:p>
          <a:p>
            <a:endParaRPr lang="cs-CZ" sz="1000" dirty="0">
              <a:latin typeface="Arial" panose="020B0604020202020204" pitchFamily="34" charset="0"/>
              <a:cs typeface="Arial" panose="020B0604020202020204" pitchFamily="34" charset="0"/>
            </a:endParaRPr>
          </a:p>
          <a:p>
            <a:r>
              <a:rPr lang="cs-CZ" sz="2000" dirty="0" err="1">
                <a:latin typeface="Arial" panose="020B0604020202020204" pitchFamily="34" charset="0"/>
                <a:cs typeface="Arial" panose="020B0604020202020204" pitchFamily="34" charset="0"/>
              </a:rPr>
              <a:t>published</a:t>
            </a:r>
            <a:r>
              <a:rPr lang="cs-CZ" sz="2000" dirty="0">
                <a:latin typeface="Arial" panose="020B0604020202020204" pitchFamily="34" charset="0"/>
                <a:cs typeface="Arial" panose="020B0604020202020204" pitchFamily="34" charset="0"/>
              </a:rPr>
              <a:t> in </a:t>
            </a:r>
            <a:r>
              <a:rPr lang="cs-CZ" sz="2000" dirty="0" err="1">
                <a:latin typeface="Arial" panose="020B0604020202020204" pitchFamily="34" charset="0"/>
                <a:cs typeface="Arial" panose="020B0604020202020204" pitchFamily="34" charset="0"/>
              </a:rPr>
              <a:t>January</a:t>
            </a:r>
            <a:r>
              <a:rPr lang="cs-CZ" sz="2000" dirty="0">
                <a:latin typeface="Arial" panose="020B0604020202020204" pitchFamily="34" charset="0"/>
                <a:cs typeface="Arial" panose="020B0604020202020204" pitchFamily="34" charset="0"/>
              </a:rPr>
              <a:t> 1925 as</a:t>
            </a:r>
          </a:p>
        </p:txBody>
      </p:sp>
      <p:pic>
        <p:nvPicPr>
          <p:cNvPr id="4" name="Obrázek 3">
            <a:extLst>
              <a:ext uri="{FF2B5EF4-FFF2-40B4-BE49-F238E27FC236}">
                <a16:creationId xmlns:a16="http://schemas.microsoft.com/office/drawing/2014/main" id="{F8DB1935-3FA5-95EA-6F6A-A7180EE468AE}"/>
              </a:ext>
            </a:extLst>
          </p:cNvPr>
          <p:cNvPicPr>
            <a:picLocks noChangeAspect="1"/>
          </p:cNvPicPr>
          <p:nvPr/>
        </p:nvPicPr>
        <p:blipFill>
          <a:blip r:embed="rId2"/>
          <a:stretch>
            <a:fillRect/>
          </a:stretch>
        </p:blipFill>
        <p:spPr>
          <a:xfrm>
            <a:off x="1126336" y="1412600"/>
            <a:ext cx="6481934" cy="2204515"/>
          </a:xfrm>
          <a:prstGeom prst="rect">
            <a:avLst/>
          </a:prstGeom>
        </p:spPr>
      </p:pic>
      <p:sp>
        <p:nvSpPr>
          <p:cNvPr id="6" name="TextovéPole 5">
            <a:extLst>
              <a:ext uri="{FF2B5EF4-FFF2-40B4-BE49-F238E27FC236}">
                <a16:creationId xmlns:a16="http://schemas.microsoft.com/office/drawing/2014/main" id="{8DAE8A02-5DA2-5C86-EDFF-FA27C9831439}"/>
              </a:ext>
            </a:extLst>
          </p:cNvPr>
          <p:cNvSpPr txBox="1"/>
          <p:nvPr/>
        </p:nvSpPr>
        <p:spPr>
          <a:xfrm>
            <a:off x="239635" y="3782800"/>
            <a:ext cx="8807606" cy="2708434"/>
          </a:xfrm>
          <a:prstGeom prst="rect">
            <a:avLst/>
          </a:prstGeom>
          <a:noFill/>
        </p:spPr>
        <p:txBody>
          <a:bodyPr wrap="square">
            <a:spAutoFit/>
          </a:bodyPr>
          <a:lstStyle/>
          <a:p>
            <a:r>
              <a:rPr lang="cs-CZ" sz="2000" dirty="0">
                <a:latin typeface="Arial" panose="020B0604020202020204" pitchFamily="34" charset="0"/>
                <a:cs typeface="Arial" panose="020B0604020202020204" pitchFamily="34" charset="0"/>
              </a:rPr>
              <a:t>de </a:t>
            </a:r>
            <a:r>
              <a:rPr lang="cs-CZ" sz="2000" dirty="0" err="1">
                <a:latin typeface="Arial" panose="020B0604020202020204" pitchFamily="34" charset="0"/>
                <a:cs typeface="Arial" panose="020B0604020202020204" pitchFamily="34" charset="0"/>
              </a:rPr>
              <a:t>Broglie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well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aware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results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Compton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experiments</a:t>
            </a:r>
            <a:r>
              <a:rPr lang="cs-CZ" sz="2000" b="1" dirty="0">
                <a:solidFill>
                  <a:srgbClr val="0033CC"/>
                </a:solidFill>
                <a:latin typeface="Arial" panose="020B0604020202020204" pitchFamily="34" charset="0"/>
                <a:cs typeface="Arial" panose="020B0604020202020204" pitchFamily="34" charset="0"/>
              </a:rPr>
              <a:t> and Einstein </a:t>
            </a:r>
            <a:r>
              <a:rPr lang="cs-CZ" sz="2000" b="1" dirty="0" err="1">
                <a:solidFill>
                  <a:srgbClr val="0033CC"/>
                </a:solidFill>
                <a:latin typeface="Arial" panose="020B0604020202020204" pitchFamily="34" charset="0"/>
                <a:cs typeface="Arial" panose="020B0604020202020204" pitchFamily="34" charset="0"/>
              </a:rPr>
              <a:t>concept</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photon</a:t>
            </a:r>
            <a:r>
              <a:rPr lang="cs-CZ" sz="2000" b="1" dirty="0">
                <a:solidFill>
                  <a:srgbClr val="0033CC"/>
                </a:solidFill>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and </a:t>
            </a:r>
            <a:r>
              <a:rPr lang="cs-CZ" sz="2000" dirty="0" err="1">
                <a:latin typeface="Arial" panose="020B0604020202020204" pitchFamily="34" charset="0"/>
                <a:cs typeface="Arial" panose="020B0604020202020204" pitchFamily="34" charset="0"/>
              </a:rPr>
              <a:t>a</a:t>
            </a:r>
            <a:r>
              <a:rPr lang="cs-CZ" sz="2000" b="0" i="0" u="none" strike="noStrike" baseline="0" dirty="0" err="1">
                <a:latin typeface="Arial" panose="020B0604020202020204" pitchFamily="34" charset="0"/>
                <a:cs typeface="Arial" panose="020B0604020202020204" pitchFamily="34" charset="0"/>
              </a:rPr>
              <a:t>fter</a:t>
            </a:r>
            <a:r>
              <a:rPr lang="cs-CZ" sz="2000" b="0" i="0" u="none" strike="noStrike" baseline="0" dirty="0">
                <a:latin typeface="Arial" panose="020B0604020202020204" pitchFamily="34" charset="0"/>
                <a:cs typeface="Arial" panose="020B0604020202020204" pitchFamily="34" charset="0"/>
              </a:rPr>
              <a:t> </a:t>
            </a:r>
            <a:r>
              <a:rPr lang="cs-CZ" sz="2000" b="0" i="0" u="none" strike="noStrike" baseline="0" dirty="0" err="1">
                <a:latin typeface="Arial" panose="020B0604020202020204" pitchFamily="34" charset="0"/>
                <a:cs typeface="Arial" panose="020B0604020202020204" pitchFamily="34" charset="0"/>
              </a:rPr>
              <a:t>extensive</a:t>
            </a:r>
            <a:r>
              <a:rPr lang="cs-CZ" sz="2000" b="0" i="0" u="none" strike="noStrike" baseline="0" dirty="0">
                <a:latin typeface="Arial" panose="020B0604020202020204" pitchFamily="34" charset="0"/>
                <a:cs typeface="Arial" panose="020B0604020202020204" pitchFamily="34" charset="0"/>
              </a:rPr>
              <a:t> </a:t>
            </a:r>
            <a:r>
              <a:rPr lang="cs-CZ" sz="2000" b="0" i="0" u="none" strike="noStrike" baseline="0" dirty="0" err="1">
                <a:latin typeface="Arial" panose="020B0604020202020204" pitchFamily="34" charset="0"/>
                <a:cs typeface="Arial" panose="020B0604020202020204" pitchFamily="34" charset="0"/>
              </a:rPr>
              <a:t>historical</a:t>
            </a:r>
            <a:r>
              <a:rPr lang="cs-CZ" sz="2000" b="0" i="0" u="none" strike="noStrike" baseline="0" dirty="0">
                <a:latin typeface="Arial" panose="020B0604020202020204" pitchFamily="34" charset="0"/>
                <a:cs typeface="Arial" panose="020B0604020202020204" pitchFamily="34" charset="0"/>
              </a:rPr>
              <a:t> </a:t>
            </a:r>
            <a:r>
              <a:rPr lang="cs-CZ" sz="2000" b="0" i="0" u="none" strike="noStrike" baseline="0" dirty="0" err="1">
                <a:latin typeface="Arial" panose="020B0604020202020204" pitchFamily="34" charset="0"/>
                <a:cs typeface="Arial" panose="020B0604020202020204" pitchFamily="34" charset="0"/>
              </a:rPr>
              <a:t>survey</a:t>
            </a:r>
            <a:r>
              <a:rPr lang="cs-CZ" sz="2000" b="0" i="0" u="none" strike="noStrike" baseline="0" dirty="0">
                <a:latin typeface="Arial" panose="020B0604020202020204" pitchFamily="34" charset="0"/>
                <a:cs typeface="Arial" panose="020B0604020202020204" pitchFamily="34" charset="0"/>
              </a:rPr>
              <a:t> </a:t>
            </a:r>
            <a:r>
              <a:rPr lang="cs-CZ" sz="2000" b="0" i="0" u="none" strike="noStrike" baseline="0" dirty="0" err="1">
                <a:latin typeface="Arial" panose="020B0604020202020204" pitchFamily="34" charset="0"/>
                <a:cs typeface="Arial" panose="020B0604020202020204" pitchFamily="34" charset="0"/>
              </a:rPr>
              <a:t>of</a:t>
            </a:r>
            <a:r>
              <a:rPr lang="cs-CZ" sz="2000" b="0" i="0" u="none" strike="noStrike" baseline="0" dirty="0">
                <a:latin typeface="Arial" panose="020B0604020202020204" pitchFamily="34" charset="0"/>
                <a:cs typeface="Arial" panose="020B0604020202020204" pitchFamily="34" charset="0"/>
              </a:rPr>
              <a:t> </a:t>
            </a:r>
            <a:r>
              <a:rPr lang="cs-CZ" sz="2000" b="0" i="0" u="none" strike="noStrike" baseline="0" dirty="0" err="1">
                <a:latin typeface="Arial" panose="020B0604020202020204" pitchFamily="34" charset="0"/>
                <a:cs typeface="Arial" panose="020B0604020202020204" pitchFamily="34" charset="0"/>
              </a:rPr>
              <a:t>physical</a:t>
            </a:r>
            <a:r>
              <a:rPr lang="cs-CZ" sz="2000" b="0" i="0" u="none" strike="noStrike" baseline="0" dirty="0">
                <a:latin typeface="Arial" panose="020B0604020202020204" pitchFamily="34" charset="0"/>
                <a:cs typeface="Arial" panose="020B0604020202020204" pitchFamily="34" charset="0"/>
              </a:rPr>
              <a:t> </a:t>
            </a:r>
            <a:r>
              <a:rPr lang="cs-CZ" sz="2000" b="0" i="0" u="none" strike="noStrike" baseline="0" dirty="0" err="1">
                <a:latin typeface="Arial" panose="020B0604020202020204" pitchFamily="34" charset="0"/>
                <a:cs typeface="Arial" panose="020B0604020202020204" pitchFamily="34" charset="0"/>
              </a:rPr>
              <a:t>phenomena</a:t>
            </a:r>
            <a:r>
              <a:rPr lang="cs-CZ" sz="2000" b="0" i="0" u="none" strike="noStrike" baseline="0" dirty="0">
                <a:latin typeface="Arial" panose="020B0604020202020204" pitchFamily="34" charset="0"/>
                <a:cs typeface="Arial" panose="020B0604020202020204" pitchFamily="34" charset="0"/>
              </a:rPr>
              <a:t> </a:t>
            </a:r>
            <a:r>
              <a:rPr lang="cs-CZ" sz="2000" b="0" i="0" u="none" strike="noStrike" baseline="0" dirty="0" err="1">
                <a:latin typeface="Arial" panose="020B0604020202020204" pitchFamily="34" charset="0"/>
                <a:cs typeface="Arial" panose="020B0604020202020204" pitchFamily="34" charset="0"/>
              </a:rPr>
              <a:t>involving</a:t>
            </a:r>
            <a:r>
              <a:rPr lang="cs-CZ" sz="2000" b="0" i="0" u="none" strike="noStrike" baseline="0" dirty="0">
                <a:latin typeface="Arial" panose="020B0604020202020204" pitchFamily="34" charset="0"/>
                <a:cs typeface="Arial" panose="020B0604020202020204" pitchFamily="34" charset="0"/>
              </a:rPr>
              <a:t> </a:t>
            </a:r>
            <a:r>
              <a:rPr lang="cs-CZ" sz="2000" b="0" i="0" u="none" strike="noStrike" baseline="0" dirty="0" err="1">
                <a:latin typeface="Arial" panose="020B0604020202020204" pitchFamily="34" charset="0"/>
                <a:cs typeface="Arial" panose="020B0604020202020204" pitchFamily="34" charset="0"/>
              </a:rPr>
              <a:t>light</a:t>
            </a:r>
            <a:r>
              <a:rPr lang="cs-CZ" sz="2000" b="0" i="0" u="none" strike="noStrike" baseline="0" dirty="0">
                <a:latin typeface="Arial" panose="020B0604020202020204" pitchFamily="34" charset="0"/>
                <a:cs typeface="Arial" panose="020B0604020202020204" pitchFamily="34" charset="0"/>
              </a:rPr>
              <a:t>, </a:t>
            </a:r>
            <a:r>
              <a:rPr lang="cs-CZ" sz="2000" b="0" i="0" u="none" strike="noStrike" baseline="0" dirty="0" err="1">
                <a:latin typeface="Arial" panose="020B0604020202020204" pitchFamily="34" charset="0"/>
                <a:cs typeface="Arial" panose="020B0604020202020204" pitchFamily="34" charset="0"/>
              </a:rPr>
              <a:t>matter</a:t>
            </a:r>
            <a:r>
              <a:rPr lang="cs-CZ" sz="2000" b="0" i="0" u="none" strike="noStrike" baseline="0" dirty="0">
                <a:latin typeface="Arial" panose="020B0604020202020204" pitchFamily="34" charset="0"/>
                <a:cs typeface="Arial" panose="020B0604020202020204" pitchFamily="34" charset="0"/>
              </a:rPr>
              <a:t> and Planck </a:t>
            </a:r>
            <a:r>
              <a:rPr lang="cs-CZ" sz="2000" b="0" i="0" u="none" strike="noStrike" baseline="0" dirty="0" err="1">
                <a:latin typeface="Arial" panose="020B0604020202020204" pitchFamily="34" charset="0"/>
                <a:cs typeface="Arial" panose="020B0604020202020204" pitchFamily="34" charset="0"/>
              </a:rPr>
              <a:t>quantum</a:t>
            </a:r>
            <a:r>
              <a:rPr lang="cs-CZ" sz="2000" b="0" i="0" u="none" strike="noStrike" baseline="0" dirty="0">
                <a:latin typeface="Arial" panose="020B0604020202020204" pitchFamily="34" charset="0"/>
                <a:cs typeface="Arial" panose="020B0604020202020204" pitchFamily="34" charset="0"/>
              </a:rPr>
              <a:t> </a:t>
            </a:r>
            <a:r>
              <a:rPr lang="cs-CZ" sz="2000" b="0" i="0" u="none" strike="noStrike" baseline="0" dirty="0" err="1">
                <a:latin typeface="Arial" panose="020B0604020202020204" pitchFamily="34" charset="0"/>
                <a:cs typeface="Arial" panose="020B0604020202020204" pitchFamily="34" charset="0"/>
              </a:rPr>
              <a:t>concluded</a:t>
            </a:r>
            <a:r>
              <a:rPr lang="cs-CZ" sz="2000" b="0" i="0" u="none" strike="noStrike" baseline="0" dirty="0">
                <a:latin typeface="Arial" panose="020B0604020202020204" pitchFamily="34" charset="0"/>
                <a:cs typeface="Arial" panose="020B0604020202020204" pitchFamily="34" charset="0"/>
              </a:rPr>
              <a:t>:</a:t>
            </a:r>
          </a:p>
          <a:p>
            <a:pPr algn="l"/>
            <a:endParaRPr lang="cs-CZ" sz="1000" b="0" i="0" u="none" strike="noStrike" baseline="0" dirty="0">
              <a:latin typeface="Arial" panose="020B0604020202020204" pitchFamily="34" charset="0"/>
              <a:cs typeface="Arial" panose="020B0604020202020204" pitchFamily="34" charset="0"/>
            </a:endParaRPr>
          </a:p>
          <a:p>
            <a:pPr algn="l"/>
            <a:r>
              <a:rPr lang="en-US" sz="2000" b="0" i="1" u="none" strike="noStrike" baseline="0" dirty="0">
                <a:latin typeface="Arial" panose="020B0604020202020204" pitchFamily="34" charset="0"/>
                <a:cs typeface="Arial" panose="020B0604020202020204" pitchFamily="34" charset="0"/>
              </a:rPr>
              <a:t>In short, the time appears to have arrived, </a:t>
            </a:r>
            <a:r>
              <a:rPr lang="en-US" sz="2000" b="1" i="1" u="none" strike="noStrike" baseline="0" dirty="0">
                <a:solidFill>
                  <a:srgbClr val="FF0000"/>
                </a:solidFill>
                <a:latin typeface="Arial" panose="020B0604020202020204" pitchFamily="34" charset="0"/>
                <a:cs typeface="Arial" panose="020B0604020202020204" pitchFamily="34" charset="0"/>
              </a:rPr>
              <a:t>to attempt to unify the corpuscular and</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undulatory approaches in an attempt to reveal the fundamental nature of the quantum</a:t>
            </a:r>
            <a:r>
              <a:rPr lang="en-US" sz="2000" b="0" i="1" u="none" strike="noStrike" baseline="0" dirty="0">
                <a:latin typeface="Arial" panose="020B0604020202020204" pitchFamily="34" charset="0"/>
                <a:cs typeface="Arial" panose="020B0604020202020204" pitchFamily="34" charset="0"/>
              </a:rPr>
              <a:t>.</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This attempt I undertook some time ago and the purpose to this work is to present a more</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complete description of the successful results as well as known deficiencies.</a:t>
            </a:r>
            <a:endParaRPr lang="en-GB" sz="2000" i="1" dirty="0">
              <a:latin typeface="Arial" panose="020B0604020202020204" pitchFamily="34" charset="0"/>
              <a:cs typeface="Arial" panose="020B0604020202020204" pitchFamily="34" charset="0"/>
            </a:endParaRPr>
          </a:p>
        </p:txBody>
      </p:sp>
      <p:sp>
        <p:nvSpPr>
          <p:cNvPr id="3" name="Zástupný symbol pro číslo snímku 2">
            <a:extLst>
              <a:ext uri="{FF2B5EF4-FFF2-40B4-BE49-F238E27FC236}">
                <a16:creationId xmlns:a16="http://schemas.microsoft.com/office/drawing/2014/main" id="{C30843D9-69A9-DA0F-FEC4-C7F154A03FC3}"/>
              </a:ext>
            </a:extLst>
          </p:cNvPr>
          <p:cNvSpPr>
            <a:spLocks noGrp="1"/>
          </p:cNvSpPr>
          <p:nvPr>
            <p:ph type="sldNum" sz="quarter" idx="12"/>
          </p:nvPr>
        </p:nvSpPr>
        <p:spPr/>
        <p:txBody>
          <a:bodyPr/>
          <a:lstStyle/>
          <a:p>
            <a:fld id="{E32C4829-0E20-40A4-81C2-06447E714AD2}" type="slidenum">
              <a:rPr lang="cs-CZ" smtClean="0"/>
              <a:t>1</a:t>
            </a:fld>
            <a:endParaRPr lang="cs-CZ"/>
          </a:p>
        </p:txBody>
      </p:sp>
      <p:sp>
        <p:nvSpPr>
          <p:cNvPr id="5" name="Zástupný symbol pro datum 4">
            <a:extLst>
              <a:ext uri="{FF2B5EF4-FFF2-40B4-BE49-F238E27FC236}">
                <a16:creationId xmlns:a16="http://schemas.microsoft.com/office/drawing/2014/main" id="{85C7226E-8DC1-D805-B31A-A7D8F4F9A43B}"/>
              </a:ext>
            </a:extLst>
          </p:cNvPr>
          <p:cNvSpPr>
            <a:spLocks noGrp="1"/>
          </p:cNvSpPr>
          <p:nvPr>
            <p:ph type="dt" sz="half" idx="10"/>
          </p:nvPr>
        </p:nvSpPr>
        <p:spPr/>
        <p:txBody>
          <a:bodyPr/>
          <a:lstStyle/>
          <a:p>
            <a:r>
              <a:rPr lang="cs-CZ"/>
              <a:t>27.11.2024</a:t>
            </a:r>
          </a:p>
        </p:txBody>
      </p:sp>
      <p:sp>
        <p:nvSpPr>
          <p:cNvPr id="7" name="Zástupný symbol pro zápatí 6">
            <a:extLst>
              <a:ext uri="{FF2B5EF4-FFF2-40B4-BE49-F238E27FC236}">
                <a16:creationId xmlns:a16="http://schemas.microsoft.com/office/drawing/2014/main" id="{B2B395A2-28B9-77F7-8C96-11145AA8650A}"/>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09417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138688C0-A5DF-6418-169D-CA4A9EF287D9}"/>
              </a:ext>
            </a:extLst>
          </p:cNvPr>
          <p:cNvSpPr txBox="1"/>
          <p:nvPr/>
        </p:nvSpPr>
        <p:spPr>
          <a:xfrm>
            <a:off x="1271361" y="147776"/>
            <a:ext cx="6744154" cy="707886"/>
          </a:xfrm>
          <a:prstGeom prst="rect">
            <a:avLst/>
          </a:prstGeom>
          <a:noFill/>
        </p:spPr>
        <p:txBody>
          <a:bodyPr wrap="none" rtlCol="0">
            <a:spAutoFit/>
          </a:bodyPr>
          <a:lstStyle/>
          <a:p>
            <a:r>
              <a:rPr lang="cs-CZ" sz="4000" b="1" dirty="0">
                <a:solidFill>
                  <a:srgbClr val="0033CC"/>
                </a:solidFill>
                <a:latin typeface="Arial" panose="020B0604020202020204" pitchFamily="34" charset="0"/>
                <a:cs typeface="Arial" panose="020B0604020202020204" pitchFamily="34" charset="0"/>
              </a:rPr>
              <a:t>Albert Einstein (1979-1955)</a:t>
            </a:r>
          </a:p>
        </p:txBody>
      </p:sp>
      <p:pic>
        <p:nvPicPr>
          <p:cNvPr id="3" name="Picture 7" descr="einstein">
            <a:extLst>
              <a:ext uri="{FF2B5EF4-FFF2-40B4-BE49-F238E27FC236}">
                <a16:creationId xmlns:a16="http://schemas.microsoft.com/office/drawing/2014/main" id="{D4DD3E5C-0A66-35D6-EC94-3F2C43403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04" y="1027388"/>
            <a:ext cx="3925228" cy="552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descr="Obsah obrázku text, oblečení, muž, plakát&#10;&#10;Popis byl vytvořen automaticky">
            <a:extLst>
              <a:ext uri="{FF2B5EF4-FFF2-40B4-BE49-F238E27FC236}">
                <a16:creationId xmlns:a16="http://schemas.microsoft.com/office/drawing/2014/main" id="{E48AC984-36E3-6725-5559-F519215CC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236" y="890764"/>
            <a:ext cx="3602193" cy="5663826"/>
          </a:xfrm>
          <a:prstGeom prst="rect">
            <a:avLst/>
          </a:prstGeom>
        </p:spPr>
      </p:pic>
      <p:sp>
        <p:nvSpPr>
          <p:cNvPr id="4" name="Zástupný symbol pro číslo snímku 3">
            <a:extLst>
              <a:ext uri="{FF2B5EF4-FFF2-40B4-BE49-F238E27FC236}">
                <a16:creationId xmlns:a16="http://schemas.microsoft.com/office/drawing/2014/main" id="{BAF209F7-84DC-8DDB-EF56-B0D9DCCBAF60}"/>
              </a:ext>
            </a:extLst>
          </p:cNvPr>
          <p:cNvSpPr>
            <a:spLocks noGrp="1"/>
          </p:cNvSpPr>
          <p:nvPr>
            <p:ph type="sldNum" sz="quarter" idx="12"/>
          </p:nvPr>
        </p:nvSpPr>
        <p:spPr/>
        <p:txBody>
          <a:bodyPr/>
          <a:lstStyle/>
          <a:p>
            <a:fld id="{E32C4829-0E20-40A4-81C2-06447E714AD2}" type="slidenum">
              <a:rPr lang="cs-CZ" smtClean="0"/>
              <a:t>10</a:t>
            </a:fld>
            <a:endParaRPr lang="cs-CZ"/>
          </a:p>
        </p:txBody>
      </p:sp>
      <p:sp>
        <p:nvSpPr>
          <p:cNvPr id="6" name="Zástupný symbol pro datum 5">
            <a:extLst>
              <a:ext uri="{FF2B5EF4-FFF2-40B4-BE49-F238E27FC236}">
                <a16:creationId xmlns:a16="http://schemas.microsoft.com/office/drawing/2014/main" id="{44D3468F-08A7-6B1E-873D-C146D50A955A}"/>
              </a:ext>
            </a:extLst>
          </p:cNvPr>
          <p:cNvSpPr>
            <a:spLocks noGrp="1"/>
          </p:cNvSpPr>
          <p:nvPr>
            <p:ph type="dt" sz="half" idx="10"/>
          </p:nvPr>
        </p:nvSpPr>
        <p:spPr/>
        <p:txBody>
          <a:bodyPr/>
          <a:lstStyle/>
          <a:p>
            <a:r>
              <a:rPr lang="cs-CZ"/>
              <a:t>27.11.2024</a:t>
            </a:r>
          </a:p>
        </p:txBody>
      </p:sp>
      <p:sp>
        <p:nvSpPr>
          <p:cNvPr id="7" name="Zástupný symbol pro zápatí 6">
            <a:extLst>
              <a:ext uri="{FF2B5EF4-FFF2-40B4-BE49-F238E27FC236}">
                <a16:creationId xmlns:a16="http://schemas.microsoft.com/office/drawing/2014/main" id="{BC1EF323-3530-C6E9-7DD1-88646488CEC1}"/>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794853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964159D-5674-BD0A-EFA2-9FD7C433437A}"/>
              </a:ext>
            </a:extLst>
          </p:cNvPr>
          <p:cNvSpPr txBox="1"/>
          <p:nvPr/>
        </p:nvSpPr>
        <p:spPr>
          <a:xfrm>
            <a:off x="418169" y="574222"/>
            <a:ext cx="8095785" cy="830997"/>
          </a:xfrm>
          <a:prstGeom prst="rect">
            <a:avLst/>
          </a:prstGeom>
          <a:noFill/>
        </p:spPr>
        <p:txBody>
          <a:bodyPr wrap="square">
            <a:spAutoFit/>
          </a:bodyPr>
          <a:lstStyle/>
          <a:p>
            <a:pPr algn="l"/>
            <a:r>
              <a:rPr lang="cs-CZ" sz="2400" b="0" i="0" u="none" strike="noStrike" baseline="0" dirty="0">
                <a:latin typeface="Arial" panose="020B0604020202020204" pitchFamily="34" charset="0"/>
                <a:cs typeface="Arial" panose="020B0604020202020204" pitchFamily="34" charset="0"/>
              </a:rPr>
              <a:t>Roger H. </a:t>
            </a:r>
            <a:r>
              <a:rPr lang="cs-CZ" sz="2400" b="0" i="0" u="none" strike="noStrike" baseline="0" dirty="0" err="1">
                <a:latin typeface="Arial" panose="020B0604020202020204" pitchFamily="34" charset="0"/>
                <a:cs typeface="Arial" panose="020B0604020202020204" pitchFamily="34" charset="0"/>
              </a:rPr>
              <a:t>Stuewer</a:t>
            </a:r>
            <a:r>
              <a:rPr lang="cs-CZ" sz="2400" b="0" i="0" u="none" strike="noStrike" baseline="0" dirty="0">
                <a:latin typeface="Arial" panose="020B0604020202020204" pitchFamily="34" charset="0"/>
                <a:cs typeface="Arial" panose="020B0604020202020204" pitchFamily="34" charset="0"/>
              </a:rPr>
              <a:t>: </a:t>
            </a:r>
          </a:p>
          <a:p>
            <a:pPr algn="l"/>
            <a:r>
              <a:rPr lang="cs-CZ" sz="2400" b="1" i="0" u="none" strike="noStrike" baseline="0" dirty="0" err="1">
                <a:solidFill>
                  <a:srgbClr val="0033CC"/>
                </a:solidFill>
                <a:latin typeface="Arial" panose="020B0604020202020204" pitchFamily="34" charset="0"/>
                <a:cs typeface="Arial" panose="020B0604020202020204" pitchFamily="34" charset="0"/>
              </a:rPr>
              <a:t>Einstein’s</a:t>
            </a:r>
            <a:r>
              <a:rPr lang="cs-CZ" sz="2400" b="1" i="0" u="none" strike="noStrike" baseline="0" dirty="0">
                <a:solidFill>
                  <a:srgbClr val="0033CC"/>
                </a:solidFill>
                <a:latin typeface="Arial" panose="020B0604020202020204" pitchFamily="34" charset="0"/>
                <a:cs typeface="Arial" panose="020B0604020202020204" pitchFamily="34" charset="0"/>
              </a:rPr>
              <a:t> </a:t>
            </a:r>
            <a:r>
              <a:rPr lang="cs-CZ" sz="2400" b="1" i="0" u="none" strike="noStrike" baseline="0" dirty="0" err="1">
                <a:solidFill>
                  <a:srgbClr val="0033CC"/>
                </a:solidFill>
                <a:latin typeface="Arial" panose="020B0604020202020204" pitchFamily="34" charset="0"/>
                <a:cs typeface="Arial" panose="020B0604020202020204" pitchFamily="34" charset="0"/>
              </a:rPr>
              <a:t>revolutionary</a:t>
            </a:r>
            <a:r>
              <a:rPr lang="cs-CZ" sz="2400" b="1" i="0" u="none" strike="noStrike" baseline="0" dirty="0">
                <a:solidFill>
                  <a:srgbClr val="0033CC"/>
                </a:solidFill>
                <a:latin typeface="Arial" panose="020B0604020202020204" pitchFamily="34" charset="0"/>
                <a:cs typeface="Arial" panose="020B0604020202020204" pitchFamily="34" charset="0"/>
              </a:rPr>
              <a:t> </a:t>
            </a:r>
            <a:r>
              <a:rPr lang="cs-CZ" sz="2400" b="1" i="0" u="none" strike="noStrike" baseline="0" dirty="0" err="1">
                <a:solidFill>
                  <a:srgbClr val="0033CC"/>
                </a:solidFill>
                <a:latin typeface="Arial" panose="020B0604020202020204" pitchFamily="34" charset="0"/>
                <a:cs typeface="Arial" panose="020B0604020202020204" pitchFamily="34" charset="0"/>
              </a:rPr>
              <a:t>light</a:t>
            </a:r>
            <a:r>
              <a:rPr lang="cs-CZ" sz="2400" b="1" i="0" u="none" strike="noStrike" baseline="0" dirty="0">
                <a:solidFill>
                  <a:srgbClr val="0033CC"/>
                </a:solidFill>
                <a:latin typeface="Arial" panose="020B0604020202020204" pitchFamily="34" charset="0"/>
                <a:cs typeface="Arial" panose="020B0604020202020204" pitchFamily="34" charset="0"/>
              </a:rPr>
              <a:t>–</a:t>
            </a:r>
            <a:r>
              <a:rPr lang="cs-CZ" sz="2400" b="1" dirty="0" err="1">
                <a:solidFill>
                  <a:srgbClr val="0033CC"/>
                </a:solidFill>
                <a:latin typeface="Arial" panose="020B0604020202020204" pitchFamily="34" charset="0"/>
                <a:cs typeface="Arial" panose="020B0604020202020204" pitchFamily="34" charset="0"/>
              </a:rPr>
              <a:t>quantum</a:t>
            </a:r>
            <a:r>
              <a:rPr lang="cs-CZ" sz="2400" b="1" dirty="0">
                <a:solidFill>
                  <a:srgbClr val="0033CC"/>
                </a:solidFill>
                <a:latin typeface="Arial" panose="020B0604020202020204" pitchFamily="34" charset="0"/>
                <a:cs typeface="Arial" panose="020B0604020202020204" pitchFamily="34" charset="0"/>
              </a:rPr>
              <a:t> </a:t>
            </a:r>
            <a:r>
              <a:rPr lang="cs-CZ" sz="2400" b="1" dirty="0" err="1">
                <a:solidFill>
                  <a:srgbClr val="0033CC"/>
                </a:solidFill>
                <a:latin typeface="Arial" panose="020B0604020202020204" pitchFamily="34" charset="0"/>
                <a:cs typeface="Arial" panose="020B0604020202020204" pitchFamily="34" charset="0"/>
              </a:rPr>
              <a:t>hypothesis</a:t>
            </a:r>
            <a:endParaRPr lang="cs-CZ" sz="2400" b="1" dirty="0">
              <a:solidFill>
                <a:srgbClr val="0033CC"/>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5662C551-26B7-B820-AEA4-B4B46BCB446C}"/>
              </a:ext>
            </a:extLst>
          </p:cNvPr>
          <p:cNvSpPr txBox="1"/>
          <p:nvPr/>
        </p:nvSpPr>
        <p:spPr>
          <a:xfrm>
            <a:off x="472313" y="1976725"/>
            <a:ext cx="8536260" cy="3539430"/>
          </a:xfrm>
          <a:prstGeom prst="rect">
            <a:avLst/>
          </a:prstGeom>
          <a:noFill/>
        </p:spPr>
        <p:txBody>
          <a:bodyPr wrap="square">
            <a:spAutoFit/>
          </a:bodyPr>
          <a:lstStyle/>
          <a:p>
            <a:pPr algn="l"/>
            <a:r>
              <a:rPr lang="en-US" sz="2000" b="0" i="0" u="none" strike="noStrike" baseline="0" dirty="0">
                <a:latin typeface="Arial" panose="020B0604020202020204" pitchFamily="34" charset="0"/>
                <a:cs typeface="Arial" panose="020B0604020202020204" pitchFamily="34" charset="0"/>
              </a:rPr>
              <a:t>Albert Einstein signed his light-quantum paper</a:t>
            </a:r>
            <a:endParaRPr lang="cs-CZ" sz="2000" dirty="0">
              <a:latin typeface="Arial" panose="020B0604020202020204" pitchFamily="34" charset="0"/>
              <a:cs typeface="Arial" panose="020B0604020202020204" pitchFamily="34" charset="0"/>
            </a:endParaRPr>
          </a:p>
          <a:p>
            <a:pPr algn="l"/>
            <a:endParaRPr lang="cs-CZ" sz="1000" b="0" i="0" u="none" strike="noStrike" baseline="0" dirty="0">
              <a:latin typeface="Arial" panose="020B0604020202020204" pitchFamily="34" charset="0"/>
              <a:cs typeface="Arial" panose="020B0604020202020204" pitchFamily="34" charset="0"/>
            </a:endParaRPr>
          </a:p>
          <a:p>
            <a:pPr algn="ctr"/>
            <a:r>
              <a:rPr lang="en-US" sz="2200" b="1" i="0" u="none" strike="noStrike" baseline="0" dirty="0">
                <a:solidFill>
                  <a:srgbClr val="0033CC"/>
                </a:solidFill>
                <a:latin typeface="Arial" panose="020B0604020202020204" pitchFamily="34" charset="0"/>
                <a:cs typeface="Arial" panose="020B0604020202020204" pitchFamily="34" charset="0"/>
              </a:rPr>
              <a:t>Concerning a Heuristic</a:t>
            </a:r>
            <a:r>
              <a:rPr lang="cs-CZ" sz="2200" b="1" i="0" u="none" strike="noStrike" baseline="0" dirty="0">
                <a:solidFill>
                  <a:srgbClr val="0033CC"/>
                </a:solidFill>
                <a:latin typeface="Arial" panose="020B0604020202020204" pitchFamily="34" charset="0"/>
                <a:cs typeface="Arial" panose="020B0604020202020204" pitchFamily="34" charset="0"/>
              </a:rPr>
              <a:t> </a:t>
            </a:r>
            <a:r>
              <a:rPr lang="en-US" sz="2200" b="1" i="0" u="none" strike="noStrike" baseline="0" dirty="0">
                <a:solidFill>
                  <a:srgbClr val="0033CC"/>
                </a:solidFill>
                <a:latin typeface="Arial" panose="020B0604020202020204" pitchFamily="34" charset="0"/>
                <a:cs typeface="Arial" panose="020B0604020202020204" pitchFamily="34" charset="0"/>
              </a:rPr>
              <a:t>Point of View about the Creation and Transformation of Light </a:t>
            </a:r>
            <a:endParaRPr lang="cs-CZ" sz="2200" b="1" dirty="0">
              <a:solidFill>
                <a:srgbClr val="0033CC"/>
              </a:solidFill>
              <a:latin typeface="Arial" panose="020B0604020202020204" pitchFamily="34" charset="0"/>
              <a:cs typeface="Arial" panose="020B0604020202020204" pitchFamily="34" charset="0"/>
            </a:endParaRPr>
          </a:p>
          <a:p>
            <a:endParaRPr lang="cs-CZ" sz="2200" b="1" i="0" u="none" strike="noStrike" baseline="0" dirty="0">
              <a:solidFill>
                <a:srgbClr val="0033CC"/>
              </a:solidFill>
              <a:latin typeface="Arial" panose="020B0604020202020204" pitchFamily="34" charset="0"/>
              <a:cs typeface="Arial" panose="020B0604020202020204" pitchFamily="34" charset="0"/>
            </a:endParaRPr>
          </a:p>
          <a:p>
            <a:pPr algn="l"/>
            <a:r>
              <a:rPr lang="en-US" sz="2000" b="0" i="0" u="none" strike="noStrike" baseline="0" dirty="0">
                <a:latin typeface="Arial" panose="020B0604020202020204" pitchFamily="34" charset="0"/>
                <a:cs typeface="Arial" panose="020B0604020202020204" pitchFamily="34" charset="0"/>
              </a:rPr>
              <a:t>in Bern on March 17, 1905, </a:t>
            </a:r>
            <a:r>
              <a:rPr lang="en-US" sz="2000" b="1" i="0" u="sng" strike="noStrike" baseline="0" dirty="0">
                <a:latin typeface="Arial" panose="020B0604020202020204" pitchFamily="34" charset="0"/>
                <a:cs typeface="Arial" panose="020B0604020202020204" pitchFamily="34" charset="0"/>
              </a:rPr>
              <a:t>three days after his twenty-sixth birthday</a:t>
            </a:r>
            <a:r>
              <a:rPr lang="en-US" sz="2000" b="1" i="0" u="none" strike="noStrike" baseline="0" dirty="0">
                <a:latin typeface="Arial" panose="020B0604020202020204" pitchFamily="34" charset="0"/>
                <a:cs typeface="Arial" panose="020B0604020202020204" pitchFamily="34" charset="0"/>
              </a:rPr>
              <a:t>.</a:t>
            </a:r>
            <a:r>
              <a:rPr lang="cs-CZ" sz="2000" b="0" i="0" u="none" strike="noStrike" baseline="0" dirty="0">
                <a:latin typeface="Arial" panose="020B0604020202020204" pitchFamily="34" charset="0"/>
                <a:cs typeface="Arial" panose="020B0604020202020204" pitchFamily="34" charset="0"/>
              </a:rPr>
              <a:t> </a:t>
            </a:r>
          </a:p>
          <a:p>
            <a:pPr algn="l"/>
            <a:endParaRPr lang="cs-CZ" sz="1000" b="0" i="0" u="none" strike="noStrike" baseline="0" dirty="0">
              <a:latin typeface="Arial" panose="020B0604020202020204" pitchFamily="34" charset="0"/>
              <a:cs typeface="Arial" panose="020B0604020202020204" pitchFamily="34" charset="0"/>
            </a:endParaRPr>
          </a:p>
          <a:p>
            <a:pPr algn="l"/>
            <a:r>
              <a:rPr lang="en-US" sz="2200" b="1" i="0" u="none" strike="noStrike" baseline="0" dirty="0">
                <a:solidFill>
                  <a:srgbClr val="FF0000"/>
                </a:solidFill>
                <a:latin typeface="Arial" panose="020B0604020202020204" pitchFamily="34" charset="0"/>
                <a:cs typeface="Arial" panose="020B0604020202020204" pitchFamily="34" charset="0"/>
              </a:rPr>
              <a:t>It was the only one of his great papers of 1905 that he himself called “very</a:t>
            </a:r>
            <a:r>
              <a:rPr lang="cs-CZ" sz="2200" b="1" i="0" u="none" strike="noStrike" baseline="0" dirty="0">
                <a:solidFill>
                  <a:srgbClr val="FF0000"/>
                </a:solidFill>
                <a:latin typeface="Arial" panose="020B0604020202020204" pitchFamily="34" charset="0"/>
                <a:cs typeface="Arial" panose="020B0604020202020204" pitchFamily="34" charset="0"/>
              </a:rPr>
              <a:t> </a:t>
            </a:r>
            <a:r>
              <a:rPr lang="en-US" sz="2200" b="1" i="0" u="none" strike="noStrike" baseline="0" dirty="0">
                <a:solidFill>
                  <a:srgbClr val="FF0000"/>
                </a:solidFill>
                <a:latin typeface="Arial" panose="020B0604020202020204" pitchFamily="34" charset="0"/>
                <a:cs typeface="Arial" panose="020B0604020202020204" pitchFamily="34" charset="0"/>
              </a:rPr>
              <a:t>revolutionary”. </a:t>
            </a:r>
            <a:endParaRPr lang="cs-CZ" sz="2200" b="1" i="0" u="none" strike="noStrike" baseline="0" dirty="0">
              <a:solidFill>
                <a:srgbClr val="FF0000"/>
              </a:solidFill>
              <a:latin typeface="Arial" panose="020B0604020202020204" pitchFamily="34" charset="0"/>
              <a:cs typeface="Arial" panose="020B0604020202020204" pitchFamily="34" charset="0"/>
            </a:endParaRPr>
          </a:p>
          <a:p>
            <a:pPr algn="l"/>
            <a:endParaRPr lang="cs-CZ" sz="1000" b="0" i="0" u="none" strike="noStrike" baseline="0" dirty="0">
              <a:latin typeface="Arial" panose="020B0604020202020204" pitchFamily="34" charset="0"/>
              <a:cs typeface="Arial" panose="020B0604020202020204" pitchFamily="34" charset="0"/>
            </a:endParaRPr>
          </a:p>
          <a:p>
            <a:pPr algn="l"/>
            <a:r>
              <a:rPr lang="en-US" sz="2000" b="0" i="0" u="none" strike="noStrike" baseline="0" dirty="0">
                <a:latin typeface="Arial" panose="020B0604020202020204" pitchFamily="34" charset="0"/>
                <a:cs typeface="Arial" panose="020B0604020202020204" pitchFamily="34" charset="0"/>
              </a:rPr>
              <a:t>Einstein was correct: </a:t>
            </a:r>
            <a:r>
              <a:rPr lang="en-US" sz="2000" b="1" i="0" u="none" strike="noStrike" baseline="0" dirty="0">
                <a:latin typeface="Arial" panose="020B0604020202020204" pitchFamily="34" charset="0"/>
                <a:cs typeface="Arial" panose="020B0604020202020204" pitchFamily="34" charset="0"/>
              </a:rPr>
              <a:t>His light-quantum</a:t>
            </a:r>
            <a:r>
              <a:rPr lang="cs-CZ" sz="2000" b="1" i="0" u="none" strike="noStrike" baseline="0" dirty="0">
                <a:latin typeface="Arial" panose="020B0604020202020204" pitchFamily="34" charset="0"/>
                <a:cs typeface="Arial" panose="020B0604020202020204" pitchFamily="34" charset="0"/>
              </a:rPr>
              <a:t> </a:t>
            </a:r>
            <a:r>
              <a:rPr lang="en-US" sz="2000" b="1" i="0" u="none" strike="noStrike" baseline="0" dirty="0">
                <a:latin typeface="Arial" panose="020B0604020202020204" pitchFamily="34" charset="0"/>
                <a:cs typeface="Arial" panose="020B0604020202020204" pitchFamily="34" charset="0"/>
              </a:rPr>
              <a:t>hypothesis was not generally accepted by physicists for another two decades.</a:t>
            </a:r>
            <a:endParaRPr lang="cs-CZ" sz="2000" b="1" dirty="0">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537B0376-2E41-F013-7E4A-E4E92FF28439}"/>
              </a:ext>
            </a:extLst>
          </p:cNvPr>
          <p:cNvSpPr txBox="1"/>
          <p:nvPr/>
        </p:nvSpPr>
        <p:spPr>
          <a:xfrm>
            <a:off x="472313" y="1490917"/>
            <a:ext cx="8413596" cy="400110"/>
          </a:xfrm>
          <a:prstGeom prst="rect">
            <a:avLst/>
          </a:prstGeom>
          <a:noFill/>
        </p:spPr>
        <p:txBody>
          <a:bodyPr wrap="square">
            <a:spAutoFit/>
          </a:bodyPr>
          <a:lstStyle/>
          <a:p>
            <a:pPr algn="l"/>
            <a:r>
              <a:rPr lang="en-US" sz="2000" b="1" i="0" u="none" strike="noStrike" baseline="0" dirty="0">
                <a:solidFill>
                  <a:srgbClr val="0033CC"/>
                </a:solidFill>
                <a:latin typeface="Arial" panose="020B0604020202020204" pitchFamily="34" charset="0"/>
                <a:cs typeface="Arial" panose="020B0604020202020204" pitchFamily="34" charset="0"/>
              </a:rPr>
              <a:t>The Centenary of the Photon Conference</a:t>
            </a:r>
            <a:r>
              <a:rPr lang="en-US" sz="2000" b="0" i="0" u="none" strike="noStrike" baseline="0" dirty="0">
                <a:latin typeface="Arial" panose="020B0604020202020204" pitchFamily="34" charset="0"/>
                <a:cs typeface="Arial" panose="020B0604020202020204" pitchFamily="34" charset="0"/>
              </a:rPr>
              <a:t>, 30 August 2005, Warsaw</a:t>
            </a:r>
            <a:endParaRPr lang="cs-CZ" sz="2000" dirty="0">
              <a:latin typeface="Arial" panose="020B0604020202020204" pitchFamily="34" charset="0"/>
              <a:cs typeface="Arial" panose="020B0604020202020204" pitchFamily="34" charset="0"/>
            </a:endParaRPr>
          </a:p>
        </p:txBody>
      </p:sp>
      <p:sp>
        <p:nvSpPr>
          <p:cNvPr id="2" name="TextovéPole 1">
            <a:extLst>
              <a:ext uri="{FF2B5EF4-FFF2-40B4-BE49-F238E27FC236}">
                <a16:creationId xmlns:a16="http://schemas.microsoft.com/office/drawing/2014/main" id="{C612453E-5C06-BB2A-DCDE-215B91A0F8DF}"/>
              </a:ext>
            </a:extLst>
          </p:cNvPr>
          <p:cNvSpPr txBox="1"/>
          <p:nvPr/>
        </p:nvSpPr>
        <p:spPr>
          <a:xfrm>
            <a:off x="418169" y="5536143"/>
            <a:ext cx="7128875" cy="400110"/>
          </a:xfrm>
          <a:prstGeom prst="rect">
            <a:avLst/>
          </a:prstGeom>
          <a:noFill/>
        </p:spPr>
        <p:txBody>
          <a:bodyPr wrap="none" rtlCol="0">
            <a:spAutoFit/>
          </a:bodyPr>
          <a:lstStyle/>
          <a:p>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idea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wave-particle</a:t>
            </a:r>
            <a:r>
              <a:rPr lang="cs-CZ" sz="2000" b="1" dirty="0">
                <a:solidFill>
                  <a:srgbClr val="0033CC"/>
                </a:solidFill>
                <a:latin typeface="Arial" panose="020B0604020202020204" pitchFamily="34" charset="0"/>
                <a:cs typeface="Arial" panose="020B0604020202020204" pitchFamily="34" charset="0"/>
              </a:rPr>
              <a:t> duality </a:t>
            </a:r>
            <a:r>
              <a:rPr lang="cs-CZ" sz="2000" b="1" dirty="0" err="1">
                <a:solidFill>
                  <a:srgbClr val="0033CC"/>
                </a:solidFill>
                <a:latin typeface="Arial" panose="020B0604020202020204" pitchFamily="34" charset="0"/>
                <a:cs typeface="Arial" panose="020B0604020202020204" pitchFamily="34" charset="0"/>
              </a:rPr>
              <a:t>was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borne</a:t>
            </a:r>
            <a:r>
              <a:rPr lang="cs-CZ" sz="2000" b="1" dirty="0">
                <a:solidFill>
                  <a:srgbClr val="0033CC"/>
                </a:solidFill>
                <a:latin typeface="Arial" panose="020B0604020202020204" pitchFamily="34" charset="0"/>
                <a:cs typeface="Arial" panose="020B0604020202020204" pitchFamily="34" charset="0"/>
              </a:rPr>
              <a:t> in </a:t>
            </a:r>
            <a:r>
              <a:rPr lang="cs-CZ" sz="2000" b="1" dirty="0" err="1">
                <a:solidFill>
                  <a:srgbClr val="0033CC"/>
                </a:solidFill>
                <a:latin typeface="Arial" panose="020B0604020202020204" pitchFamily="34" charset="0"/>
                <a:cs typeface="Arial" panose="020B0604020202020204" pitchFamily="34" charset="0"/>
              </a:rPr>
              <a:t>this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paper</a:t>
            </a:r>
            <a:r>
              <a:rPr lang="cs-CZ" sz="2000" dirty="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sp>
        <p:nvSpPr>
          <p:cNvPr id="3" name="Zástupný symbol pro číslo snímku 2">
            <a:extLst>
              <a:ext uri="{FF2B5EF4-FFF2-40B4-BE49-F238E27FC236}">
                <a16:creationId xmlns:a16="http://schemas.microsoft.com/office/drawing/2014/main" id="{C4BC630B-D18B-6184-451B-3DEA8D76C48E}"/>
              </a:ext>
            </a:extLst>
          </p:cNvPr>
          <p:cNvSpPr>
            <a:spLocks noGrp="1"/>
          </p:cNvSpPr>
          <p:nvPr>
            <p:ph type="sldNum" sz="quarter" idx="12"/>
          </p:nvPr>
        </p:nvSpPr>
        <p:spPr/>
        <p:txBody>
          <a:bodyPr/>
          <a:lstStyle/>
          <a:p>
            <a:fld id="{E32C4829-0E20-40A4-81C2-06447E714AD2}" type="slidenum">
              <a:rPr lang="cs-CZ" smtClean="0"/>
              <a:t>11</a:t>
            </a:fld>
            <a:endParaRPr lang="cs-CZ"/>
          </a:p>
        </p:txBody>
      </p:sp>
      <p:sp>
        <p:nvSpPr>
          <p:cNvPr id="5" name="Zástupný symbol pro datum 4">
            <a:extLst>
              <a:ext uri="{FF2B5EF4-FFF2-40B4-BE49-F238E27FC236}">
                <a16:creationId xmlns:a16="http://schemas.microsoft.com/office/drawing/2014/main" id="{71816AEE-16E3-4A8D-DCB0-2E3D41C259AB}"/>
              </a:ext>
            </a:extLst>
          </p:cNvPr>
          <p:cNvSpPr>
            <a:spLocks noGrp="1"/>
          </p:cNvSpPr>
          <p:nvPr>
            <p:ph type="dt" sz="half" idx="10"/>
          </p:nvPr>
        </p:nvSpPr>
        <p:spPr/>
        <p:txBody>
          <a:bodyPr/>
          <a:lstStyle/>
          <a:p>
            <a:r>
              <a:rPr lang="cs-CZ"/>
              <a:t>27.11.2024</a:t>
            </a:r>
          </a:p>
        </p:txBody>
      </p:sp>
      <p:sp>
        <p:nvSpPr>
          <p:cNvPr id="7" name="Zástupný symbol pro zápatí 6">
            <a:extLst>
              <a:ext uri="{FF2B5EF4-FFF2-40B4-BE49-F238E27FC236}">
                <a16:creationId xmlns:a16="http://schemas.microsoft.com/office/drawing/2014/main" id="{3ADDDD8B-D352-959E-4429-5FDECAE133DC}"/>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407377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7E80E71-6F60-85A9-09F3-939973572A43}"/>
              </a:ext>
            </a:extLst>
          </p:cNvPr>
          <p:cNvSpPr txBox="1"/>
          <p:nvPr/>
        </p:nvSpPr>
        <p:spPr>
          <a:xfrm>
            <a:off x="478456" y="625226"/>
            <a:ext cx="8329961" cy="3908762"/>
          </a:xfrm>
          <a:prstGeom prst="rect">
            <a:avLst/>
          </a:prstGeom>
          <a:noFill/>
        </p:spPr>
        <p:txBody>
          <a:bodyPr wrap="square">
            <a:spAutoFit/>
          </a:bodyPr>
          <a:lstStyle/>
          <a:p>
            <a:pPr algn="l"/>
            <a:r>
              <a:rPr lang="en-US" sz="2000" b="0" i="1" u="none" strike="noStrike" baseline="0" dirty="0">
                <a:latin typeface="Arial" panose="020B0604020202020204" pitchFamily="34" charset="0"/>
                <a:cs typeface="Arial" panose="020B0604020202020204" pitchFamily="34" charset="0"/>
              </a:rPr>
              <a:t>The wave theory of light, which operates with continuous spatial functions,</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has worked well in the representation of purely optical phenomena</a:t>
            </a:r>
            <a:r>
              <a:rPr lang="cs-CZ" sz="2000" i="1"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and will probably never be replaced by another theory. </a:t>
            </a:r>
            <a:endParaRPr lang="cs-CZ" sz="2000" b="0" i="1" u="none" strike="noStrike" baseline="0" dirty="0">
              <a:latin typeface="Arial" panose="020B0604020202020204" pitchFamily="34" charset="0"/>
              <a:cs typeface="Arial" panose="020B0604020202020204" pitchFamily="34" charset="0"/>
            </a:endParaRPr>
          </a:p>
          <a:p>
            <a:pPr algn="l"/>
            <a:r>
              <a:rPr lang="en-US" sz="2000" b="1" i="1" u="none" strike="noStrike" baseline="0" dirty="0">
                <a:solidFill>
                  <a:srgbClr val="FF0000"/>
                </a:solidFill>
                <a:latin typeface="Arial" panose="020B0604020202020204" pitchFamily="34" charset="0"/>
                <a:cs typeface="Arial" panose="020B0604020202020204" pitchFamily="34" charset="0"/>
              </a:rPr>
              <a:t>It should be kept in</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mind, however, that the optical observations refer to time averages rather</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than instantaneous values</a:t>
            </a:r>
            <a:r>
              <a:rPr lang="en-US" sz="2000" b="0" i="1" u="none" strike="noStrike" baseline="0" dirty="0">
                <a:latin typeface="Arial" panose="020B0604020202020204" pitchFamily="34" charset="0"/>
                <a:cs typeface="Arial" panose="020B0604020202020204" pitchFamily="34" charset="0"/>
              </a:rPr>
              <a:t>. </a:t>
            </a:r>
            <a:endParaRPr lang="cs-CZ" sz="2000" b="0" i="1" u="none" strike="noStrike" baseline="0" dirty="0">
              <a:latin typeface="Arial" panose="020B0604020202020204" pitchFamily="34" charset="0"/>
              <a:cs typeface="Arial" panose="020B0604020202020204" pitchFamily="34" charset="0"/>
            </a:endParaRPr>
          </a:p>
          <a:p>
            <a:pPr algn="l"/>
            <a:endParaRPr lang="cs-CZ" sz="1000" i="1" dirty="0">
              <a:latin typeface="Arial" panose="020B0604020202020204" pitchFamily="34" charset="0"/>
              <a:cs typeface="Arial" panose="020B0604020202020204" pitchFamily="34" charset="0"/>
            </a:endParaRPr>
          </a:p>
          <a:p>
            <a:pPr algn="l"/>
            <a:r>
              <a:rPr lang="en-US" sz="2000" b="0" i="1" u="none" strike="noStrike" baseline="0" dirty="0">
                <a:latin typeface="Arial" panose="020B0604020202020204" pitchFamily="34" charset="0"/>
                <a:cs typeface="Arial" panose="020B0604020202020204" pitchFamily="34" charset="0"/>
              </a:rPr>
              <a:t>In spite of the complete experimental confirmation</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of the theory as applied to diffraction, reflection, refraction, dispersion,</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etc., </a:t>
            </a:r>
            <a:endParaRPr lang="cs-CZ" sz="2000" b="0" i="1" u="none" strike="noStrike" baseline="0" dirty="0">
              <a:latin typeface="Arial" panose="020B0604020202020204" pitchFamily="34" charset="0"/>
              <a:cs typeface="Arial" panose="020B0604020202020204" pitchFamily="34" charset="0"/>
            </a:endParaRPr>
          </a:p>
          <a:p>
            <a:pPr algn="l"/>
            <a:endParaRPr lang="cs-CZ" sz="1000" b="0" i="1" u="none" strike="noStrike" baseline="0" dirty="0">
              <a:latin typeface="Arial" panose="020B0604020202020204" pitchFamily="34" charset="0"/>
              <a:cs typeface="Arial" panose="020B0604020202020204" pitchFamily="34" charset="0"/>
            </a:endParaRPr>
          </a:p>
          <a:p>
            <a:pPr algn="l"/>
            <a:r>
              <a:rPr lang="en-US" sz="2000" b="1" i="1" u="none" strike="noStrike" baseline="0" dirty="0">
                <a:solidFill>
                  <a:srgbClr val="0033CC"/>
                </a:solidFill>
                <a:latin typeface="Arial" panose="020B0604020202020204" pitchFamily="34" charset="0"/>
                <a:cs typeface="Arial" panose="020B0604020202020204" pitchFamily="34" charset="0"/>
              </a:rPr>
              <a:t>it is still conceivable that the theory of light which operates with continuous</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spatial functions may lead to contradictions with experience when</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it is applied to the </a:t>
            </a:r>
            <a:r>
              <a:rPr lang="en-US" sz="2000" b="1" i="1" u="sng" strike="noStrike" baseline="0" dirty="0">
                <a:solidFill>
                  <a:srgbClr val="FF0000"/>
                </a:solidFill>
                <a:latin typeface="Arial" panose="020B0604020202020204" pitchFamily="34" charset="0"/>
                <a:cs typeface="Arial" panose="020B0604020202020204" pitchFamily="34" charset="0"/>
              </a:rPr>
              <a:t>phenomena of emission and transformation of light.</a:t>
            </a:r>
          </a:p>
        </p:txBody>
      </p:sp>
      <p:sp>
        <p:nvSpPr>
          <p:cNvPr id="6" name="TextovéPole 5">
            <a:extLst>
              <a:ext uri="{FF2B5EF4-FFF2-40B4-BE49-F238E27FC236}">
                <a16:creationId xmlns:a16="http://schemas.microsoft.com/office/drawing/2014/main" id="{00B982B4-B60F-E09F-0CAB-5B66728D276D}"/>
              </a:ext>
            </a:extLst>
          </p:cNvPr>
          <p:cNvSpPr txBox="1"/>
          <p:nvPr/>
        </p:nvSpPr>
        <p:spPr>
          <a:xfrm>
            <a:off x="478456" y="4532264"/>
            <a:ext cx="5734262" cy="400110"/>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and these </a:t>
            </a:r>
            <a:r>
              <a:rPr lang="cs-CZ" sz="2000" dirty="0" err="1">
                <a:latin typeface="Arial" panose="020B0604020202020204" pitchFamily="34" charset="0"/>
                <a:cs typeface="Arial" panose="020B0604020202020204" pitchFamily="34" charset="0"/>
              </a:rPr>
              <a:t>phenomena</a:t>
            </a:r>
            <a:r>
              <a:rPr lang="cs-CZ" sz="2000" dirty="0">
                <a:latin typeface="Arial" panose="020B0604020202020204" pitchFamily="34" charset="0"/>
                <a:cs typeface="Arial" panose="020B0604020202020204" pitchFamily="34" charset="0"/>
              </a:rPr>
              <a:t> are </a:t>
            </a:r>
            <a:r>
              <a:rPr lang="cs-CZ" sz="2000" dirty="0" err="1">
                <a:latin typeface="Arial" panose="020B0604020202020204" pitchFamily="34" charset="0"/>
                <a:cs typeface="Arial" panose="020B0604020202020204" pitchFamily="34" charset="0"/>
              </a:rPr>
              <a:t>better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understood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if</a:t>
            </a:r>
            <a:r>
              <a:rPr lang="cs-CZ" sz="2000" dirty="0">
                <a:latin typeface="Arial" panose="020B0604020202020204" pitchFamily="34" charset="0"/>
                <a:cs typeface="Arial" panose="020B0604020202020204" pitchFamily="34" charset="0"/>
              </a:rPr>
              <a:t>   </a:t>
            </a:r>
            <a:endParaRPr lang="en-AU" sz="2000" dirty="0">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6ACE611D-A238-E355-C1CE-4F9196397992}"/>
              </a:ext>
            </a:extLst>
          </p:cNvPr>
          <p:cNvSpPr>
            <a:spLocks noGrp="1"/>
          </p:cNvSpPr>
          <p:nvPr>
            <p:ph type="sldNum" sz="quarter" idx="12"/>
          </p:nvPr>
        </p:nvSpPr>
        <p:spPr/>
        <p:txBody>
          <a:bodyPr/>
          <a:lstStyle/>
          <a:p>
            <a:fld id="{E32C4829-0E20-40A4-81C2-06447E714AD2}" type="slidenum">
              <a:rPr lang="cs-CZ" smtClean="0"/>
              <a:t>12</a:t>
            </a:fld>
            <a:endParaRPr lang="cs-CZ"/>
          </a:p>
        </p:txBody>
      </p:sp>
      <p:sp>
        <p:nvSpPr>
          <p:cNvPr id="3" name="Zástupný symbol pro datum 2">
            <a:extLst>
              <a:ext uri="{FF2B5EF4-FFF2-40B4-BE49-F238E27FC236}">
                <a16:creationId xmlns:a16="http://schemas.microsoft.com/office/drawing/2014/main" id="{FEF793B6-25FE-2407-DDCD-269026B47BCA}"/>
              </a:ext>
            </a:extLst>
          </p:cNvPr>
          <p:cNvSpPr>
            <a:spLocks noGrp="1"/>
          </p:cNvSpPr>
          <p:nvPr>
            <p:ph type="dt" sz="half" idx="10"/>
          </p:nvPr>
        </p:nvSpPr>
        <p:spPr/>
        <p:txBody>
          <a:bodyPr/>
          <a:lstStyle/>
          <a:p>
            <a:r>
              <a:rPr lang="cs-CZ"/>
              <a:t>27.11.2024</a:t>
            </a:r>
          </a:p>
        </p:txBody>
      </p:sp>
      <p:sp>
        <p:nvSpPr>
          <p:cNvPr id="4" name="Zástupný symbol pro zápatí 3">
            <a:extLst>
              <a:ext uri="{FF2B5EF4-FFF2-40B4-BE49-F238E27FC236}">
                <a16:creationId xmlns:a16="http://schemas.microsoft.com/office/drawing/2014/main" id="{9867D330-F5B1-981B-C8B6-846CE5E6A40C}"/>
              </a:ext>
            </a:extLst>
          </p:cNvPr>
          <p:cNvSpPr>
            <a:spLocks noGrp="1"/>
          </p:cNvSpPr>
          <p:nvPr>
            <p:ph type="ftr" sz="quarter" idx="11"/>
          </p:nvPr>
        </p:nvSpPr>
        <p:spPr/>
        <p:txBody>
          <a:bodyPr/>
          <a:lstStyle/>
          <a:p>
            <a:r>
              <a:rPr lang="cs-CZ"/>
              <a:t>Divisional seminar</a:t>
            </a:r>
          </a:p>
        </p:txBody>
      </p:sp>
      <p:sp>
        <p:nvSpPr>
          <p:cNvPr id="7" name="TextovéPole 6">
            <a:extLst>
              <a:ext uri="{FF2B5EF4-FFF2-40B4-BE49-F238E27FC236}">
                <a16:creationId xmlns:a16="http://schemas.microsoft.com/office/drawing/2014/main" id="{6709BA41-DA00-F3F3-B616-252804BC96B7}"/>
              </a:ext>
            </a:extLst>
          </p:cNvPr>
          <p:cNvSpPr txBox="1"/>
          <p:nvPr/>
        </p:nvSpPr>
        <p:spPr>
          <a:xfrm>
            <a:off x="478457" y="5027695"/>
            <a:ext cx="8329961" cy="1631216"/>
          </a:xfrm>
          <a:prstGeom prst="rect">
            <a:avLst/>
          </a:prstGeom>
          <a:solidFill>
            <a:schemeClr val="bg1"/>
          </a:solidFill>
        </p:spPr>
        <p:txBody>
          <a:bodyPr wrap="square">
            <a:spAutoFit/>
          </a:bodyPr>
          <a:lstStyle/>
          <a:p>
            <a:pPr algn="l">
              <a:tabLst>
                <a:tab pos="534988" algn="l"/>
              </a:tabLst>
            </a:pPr>
            <a:r>
              <a:rPr lang="en-US" sz="2000" b="1" i="1" strike="noStrike" baseline="0" dirty="0">
                <a:solidFill>
                  <a:srgbClr val="FF0000"/>
                </a:solidFill>
                <a:latin typeface="Arial" panose="020B0604020202020204" pitchFamily="34" charset="0"/>
                <a:cs typeface="Arial" panose="020B0604020202020204" pitchFamily="34" charset="0"/>
              </a:rPr>
              <a:t>the</a:t>
            </a:r>
            <a:r>
              <a:rPr lang="en-US" sz="2000" i="1" strike="noStrike" baseline="0" dirty="0">
                <a:latin typeface="Arial" panose="020B0604020202020204" pitchFamily="34" charset="0"/>
                <a:cs typeface="Arial" panose="020B0604020202020204" pitchFamily="34" charset="0"/>
              </a:rPr>
              <a:t> </a:t>
            </a:r>
            <a:r>
              <a:rPr lang="en-US" sz="2000" b="1" i="1" strike="noStrike" baseline="0" dirty="0">
                <a:solidFill>
                  <a:srgbClr val="FF0000"/>
                </a:solidFill>
                <a:latin typeface="Arial" panose="020B0604020202020204" pitchFamily="34" charset="0"/>
                <a:cs typeface="Arial" panose="020B0604020202020204" pitchFamily="34" charset="0"/>
              </a:rPr>
              <a:t>energy of a light ray spreading out from a point</a:t>
            </a:r>
            <a:r>
              <a:rPr lang="cs-CZ" sz="2000" b="1" i="1" strike="noStrike" baseline="0" dirty="0">
                <a:solidFill>
                  <a:srgbClr val="FF0000"/>
                </a:solidFill>
                <a:latin typeface="Arial" panose="020B0604020202020204" pitchFamily="34" charset="0"/>
                <a:cs typeface="Arial" panose="020B0604020202020204" pitchFamily="34" charset="0"/>
              </a:rPr>
              <a:t> </a:t>
            </a:r>
            <a:r>
              <a:rPr lang="en-US" sz="2000" b="1" i="1" strike="noStrike" baseline="0" dirty="0">
                <a:solidFill>
                  <a:srgbClr val="FF0000"/>
                </a:solidFill>
                <a:latin typeface="Arial" panose="020B0604020202020204" pitchFamily="34" charset="0"/>
                <a:cs typeface="Arial" panose="020B0604020202020204" pitchFamily="34" charset="0"/>
              </a:rPr>
              <a:t>source is not continuously distributed over an increasing space but consists</a:t>
            </a:r>
            <a:r>
              <a:rPr lang="cs-CZ" sz="2000" b="1" i="1" strike="noStrike" baseline="0" dirty="0">
                <a:solidFill>
                  <a:srgbClr val="FF0000"/>
                </a:solidFill>
                <a:latin typeface="Arial" panose="020B0604020202020204" pitchFamily="34" charset="0"/>
                <a:cs typeface="Arial" panose="020B0604020202020204" pitchFamily="34" charset="0"/>
              </a:rPr>
              <a:t> </a:t>
            </a:r>
            <a:r>
              <a:rPr lang="en-US" sz="2000" b="1" i="1" strike="noStrike" baseline="0" dirty="0">
                <a:solidFill>
                  <a:srgbClr val="FF0000"/>
                </a:solidFill>
                <a:latin typeface="Arial" panose="020B0604020202020204" pitchFamily="34" charset="0"/>
                <a:cs typeface="Arial" panose="020B0604020202020204" pitchFamily="34" charset="0"/>
              </a:rPr>
              <a:t>of a finite number of energy quanta which are localized at points in space</a:t>
            </a:r>
            <a:r>
              <a:rPr lang="en-US" sz="2000" i="1" strike="noStrike" baseline="0" dirty="0">
                <a:latin typeface="Arial" panose="020B0604020202020204" pitchFamily="34" charset="0"/>
                <a:cs typeface="Arial" panose="020B0604020202020204" pitchFamily="34" charset="0"/>
              </a:rPr>
              <a:t>,</a:t>
            </a:r>
            <a:r>
              <a:rPr lang="cs-CZ" sz="2000" i="1" strike="noStrike" baseline="0" dirty="0">
                <a:latin typeface="Arial" panose="020B0604020202020204" pitchFamily="34" charset="0"/>
                <a:cs typeface="Arial" panose="020B0604020202020204" pitchFamily="34" charset="0"/>
              </a:rPr>
              <a:t> </a:t>
            </a:r>
            <a:r>
              <a:rPr lang="en-US" sz="2000" i="1" strike="noStrike" baseline="0" dirty="0">
                <a:latin typeface="Arial" panose="020B0604020202020204" pitchFamily="34" charset="0"/>
                <a:cs typeface="Arial" panose="020B0604020202020204" pitchFamily="34" charset="0"/>
              </a:rPr>
              <a:t>which move without dividing, and which can only be produced and absorbed</a:t>
            </a:r>
            <a:r>
              <a:rPr lang="cs-CZ" sz="2000" i="1" strike="noStrike" baseline="0" dirty="0">
                <a:latin typeface="Arial" panose="020B0604020202020204" pitchFamily="34" charset="0"/>
                <a:cs typeface="Arial" panose="020B0604020202020204" pitchFamily="34" charset="0"/>
              </a:rPr>
              <a:t> as </a:t>
            </a:r>
            <a:r>
              <a:rPr lang="cs-CZ" sz="2000" i="1" strike="noStrike" baseline="0" dirty="0" err="1">
                <a:latin typeface="Arial" panose="020B0604020202020204" pitchFamily="34" charset="0"/>
                <a:cs typeface="Arial" panose="020B0604020202020204" pitchFamily="34" charset="0"/>
              </a:rPr>
              <a:t>complete</a:t>
            </a:r>
            <a:r>
              <a:rPr lang="cs-CZ" sz="2000" i="1" strike="noStrike" baseline="0" dirty="0">
                <a:latin typeface="Arial" panose="020B0604020202020204" pitchFamily="34" charset="0"/>
                <a:cs typeface="Arial" panose="020B0604020202020204" pitchFamily="34" charset="0"/>
              </a:rPr>
              <a:t> </a:t>
            </a:r>
            <a:r>
              <a:rPr lang="cs-CZ" sz="2000" i="1" strike="noStrike" baseline="0" dirty="0" err="1">
                <a:latin typeface="Arial" panose="020B0604020202020204" pitchFamily="34" charset="0"/>
                <a:cs typeface="Arial" panose="020B0604020202020204" pitchFamily="34" charset="0"/>
              </a:rPr>
              <a:t>units</a:t>
            </a:r>
            <a:r>
              <a:rPr lang="cs-CZ" sz="2000" i="1" strike="noStrike" baseline="0" dirty="0">
                <a:latin typeface="Arial" panose="020B0604020202020204" pitchFamily="34" charset="0"/>
                <a:cs typeface="Arial" panose="020B0604020202020204" pitchFamily="34" charset="0"/>
              </a:rPr>
              <a:t>.</a:t>
            </a:r>
          </a:p>
        </p:txBody>
      </p:sp>
      <p:sp>
        <p:nvSpPr>
          <p:cNvPr id="9" name="TextovéPole 8">
            <a:extLst>
              <a:ext uri="{FF2B5EF4-FFF2-40B4-BE49-F238E27FC236}">
                <a16:creationId xmlns:a16="http://schemas.microsoft.com/office/drawing/2014/main" id="{4F63272D-5924-0558-33BC-F7447FDCEAEF}"/>
              </a:ext>
            </a:extLst>
          </p:cNvPr>
          <p:cNvSpPr txBox="1"/>
          <p:nvPr/>
        </p:nvSpPr>
        <p:spPr>
          <a:xfrm>
            <a:off x="478456" y="199089"/>
            <a:ext cx="2180405" cy="400110"/>
          </a:xfrm>
          <a:prstGeom prst="rect">
            <a:avLst/>
          </a:prstGeom>
          <a:noFill/>
        </p:spPr>
        <p:txBody>
          <a:bodyPr wrap="none" rtlCol="0">
            <a:spAutoFit/>
          </a:bodyPr>
          <a:lstStyle/>
          <a:p>
            <a:r>
              <a:rPr lang="cs-CZ" sz="2000" b="1" u="sng" dirty="0" err="1">
                <a:solidFill>
                  <a:srgbClr val="0033CC"/>
                </a:solidFill>
                <a:latin typeface="Arial" panose="020B0604020202020204" pitchFamily="34" charset="0"/>
                <a:cs typeface="Arial" panose="020B0604020202020204" pitchFamily="34" charset="0"/>
              </a:rPr>
              <a:t>Key</a:t>
            </a:r>
            <a:r>
              <a:rPr lang="cs-CZ" sz="2000" b="1" u="sng" dirty="0">
                <a:solidFill>
                  <a:srgbClr val="0033CC"/>
                </a:solidFill>
                <a:latin typeface="Arial" panose="020B0604020202020204" pitchFamily="34" charset="0"/>
                <a:cs typeface="Arial" panose="020B0604020202020204" pitchFamily="34" charset="0"/>
              </a:rPr>
              <a:t> </a:t>
            </a:r>
            <a:r>
              <a:rPr lang="cs-CZ" sz="2000" b="1" u="sng" dirty="0" err="1">
                <a:solidFill>
                  <a:srgbClr val="0033CC"/>
                </a:solidFill>
                <a:latin typeface="Arial" panose="020B0604020202020204" pitchFamily="34" charset="0"/>
                <a:cs typeface="Arial" panose="020B0604020202020204" pitchFamily="34" charset="0"/>
              </a:rPr>
              <a:t>observation</a:t>
            </a:r>
            <a:endParaRPr lang="en-AU" sz="2000" b="1" u="sng"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371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10"/>
                                        <p:tgtEl>
                                          <p:spTgt spid="5">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10"/>
                                        <p:tgtEl>
                                          <p:spTgt spid="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1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ovéPole 1">
                <a:extLst>
                  <a:ext uri="{FF2B5EF4-FFF2-40B4-BE49-F238E27FC236}">
                    <a16:creationId xmlns:a16="http://schemas.microsoft.com/office/drawing/2014/main" id="{3FD36A3B-FF7C-FA98-D24B-E62439C362D2}"/>
                  </a:ext>
                </a:extLst>
              </p:cNvPr>
              <p:cNvSpPr txBox="1"/>
              <p:nvPr/>
            </p:nvSpPr>
            <p:spPr>
              <a:xfrm>
                <a:off x="500759" y="794184"/>
                <a:ext cx="8385718" cy="3108543"/>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Einstein </a:t>
                </a:r>
                <a:r>
                  <a:rPr lang="cs-CZ" sz="2000" dirty="0" err="1">
                    <a:latin typeface="Arial" panose="020B0604020202020204" pitchFamily="34" charset="0"/>
                    <a:cs typeface="Arial" panose="020B0604020202020204" pitchFamily="34" charset="0"/>
                  </a:rPr>
                  <a:t>worked</a:t>
                </a:r>
                <a:r>
                  <a:rPr lang="cs-CZ" sz="2000" dirty="0">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directly</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with</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electromagnetic</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radiation</a:t>
                </a:r>
                <a:r>
                  <a:rPr lang="cs-CZ" sz="2000" b="1" dirty="0">
                    <a:solidFill>
                      <a:srgbClr val="0033CC"/>
                    </a:solidFill>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rather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than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ocillators</a:t>
                </a:r>
                <a:r>
                  <a:rPr lang="cs-CZ" sz="2000" dirty="0">
                    <a:latin typeface="Arial" panose="020B0604020202020204" pitchFamily="34" charset="0"/>
                    <a:cs typeface="Arial" panose="020B0604020202020204" pitchFamily="34" charset="0"/>
                  </a:rPr>
                  <a:t> as Planck.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central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concept</a:t>
                </a:r>
                <a:r>
                  <a:rPr lang="cs-CZ" sz="2000" dirty="0">
                    <a:latin typeface="Arial" panose="020B0604020202020204" pitchFamily="34" charset="0"/>
                    <a:cs typeface="Arial" panose="020B0604020202020204" pitchFamily="34" charset="0"/>
                  </a:rPr>
                  <a:t> he </a:t>
                </a:r>
                <a:r>
                  <a:rPr lang="cs-CZ" sz="2000" dirty="0" err="1">
                    <a:latin typeface="Arial" panose="020B0604020202020204" pitchFamily="34" charset="0"/>
                    <a:cs typeface="Arial" panose="020B0604020202020204" pitchFamily="34" charset="0"/>
                  </a:rPr>
                  <a:t>used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was</a:t>
                </a:r>
                <a:r>
                  <a:rPr lang="cs-CZ" sz="2000" dirty="0">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entropy</a:t>
                </a:r>
                <a:endParaRPr lang="cs-CZ" sz="2000" b="1" dirty="0">
                  <a:solidFill>
                    <a:srgbClr val="0033CC"/>
                  </a:solidFill>
                  <a:latin typeface="Arial" panose="020B0604020202020204" pitchFamily="34" charset="0"/>
                  <a:cs typeface="Arial" panose="020B0604020202020204" pitchFamily="34" charset="0"/>
                </a:endParaRPr>
              </a:p>
              <a:p>
                <a:endParaRPr lang="cs-CZ" sz="900" dirty="0">
                  <a:latin typeface="Arial" panose="020B0604020202020204" pitchFamily="34" charset="0"/>
                  <a:cs typeface="Arial" panose="020B0604020202020204" pitchFamily="34" charset="0"/>
                </a:endParaRPr>
              </a:p>
              <a:p>
                <a:r>
                  <a:rPr lang="cs-CZ" sz="2800" dirty="0">
                    <a:latin typeface="Arial" panose="020B0604020202020204" pitchFamily="34" charset="0"/>
                    <a:cs typeface="Arial" panose="020B0604020202020204" pitchFamily="34" charset="0"/>
                  </a:rPr>
                  <a:t> </a:t>
                </a:r>
                <a14:m>
                  <m:oMath xmlns:m="http://schemas.openxmlformats.org/officeDocument/2006/math">
                    <m:r>
                      <a:rPr lang="cs-CZ" sz="2800" b="0" i="0" smtClean="0">
                        <a:latin typeface="Cambria Math" panose="02040503050406030204" pitchFamily="18" charset="0"/>
                        <a:cs typeface="Arial" panose="020B0604020202020204" pitchFamily="34" charset="0"/>
                      </a:rPr>
                      <m:t>                                 </m:t>
                    </m:r>
                    <m:r>
                      <a:rPr lang="cs-CZ" sz="2800" b="0" i="1" smtClean="0">
                        <a:latin typeface="Cambria Math" panose="02040503050406030204" pitchFamily="18" charset="0"/>
                        <a:cs typeface="Arial" panose="020B0604020202020204" pitchFamily="34" charset="0"/>
                      </a:rPr>
                      <m:t>𝑆</m:t>
                    </m:r>
                    <m:d>
                      <m:dPr>
                        <m:ctrlPr>
                          <a:rPr lang="cs-CZ" sz="2800" b="0" i="1" smtClean="0">
                            <a:latin typeface="Cambria Math" panose="02040503050406030204" pitchFamily="18" charset="0"/>
                            <a:cs typeface="Arial" panose="020B0604020202020204" pitchFamily="34" charset="0"/>
                          </a:rPr>
                        </m:ctrlPr>
                      </m:dPr>
                      <m:e>
                        <m:r>
                          <a:rPr lang="cs-CZ" sz="2800" b="0" i="1" smtClean="0">
                            <a:latin typeface="Cambria Math" panose="02040503050406030204" pitchFamily="18" charset="0"/>
                            <a:cs typeface="Arial" panose="020B0604020202020204" pitchFamily="34" charset="0"/>
                          </a:rPr>
                          <m:t>𝑢</m:t>
                        </m:r>
                        <m:d>
                          <m:dPr>
                            <m:ctrlPr>
                              <a:rPr lang="cs-CZ" sz="2800" b="0" i="1" smtClean="0">
                                <a:latin typeface="Cambria Math" panose="02040503050406030204" pitchFamily="18" charset="0"/>
                                <a:cs typeface="Arial" panose="020B0604020202020204" pitchFamily="34" charset="0"/>
                              </a:rPr>
                            </m:ctrlPr>
                          </m:dPr>
                          <m:e>
                            <m:r>
                              <a:rPr lang="cs-CZ" sz="2800" b="0" i="1" smtClean="0">
                                <a:latin typeface="Cambria Math" panose="02040503050406030204" pitchFamily="18" charset="0"/>
                                <a:ea typeface="Cambria Math" panose="02040503050406030204" pitchFamily="18" charset="0"/>
                                <a:cs typeface="Arial" panose="020B0604020202020204" pitchFamily="34" charset="0"/>
                              </a:rPr>
                              <m:t>𝜈</m:t>
                            </m:r>
                            <m:r>
                              <a:rPr lang="cs-CZ" sz="2800" b="0" i="1" smtClean="0">
                                <a:latin typeface="Cambria Math" panose="02040503050406030204" pitchFamily="18" charset="0"/>
                                <a:ea typeface="Cambria Math" panose="02040503050406030204" pitchFamily="18" charset="0"/>
                                <a:cs typeface="Arial" panose="020B0604020202020204" pitchFamily="34" charset="0"/>
                              </a:rPr>
                              <m:t>,</m:t>
                            </m:r>
                            <m:r>
                              <a:rPr lang="cs-CZ" sz="2800" b="0" i="1" smtClean="0">
                                <a:latin typeface="Cambria Math" panose="02040503050406030204" pitchFamily="18" charset="0"/>
                                <a:ea typeface="Cambria Math" panose="02040503050406030204" pitchFamily="18" charset="0"/>
                                <a:cs typeface="Arial" panose="020B0604020202020204" pitchFamily="34" charset="0"/>
                              </a:rPr>
                              <m:t>𝑇</m:t>
                            </m:r>
                          </m:e>
                        </m:d>
                        <m:r>
                          <a:rPr lang="cs-CZ" sz="2800" b="0" i="1" smtClean="0">
                            <a:latin typeface="Cambria Math" panose="02040503050406030204" pitchFamily="18" charset="0"/>
                            <a:ea typeface="Cambria Math" panose="02040503050406030204" pitchFamily="18" charset="0"/>
                            <a:cs typeface="Arial" panose="020B0604020202020204" pitchFamily="34" charset="0"/>
                          </a:rPr>
                          <m:t>,</m:t>
                        </m:r>
                        <m:r>
                          <a:rPr lang="cs-CZ" sz="2800" b="0" i="1" smtClean="0">
                            <a:latin typeface="Cambria Math" panose="02040503050406030204" pitchFamily="18" charset="0"/>
                            <a:ea typeface="Cambria Math" panose="02040503050406030204" pitchFamily="18" charset="0"/>
                            <a:cs typeface="Arial" panose="020B0604020202020204" pitchFamily="34" charset="0"/>
                          </a:rPr>
                          <m:t>𝜈</m:t>
                        </m:r>
                      </m:e>
                    </m:d>
                    <m:r>
                      <a:rPr lang="cs-CZ" sz="2800" b="0" i="1" smtClean="0">
                        <a:latin typeface="Cambria Math" panose="02040503050406030204" pitchFamily="18" charset="0"/>
                        <a:ea typeface="Cambria Math" panose="02040503050406030204" pitchFamily="18" charset="0"/>
                        <a:cs typeface="Arial" panose="020B0604020202020204" pitchFamily="34" charset="0"/>
                      </a:rPr>
                      <m:t> </m:t>
                    </m:r>
                  </m:oMath>
                </a14:m>
                <a:endParaRPr lang="cs-CZ" sz="2800" b="0" dirty="0">
                  <a:latin typeface="Arial" panose="020B0604020202020204" pitchFamily="34" charset="0"/>
                  <a:ea typeface="Cambria Math" panose="02040503050406030204" pitchFamily="18" charset="0"/>
                  <a:cs typeface="Arial" panose="020B0604020202020204" pitchFamily="34" charset="0"/>
                </a:endParaRPr>
              </a:p>
              <a:p>
                <a:endParaRPr lang="cs-CZ" sz="900" dirty="0">
                  <a:latin typeface="Arial" panose="020B0604020202020204" pitchFamily="34" charset="0"/>
                  <a:cs typeface="Arial" panose="020B0604020202020204" pitchFamily="34" charset="0"/>
                </a:endParaRPr>
              </a:p>
              <a:p>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this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radiation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which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function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spectral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density</a:t>
                </a:r>
                <a:r>
                  <a:rPr lang="cs-CZ" sz="2000" dirty="0">
                    <a:latin typeface="Arial" panose="020B0604020202020204" pitchFamily="34" charset="0"/>
                    <a:cs typeface="Arial" panose="020B0604020202020204" pitchFamily="34" charset="0"/>
                  </a:rPr>
                  <a:t> </a:t>
                </a:r>
                <a14:m>
                  <m:oMath xmlns:m="http://schemas.openxmlformats.org/officeDocument/2006/math">
                    <m:r>
                      <a:rPr lang="cs-CZ" sz="2000" b="0" i="1" smtClean="0">
                        <a:latin typeface="Cambria Math" panose="02040503050406030204" pitchFamily="18" charset="0"/>
                        <a:cs typeface="Arial" panose="020B0604020202020204" pitchFamily="34" charset="0"/>
                      </a:rPr>
                      <m:t>𝑢</m:t>
                    </m:r>
                    <m:d>
                      <m:dPr>
                        <m:ctrlPr>
                          <a:rPr lang="cs-CZ" sz="2000" b="0" i="1" smtClean="0">
                            <a:latin typeface="Cambria Math" panose="02040503050406030204" pitchFamily="18" charset="0"/>
                            <a:cs typeface="Arial" panose="020B0604020202020204" pitchFamily="34" charset="0"/>
                          </a:rPr>
                        </m:ctrlPr>
                      </m:dPr>
                      <m:e>
                        <m:r>
                          <a:rPr lang="cs-CZ" sz="2000" b="0" i="1" smtClean="0">
                            <a:latin typeface="Cambria Math" panose="02040503050406030204" pitchFamily="18" charset="0"/>
                            <a:ea typeface="Cambria Math" panose="02040503050406030204" pitchFamily="18" charset="0"/>
                            <a:cs typeface="Arial" panose="020B0604020202020204" pitchFamily="34" charset="0"/>
                          </a:rPr>
                          <m:t>𝜈</m:t>
                        </m:r>
                        <m:r>
                          <a:rPr lang="cs-CZ" sz="2000" b="0" i="1" smtClean="0">
                            <a:latin typeface="Cambria Math" panose="02040503050406030204" pitchFamily="18" charset="0"/>
                            <a:ea typeface="Cambria Math" panose="02040503050406030204" pitchFamily="18" charset="0"/>
                            <a:cs typeface="Arial" panose="020B0604020202020204" pitchFamily="34" charset="0"/>
                          </a:rPr>
                          <m:t>,</m:t>
                        </m:r>
                        <m:r>
                          <a:rPr lang="cs-CZ" sz="2000" b="0" i="1" smtClean="0">
                            <a:latin typeface="Cambria Math" panose="02040503050406030204" pitchFamily="18" charset="0"/>
                            <a:ea typeface="Cambria Math" panose="02040503050406030204" pitchFamily="18" charset="0"/>
                            <a:cs typeface="Arial" panose="020B0604020202020204" pitchFamily="34" charset="0"/>
                          </a:rPr>
                          <m:t>𝑇</m:t>
                        </m:r>
                      </m:e>
                    </m:d>
                    <m:r>
                      <a:rPr lang="cs-CZ" sz="2000" b="0" i="0" smtClean="0">
                        <a:latin typeface="Cambria Math" panose="02040503050406030204" pitchFamily="18" charset="0"/>
                        <a:ea typeface="Cambria Math" panose="02040503050406030204" pitchFamily="18" charset="0"/>
                        <a:cs typeface="Arial" panose="020B0604020202020204" pitchFamily="34" charset="0"/>
                      </a:rPr>
                      <m:t>.</m:t>
                    </m:r>
                  </m:oMath>
                </a14:m>
                <a:r>
                  <a:rPr lang="cs-CZ" sz="2000" dirty="0">
                    <a:latin typeface="Arial" panose="020B0604020202020204" pitchFamily="34" charset="0"/>
                    <a:cs typeface="Arial" panose="020B0604020202020204" pitchFamily="34" charset="0"/>
                  </a:rPr>
                  <a:t> </a:t>
                </a:r>
              </a:p>
              <a:p>
                <a:endParaRPr lang="cs-CZ" sz="1000" u="sng" dirty="0">
                  <a:latin typeface="Arial" panose="020B0604020202020204" pitchFamily="34" charset="0"/>
                  <a:cs typeface="Arial" panose="020B0604020202020204" pitchFamily="34" charset="0"/>
                </a:endParaRPr>
              </a:p>
              <a:p>
                <a:r>
                  <a:rPr lang="cs-CZ" sz="2000" b="1" dirty="0" err="1">
                    <a:solidFill>
                      <a:srgbClr val="0033CC"/>
                    </a:solidFill>
                    <a:latin typeface="Arial" panose="020B0604020202020204" pitchFamily="34" charset="0"/>
                    <a:cs typeface="Arial" panose="020B0604020202020204" pitchFamily="34" charset="0"/>
                  </a:rPr>
                  <a:t>Using</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expression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for</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entropy</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which</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yields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Wien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law</a:t>
                </a:r>
                <a:r>
                  <a:rPr lang="cs-CZ" sz="2000" dirty="0">
                    <a:latin typeface="Arial" panose="020B0604020202020204" pitchFamily="34" charset="0"/>
                    <a:cs typeface="Arial" panose="020B0604020202020204" pitchFamily="34" charset="0"/>
                  </a:rPr>
                  <a:t> </a:t>
                </a:r>
                <a:r>
                  <a:rPr lang="cs-CZ" sz="2000" b="1" dirty="0">
                    <a:solidFill>
                      <a:srgbClr val="0033CC"/>
                    </a:solidFill>
                    <a:latin typeface="Arial" panose="020B0604020202020204" pitchFamily="34" charset="0"/>
                    <a:cs typeface="Arial" panose="020B0604020202020204" pitchFamily="34" charset="0"/>
                  </a:rPr>
                  <a:t>Einstein </a:t>
                </a:r>
                <a:r>
                  <a:rPr lang="cs-CZ" sz="2000" b="1" dirty="0" err="1">
                    <a:solidFill>
                      <a:srgbClr val="0033CC"/>
                    </a:solidFill>
                    <a:latin typeface="Arial" panose="020B0604020202020204" pitchFamily="34" charset="0"/>
                    <a:cs typeface="Arial" panose="020B0604020202020204" pitchFamily="34" charset="0"/>
                  </a:rPr>
                  <a:t>calculated</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volume</a:t>
                </a:r>
                <a:r>
                  <a:rPr lang="cs-CZ" sz="2000" b="1" dirty="0">
                    <a:solidFill>
                      <a:srgbClr val="0033CC"/>
                    </a:solidFill>
                    <a:latin typeface="Arial" panose="020B0604020202020204" pitchFamily="34" charset="0"/>
                    <a:cs typeface="Arial" panose="020B0604020202020204" pitchFamily="34" charset="0"/>
                  </a:rPr>
                  <a:t> dependence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entropy</a:t>
                </a:r>
                <a:r>
                  <a:rPr lang="cs-CZ" sz="2000" b="1" dirty="0">
                    <a:solidFill>
                      <a:srgbClr val="0033CC"/>
                    </a:solidFill>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black</a:t>
                </a:r>
                <a:r>
                  <a:rPr lang="cs-CZ" sz="2000" dirty="0">
                    <a:latin typeface="Arial" panose="020B0604020202020204" pitchFamily="34" charset="0"/>
                    <a:cs typeface="Arial" panose="020B0604020202020204" pitchFamily="34" charset="0"/>
                  </a:rPr>
                  <a:t> body </a:t>
                </a:r>
                <a:r>
                  <a:rPr lang="cs-CZ" sz="2000" dirty="0" err="1">
                    <a:latin typeface="Arial" panose="020B0604020202020204" pitchFamily="34" charset="0"/>
                    <a:cs typeface="Arial" panose="020B0604020202020204" pitchFamily="34" charset="0"/>
                  </a:rPr>
                  <a:t>radiation</a:t>
                </a:r>
                <a:r>
                  <a:rPr lang="cs-CZ" sz="2000" dirty="0">
                    <a:latin typeface="Arial" panose="020B0604020202020204" pitchFamily="34" charset="0"/>
                    <a:cs typeface="Arial" panose="020B0604020202020204" pitchFamily="34" charset="0"/>
                  </a:rPr>
                  <a:t> </a:t>
                </a:r>
              </a:p>
              <a:p>
                <a:r>
                  <a:rPr lang="cs-CZ" sz="2000" dirty="0">
                    <a:latin typeface="Arial" panose="020B0604020202020204" pitchFamily="34" charset="0"/>
                    <a:cs typeface="Arial" panose="020B0604020202020204" pitchFamily="34" charset="0"/>
                  </a:rPr>
                  <a:t>and </a:t>
                </a:r>
                <a:r>
                  <a:rPr lang="cs-CZ" sz="2000" dirty="0" err="1">
                    <a:latin typeface="Arial" panose="020B0604020202020204" pitchFamily="34" charset="0"/>
                    <a:cs typeface="Arial" panose="020B0604020202020204" pitchFamily="34" charset="0"/>
                  </a:rPr>
                  <a:t>found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that</a:t>
                </a:r>
                <a:r>
                  <a:rPr lang="cs-CZ" sz="2000" dirty="0">
                    <a:latin typeface="Arial" panose="020B0604020202020204" pitchFamily="34" charset="0"/>
                    <a:cs typeface="Arial" panose="020B0604020202020204" pitchFamily="34" charset="0"/>
                  </a:rPr>
                  <a:t> </a:t>
                </a:r>
                <a:r>
                  <a:rPr lang="cs-CZ" sz="2000" kern="100" dirty="0" err="1">
                    <a:latin typeface="Arial" panose="020B0604020202020204" pitchFamily="34" charset="0"/>
                    <a:cs typeface="Arial" panose="020B0604020202020204" pitchFamily="34" charset="0"/>
                  </a:rPr>
                  <a:t>i</a:t>
                </a:r>
                <a:r>
                  <a:rPr lang="cs-CZ" sz="2000" kern="100" dirty="0" err="1">
                    <a:latin typeface="Arial" panose="020B0604020202020204" pitchFamily="34" charset="0"/>
                    <a:ea typeface="Aptos" panose="020B0004020202020204" pitchFamily="34" charset="0"/>
                    <a:cs typeface="Arial" panose="020B0604020202020204" pitchFamily="34" charset="0"/>
                  </a:rPr>
                  <a:t>f</a:t>
                </a:r>
                <a:r>
                  <a:rPr lang="cs-CZ" sz="2000" kern="100" dirty="0">
                    <a:latin typeface="Arial" panose="020B0604020202020204" pitchFamily="34" charset="0"/>
                    <a:ea typeface="Aptos" panose="020B0004020202020204" pitchFamily="34" charset="0"/>
                    <a:cs typeface="Arial" panose="020B0604020202020204" pitchFamily="34" charset="0"/>
                  </a:rPr>
                  <a:t> </a:t>
                </a:r>
                <a:r>
                  <a:rPr lang="cs-CZ" sz="2000" kern="100" dirty="0" err="1">
                    <a:latin typeface="Arial" panose="020B0604020202020204" pitchFamily="34" charset="0"/>
                    <a:ea typeface="Aptos" panose="020B0004020202020204" pitchFamily="34" charset="0"/>
                    <a:cs typeface="Arial" panose="020B0604020202020204" pitchFamily="34" charset="0"/>
                  </a:rPr>
                  <a:t>monochromatic</a:t>
                </a:r>
                <a:r>
                  <a:rPr lang="cs-CZ" sz="2000" kern="100" dirty="0">
                    <a:latin typeface="Arial" panose="020B0604020202020204" pitchFamily="34" charset="0"/>
                    <a:ea typeface="Aptos" panose="020B0004020202020204" pitchFamily="34" charset="0"/>
                    <a:cs typeface="Arial" panose="020B0604020202020204" pitchFamily="34" charset="0"/>
                  </a:rPr>
                  <a:t> </a:t>
                </a:r>
                <a:r>
                  <a:rPr lang="cs-CZ" sz="2000" kern="100" dirty="0" err="1">
                    <a:latin typeface="Arial" panose="020B0604020202020204" pitchFamily="34" charset="0"/>
                    <a:ea typeface="Aptos" panose="020B0004020202020204" pitchFamily="34" charset="0"/>
                    <a:cs typeface="Arial" panose="020B0604020202020204" pitchFamily="34" charset="0"/>
                  </a:rPr>
                  <a:t>radiation</a:t>
                </a:r>
                <a:r>
                  <a:rPr lang="cs-CZ" sz="2000" kern="100" dirty="0">
                    <a:latin typeface="Arial" panose="020B0604020202020204" pitchFamily="34" charset="0"/>
                    <a:ea typeface="Aptos" panose="020B0004020202020204" pitchFamily="34" charset="0"/>
                    <a:cs typeface="Arial" panose="020B0604020202020204" pitchFamily="34" charset="0"/>
                  </a:rPr>
                  <a:t> </a:t>
                </a:r>
                <a:r>
                  <a:rPr lang="cs-CZ" sz="2000" kern="100" dirty="0" err="1">
                    <a:latin typeface="Arial" panose="020B0604020202020204" pitchFamily="34" charset="0"/>
                    <a:ea typeface="Aptos" panose="020B0004020202020204" pitchFamily="34" charset="0"/>
                    <a:cs typeface="Arial" panose="020B0604020202020204" pitchFamily="34" charset="0"/>
                  </a:rPr>
                  <a:t>of</a:t>
                </a:r>
                <a:r>
                  <a:rPr lang="cs-CZ" sz="2000" kern="100" dirty="0">
                    <a:latin typeface="Arial" panose="020B0604020202020204" pitchFamily="34" charset="0"/>
                    <a:ea typeface="Aptos" panose="020B0004020202020204" pitchFamily="34" charset="0"/>
                    <a:cs typeface="Arial" panose="020B0604020202020204" pitchFamily="34" charset="0"/>
                  </a:rPr>
                  <a:t> </a:t>
                </a:r>
                <a:r>
                  <a:rPr lang="cs-CZ" sz="2000" kern="100" dirty="0" err="1">
                    <a:latin typeface="Arial" panose="020B0604020202020204" pitchFamily="34" charset="0"/>
                    <a:ea typeface="Aptos" panose="020B0004020202020204" pitchFamily="34" charset="0"/>
                    <a:cs typeface="Arial" panose="020B0604020202020204" pitchFamily="34" charset="0"/>
                  </a:rPr>
                  <a:t>frequency</a:t>
                </a:r>
                <a:r>
                  <a:rPr lang="cs-CZ" sz="2000" kern="100" dirty="0">
                    <a:latin typeface="Arial" panose="020B0604020202020204" pitchFamily="34" charset="0"/>
                    <a:ea typeface="Aptos" panose="020B0004020202020204" pitchFamily="34" charset="0"/>
                    <a:cs typeface="Arial" panose="020B0604020202020204" pitchFamily="34" charset="0"/>
                  </a:rPr>
                  <a:t> </a:t>
                </a:r>
                <a14:m>
                  <m:oMath xmlns:m="http://schemas.openxmlformats.org/officeDocument/2006/math">
                    <m:r>
                      <m:rPr>
                        <m:sty m:val="p"/>
                      </m:rPr>
                      <a:rPr lang="cs-CZ" sz="2000" i="0" kern="100">
                        <a:latin typeface="Cambria Math" panose="02040503050406030204" pitchFamily="18" charset="0"/>
                        <a:ea typeface="Aptos" panose="020B0004020202020204" pitchFamily="34" charset="0"/>
                        <a:cs typeface="Arial" panose="020B0604020202020204" pitchFamily="34" charset="0"/>
                      </a:rPr>
                      <m:t>ν</m:t>
                    </m:r>
                  </m:oMath>
                </a14:m>
                <a:r>
                  <a:rPr lang="cs-CZ" sz="2000" kern="100" dirty="0">
                    <a:latin typeface="Arial" panose="020B0604020202020204" pitchFamily="34" charset="0"/>
                    <a:ea typeface="Aptos" panose="020B0004020202020204" pitchFamily="34" charset="0"/>
                    <a:cs typeface="Arial" panose="020B0604020202020204" pitchFamily="34" charset="0"/>
                  </a:rPr>
                  <a:t> and </a:t>
                </a:r>
                <a:r>
                  <a:rPr lang="cs-CZ" sz="2000" kern="100" dirty="0" err="1">
                    <a:latin typeface="Arial" panose="020B0604020202020204" pitchFamily="34" charset="0"/>
                    <a:ea typeface="Aptos" panose="020B0004020202020204" pitchFamily="34" charset="0"/>
                    <a:cs typeface="Arial" panose="020B0604020202020204" pitchFamily="34" charset="0"/>
                  </a:rPr>
                  <a:t>energy</a:t>
                </a:r>
                <a:r>
                  <a:rPr lang="cs-CZ" sz="2000" kern="100" dirty="0">
                    <a:latin typeface="Arial" panose="020B0604020202020204" pitchFamily="34" charset="0"/>
                    <a:ea typeface="Aptos" panose="020B0004020202020204" pitchFamily="34" charset="0"/>
                    <a:cs typeface="Arial" panose="020B0604020202020204" pitchFamily="34" charset="0"/>
                  </a:rPr>
                  <a:t> E </a:t>
                </a:r>
                <a:r>
                  <a:rPr lang="cs-CZ" sz="2000" kern="100" dirty="0" err="1">
                    <a:latin typeface="Arial" panose="020B0604020202020204" pitchFamily="34" charset="0"/>
                    <a:ea typeface="Aptos" panose="020B0004020202020204" pitchFamily="34" charset="0"/>
                    <a:cs typeface="Arial" panose="020B0604020202020204" pitchFamily="34" charset="0"/>
                  </a:rPr>
                  <a:t>is</a:t>
                </a:r>
                <a:r>
                  <a:rPr lang="cs-CZ" sz="2000" kern="100" dirty="0">
                    <a:latin typeface="Arial" panose="020B0604020202020204" pitchFamily="34" charset="0"/>
                    <a:ea typeface="Aptos" panose="020B0004020202020204" pitchFamily="34" charset="0"/>
                    <a:cs typeface="Arial" panose="020B0604020202020204" pitchFamily="34" charset="0"/>
                  </a:rPr>
                  <a:t> </a:t>
                </a:r>
                <a:r>
                  <a:rPr lang="cs-CZ" sz="2000" kern="100" dirty="0" err="1">
                    <a:latin typeface="Arial" panose="020B0604020202020204" pitchFamily="34" charset="0"/>
                    <a:ea typeface="Aptos" panose="020B0004020202020204" pitchFamily="34" charset="0"/>
                    <a:cs typeface="Arial" panose="020B0604020202020204" pitchFamily="34" charset="0"/>
                  </a:rPr>
                  <a:t>enclosed</a:t>
                </a:r>
                <a:r>
                  <a:rPr lang="cs-CZ" sz="2000" kern="100" dirty="0">
                    <a:latin typeface="Arial" panose="020B0604020202020204" pitchFamily="34" charset="0"/>
                    <a:ea typeface="Aptos" panose="020B0004020202020204" pitchFamily="34" charset="0"/>
                    <a:cs typeface="Arial" panose="020B0604020202020204" pitchFamily="34" charset="0"/>
                  </a:rPr>
                  <a:t> by </a:t>
                </a:r>
                <a:r>
                  <a:rPr lang="cs-CZ" sz="2000" kern="100" dirty="0" err="1">
                    <a:latin typeface="Arial" panose="020B0604020202020204" pitchFamily="34" charset="0"/>
                    <a:ea typeface="Aptos" panose="020B0004020202020204" pitchFamily="34" charset="0"/>
                    <a:cs typeface="Arial" panose="020B0604020202020204" pitchFamily="34" charset="0"/>
                  </a:rPr>
                  <a:t>reflecting</a:t>
                </a:r>
                <a:r>
                  <a:rPr lang="cs-CZ" sz="2000" kern="100" dirty="0">
                    <a:latin typeface="Arial" panose="020B0604020202020204" pitchFamily="34" charset="0"/>
                    <a:ea typeface="Aptos" panose="020B0004020202020204" pitchFamily="34" charset="0"/>
                    <a:cs typeface="Arial" panose="020B0604020202020204" pitchFamily="34" charset="0"/>
                  </a:rPr>
                  <a:t> </a:t>
                </a:r>
                <a:r>
                  <a:rPr lang="cs-CZ" sz="2000" kern="100" dirty="0" err="1">
                    <a:latin typeface="Arial" panose="020B0604020202020204" pitchFamily="34" charset="0"/>
                    <a:ea typeface="Aptos" panose="020B0004020202020204" pitchFamily="34" charset="0"/>
                    <a:cs typeface="Arial" panose="020B0604020202020204" pitchFamily="34" charset="0"/>
                  </a:rPr>
                  <a:t>walls</a:t>
                </a:r>
                <a:r>
                  <a:rPr lang="cs-CZ" sz="2000" kern="100" dirty="0">
                    <a:latin typeface="Arial" panose="020B0604020202020204" pitchFamily="34" charset="0"/>
                    <a:ea typeface="Aptos" panose="020B0004020202020204" pitchFamily="34" charset="0"/>
                    <a:cs typeface="Arial" panose="020B0604020202020204" pitchFamily="34" charset="0"/>
                  </a:rPr>
                  <a:t> in a </a:t>
                </a:r>
                <a:r>
                  <a:rPr lang="cs-CZ" sz="2000" kern="100" dirty="0" err="1">
                    <a:latin typeface="Arial" panose="020B0604020202020204" pitchFamily="34" charset="0"/>
                    <a:ea typeface="Aptos" panose="020B0004020202020204" pitchFamily="34" charset="0"/>
                    <a:cs typeface="Arial" panose="020B0604020202020204" pitchFamily="34" charset="0"/>
                  </a:rPr>
                  <a:t>volume</a:t>
                </a:r>
                <a:r>
                  <a:rPr lang="cs-CZ" sz="2000" kern="100" dirty="0">
                    <a:latin typeface="Arial" panose="020B0604020202020204" pitchFamily="34" charset="0"/>
                    <a:ea typeface="Aptos" panose="020B0004020202020204" pitchFamily="34" charset="0"/>
                    <a:cs typeface="Arial" panose="020B0604020202020204" pitchFamily="34" charset="0"/>
                  </a:rPr>
                  <a:t> </a:t>
                </a:r>
                <a14:m>
                  <m:oMath xmlns:m="http://schemas.openxmlformats.org/officeDocument/2006/math">
                    <m:sSub>
                      <m:sSubPr>
                        <m:ctrlPr>
                          <a:rPr lang="cs-CZ" sz="2000" i="1" kern="100">
                            <a:latin typeface="Cambria Math" panose="02040503050406030204" pitchFamily="18" charset="0"/>
                            <a:ea typeface="Aptos" panose="020B0004020202020204" pitchFamily="34" charset="0"/>
                            <a:cs typeface="Arial" panose="020B0604020202020204" pitchFamily="34" charset="0"/>
                          </a:rPr>
                        </m:ctrlPr>
                      </m:sSubPr>
                      <m:e>
                        <m:r>
                          <m:rPr>
                            <m:sty m:val="p"/>
                          </m:rPr>
                          <a:rPr lang="cs-CZ" sz="2000" i="0" kern="100">
                            <a:latin typeface="Cambria Math" panose="02040503050406030204" pitchFamily="18" charset="0"/>
                            <a:ea typeface="Aptos" panose="020B0004020202020204" pitchFamily="34" charset="0"/>
                            <a:cs typeface="Arial" panose="020B0604020202020204" pitchFamily="34" charset="0"/>
                          </a:rPr>
                          <m:t>V</m:t>
                        </m:r>
                      </m:e>
                      <m:sub>
                        <m:r>
                          <a:rPr lang="cs-CZ" sz="2000" i="0" kern="100">
                            <a:latin typeface="Cambria Math" panose="02040503050406030204" pitchFamily="18" charset="0"/>
                            <a:ea typeface="Aptos" panose="020B0004020202020204" pitchFamily="34" charset="0"/>
                            <a:cs typeface="Arial" panose="020B0604020202020204" pitchFamily="34" charset="0"/>
                          </a:rPr>
                          <m:t>0</m:t>
                        </m:r>
                      </m:sub>
                    </m:sSub>
                  </m:oMath>
                </a14:m>
                <a:r>
                  <a:rPr lang="cs-CZ" sz="2000" kern="100" dirty="0">
                    <a:latin typeface="Arial" panose="020B0604020202020204" pitchFamily="34" charset="0"/>
                    <a:ea typeface="Aptos" panose="020B00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mc:Choice>
        <mc:Fallback xmlns="">
          <p:sp>
            <p:nvSpPr>
              <p:cNvPr id="2" name="TextovéPole 1">
                <a:extLst>
                  <a:ext uri="{FF2B5EF4-FFF2-40B4-BE49-F238E27FC236}">
                    <a16:creationId xmlns:a16="http://schemas.microsoft.com/office/drawing/2014/main" id="{3FD36A3B-FF7C-FA98-D24B-E62439C362D2}"/>
                  </a:ext>
                </a:extLst>
              </p:cNvPr>
              <p:cNvSpPr txBox="1">
                <a:spLocks noRot="1" noChangeAspect="1" noMove="1" noResize="1" noEditPoints="1" noAdjustHandles="1" noChangeArrowheads="1" noChangeShapeType="1" noTextEdit="1"/>
              </p:cNvSpPr>
              <p:nvPr/>
            </p:nvSpPr>
            <p:spPr>
              <a:xfrm>
                <a:off x="500759" y="794184"/>
                <a:ext cx="8385718" cy="3108543"/>
              </a:xfrm>
              <a:prstGeom prst="rect">
                <a:avLst/>
              </a:prstGeom>
              <a:blipFill>
                <a:blip r:embed="rId2"/>
                <a:stretch>
                  <a:fillRect l="-727" t="-784" r="-218" b="-274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4" name="TextovéPole 3">
                <a:extLst>
                  <a:ext uri="{FF2B5EF4-FFF2-40B4-BE49-F238E27FC236}">
                    <a16:creationId xmlns:a16="http://schemas.microsoft.com/office/drawing/2014/main" id="{A612C811-77AC-FB3D-4A85-CA3E24D7136F}"/>
                  </a:ext>
                </a:extLst>
              </p:cNvPr>
              <p:cNvSpPr txBox="1"/>
              <p:nvPr/>
            </p:nvSpPr>
            <p:spPr>
              <a:xfrm>
                <a:off x="500759" y="4021349"/>
                <a:ext cx="8285357" cy="1015663"/>
              </a:xfrm>
              <a:prstGeom prst="rect">
                <a:avLst/>
              </a:prstGeom>
              <a:noFill/>
            </p:spPr>
            <p:txBody>
              <a:bodyPr wrap="square">
                <a:spAutoFit/>
              </a:bodyPr>
              <a:lstStyle/>
              <a:p>
                <a:pPr>
                  <a:spcAft>
                    <a:spcPts val="600"/>
                  </a:spcAft>
                </a:pP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the</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probability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that</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the</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total</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radiation</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energy</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will</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be</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found</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in a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volume</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14:m>
                  <m:oMath xmlns:m="http://schemas.openxmlformats.org/officeDocument/2006/math">
                    <m:r>
                      <a:rPr lang="cs-CZ" sz="2000" b="1" i="1" kern="100">
                        <a:solidFill>
                          <a:srgbClr val="0033CC"/>
                        </a:solidFill>
                        <a:effectLst/>
                        <a:latin typeface="Cambria Math" panose="02040503050406030204" pitchFamily="18" charset="0"/>
                        <a:ea typeface="Aptos" panose="020B0004020202020204" pitchFamily="34" charset="0"/>
                        <a:cs typeface="Arial" panose="020B0604020202020204" pitchFamily="34" charset="0"/>
                      </a:rPr>
                      <m:t>𝑽</m:t>
                    </m:r>
                    <m:r>
                      <a:rPr lang="cs-CZ" sz="2000" b="1" i="1" kern="100">
                        <a:solidFill>
                          <a:srgbClr val="0033CC"/>
                        </a:solidFill>
                        <a:effectLst/>
                        <a:latin typeface="Cambria Math" panose="02040503050406030204" pitchFamily="18" charset="0"/>
                        <a:ea typeface="Aptos" panose="020B0004020202020204" pitchFamily="34" charset="0"/>
                        <a:cs typeface="Arial" panose="020B0604020202020204" pitchFamily="34" charset="0"/>
                      </a:rPr>
                      <m:t> </m:t>
                    </m:r>
                  </m:oMath>
                </a14:m>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(part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of</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the</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volume</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14:m>
                  <m:oMath xmlns:m="http://schemas.openxmlformats.org/officeDocument/2006/math">
                    <m:sSub>
                      <m:sSubPr>
                        <m:ctrlPr>
                          <a:rPr lang="cs-CZ" sz="2000" b="1" i="1" kern="100">
                            <a:solidFill>
                              <a:srgbClr val="0033CC"/>
                            </a:solidFill>
                            <a:effectLst/>
                            <a:latin typeface="Cambria Math" panose="02040503050406030204" pitchFamily="18" charset="0"/>
                            <a:ea typeface="Aptos" panose="020B0004020202020204" pitchFamily="34" charset="0"/>
                            <a:cs typeface="Arial" panose="020B0604020202020204" pitchFamily="34" charset="0"/>
                          </a:rPr>
                        </m:ctrlPr>
                      </m:sSubPr>
                      <m:e>
                        <m:r>
                          <a:rPr lang="cs-CZ" sz="2000" b="1" i="1" kern="100">
                            <a:solidFill>
                              <a:srgbClr val="0033CC"/>
                            </a:solidFill>
                            <a:effectLst/>
                            <a:latin typeface="Cambria Math" panose="02040503050406030204" pitchFamily="18" charset="0"/>
                            <a:ea typeface="Aptos" panose="020B0004020202020204" pitchFamily="34" charset="0"/>
                            <a:cs typeface="Arial" panose="020B0604020202020204" pitchFamily="34" charset="0"/>
                          </a:rPr>
                          <m:t>𝑽</m:t>
                        </m:r>
                      </m:e>
                      <m:sub>
                        <m:r>
                          <a:rPr lang="cs-CZ" sz="2000" b="1" i="1" kern="100">
                            <a:solidFill>
                              <a:srgbClr val="0033CC"/>
                            </a:solidFill>
                            <a:effectLst/>
                            <a:latin typeface="Cambria Math" panose="02040503050406030204" pitchFamily="18" charset="0"/>
                            <a:ea typeface="Aptos" panose="020B0004020202020204" pitchFamily="34" charset="0"/>
                            <a:cs typeface="Arial" panose="020B0604020202020204" pitchFamily="34" charset="0"/>
                          </a:rPr>
                          <m:t>𝟎</m:t>
                        </m:r>
                      </m:sub>
                    </m:sSub>
                  </m:oMath>
                </a14:m>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at</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any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randomly</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chosen</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instant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is</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kern="100" dirty="0">
                    <a:effectLst/>
                    <a:latin typeface="Arial" panose="020B0604020202020204" pitchFamily="34" charset="0"/>
                    <a:ea typeface="Aptos" panose="020B0004020202020204" pitchFamily="34" charset="0"/>
                    <a:cs typeface="Arial" panose="020B0604020202020204" pitchFamily="34" charset="0"/>
                  </a:rPr>
                  <a:t>(in </a:t>
                </a:r>
                <a:r>
                  <a:rPr lang="cs-CZ" sz="2000" kern="100" dirty="0" err="1">
                    <a:effectLst/>
                    <a:latin typeface="Arial" panose="020B0604020202020204" pitchFamily="34" charset="0"/>
                    <a:ea typeface="Aptos" panose="020B0004020202020204" pitchFamily="34" charset="0"/>
                    <a:cs typeface="Arial" panose="020B0604020202020204" pitchFamily="34" charset="0"/>
                  </a:rPr>
                  <a:t>current</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notation</a:t>
                </a:r>
                <a:r>
                  <a:rPr lang="cs-CZ" sz="2000" kern="100" dirty="0">
                    <a:effectLst/>
                    <a:latin typeface="Arial" panose="020B0604020202020204" pitchFamily="34" charset="0"/>
                    <a:ea typeface="Aptos" panose="020B0004020202020204" pitchFamily="34" charset="0"/>
                    <a:cs typeface="Arial" panose="020B0604020202020204" pitchFamily="34" charset="0"/>
                  </a:rPr>
                  <a:t>)</a:t>
                </a:r>
              </a:p>
            </p:txBody>
          </p:sp>
        </mc:Choice>
        <mc:Fallback xmlns="">
          <p:sp>
            <p:nvSpPr>
              <p:cNvPr id="4" name="TextovéPole 3">
                <a:extLst>
                  <a:ext uri="{FF2B5EF4-FFF2-40B4-BE49-F238E27FC236}">
                    <a16:creationId xmlns:a16="http://schemas.microsoft.com/office/drawing/2014/main" id="{A612C811-77AC-FB3D-4A85-CA3E24D7136F}"/>
                  </a:ext>
                </a:extLst>
              </p:cNvPr>
              <p:cNvSpPr txBox="1">
                <a:spLocks noRot="1" noChangeAspect="1" noMove="1" noResize="1" noEditPoints="1" noAdjustHandles="1" noChangeArrowheads="1" noChangeShapeType="1" noTextEdit="1"/>
              </p:cNvSpPr>
              <p:nvPr/>
            </p:nvSpPr>
            <p:spPr>
              <a:xfrm>
                <a:off x="500759" y="4021349"/>
                <a:ext cx="8285357" cy="1015663"/>
              </a:xfrm>
              <a:prstGeom prst="rect">
                <a:avLst/>
              </a:prstGeom>
              <a:blipFill>
                <a:blip r:embed="rId3"/>
                <a:stretch>
                  <a:fillRect l="-736" t="-3012" r="-294" b="-1084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6" name="TextovéPole 5">
                <a:extLst>
                  <a:ext uri="{FF2B5EF4-FFF2-40B4-BE49-F238E27FC236}">
                    <a16:creationId xmlns:a16="http://schemas.microsoft.com/office/drawing/2014/main" id="{7DED0A3F-2E7E-89A4-9351-A579E68C8E89}"/>
                  </a:ext>
                </a:extLst>
              </p:cNvPr>
              <p:cNvSpPr txBox="1"/>
              <p:nvPr/>
            </p:nvSpPr>
            <p:spPr>
              <a:xfrm>
                <a:off x="3356934" y="4929531"/>
                <a:ext cx="1918010" cy="11342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2400" b="1" i="1" smtClean="0">
                          <a:latin typeface="Cambria Math" panose="02040503050406030204" pitchFamily="18" charset="0"/>
                        </a:rPr>
                        <m:t>𝑾</m:t>
                      </m:r>
                      <m:r>
                        <a:rPr lang="en-GB" sz="2400" b="1" i="0">
                          <a:latin typeface="Cambria Math" panose="02040503050406030204" pitchFamily="18" charset="0"/>
                        </a:rPr>
                        <m:t>=</m:t>
                      </m:r>
                      <m:sSup>
                        <m:sSupPr>
                          <m:ctrlPr>
                            <a:rPr lang="en-GB" sz="2400" b="1" i="1">
                              <a:solidFill>
                                <a:srgbClr val="836967"/>
                              </a:solidFill>
                              <a:latin typeface="Cambria Math" panose="02040503050406030204" pitchFamily="18" charset="0"/>
                            </a:rPr>
                          </m:ctrlPr>
                        </m:sSupPr>
                        <m:e>
                          <m:d>
                            <m:dPr>
                              <m:ctrlPr>
                                <a:rPr lang="en-GB" sz="2400" b="1" i="1">
                                  <a:solidFill>
                                    <a:srgbClr val="836967"/>
                                  </a:solidFill>
                                  <a:latin typeface="Cambria Math" panose="02040503050406030204" pitchFamily="18" charset="0"/>
                                </a:rPr>
                              </m:ctrlPr>
                            </m:dPr>
                            <m:e>
                              <m:f>
                                <m:fPr>
                                  <m:ctrlPr>
                                    <a:rPr lang="en-GB" sz="2400" b="1" i="1">
                                      <a:solidFill>
                                        <a:srgbClr val="836967"/>
                                      </a:solidFill>
                                      <a:latin typeface="Cambria Math" panose="02040503050406030204" pitchFamily="18" charset="0"/>
                                    </a:rPr>
                                  </m:ctrlPr>
                                </m:fPr>
                                <m:num>
                                  <m:r>
                                    <a:rPr lang="en-GB" sz="2400" b="1" i="1">
                                      <a:latin typeface="Cambria Math" panose="02040503050406030204" pitchFamily="18" charset="0"/>
                                    </a:rPr>
                                    <m:t>𝑽</m:t>
                                  </m:r>
                                </m:num>
                                <m:den>
                                  <m:sSub>
                                    <m:sSubPr>
                                      <m:ctrlPr>
                                        <a:rPr lang="en-GB" sz="2400" b="1" i="1">
                                          <a:solidFill>
                                            <a:srgbClr val="836967"/>
                                          </a:solidFill>
                                          <a:latin typeface="Cambria Math" panose="02040503050406030204" pitchFamily="18" charset="0"/>
                                        </a:rPr>
                                      </m:ctrlPr>
                                    </m:sSubPr>
                                    <m:e>
                                      <m:r>
                                        <a:rPr lang="en-GB" sz="2400" b="1" i="1">
                                          <a:latin typeface="Cambria Math" panose="02040503050406030204" pitchFamily="18" charset="0"/>
                                        </a:rPr>
                                        <m:t>𝑽</m:t>
                                      </m:r>
                                    </m:e>
                                    <m:sub>
                                      <m:r>
                                        <a:rPr lang="en-GB" sz="2400" b="1" i="0">
                                          <a:latin typeface="Cambria Math" panose="02040503050406030204" pitchFamily="18" charset="0"/>
                                        </a:rPr>
                                        <m:t>𝟎</m:t>
                                      </m:r>
                                    </m:sub>
                                  </m:sSub>
                                </m:den>
                              </m:f>
                            </m:e>
                          </m:d>
                        </m:e>
                        <m:sup>
                          <m:f>
                            <m:fPr>
                              <m:ctrlPr>
                                <a:rPr lang="en-GB" sz="2400" b="1" i="1">
                                  <a:solidFill>
                                    <a:srgbClr val="836967"/>
                                  </a:solidFill>
                                  <a:latin typeface="Cambria Math" panose="02040503050406030204" pitchFamily="18" charset="0"/>
                                </a:rPr>
                              </m:ctrlPr>
                            </m:fPr>
                            <m:num>
                              <m:r>
                                <a:rPr lang="en-GB" sz="2400" b="1" i="1">
                                  <a:latin typeface="Cambria Math" panose="02040503050406030204" pitchFamily="18" charset="0"/>
                                </a:rPr>
                                <m:t>𝑬</m:t>
                              </m:r>
                            </m:num>
                            <m:den>
                              <m:r>
                                <a:rPr lang="en-GB" sz="2400" b="1" i="1">
                                  <a:latin typeface="Cambria Math" panose="02040503050406030204" pitchFamily="18" charset="0"/>
                                </a:rPr>
                                <m:t>𝒉</m:t>
                              </m:r>
                              <m:r>
                                <a:rPr lang="en-GB" sz="2400" b="1" i="1">
                                  <a:latin typeface="Cambria Math" panose="02040503050406030204" pitchFamily="18" charset="0"/>
                                </a:rPr>
                                <m:t>𝝂</m:t>
                              </m:r>
                            </m:den>
                          </m:f>
                        </m:sup>
                      </m:sSup>
                    </m:oMath>
                  </m:oMathPara>
                </a14:m>
                <a:endParaRPr lang="en-GB" sz="2400" dirty="0"/>
              </a:p>
            </p:txBody>
          </p:sp>
        </mc:Choice>
        <mc:Fallback xmlns="">
          <p:sp>
            <p:nvSpPr>
              <p:cNvPr id="6" name="TextovéPole 5">
                <a:extLst>
                  <a:ext uri="{FF2B5EF4-FFF2-40B4-BE49-F238E27FC236}">
                    <a16:creationId xmlns:a16="http://schemas.microsoft.com/office/drawing/2014/main" id="{7DED0A3F-2E7E-89A4-9351-A579E68C8E89}"/>
                  </a:ext>
                </a:extLst>
              </p:cNvPr>
              <p:cNvSpPr txBox="1">
                <a:spLocks noRot="1" noChangeAspect="1" noMove="1" noResize="1" noEditPoints="1" noAdjustHandles="1" noChangeArrowheads="1" noChangeShapeType="1" noTextEdit="1"/>
              </p:cNvSpPr>
              <p:nvPr/>
            </p:nvSpPr>
            <p:spPr>
              <a:xfrm>
                <a:off x="3356934" y="4929531"/>
                <a:ext cx="1918010" cy="1134285"/>
              </a:xfrm>
              <a:prstGeom prst="rect">
                <a:avLst/>
              </a:prstGeom>
              <a:blipFill>
                <a:blip r:embed="rId4"/>
                <a:stretch>
                  <a:fillRect/>
                </a:stretch>
              </a:blipFill>
            </p:spPr>
            <p:txBody>
              <a:bodyPr/>
              <a:lstStyle/>
              <a:p>
                <a:r>
                  <a:rPr lang="en-AU">
                    <a:noFill/>
                  </a:rPr>
                  <a:t> </a:t>
                </a:r>
              </a:p>
            </p:txBody>
          </p:sp>
        </mc:Fallback>
      </mc:AlternateContent>
      <p:sp>
        <p:nvSpPr>
          <p:cNvPr id="3" name="Zástupný symbol pro číslo snímku 2">
            <a:extLst>
              <a:ext uri="{FF2B5EF4-FFF2-40B4-BE49-F238E27FC236}">
                <a16:creationId xmlns:a16="http://schemas.microsoft.com/office/drawing/2014/main" id="{EE48F22D-3FD3-C64E-842C-D834FDBD084B}"/>
              </a:ext>
            </a:extLst>
          </p:cNvPr>
          <p:cNvSpPr>
            <a:spLocks noGrp="1"/>
          </p:cNvSpPr>
          <p:nvPr>
            <p:ph type="sldNum" sz="quarter" idx="12"/>
          </p:nvPr>
        </p:nvSpPr>
        <p:spPr/>
        <p:txBody>
          <a:bodyPr/>
          <a:lstStyle/>
          <a:p>
            <a:fld id="{E32C4829-0E20-40A4-81C2-06447E714AD2}" type="slidenum">
              <a:rPr lang="cs-CZ" smtClean="0"/>
              <a:t>13</a:t>
            </a:fld>
            <a:endParaRPr lang="cs-CZ"/>
          </a:p>
        </p:txBody>
      </p:sp>
      <p:sp>
        <p:nvSpPr>
          <p:cNvPr id="5" name="Zástupný symbol pro datum 4">
            <a:extLst>
              <a:ext uri="{FF2B5EF4-FFF2-40B4-BE49-F238E27FC236}">
                <a16:creationId xmlns:a16="http://schemas.microsoft.com/office/drawing/2014/main" id="{F5F2C208-0C74-352F-894C-BEAD620B9DBC}"/>
              </a:ext>
            </a:extLst>
          </p:cNvPr>
          <p:cNvSpPr>
            <a:spLocks noGrp="1"/>
          </p:cNvSpPr>
          <p:nvPr>
            <p:ph type="dt" sz="half" idx="10"/>
          </p:nvPr>
        </p:nvSpPr>
        <p:spPr/>
        <p:txBody>
          <a:bodyPr/>
          <a:lstStyle/>
          <a:p>
            <a:r>
              <a:rPr lang="cs-CZ"/>
              <a:t>27.11.2024</a:t>
            </a:r>
          </a:p>
        </p:txBody>
      </p:sp>
      <p:sp>
        <p:nvSpPr>
          <p:cNvPr id="7" name="Zástupný symbol pro zápatí 6">
            <a:extLst>
              <a:ext uri="{FF2B5EF4-FFF2-40B4-BE49-F238E27FC236}">
                <a16:creationId xmlns:a16="http://schemas.microsoft.com/office/drawing/2014/main" id="{5341E061-7C4F-D2B9-4B2B-0E31DF9A40D1}"/>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05187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1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10"/>
                                        <p:tgtEl>
                                          <p:spTgt spid="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fade">
                                      <p:cBhvr>
                                        <p:cTn id="18" dur="10"/>
                                        <p:tgtEl>
                                          <p:spTgt spid="2">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10"/>
                                        <p:tgtEl>
                                          <p:spTgt spid="2">
                                            <p:txEl>
                                              <p:pRg st="7" end="7"/>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ovéPole 10">
                <a:extLst>
                  <a:ext uri="{FF2B5EF4-FFF2-40B4-BE49-F238E27FC236}">
                    <a16:creationId xmlns:a16="http://schemas.microsoft.com/office/drawing/2014/main" id="{47BB14F3-1DDB-EA05-5E99-D579C9E73CC1}"/>
                  </a:ext>
                </a:extLst>
              </p:cNvPr>
              <p:cNvSpPr txBox="1"/>
              <p:nvPr/>
            </p:nvSpPr>
            <p:spPr>
              <a:xfrm>
                <a:off x="306658" y="119787"/>
                <a:ext cx="8530683" cy="1323439"/>
              </a:xfrm>
              <a:prstGeom prst="rect">
                <a:avLst/>
              </a:prstGeom>
              <a:noFill/>
            </p:spPr>
            <p:txBody>
              <a:bodyPr wrap="square">
                <a:spAutoFit/>
              </a:bodyPr>
              <a:lstStyle/>
              <a:p>
                <a:pPr>
                  <a:spcAft>
                    <a:spcPts val="600"/>
                  </a:spcAft>
                </a:pPr>
                <a:r>
                  <a:rPr lang="cs-CZ" sz="2000" kern="100" dirty="0">
                    <a:effectLst/>
                    <a:latin typeface="Arial" panose="020B0604020202020204" pitchFamily="34" charset="0"/>
                    <a:ea typeface="Aptos" panose="020B0004020202020204" pitchFamily="34" charset="0"/>
                    <a:cs typeface="Arial" panose="020B0604020202020204" pitchFamily="34" charset="0"/>
                  </a:rPr>
                  <a:t>Einstein </a:t>
                </a:r>
                <a:r>
                  <a:rPr lang="cs-CZ" sz="2000" kern="100" dirty="0" err="1">
                    <a:effectLst/>
                    <a:latin typeface="Arial" panose="020B0604020202020204" pitchFamily="34" charset="0"/>
                    <a:ea typeface="Aptos" panose="020B0004020202020204" pitchFamily="34" charset="0"/>
                    <a:cs typeface="Arial" panose="020B0604020202020204" pitchFamily="34" charset="0"/>
                  </a:rPr>
                  <a:t>then</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compared</a:t>
                </a:r>
                <a:r>
                  <a:rPr lang="cs-CZ" sz="2000" kern="100" dirty="0">
                    <a:effectLst/>
                    <a:latin typeface="Arial" panose="020B0604020202020204" pitchFamily="34" charset="0"/>
                    <a:ea typeface="Aptos" panose="020B0004020202020204" pitchFamily="34" charset="0"/>
                    <a:cs typeface="Arial" panose="020B0604020202020204" pitchFamily="34" charset="0"/>
                  </a:rPr>
                  <a:t> his </a:t>
                </a:r>
                <a:r>
                  <a:rPr lang="cs-CZ" sz="2000" kern="100" dirty="0" err="1">
                    <a:effectLst/>
                    <a:latin typeface="Arial" panose="020B0604020202020204" pitchFamily="34" charset="0"/>
                    <a:ea typeface="Aptos" panose="020B0004020202020204" pitchFamily="34" charset="0"/>
                    <a:cs typeface="Arial" panose="020B0604020202020204" pitchFamily="34" charset="0"/>
                  </a:rPr>
                  <a:t>expression</a:t>
                </a:r>
                <a:r>
                  <a:rPr lang="cs-CZ" sz="2000" kern="100" dirty="0">
                    <a:effectLst/>
                    <a:latin typeface="Arial" panose="020B0604020202020204" pitchFamily="34" charset="0"/>
                    <a:ea typeface="Aptos" panose="020B0004020202020204" pitchFamily="34" charset="0"/>
                    <a:cs typeface="Arial" panose="020B0604020202020204" pitchFamily="34" charset="0"/>
                  </a:rPr>
                  <a:t> to </a:t>
                </a:r>
                <a:r>
                  <a:rPr lang="cs-CZ" sz="2000" kern="100" dirty="0" err="1">
                    <a:effectLst/>
                    <a:latin typeface="Arial" panose="020B0604020202020204" pitchFamily="34" charset="0"/>
                    <a:ea typeface="Aptos" panose="020B0004020202020204" pitchFamily="34" charset="0"/>
                    <a:cs typeface="Arial" panose="020B0604020202020204" pitchFamily="34" charset="0"/>
                  </a:rPr>
                  <a:t>the</a:t>
                </a:r>
                <a:r>
                  <a:rPr lang="cs-CZ" sz="2000" kern="100" dirty="0">
                    <a:effectLst/>
                    <a:latin typeface="Arial" panose="020B0604020202020204" pitchFamily="34" charset="0"/>
                    <a:ea typeface="Aptos" panose="020B0004020202020204" pitchFamily="34" charset="0"/>
                    <a:cs typeface="Arial" panose="020B0604020202020204" pitchFamily="34" charset="0"/>
                  </a:rPr>
                  <a:t> probability </a:t>
                </a:r>
                <a:r>
                  <a:rPr lang="cs-CZ" sz="2000" kern="100" dirty="0" err="1">
                    <a:effectLst/>
                    <a:latin typeface="Arial" panose="020B0604020202020204" pitchFamily="34" charset="0"/>
                    <a:ea typeface="Aptos" panose="020B0004020202020204" pitchFamily="34" charset="0"/>
                    <a:cs typeface="Arial" panose="020B0604020202020204" pitchFamily="34" charset="0"/>
                  </a:rPr>
                  <a:t>that</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at</a:t>
                </a:r>
                <a:r>
                  <a:rPr lang="cs-CZ" sz="2000" kern="100" dirty="0">
                    <a:effectLst/>
                    <a:latin typeface="Arial" panose="020B0604020202020204" pitchFamily="34" charset="0"/>
                    <a:ea typeface="Aptos" panose="020B0004020202020204" pitchFamily="34" charset="0"/>
                    <a:cs typeface="Arial" panose="020B0604020202020204" pitchFamily="34" charset="0"/>
                  </a:rPr>
                  <a:t> a </a:t>
                </a:r>
                <a:r>
                  <a:rPr lang="cs-CZ" sz="2000" kern="100" dirty="0" err="1">
                    <a:effectLst/>
                    <a:latin typeface="Arial" panose="020B0604020202020204" pitchFamily="34" charset="0"/>
                    <a:ea typeface="Aptos" panose="020B0004020202020204" pitchFamily="34" charset="0"/>
                    <a:cs typeface="Arial" panose="020B0604020202020204" pitchFamily="34" charset="0"/>
                  </a:rPr>
                  <a:t>randomly</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chosen</a:t>
                </a:r>
                <a:r>
                  <a:rPr lang="cs-CZ" sz="2000" kern="100" dirty="0">
                    <a:effectLst/>
                    <a:latin typeface="Arial" panose="020B0604020202020204" pitchFamily="34" charset="0"/>
                    <a:ea typeface="Aptos" panose="020B0004020202020204" pitchFamily="34" charset="0"/>
                    <a:cs typeface="Arial" panose="020B0604020202020204" pitchFamily="34" charset="0"/>
                  </a:rPr>
                  <a:t> instant </a:t>
                </a:r>
                <a:r>
                  <a:rPr lang="cs-CZ" sz="2000" kern="100" dirty="0" err="1">
                    <a:effectLst/>
                    <a:latin typeface="Arial" panose="020B0604020202020204" pitchFamily="34" charset="0"/>
                    <a:ea typeface="Aptos" panose="020B0004020202020204" pitchFamily="34" charset="0"/>
                    <a:cs typeface="Arial" panose="020B0604020202020204" pitchFamily="34" charset="0"/>
                  </a:rPr>
                  <a:t>of</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time</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all</a:t>
                </a:r>
                <a:r>
                  <a:rPr lang="cs-CZ" sz="2000" kern="100" dirty="0">
                    <a:effectLst/>
                    <a:latin typeface="Arial" panose="020B0604020202020204" pitchFamily="34" charset="0"/>
                    <a:ea typeface="Aptos" panose="020B0004020202020204" pitchFamily="34" charset="0"/>
                    <a:cs typeface="Arial" panose="020B0604020202020204" pitchFamily="34" charset="0"/>
                  </a:rPr>
                  <a:t> </a:t>
                </a:r>
                <a14:m>
                  <m:oMath xmlns:m="http://schemas.openxmlformats.org/officeDocument/2006/math">
                    <m:r>
                      <a:rPr lang="cs-CZ" sz="2000" i="1" kern="100">
                        <a:effectLst/>
                        <a:latin typeface="Cambria Math" panose="02040503050406030204" pitchFamily="18" charset="0"/>
                        <a:ea typeface="Aptos" panose="020B0004020202020204" pitchFamily="34" charset="0"/>
                        <a:cs typeface="Arial" panose="020B0604020202020204" pitchFamily="34" charset="0"/>
                      </a:rPr>
                      <m:t>𝑛</m:t>
                    </m:r>
                    <m:r>
                      <a:rPr lang="cs-CZ" sz="2000" i="1" kern="100">
                        <a:effectLst/>
                        <a:latin typeface="Cambria Math" panose="02040503050406030204" pitchFamily="18" charset="0"/>
                        <a:ea typeface="Aptos" panose="020B0004020202020204" pitchFamily="34" charset="0"/>
                        <a:cs typeface="Arial" panose="020B0604020202020204" pitchFamily="34" charset="0"/>
                      </a:rPr>
                      <m:t> </m:t>
                    </m:r>
                  </m:oMath>
                </a14:m>
                <a:r>
                  <a:rPr lang="cs-CZ" sz="2000" kern="100" dirty="0" err="1">
                    <a:effectLst/>
                    <a:latin typeface="Arial" panose="020B0604020202020204" pitchFamily="34" charset="0"/>
                    <a:ea typeface="Aptos" panose="020B0004020202020204" pitchFamily="34" charset="0"/>
                    <a:cs typeface="Arial" panose="020B0604020202020204" pitchFamily="34" charset="0"/>
                  </a:rPr>
                  <a:t>movable</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points</a:t>
                </a:r>
                <a:r>
                  <a:rPr lang="cs-CZ" sz="2000" kern="100" dirty="0">
                    <a:effectLst/>
                    <a:latin typeface="Arial" panose="020B0604020202020204" pitchFamily="34" charset="0"/>
                    <a:ea typeface="Aptos" panose="020B0004020202020204" pitchFamily="34" charset="0"/>
                    <a:cs typeface="Arial" panose="020B0604020202020204" pitchFamily="34" charset="0"/>
                  </a:rPr>
                  <a:t> in </a:t>
                </a:r>
                <a:r>
                  <a:rPr lang="cs-CZ" sz="2000" kern="100" dirty="0" err="1">
                    <a:effectLst/>
                    <a:latin typeface="Arial" panose="020B0604020202020204" pitchFamily="34" charset="0"/>
                    <a:ea typeface="Aptos" panose="020B0004020202020204" pitchFamily="34" charset="0"/>
                    <a:cs typeface="Arial" panose="020B0604020202020204" pitchFamily="34" charset="0"/>
                  </a:rPr>
                  <a:t>the</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given</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volume</a:t>
                </a:r>
                <a:r>
                  <a:rPr lang="cs-CZ" sz="2000" kern="100" dirty="0">
                    <a:effectLst/>
                    <a:latin typeface="Arial" panose="020B0604020202020204" pitchFamily="34" charset="0"/>
                    <a:ea typeface="Aptos" panose="020B0004020202020204" pitchFamily="34" charset="0"/>
                    <a:cs typeface="Arial" panose="020B0604020202020204" pitchFamily="34" charset="0"/>
                  </a:rPr>
                  <a:t> </a:t>
                </a:r>
                <a14:m>
                  <m:oMath xmlns:m="http://schemas.openxmlformats.org/officeDocument/2006/math">
                    <m:sSub>
                      <m:sSubPr>
                        <m:ctrlPr>
                          <a:rPr lang="cs-CZ" sz="2000" i="1" kern="100">
                            <a:effectLst/>
                            <a:latin typeface="Cambria Math" panose="02040503050406030204" pitchFamily="18" charset="0"/>
                            <a:ea typeface="Aptos" panose="020B0004020202020204" pitchFamily="34" charset="0"/>
                            <a:cs typeface="Arial" panose="020B0604020202020204" pitchFamily="34" charset="0"/>
                          </a:rPr>
                        </m:ctrlPr>
                      </m:sSubPr>
                      <m:e>
                        <m:r>
                          <a:rPr lang="cs-CZ" sz="2000" i="1" kern="100">
                            <a:effectLst/>
                            <a:latin typeface="Cambria Math" panose="02040503050406030204" pitchFamily="18" charset="0"/>
                            <a:ea typeface="Aptos" panose="020B0004020202020204" pitchFamily="34" charset="0"/>
                            <a:cs typeface="Arial" panose="020B0604020202020204" pitchFamily="34" charset="0"/>
                          </a:rPr>
                          <m:t>𝑉</m:t>
                        </m:r>
                      </m:e>
                      <m:sub>
                        <m:r>
                          <a:rPr lang="cs-CZ" sz="2000" i="1" kern="100">
                            <a:effectLst/>
                            <a:latin typeface="Cambria Math" panose="02040503050406030204" pitchFamily="18" charset="0"/>
                            <a:ea typeface="Aptos" panose="020B0004020202020204" pitchFamily="34" charset="0"/>
                            <a:cs typeface="Arial" panose="020B0604020202020204" pitchFamily="34" charset="0"/>
                          </a:rPr>
                          <m:t>0</m:t>
                        </m:r>
                      </m:sub>
                    </m:sSub>
                  </m:oMath>
                </a14:m>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will</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be</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found</a:t>
                </a:r>
                <a:r>
                  <a:rPr lang="cs-CZ" sz="2000" kern="100" dirty="0">
                    <a:effectLst/>
                    <a:latin typeface="Arial" panose="020B0604020202020204" pitchFamily="34" charset="0"/>
                    <a:ea typeface="Aptos" panose="020B0004020202020204" pitchFamily="34" charset="0"/>
                    <a:cs typeface="Arial" panose="020B0604020202020204" pitchFamily="34" charset="0"/>
                  </a:rPr>
                  <a:t> by </a:t>
                </a:r>
                <a:r>
                  <a:rPr lang="cs-CZ" sz="2000" kern="100" dirty="0" err="1">
                    <a:effectLst/>
                    <a:latin typeface="Arial" panose="020B0604020202020204" pitchFamily="34" charset="0"/>
                    <a:ea typeface="Aptos" panose="020B0004020202020204" pitchFamily="34" charset="0"/>
                    <a:cs typeface="Arial" panose="020B0604020202020204" pitchFamily="34" charset="0"/>
                  </a:rPr>
                  <a:t>chance</a:t>
                </a:r>
                <a:r>
                  <a:rPr lang="cs-CZ" sz="2000" kern="100" dirty="0">
                    <a:effectLst/>
                    <a:latin typeface="Arial" panose="020B0604020202020204" pitchFamily="34" charset="0"/>
                    <a:ea typeface="Aptos" panose="020B0004020202020204" pitchFamily="34" charset="0"/>
                    <a:cs typeface="Arial" panose="020B0604020202020204" pitchFamily="34" charset="0"/>
                  </a:rPr>
                  <a:t> in </a:t>
                </a:r>
                <a:r>
                  <a:rPr lang="cs-CZ" sz="2000" kern="100" dirty="0" err="1">
                    <a:effectLst/>
                    <a:latin typeface="Arial" panose="020B0604020202020204" pitchFamily="34" charset="0"/>
                    <a:ea typeface="Aptos" panose="020B0004020202020204" pitchFamily="34" charset="0"/>
                    <a:cs typeface="Arial" panose="020B0604020202020204" pitchFamily="34" charset="0"/>
                  </a:rPr>
                  <a:t>the</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volume</a:t>
                </a:r>
                <a:r>
                  <a:rPr lang="cs-CZ" sz="2000" kern="100" dirty="0">
                    <a:effectLst/>
                    <a:latin typeface="Arial" panose="020B0604020202020204" pitchFamily="34" charset="0"/>
                    <a:ea typeface="Aptos" panose="020B0004020202020204" pitchFamily="34" charset="0"/>
                    <a:cs typeface="Arial" panose="020B0604020202020204" pitchFamily="34" charset="0"/>
                  </a:rPr>
                  <a:t> </a:t>
                </a:r>
                <a14:m>
                  <m:oMath xmlns:m="http://schemas.openxmlformats.org/officeDocument/2006/math">
                    <m:r>
                      <a:rPr lang="cs-CZ" sz="2000" i="1" kern="100">
                        <a:effectLst/>
                        <a:latin typeface="Cambria Math" panose="02040503050406030204" pitchFamily="18" charset="0"/>
                        <a:ea typeface="Aptos" panose="020B0004020202020204" pitchFamily="34" charset="0"/>
                        <a:cs typeface="Arial" panose="020B0604020202020204" pitchFamily="34" charset="0"/>
                      </a:rPr>
                      <m:t>𝑉</m:t>
                    </m:r>
                  </m:oMath>
                </a14:m>
                <a:r>
                  <a:rPr lang="cs-CZ" sz="2000" kern="100" dirty="0">
                    <a:effectLst/>
                    <a:latin typeface="Arial" panose="020B0604020202020204" pitchFamily="34" charset="0"/>
                    <a:ea typeface="Times New Roman" panose="02020603050405020304" pitchFamily="18" charset="0"/>
                    <a:cs typeface="Arial" panose="020B0604020202020204" pitchFamily="34" charset="0"/>
                  </a:rPr>
                  <a:t> </a:t>
                </a:r>
                <a:r>
                  <a:rPr lang="cs-CZ" sz="2000" kern="100" dirty="0" err="1">
                    <a:effectLst/>
                    <a:latin typeface="Arial" panose="020B0604020202020204" pitchFamily="34" charset="0"/>
                    <a:ea typeface="Times New Roman" panose="02020603050405020304" pitchFamily="18" charset="0"/>
                    <a:cs typeface="Arial" panose="020B0604020202020204" pitchFamily="34" charset="0"/>
                  </a:rPr>
                  <a:t>using</a:t>
                </a:r>
                <a:r>
                  <a:rPr lang="cs-CZ" sz="2000" kern="100" dirty="0">
                    <a:effectLst/>
                    <a:latin typeface="Arial" panose="020B0604020202020204" pitchFamily="34" charset="0"/>
                    <a:ea typeface="Times New Roman" panose="02020603050405020304" pitchFamily="18" charset="0"/>
                    <a:cs typeface="Arial" panose="020B0604020202020204" pitchFamily="34" charset="0"/>
                  </a:rPr>
                  <a:t> </a:t>
                </a:r>
                <a:r>
                  <a:rPr lang="cs-CZ" sz="2000" kern="100" dirty="0" err="1">
                    <a:effectLst/>
                    <a:latin typeface="Arial" panose="020B0604020202020204" pitchFamily="34" charset="0"/>
                    <a:ea typeface="Times New Roman" panose="02020603050405020304" pitchFamily="18" charset="0"/>
                    <a:cs typeface="Arial" panose="020B0604020202020204" pitchFamily="34" charset="0"/>
                  </a:rPr>
                  <a:t>Boltzmann</a:t>
                </a:r>
                <a:r>
                  <a:rPr lang="cs-CZ" sz="2000" kern="100" dirty="0">
                    <a:effectLst/>
                    <a:latin typeface="Arial" panose="020B0604020202020204" pitchFamily="34" charset="0"/>
                    <a:ea typeface="Times New Roman" panose="02020603050405020304" pitchFamily="18" charset="0"/>
                    <a:cs typeface="Arial" panose="020B0604020202020204" pitchFamily="34" charset="0"/>
                  </a:rPr>
                  <a:t> </a:t>
                </a:r>
                <a:r>
                  <a:rPr lang="cs-CZ" sz="2000" kern="100" dirty="0" err="1">
                    <a:effectLst/>
                    <a:latin typeface="Arial" panose="020B0604020202020204" pitchFamily="34" charset="0"/>
                    <a:ea typeface="Times New Roman" panose="02020603050405020304" pitchFamily="18" charset="0"/>
                    <a:cs typeface="Arial" panose="020B0604020202020204" pitchFamily="34" charset="0"/>
                  </a:rPr>
                  <a:t>statistical</a:t>
                </a:r>
                <a:r>
                  <a:rPr lang="cs-CZ" sz="2000" kern="100" dirty="0">
                    <a:effectLst/>
                    <a:latin typeface="Arial" panose="020B0604020202020204" pitchFamily="34" charset="0"/>
                    <a:ea typeface="Times New Roman" panose="02020603050405020304" pitchFamily="18" charset="0"/>
                    <a:cs typeface="Arial" panose="020B0604020202020204" pitchFamily="34" charset="0"/>
                  </a:rPr>
                  <a:t> </a:t>
                </a:r>
                <a:r>
                  <a:rPr lang="cs-CZ" sz="2000" kern="100" dirty="0" err="1">
                    <a:effectLst/>
                    <a:latin typeface="Arial" panose="020B0604020202020204" pitchFamily="34" charset="0"/>
                    <a:ea typeface="Times New Roman" panose="02020603050405020304" pitchFamily="18" charset="0"/>
                    <a:cs typeface="Arial" panose="020B0604020202020204" pitchFamily="34" charset="0"/>
                  </a:rPr>
                  <a:t>physics</a:t>
                </a:r>
                <a:r>
                  <a:rPr lang="cs-CZ" sz="2000" kern="100" dirty="0">
                    <a:effectLst/>
                    <a:latin typeface="Arial" panose="020B0604020202020204" pitchFamily="34" charset="0"/>
                    <a:ea typeface="Times New Roman" panose="02020603050405020304" pitchFamily="18" charset="0"/>
                    <a:cs typeface="Arial" panose="020B0604020202020204" pitchFamily="34" charset="0"/>
                  </a:rPr>
                  <a:t>, </a:t>
                </a:r>
                <a:r>
                  <a:rPr lang="cs-CZ" sz="2000" kern="100" dirty="0" err="1">
                    <a:effectLst/>
                    <a:latin typeface="Arial" panose="020B0604020202020204" pitchFamily="34" charset="0"/>
                    <a:ea typeface="Times New Roman" panose="02020603050405020304" pitchFamily="18" charset="0"/>
                    <a:cs typeface="Arial" panose="020B0604020202020204" pitchFamily="34" charset="0"/>
                  </a:rPr>
                  <a:t>which</a:t>
                </a:r>
                <a:r>
                  <a:rPr lang="cs-CZ" sz="2000" kern="100" dirty="0">
                    <a:effectLst/>
                    <a:latin typeface="Arial" panose="020B0604020202020204" pitchFamily="34" charset="0"/>
                    <a:ea typeface="Times New Roman" panose="02020603050405020304" pitchFamily="18" charset="0"/>
                    <a:cs typeface="Arial" panose="020B0604020202020204" pitchFamily="34" charset="0"/>
                  </a:rPr>
                  <a:t> </a:t>
                </a:r>
                <a:r>
                  <a:rPr lang="cs-CZ" sz="2000" kern="100" dirty="0" err="1">
                    <a:effectLst/>
                    <a:latin typeface="Arial" panose="020B0604020202020204" pitchFamily="34" charset="0"/>
                    <a:ea typeface="Times New Roman" panose="02020603050405020304" pitchFamily="18" charset="0"/>
                    <a:cs typeface="Arial" panose="020B0604020202020204" pitchFamily="34" charset="0"/>
                  </a:rPr>
                  <a:t>is</a:t>
                </a:r>
                <a:r>
                  <a:rPr lang="cs-CZ" sz="2000" kern="100" dirty="0">
                    <a:effectLst/>
                    <a:latin typeface="Arial" panose="020B0604020202020204" pitchFamily="34" charset="0"/>
                    <a:ea typeface="Times New Roman" panose="02020603050405020304" pitchFamily="18" charset="0"/>
                    <a:cs typeface="Arial" panose="020B0604020202020204" pitchFamily="34" charset="0"/>
                  </a:rPr>
                  <a:t> </a:t>
                </a:r>
                <a:r>
                  <a:rPr lang="cs-CZ" sz="2000" kern="100" dirty="0" err="1">
                    <a:effectLst/>
                    <a:latin typeface="Arial" panose="020B0604020202020204" pitchFamily="34" charset="0"/>
                    <a:ea typeface="Times New Roman" panose="02020603050405020304" pitchFamily="18" charset="0"/>
                    <a:cs typeface="Arial" panose="020B0604020202020204" pitchFamily="34" charset="0"/>
                  </a:rPr>
                  <a:t>simply</a:t>
                </a:r>
                <a:endParaRPr lang="cs-CZ" sz="2000" kern="100" dirty="0">
                  <a:effectLst/>
                  <a:latin typeface="Arial" panose="020B0604020202020204" pitchFamily="34" charset="0"/>
                  <a:ea typeface="Aptos" panose="020B0004020202020204" pitchFamily="34" charset="0"/>
                  <a:cs typeface="Arial" panose="020B0604020202020204" pitchFamily="34" charset="0"/>
                </a:endParaRPr>
              </a:p>
            </p:txBody>
          </p:sp>
        </mc:Choice>
        <mc:Fallback xmlns="">
          <p:sp>
            <p:nvSpPr>
              <p:cNvPr id="11" name="TextovéPole 10">
                <a:extLst>
                  <a:ext uri="{FF2B5EF4-FFF2-40B4-BE49-F238E27FC236}">
                    <a16:creationId xmlns:a16="http://schemas.microsoft.com/office/drawing/2014/main" id="{47BB14F3-1DDB-EA05-5E99-D579C9E73CC1}"/>
                  </a:ext>
                </a:extLst>
              </p:cNvPr>
              <p:cNvSpPr txBox="1">
                <a:spLocks noRot="1" noChangeAspect="1" noMove="1" noResize="1" noEditPoints="1" noAdjustHandles="1" noChangeArrowheads="1" noChangeShapeType="1" noTextEdit="1"/>
              </p:cNvSpPr>
              <p:nvPr/>
            </p:nvSpPr>
            <p:spPr>
              <a:xfrm>
                <a:off x="306658" y="119787"/>
                <a:ext cx="8530683" cy="1323439"/>
              </a:xfrm>
              <a:prstGeom prst="rect">
                <a:avLst/>
              </a:prstGeom>
              <a:blipFill>
                <a:blip r:embed="rId2"/>
                <a:stretch>
                  <a:fillRect l="-714" t="-2304" b="-78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ovéPole 12">
                <a:extLst>
                  <a:ext uri="{FF2B5EF4-FFF2-40B4-BE49-F238E27FC236}">
                    <a16:creationId xmlns:a16="http://schemas.microsoft.com/office/drawing/2014/main" id="{FC641E63-F373-3535-E336-2392AC79F923}"/>
                  </a:ext>
                </a:extLst>
              </p:cNvPr>
              <p:cNvSpPr txBox="1"/>
              <p:nvPr/>
            </p:nvSpPr>
            <p:spPr>
              <a:xfrm>
                <a:off x="1012330" y="1568708"/>
                <a:ext cx="2219091" cy="9650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2400" b="1" i="1" smtClean="0">
                          <a:latin typeface="Cambria Math" panose="02040503050406030204" pitchFamily="18" charset="0"/>
                        </a:rPr>
                        <m:t>𝑾</m:t>
                      </m:r>
                      <m:r>
                        <a:rPr lang="en-GB" sz="2400" b="1" i="0">
                          <a:latin typeface="Cambria Math" panose="02040503050406030204" pitchFamily="18" charset="0"/>
                        </a:rPr>
                        <m:t>=</m:t>
                      </m:r>
                      <m:sSup>
                        <m:sSupPr>
                          <m:ctrlPr>
                            <a:rPr lang="en-GB" sz="2400" b="1" i="1">
                              <a:solidFill>
                                <a:srgbClr val="836967"/>
                              </a:solidFill>
                              <a:latin typeface="Cambria Math" panose="02040503050406030204" pitchFamily="18" charset="0"/>
                            </a:rPr>
                          </m:ctrlPr>
                        </m:sSupPr>
                        <m:e>
                          <m:d>
                            <m:dPr>
                              <m:ctrlPr>
                                <a:rPr lang="en-GB" sz="2400" b="1" i="1">
                                  <a:solidFill>
                                    <a:srgbClr val="836967"/>
                                  </a:solidFill>
                                  <a:latin typeface="Cambria Math" panose="02040503050406030204" pitchFamily="18" charset="0"/>
                                </a:rPr>
                              </m:ctrlPr>
                            </m:dPr>
                            <m:e>
                              <m:f>
                                <m:fPr>
                                  <m:ctrlPr>
                                    <a:rPr lang="en-GB" sz="2400" b="1" i="1">
                                      <a:solidFill>
                                        <a:srgbClr val="836967"/>
                                      </a:solidFill>
                                      <a:latin typeface="Cambria Math" panose="02040503050406030204" pitchFamily="18" charset="0"/>
                                    </a:rPr>
                                  </m:ctrlPr>
                                </m:fPr>
                                <m:num>
                                  <m:r>
                                    <a:rPr lang="en-GB" sz="2400" b="1" i="1">
                                      <a:latin typeface="Cambria Math" panose="02040503050406030204" pitchFamily="18" charset="0"/>
                                    </a:rPr>
                                    <m:t>𝑽</m:t>
                                  </m:r>
                                </m:num>
                                <m:den>
                                  <m:sSub>
                                    <m:sSubPr>
                                      <m:ctrlPr>
                                        <a:rPr lang="en-GB" sz="2400" b="1" i="1">
                                          <a:solidFill>
                                            <a:srgbClr val="836967"/>
                                          </a:solidFill>
                                          <a:latin typeface="Cambria Math" panose="02040503050406030204" pitchFamily="18" charset="0"/>
                                        </a:rPr>
                                      </m:ctrlPr>
                                    </m:sSubPr>
                                    <m:e>
                                      <m:r>
                                        <a:rPr lang="en-GB" sz="2400" b="1" i="1">
                                          <a:latin typeface="Cambria Math" panose="02040503050406030204" pitchFamily="18" charset="0"/>
                                        </a:rPr>
                                        <m:t>𝑽</m:t>
                                      </m:r>
                                    </m:e>
                                    <m:sub>
                                      <m:r>
                                        <a:rPr lang="en-GB" sz="2400" b="1" i="0">
                                          <a:latin typeface="Cambria Math" panose="02040503050406030204" pitchFamily="18" charset="0"/>
                                        </a:rPr>
                                        <m:t>𝟎</m:t>
                                      </m:r>
                                    </m:sub>
                                  </m:sSub>
                                </m:den>
                              </m:f>
                            </m:e>
                          </m:d>
                        </m:e>
                        <m:sup>
                          <m:r>
                            <a:rPr lang="en-GB" sz="2400" b="1" i="1">
                              <a:latin typeface="Cambria Math" panose="02040503050406030204" pitchFamily="18" charset="0"/>
                            </a:rPr>
                            <m:t>𝒏</m:t>
                          </m:r>
                        </m:sup>
                      </m:sSup>
                    </m:oMath>
                  </m:oMathPara>
                </a14:m>
                <a:endParaRPr lang="en-GB" sz="2400" b="1" dirty="0"/>
              </a:p>
            </p:txBody>
          </p:sp>
        </mc:Choice>
        <mc:Fallback xmlns="">
          <p:sp>
            <p:nvSpPr>
              <p:cNvPr id="13" name="TextovéPole 12">
                <a:extLst>
                  <a:ext uri="{FF2B5EF4-FFF2-40B4-BE49-F238E27FC236}">
                    <a16:creationId xmlns:a16="http://schemas.microsoft.com/office/drawing/2014/main" id="{FC641E63-F373-3535-E336-2392AC79F923}"/>
                  </a:ext>
                </a:extLst>
              </p:cNvPr>
              <p:cNvSpPr txBox="1">
                <a:spLocks noRot="1" noChangeAspect="1" noMove="1" noResize="1" noEditPoints="1" noAdjustHandles="1" noChangeArrowheads="1" noChangeShapeType="1" noTextEdit="1"/>
              </p:cNvSpPr>
              <p:nvPr/>
            </p:nvSpPr>
            <p:spPr>
              <a:xfrm>
                <a:off x="1012330" y="1568708"/>
                <a:ext cx="2219091" cy="96507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ovéPole 14">
                <a:extLst>
                  <a:ext uri="{FF2B5EF4-FFF2-40B4-BE49-F238E27FC236}">
                    <a16:creationId xmlns:a16="http://schemas.microsoft.com/office/drawing/2014/main" id="{1529CA26-89F3-58FE-0EAC-CF7038B1E965}"/>
                  </a:ext>
                </a:extLst>
              </p:cNvPr>
              <p:cNvSpPr txBox="1"/>
              <p:nvPr/>
            </p:nvSpPr>
            <p:spPr>
              <a:xfrm>
                <a:off x="443612" y="2745374"/>
                <a:ext cx="8530683" cy="1015663"/>
              </a:xfrm>
              <a:prstGeom prst="rect">
                <a:avLst/>
              </a:prstGeom>
              <a:noFill/>
            </p:spPr>
            <p:txBody>
              <a:bodyPr wrap="square">
                <a:spAutoFit/>
              </a:bodyPr>
              <a:lstStyle/>
              <a:p>
                <a:pPr>
                  <a:spcAft>
                    <a:spcPts val="600"/>
                  </a:spcAft>
                </a:pPr>
                <a:r>
                  <a:rPr lang="cs-CZ" sz="2000" b="1" i="1" kern="100" dirty="0" err="1">
                    <a:solidFill>
                      <a:srgbClr val="0033CC"/>
                    </a:solidFill>
                    <a:latin typeface="Arial" panose="020B0604020202020204" pitchFamily="34" charset="0"/>
                    <a:ea typeface="Aptos" panose="020B0004020202020204" pitchFamily="34" charset="0"/>
                    <a:cs typeface="Arial" panose="020B0604020202020204" pitchFamily="34" charset="0"/>
                  </a:rPr>
                  <a:t>m</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onochromatic</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radiation</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of</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low</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density</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behaves</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thermodynamically</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as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though</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it</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consisted</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of</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number</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of</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independent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energy</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quanta</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of</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magnitude </a:t>
                </a:r>
                <a14:m>
                  <m:oMath xmlns:m="http://schemas.openxmlformats.org/officeDocument/2006/math">
                    <m:r>
                      <a:rPr lang="cs-CZ" sz="2000" b="1" i="1" kern="100">
                        <a:solidFill>
                          <a:srgbClr val="FF0000"/>
                        </a:solidFill>
                        <a:effectLst/>
                        <a:latin typeface="Cambria Math" panose="02040503050406030204" pitchFamily="18" charset="0"/>
                        <a:ea typeface="Aptos" panose="020B0004020202020204" pitchFamily="34" charset="0"/>
                        <a:cs typeface="Arial" panose="020B0604020202020204" pitchFamily="34" charset="0"/>
                      </a:rPr>
                      <m:t>𝒉</m:t>
                    </m:r>
                    <m:r>
                      <a:rPr lang="cs-CZ" sz="2000" b="1" i="1" kern="100">
                        <a:solidFill>
                          <a:srgbClr val="FF0000"/>
                        </a:solidFill>
                        <a:effectLst/>
                        <a:latin typeface="Cambria Math" panose="02040503050406030204" pitchFamily="18" charset="0"/>
                        <a:ea typeface="Aptos" panose="020B0004020202020204" pitchFamily="34" charset="0"/>
                        <a:cs typeface="Arial" panose="020B0604020202020204" pitchFamily="34" charset="0"/>
                      </a:rPr>
                      <m:t>𝝂</m:t>
                    </m:r>
                  </m:oMath>
                </a14:m>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a:t>
                </a:r>
              </a:p>
            </p:txBody>
          </p:sp>
        </mc:Choice>
        <mc:Fallback xmlns="">
          <p:sp>
            <p:nvSpPr>
              <p:cNvPr id="15" name="TextovéPole 14">
                <a:extLst>
                  <a:ext uri="{FF2B5EF4-FFF2-40B4-BE49-F238E27FC236}">
                    <a16:creationId xmlns:a16="http://schemas.microsoft.com/office/drawing/2014/main" id="{1529CA26-89F3-58FE-0EAC-CF7038B1E965}"/>
                  </a:ext>
                </a:extLst>
              </p:cNvPr>
              <p:cNvSpPr txBox="1">
                <a:spLocks noRot="1" noChangeAspect="1" noMove="1" noResize="1" noEditPoints="1" noAdjustHandles="1" noChangeArrowheads="1" noChangeShapeType="1" noTextEdit="1"/>
              </p:cNvSpPr>
              <p:nvPr/>
            </p:nvSpPr>
            <p:spPr>
              <a:xfrm>
                <a:off x="443612" y="2745374"/>
                <a:ext cx="8530683" cy="1015663"/>
              </a:xfrm>
              <a:prstGeom prst="rect">
                <a:avLst/>
              </a:prstGeom>
              <a:blipFill>
                <a:blip r:embed="rId4"/>
                <a:stretch>
                  <a:fillRect l="-786" t="-2395" r="-71" b="-10180"/>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 name="TextovéPole 1">
                <a:extLst>
                  <a:ext uri="{FF2B5EF4-FFF2-40B4-BE49-F238E27FC236}">
                    <a16:creationId xmlns:a16="http://schemas.microsoft.com/office/drawing/2014/main" id="{DC83D861-7F55-0404-B3B0-64370BB0F93E}"/>
                  </a:ext>
                </a:extLst>
              </p:cNvPr>
              <p:cNvSpPr txBox="1"/>
              <p:nvPr/>
            </p:nvSpPr>
            <p:spPr>
              <a:xfrm>
                <a:off x="3557235" y="1552996"/>
                <a:ext cx="4958115" cy="1015663"/>
              </a:xfrm>
              <a:prstGeom prst="rect">
                <a:avLst/>
              </a:prstGeom>
              <a:noFill/>
            </p:spPr>
            <p:txBody>
              <a:bodyPr wrap="square" rtlCol="0">
                <a:spAutoFit/>
              </a:bodyPr>
              <a:lstStyle/>
              <a:p>
                <a:r>
                  <a:rPr lang="cs-CZ" sz="2000" b="1" dirty="0">
                    <a:solidFill>
                      <a:srgbClr val="FF0000"/>
                    </a:solidFill>
                    <a:latin typeface="Arial" panose="020B0604020202020204" pitchFamily="34" charset="0"/>
                    <a:cs typeface="Arial" panose="020B0604020202020204" pitchFamily="34" charset="0"/>
                  </a:rPr>
                  <a:t>w</a:t>
                </a:r>
                <a:r>
                  <a:rPr lang="cs-CZ" sz="2000" b="1" dirty="0" err="1">
                    <a:solidFill>
                      <a:srgbClr val="FF0000"/>
                    </a:solidFill>
                    <a:latin typeface="Arial" panose="020B0604020202020204" pitchFamily="34" charset="0"/>
                    <a:cs typeface="Arial" panose="020B0604020202020204" pitchFamily="34" charset="0"/>
                  </a:rPr>
                  <a:t>hich</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coincides</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with</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the</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preceding</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expression</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if</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we</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identify</a:t>
                </a:r>
                <a:r>
                  <a:rPr lang="cs-CZ" sz="2000" b="1"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cs-CZ" sz="2000" b="1" i="1" smtClean="0">
                        <a:solidFill>
                          <a:srgbClr val="FF0000"/>
                        </a:solidFill>
                        <a:latin typeface="Cambria Math" panose="02040503050406030204" pitchFamily="18" charset="0"/>
                        <a:cs typeface="Arial" panose="020B0604020202020204" pitchFamily="34" charset="0"/>
                      </a:rPr>
                      <m:t>𝒏</m:t>
                    </m:r>
                  </m:oMath>
                </a14:m>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with</a:t>
                </a:r>
                <a:r>
                  <a:rPr lang="cs-CZ" sz="2000" b="1" dirty="0">
                    <a:solidFill>
                      <a:srgbClr val="FF0000"/>
                    </a:solidFill>
                    <a:latin typeface="Arial" panose="020B0604020202020204" pitchFamily="34" charset="0"/>
                    <a:cs typeface="Arial" panose="020B0604020202020204" pitchFamily="34" charset="0"/>
                  </a:rPr>
                  <a:t> </a:t>
                </a:r>
                <a14:m>
                  <m:oMath xmlns:m="http://schemas.openxmlformats.org/officeDocument/2006/math">
                    <m:f>
                      <m:fPr>
                        <m:type m:val="lin"/>
                        <m:ctrlPr>
                          <a:rPr lang="cs-CZ" sz="2000" b="1" i="1" smtClean="0">
                            <a:solidFill>
                              <a:srgbClr val="FF0000"/>
                            </a:solidFill>
                            <a:latin typeface="Cambria Math" panose="02040503050406030204" pitchFamily="18" charset="0"/>
                            <a:cs typeface="Arial" panose="020B0604020202020204" pitchFamily="34" charset="0"/>
                          </a:rPr>
                        </m:ctrlPr>
                      </m:fPr>
                      <m:num>
                        <m:r>
                          <a:rPr lang="cs-CZ" sz="2000" b="1" i="1" smtClean="0">
                            <a:solidFill>
                              <a:srgbClr val="FF0000"/>
                            </a:solidFill>
                            <a:latin typeface="Cambria Math" panose="02040503050406030204" pitchFamily="18" charset="0"/>
                            <a:cs typeface="Arial" panose="020B0604020202020204" pitchFamily="34" charset="0"/>
                          </a:rPr>
                          <m:t>𝑬</m:t>
                        </m:r>
                      </m:num>
                      <m:den>
                        <m:r>
                          <a:rPr lang="cs-CZ" sz="2000" b="1" i="1">
                            <a:solidFill>
                              <a:srgbClr val="FF0000"/>
                            </a:solidFill>
                            <a:latin typeface="Cambria Math" panose="02040503050406030204" pitchFamily="18" charset="0"/>
                            <a:ea typeface="Cambria Math" panose="02040503050406030204" pitchFamily="18" charset="0"/>
                            <a:cs typeface="Arial" panose="020B0604020202020204" pitchFamily="34" charset="0"/>
                          </a:rPr>
                          <m:t>𝒉</m:t>
                        </m:r>
                        <m:r>
                          <a:rPr lang="cs-CZ" sz="20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𝝂</m:t>
                        </m:r>
                      </m:den>
                    </m:f>
                  </m:oMath>
                </a14:m>
                <a:r>
                  <a:rPr lang="cs-CZ" sz="2000" dirty="0">
                    <a:latin typeface="Arial" panose="020B0604020202020204" pitchFamily="34" charset="0"/>
                    <a:ea typeface="Cambria Math" panose="02040503050406030204" pitchFamily="18" charset="0"/>
                    <a:cs typeface="Arial" panose="020B0604020202020204" pitchFamily="34" charset="0"/>
                  </a:rPr>
                  <a:t> </a:t>
                </a:r>
                <a:r>
                  <a:rPr lang="cs-CZ" sz="2000" dirty="0">
                    <a:latin typeface="Arial" panose="020B0604020202020204" pitchFamily="34" charset="0"/>
                    <a:cs typeface="Arial" panose="020B0604020202020204" pitchFamily="34" charset="0"/>
                  </a:rPr>
                  <a:t>and lead </a:t>
                </a:r>
                <a:r>
                  <a:rPr lang="cs-CZ" sz="2000" dirty="0" err="1">
                    <a:latin typeface="Arial" panose="020B0604020202020204" pitchFamily="34" charset="0"/>
                    <a:cs typeface="Arial" panose="020B0604020202020204" pitchFamily="34" charset="0"/>
                  </a:rPr>
                  <a:t>him</a:t>
                </a:r>
                <a:r>
                  <a:rPr lang="cs-CZ" sz="2000" dirty="0">
                    <a:latin typeface="Arial" panose="020B0604020202020204" pitchFamily="34" charset="0"/>
                    <a:cs typeface="Arial" panose="020B0604020202020204" pitchFamily="34" charset="0"/>
                  </a:rPr>
                  <a:t> to </a:t>
                </a:r>
                <a:r>
                  <a:rPr lang="cs-CZ" sz="2000" dirty="0" err="1">
                    <a:latin typeface="Arial" panose="020B0604020202020204" pitchFamily="34" charset="0"/>
                    <a:cs typeface="Arial" panose="020B0604020202020204" pitchFamily="34" charset="0"/>
                  </a:rPr>
                  <a:t>conclude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that</a:t>
                </a:r>
                <a:r>
                  <a:rPr lang="cs-CZ" sz="2000" dirty="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mc:Choice>
        <mc:Fallback xmlns="">
          <p:sp>
            <p:nvSpPr>
              <p:cNvPr id="2" name="TextovéPole 1">
                <a:extLst>
                  <a:ext uri="{FF2B5EF4-FFF2-40B4-BE49-F238E27FC236}">
                    <a16:creationId xmlns:a16="http://schemas.microsoft.com/office/drawing/2014/main" id="{DC83D861-7F55-0404-B3B0-64370BB0F93E}"/>
                  </a:ext>
                </a:extLst>
              </p:cNvPr>
              <p:cNvSpPr txBox="1">
                <a:spLocks noRot="1" noChangeAspect="1" noMove="1" noResize="1" noEditPoints="1" noAdjustHandles="1" noChangeArrowheads="1" noChangeShapeType="1" noTextEdit="1"/>
              </p:cNvSpPr>
              <p:nvPr/>
            </p:nvSpPr>
            <p:spPr>
              <a:xfrm>
                <a:off x="3557235" y="1552996"/>
                <a:ext cx="4958115" cy="1015663"/>
              </a:xfrm>
              <a:prstGeom prst="rect">
                <a:avLst/>
              </a:prstGeom>
              <a:blipFill>
                <a:blip r:embed="rId5"/>
                <a:stretch>
                  <a:fillRect l="-1353" t="-15060" r="-1353" b="-41566"/>
                </a:stretch>
              </a:blipFill>
            </p:spPr>
            <p:txBody>
              <a:bodyPr/>
              <a:lstStyle/>
              <a:p>
                <a:r>
                  <a:rPr lang="en-AU">
                    <a:noFill/>
                  </a:rPr>
                  <a:t> </a:t>
                </a:r>
              </a:p>
            </p:txBody>
          </p:sp>
        </mc:Fallback>
      </mc:AlternateContent>
      <p:sp>
        <p:nvSpPr>
          <p:cNvPr id="4" name="TextovéPole 3">
            <a:extLst>
              <a:ext uri="{FF2B5EF4-FFF2-40B4-BE49-F238E27FC236}">
                <a16:creationId xmlns:a16="http://schemas.microsoft.com/office/drawing/2014/main" id="{EF25481E-4B4F-46E4-2D67-E384F83F774B}"/>
              </a:ext>
            </a:extLst>
          </p:cNvPr>
          <p:cNvSpPr txBox="1"/>
          <p:nvPr/>
        </p:nvSpPr>
        <p:spPr>
          <a:xfrm>
            <a:off x="518243" y="4517390"/>
            <a:ext cx="8530683" cy="1015663"/>
          </a:xfrm>
          <a:prstGeom prst="rect">
            <a:avLst/>
          </a:prstGeom>
          <a:noFill/>
        </p:spPr>
        <p:txBody>
          <a:bodyPr wrap="square">
            <a:spAutoFit/>
          </a:bodyPr>
          <a:lstStyle/>
          <a:p>
            <a:pPr algn="l"/>
            <a:r>
              <a:rPr lang="en-US" sz="2000" b="1" i="1" u="none" strike="noStrike" baseline="0" dirty="0">
                <a:solidFill>
                  <a:srgbClr val="FF0000"/>
                </a:solidFill>
                <a:latin typeface="Arial" panose="020B0604020202020204" pitchFamily="34" charset="0"/>
                <a:cs typeface="Arial" panose="020B0604020202020204" pitchFamily="34" charset="0"/>
              </a:rPr>
              <a:t>to investigate whether the laws</a:t>
            </a:r>
            <a:r>
              <a:rPr lang="cs-CZ" sz="2000" b="1" i="1" u="none" strike="noStrike"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of emission and transformation of light are also of such a nature that they</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can be interpreted or explained by considering light to consist of such energy</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quanta</a:t>
            </a:r>
            <a:r>
              <a:rPr lang="en-US" sz="2000" b="0" i="1" u="none" strike="noStrike" baseline="0" dirty="0">
                <a:solidFill>
                  <a:srgbClr val="0033CC"/>
                </a:solidFill>
                <a:latin typeface="Arial" panose="020B0604020202020204" pitchFamily="34" charset="0"/>
                <a:cs typeface="Arial" panose="020B0604020202020204" pitchFamily="34" charset="0"/>
              </a:rPr>
              <a:t>.</a:t>
            </a:r>
            <a:endParaRPr lang="en-GB" sz="2000" i="1" u="sng" dirty="0">
              <a:solidFill>
                <a:srgbClr val="009999"/>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05EA3774-DB27-5CFE-9B83-28707EF0F916}"/>
              </a:ext>
            </a:extLst>
          </p:cNvPr>
          <p:cNvSpPr txBox="1"/>
          <p:nvPr/>
        </p:nvSpPr>
        <p:spPr>
          <a:xfrm>
            <a:off x="518243" y="3905686"/>
            <a:ext cx="2523448"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This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motivated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him</a:t>
            </a:r>
            <a:r>
              <a:rPr lang="cs-CZ" sz="2000" dirty="0">
                <a:latin typeface="Arial" panose="020B0604020202020204" pitchFamily="34" charset="0"/>
                <a:cs typeface="Arial" panose="020B0604020202020204" pitchFamily="34" charset="0"/>
              </a:rPr>
              <a:t> :</a:t>
            </a:r>
            <a:r>
              <a:rPr lang="cs-CZ" dirty="0"/>
              <a:t> </a:t>
            </a:r>
            <a:endParaRPr lang="en-GB" dirty="0"/>
          </a:p>
        </p:txBody>
      </p:sp>
      <p:sp>
        <p:nvSpPr>
          <p:cNvPr id="3" name="Zástupný symbol pro číslo snímku 2">
            <a:extLst>
              <a:ext uri="{FF2B5EF4-FFF2-40B4-BE49-F238E27FC236}">
                <a16:creationId xmlns:a16="http://schemas.microsoft.com/office/drawing/2014/main" id="{53BABDBD-0592-3603-636A-56ECABDCC4CE}"/>
              </a:ext>
            </a:extLst>
          </p:cNvPr>
          <p:cNvSpPr>
            <a:spLocks noGrp="1"/>
          </p:cNvSpPr>
          <p:nvPr>
            <p:ph type="sldNum" sz="quarter" idx="12"/>
          </p:nvPr>
        </p:nvSpPr>
        <p:spPr/>
        <p:txBody>
          <a:bodyPr/>
          <a:lstStyle/>
          <a:p>
            <a:fld id="{E32C4829-0E20-40A4-81C2-06447E714AD2}" type="slidenum">
              <a:rPr lang="cs-CZ" smtClean="0"/>
              <a:t>14</a:t>
            </a:fld>
            <a:endParaRPr lang="cs-CZ"/>
          </a:p>
        </p:txBody>
      </p:sp>
      <p:sp>
        <p:nvSpPr>
          <p:cNvPr id="5" name="Zástupný symbol pro datum 4">
            <a:extLst>
              <a:ext uri="{FF2B5EF4-FFF2-40B4-BE49-F238E27FC236}">
                <a16:creationId xmlns:a16="http://schemas.microsoft.com/office/drawing/2014/main" id="{BD608392-9A5D-C779-ADB9-7E4BBB3BF0C4}"/>
              </a:ext>
            </a:extLst>
          </p:cNvPr>
          <p:cNvSpPr>
            <a:spLocks noGrp="1"/>
          </p:cNvSpPr>
          <p:nvPr>
            <p:ph type="dt" sz="half" idx="10"/>
          </p:nvPr>
        </p:nvSpPr>
        <p:spPr/>
        <p:txBody>
          <a:bodyPr/>
          <a:lstStyle/>
          <a:p>
            <a:r>
              <a:rPr lang="cs-CZ"/>
              <a:t>27.11.2024</a:t>
            </a:r>
          </a:p>
        </p:txBody>
      </p:sp>
      <p:sp>
        <p:nvSpPr>
          <p:cNvPr id="7" name="Zástupný symbol pro zápatí 6">
            <a:extLst>
              <a:ext uri="{FF2B5EF4-FFF2-40B4-BE49-F238E27FC236}">
                <a16:creationId xmlns:a16="http://schemas.microsoft.com/office/drawing/2014/main" id="{DF9C03C4-0A83-B2B5-E2EC-B4AC9F1236CA}"/>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287219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2" grpId="0"/>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0D703F0-08B9-D061-F223-3654058CA453}"/>
              </a:ext>
            </a:extLst>
          </p:cNvPr>
          <p:cNvSpPr txBox="1"/>
          <p:nvPr/>
        </p:nvSpPr>
        <p:spPr>
          <a:xfrm>
            <a:off x="346842" y="90721"/>
            <a:ext cx="8986344" cy="400110"/>
          </a:xfrm>
          <a:prstGeom prst="rect">
            <a:avLst/>
          </a:prstGeom>
          <a:noFill/>
        </p:spPr>
        <p:txBody>
          <a:bodyPr wrap="square">
            <a:spAutoFit/>
          </a:bodyPr>
          <a:lstStyle/>
          <a:p>
            <a:pPr algn="l"/>
            <a:r>
              <a:rPr lang="pt-BR" sz="2000" b="1" i="0" u="none" strike="noStrike" baseline="0" dirty="0">
                <a:solidFill>
                  <a:srgbClr val="0033CC"/>
                </a:solidFill>
                <a:latin typeface="Arial" panose="020B0604020202020204" pitchFamily="34" charset="0"/>
                <a:cs typeface="Arial" panose="020B0604020202020204" pitchFamily="34" charset="0"/>
              </a:rPr>
              <a:t>P</a:t>
            </a:r>
            <a:r>
              <a:rPr lang="cs-CZ" sz="2000" b="1" i="0" u="none" strike="noStrike" baseline="0" dirty="0" err="1">
                <a:solidFill>
                  <a:srgbClr val="0033CC"/>
                </a:solidFill>
                <a:latin typeface="Arial" panose="020B0604020202020204" pitchFamily="34" charset="0"/>
                <a:cs typeface="Arial" panose="020B0604020202020204" pitchFamily="34" charset="0"/>
              </a:rPr>
              <a:t>hilippe</a:t>
            </a:r>
            <a:r>
              <a:rPr lang="cs-CZ" sz="2000" b="1" i="0" u="none" strike="noStrike" baseline="0" dirty="0">
                <a:solidFill>
                  <a:srgbClr val="0033CC"/>
                </a:solidFill>
                <a:latin typeface="Arial" panose="020B0604020202020204" pitchFamily="34" charset="0"/>
                <a:cs typeface="Arial" panose="020B0604020202020204" pitchFamily="34" charset="0"/>
              </a:rPr>
              <a:t> von </a:t>
            </a:r>
            <a:r>
              <a:rPr lang="cs-CZ" sz="2000" b="1" i="0" u="none" strike="noStrike" baseline="0" dirty="0" err="1">
                <a:solidFill>
                  <a:srgbClr val="0033CC"/>
                </a:solidFill>
                <a:latin typeface="Arial" panose="020B0604020202020204" pitchFamily="34" charset="0"/>
                <a:cs typeface="Arial" panose="020B0604020202020204" pitchFamily="34" charset="0"/>
              </a:rPr>
              <a:t>Lenard</a:t>
            </a:r>
            <a:r>
              <a:rPr lang="cs-CZ" sz="2000" b="1" i="0" u="none" strike="noStrike" baseline="0" dirty="0">
                <a:solidFill>
                  <a:srgbClr val="0033CC"/>
                </a:solidFill>
                <a:latin typeface="Arial" panose="020B0604020202020204" pitchFamily="34" charset="0"/>
                <a:cs typeface="Arial" panose="020B0604020202020204" pitchFamily="34" charset="0"/>
              </a:rPr>
              <a:t>: </a:t>
            </a:r>
            <a:r>
              <a:rPr lang="cs-CZ" sz="2000" b="0" i="0" u="none" strike="noStrike" baseline="0" dirty="0">
                <a:latin typeface="Arial" panose="020B0604020202020204" pitchFamily="34" charset="0"/>
                <a:cs typeface="Arial" panose="020B0604020202020204" pitchFamily="34" charset="0"/>
              </a:rPr>
              <a:t>On </a:t>
            </a:r>
            <a:r>
              <a:rPr lang="cs-CZ" sz="2000" b="0" i="0" u="none" strike="noStrike" baseline="0" dirty="0" err="1">
                <a:latin typeface="Arial" panose="020B0604020202020204" pitchFamily="34" charset="0"/>
                <a:cs typeface="Arial" panose="020B0604020202020204" pitchFamily="34" charset="0"/>
              </a:rPr>
              <a:t>cathode</a:t>
            </a:r>
            <a:r>
              <a:rPr lang="cs-CZ" sz="2000" b="0" i="0" u="none" strike="noStrike" baseline="0" dirty="0">
                <a:latin typeface="Arial" panose="020B0604020202020204" pitchFamily="34" charset="0"/>
                <a:cs typeface="Arial" panose="020B0604020202020204" pitchFamily="34" charset="0"/>
              </a:rPr>
              <a:t> </a:t>
            </a:r>
            <a:r>
              <a:rPr lang="cs-CZ" sz="2000" b="0" i="0" u="none" strike="noStrike" baseline="0" dirty="0" err="1">
                <a:latin typeface="Arial" panose="020B0604020202020204" pitchFamily="34" charset="0"/>
                <a:cs typeface="Arial" panose="020B0604020202020204" pitchFamily="34" charset="0"/>
              </a:rPr>
              <a:t>rays</a:t>
            </a:r>
            <a:r>
              <a:rPr lang="cs-CZ" sz="200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Nobel Lecture, May 28, 1906</a:t>
            </a:r>
            <a:endParaRPr lang="cs-CZ" sz="2000"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38C26333-8B5C-01AF-B96E-EDD59AE93667}"/>
              </a:ext>
            </a:extLst>
          </p:cNvPr>
          <p:cNvSpPr txBox="1"/>
          <p:nvPr/>
        </p:nvSpPr>
        <p:spPr>
          <a:xfrm>
            <a:off x="137322" y="5308289"/>
            <a:ext cx="8617106" cy="1169551"/>
          </a:xfrm>
          <a:prstGeom prst="rect">
            <a:avLst/>
          </a:prstGeom>
          <a:noFill/>
        </p:spPr>
        <p:txBody>
          <a:bodyPr wrap="square" rtlCol="0">
            <a:spAutoFit/>
          </a:bodyPr>
          <a:lstStyle/>
          <a:p>
            <a:r>
              <a:rPr lang="cs-CZ" sz="2000" b="1" dirty="0">
                <a:solidFill>
                  <a:srgbClr val="FF0000"/>
                </a:solidFill>
                <a:latin typeface="Arial" panose="020B0604020202020204" pitchFamily="34" charset="0"/>
                <a:cs typeface="Arial" panose="020B0604020202020204" pitchFamily="34" charset="0"/>
              </a:rPr>
              <a:t>No reference to Einstein and his </a:t>
            </a:r>
            <a:r>
              <a:rPr lang="cs-CZ" sz="2000" b="1" dirty="0" err="1">
                <a:solidFill>
                  <a:srgbClr val="FF0000"/>
                </a:solidFill>
                <a:latin typeface="Arial" panose="020B0604020202020204" pitchFamily="34" charset="0"/>
                <a:cs typeface="Arial" panose="020B0604020202020204" pitchFamily="34" charset="0"/>
              </a:rPr>
              <a:t>paper</a:t>
            </a:r>
            <a:r>
              <a:rPr lang="cs-CZ" sz="2000" b="1" dirty="0">
                <a:solidFill>
                  <a:srgbClr val="FF0000"/>
                </a:solidFill>
                <a:latin typeface="Arial" panose="020B0604020202020204" pitchFamily="34" charset="0"/>
                <a:cs typeface="Arial" panose="020B0604020202020204" pitchFamily="34" charset="0"/>
              </a:rPr>
              <a:t>  </a:t>
            </a:r>
            <a:r>
              <a:rPr lang="en-US" sz="2000" b="0" i="1" u="none" strike="noStrike" baseline="0" dirty="0">
                <a:solidFill>
                  <a:srgbClr val="0033CC"/>
                </a:solidFill>
                <a:latin typeface="Arial" panose="020B0604020202020204" pitchFamily="34" charset="0"/>
                <a:cs typeface="Arial" panose="020B0604020202020204" pitchFamily="34" charset="0"/>
              </a:rPr>
              <a:t>Concerning an Heuristic Point of View Toward</a:t>
            </a:r>
            <a:r>
              <a:rPr lang="cs-CZ" sz="2000" b="0" i="1" u="none" strike="noStrike" baseline="0" dirty="0">
                <a:solidFill>
                  <a:srgbClr val="0033CC"/>
                </a:solidFill>
                <a:latin typeface="Arial" panose="020B0604020202020204" pitchFamily="34" charset="0"/>
                <a:cs typeface="Arial" panose="020B0604020202020204" pitchFamily="34" charset="0"/>
              </a:rPr>
              <a:t> </a:t>
            </a:r>
            <a:r>
              <a:rPr lang="en-US" sz="2000" b="0" i="1" u="none" strike="noStrike" baseline="0" dirty="0">
                <a:solidFill>
                  <a:srgbClr val="0033CC"/>
                </a:solidFill>
                <a:latin typeface="Arial" panose="020B0604020202020204" pitchFamily="34" charset="0"/>
                <a:cs typeface="Arial" panose="020B0604020202020204" pitchFamily="34" charset="0"/>
              </a:rPr>
              <a:t>the Emission and Transformation of Light</a:t>
            </a:r>
            <a:r>
              <a:rPr lang="cs-CZ" sz="2000" b="0" i="1" u="none" strike="noStrike" baseline="0" dirty="0">
                <a:solidFill>
                  <a:srgbClr val="0033CC"/>
                </a:solidFill>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b="0" i="0" u="none" strike="noStrike" baseline="0" dirty="0">
                <a:latin typeface="Arial" panose="020B0604020202020204" pitchFamily="34" charset="0"/>
                <a:cs typeface="Arial" panose="020B0604020202020204" pitchFamily="34" charset="0"/>
              </a:rPr>
              <a:t>a </a:t>
            </a:r>
            <a:r>
              <a:rPr lang="cs-CZ" sz="2000" b="0" i="0" u="none" strike="noStrike" baseline="0" dirty="0" err="1">
                <a:latin typeface="Arial" panose="020B0604020202020204" pitchFamily="34" charset="0"/>
                <a:cs typeface="Arial" panose="020B0604020202020204" pitchFamily="34" charset="0"/>
              </a:rPr>
              <a:t>year</a:t>
            </a:r>
            <a:r>
              <a:rPr lang="cs-CZ" sz="2000" b="0" i="0" u="none" strike="noStrike" baseline="0" dirty="0">
                <a:latin typeface="Arial" panose="020B0604020202020204" pitchFamily="34" charset="0"/>
                <a:cs typeface="Arial" panose="020B0604020202020204" pitchFamily="34" charset="0"/>
              </a:rPr>
              <a:t> ago.</a:t>
            </a:r>
          </a:p>
          <a:p>
            <a:endParaRPr lang="cs-CZ" sz="1000" b="0" i="0" u="none" strike="noStrike" baseline="0" dirty="0">
              <a:latin typeface="Arial" panose="020B0604020202020204" pitchFamily="34" charset="0"/>
              <a:cs typeface="Arial" panose="020B0604020202020204" pitchFamily="34" charset="0"/>
            </a:endParaRPr>
          </a:p>
          <a:p>
            <a:r>
              <a:rPr lang="cs-CZ" sz="2000" b="1" u="sng" dirty="0">
                <a:solidFill>
                  <a:srgbClr val="FF0000"/>
                </a:solidFill>
                <a:latin typeface="Arial" panose="020B0604020202020204" pitchFamily="34" charset="0"/>
                <a:cs typeface="Arial" panose="020B0604020202020204" pitchFamily="34" charset="0"/>
              </a:rPr>
              <a:t>No </a:t>
            </a:r>
            <a:r>
              <a:rPr lang="cs-CZ" sz="2000" b="1" u="sng" dirty="0" err="1">
                <a:solidFill>
                  <a:srgbClr val="FF0000"/>
                </a:solidFill>
                <a:latin typeface="Arial" panose="020B0604020202020204" pitchFamily="34" charset="0"/>
                <a:cs typeface="Arial" panose="020B0604020202020204" pitchFamily="34" charset="0"/>
              </a:rPr>
              <a:t>investigation</a:t>
            </a:r>
            <a:r>
              <a:rPr lang="cs-CZ" sz="2000" b="1" u="sng" dirty="0">
                <a:solidFill>
                  <a:srgbClr val="FF0000"/>
                </a:solidFill>
                <a:latin typeface="Arial" panose="020B0604020202020204" pitchFamily="34" charset="0"/>
                <a:cs typeface="Arial" panose="020B0604020202020204" pitchFamily="34" charset="0"/>
              </a:rPr>
              <a:t> </a:t>
            </a:r>
            <a:r>
              <a:rPr lang="cs-CZ" sz="2000" b="1" u="sng" dirty="0" err="1">
                <a:solidFill>
                  <a:srgbClr val="FF0000"/>
                </a:solidFill>
                <a:latin typeface="Arial" panose="020B0604020202020204" pitchFamily="34" charset="0"/>
                <a:cs typeface="Arial" panose="020B0604020202020204" pitchFamily="34" charset="0"/>
              </a:rPr>
              <a:t>of</a:t>
            </a:r>
            <a:r>
              <a:rPr lang="cs-CZ" sz="2000" b="1" u="sng" dirty="0">
                <a:solidFill>
                  <a:srgbClr val="FF0000"/>
                </a:solidFill>
                <a:latin typeface="Arial" panose="020B0604020202020204" pitchFamily="34" charset="0"/>
                <a:cs typeface="Arial" panose="020B0604020202020204" pitchFamily="34" charset="0"/>
              </a:rPr>
              <a:t> dependence on </a:t>
            </a:r>
            <a:r>
              <a:rPr lang="cs-CZ" sz="2000" b="1" u="sng" dirty="0" err="1">
                <a:solidFill>
                  <a:srgbClr val="FF0000"/>
                </a:solidFill>
                <a:latin typeface="Arial" panose="020B0604020202020204" pitchFamily="34" charset="0"/>
                <a:cs typeface="Arial" panose="020B0604020202020204" pitchFamily="34" charset="0"/>
              </a:rPr>
              <a:t>wavelength</a:t>
            </a:r>
            <a:r>
              <a:rPr lang="cs-CZ" sz="2000" b="1" u="sng" dirty="0">
                <a:solidFill>
                  <a:srgbClr val="FF0000"/>
                </a:solidFill>
                <a:latin typeface="Arial" panose="020B0604020202020204" pitchFamily="34" charset="0"/>
                <a:cs typeface="Arial" panose="020B0604020202020204" pitchFamily="34" charset="0"/>
              </a:rPr>
              <a:t> </a:t>
            </a:r>
            <a:r>
              <a:rPr lang="cs-CZ" sz="2000" b="1" u="sng" dirty="0" err="1">
                <a:solidFill>
                  <a:srgbClr val="FF0000"/>
                </a:solidFill>
                <a:latin typeface="Arial" panose="020B0604020202020204" pitchFamily="34" charset="0"/>
                <a:cs typeface="Arial" panose="020B0604020202020204" pitchFamily="34" charset="0"/>
              </a:rPr>
              <a:t>of</a:t>
            </a:r>
            <a:r>
              <a:rPr lang="cs-CZ" sz="2000" b="1" u="sng" dirty="0">
                <a:solidFill>
                  <a:srgbClr val="FF0000"/>
                </a:solidFill>
                <a:latin typeface="Arial" panose="020B0604020202020204" pitchFamily="34" charset="0"/>
                <a:cs typeface="Arial" panose="020B0604020202020204" pitchFamily="34" charset="0"/>
              </a:rPr>
              <a:t> </a:t>
            </a:r>
            <a:r>
              <a:rPr lang="cs-CZ" sz="2000" b="1" u="sng" dirty="0" err="1">
                <a:solidFill>
                  <a:srgbClr val="FF0000"/>
                </a:solidFill>
                <a:latin typeface="Arial" panose="020B0604020202020204" pitchFamily="34" charset="0"/>
                <a:cs typeface="Arial" panose="020B0604020202020204" pitchFamily="34" charset="0"/>
              </a:rPr>
              <a:t>light</a:t>
            </a:r>
            <a:r>
              <a:rPr lang="cs-CZ" sz="2000" u="sng" dirty="0">
                <a:solidFill>
                  <a:srgbClr val="FF0000"/>
                </a:solidFill>
                <a:latin typeface="Arial" panose="020B0604020202020204" pitchFamily="34" charset="0"/>
                <a:cs typeface="Arial" panose="020B0604020202020204" pitchFamily="34" charset="0"/>
              </a:rPr>
              <a:t>.</a:t>
            </a:r>
          </a:p>
        </p:txBody>
      </p:sp>
      <p:pic>
        <p:nvPicPr>
          <p:cNvPr id="5" name="Picture 11">
            <a:extLst>
              <a:ext uri="{FF2B5EF4-FFF2-40B4-BE49-F238E27FC236}">
                <a16:creationId xmlns:a16="http://schemas.microsoft.com/office/drawing/2014/main" id="{5A89954A-7C08-DFEE-B7B2-C035F0630C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3" y="490831"/>
            <a:ext cx="4566607" cy="309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a:extLst>
              <a:ext uri="{FF2B5EF4-FFF2-40B4-BE49-F238E27FC236}">
                <a16:creationId xmlns:a16="http://schemas.microsoft.com/office/drawing/2014/main" id="{4FFC9A60-3CC6-90A9-4AAE-B4FEF5B47E23}"/>
              </a:ext>
            </a:extLst>
          </p:cNvPr>
          <p:cNvSpPr txBox="1"/>
          <p:nvPr/>
        </p:nvSpPr>
        <p:spPr>
          <a:xfrm>
            <a:off x="137322" y="3625245"/>
            <a:ext cx="8617105" cy="1631216"/>
          </a:xfrm>
          <a:prstGeom prst="rect">
            <a:avLst/>
          </a:prstGeom>
          <a:noFill/>
        </p:spPr>
        <p:txBody>
          <a:bodyPr wrap="square">
            <a:spAutoFit/>
          </a:bodyPr>
          <a:lstStyle/>
          <a:p>
            <a:pPr algn="l"/>
            <a:r>
              <a:rPr lang="en-US" sz="2000" i="1" u="none" strike="noStrike" baseline="0" dirty="0">
                <a:latin typeface="Arial" panose="020B0604020202020204" pitchFamily="34" charset="0"/>
                <a:cs typeface="Arial" panose="020B0604020202020204" pitchFamily="34" charset="0"/>
              </a:rPr>
              <a:t>I have also</a:t>
            </a:r>
            <a:r>
              <a:rPr lang="cs-CZ" sz="2000" i="1" u="none" strike="noStrike" baseline="0" dirty="0">
                <a:latin typeface="Arial" panose="020B0604020202020204" pitchFamily="34" charset="0"/>
                <a:cs typeface="Arial" panose="020B0604020202020204" pitchFamily="34" charset="0"/>
              </a:rPr>
              <a:t> </a:t>
            </a:r>
            <a:r>
              <a:rPr lang="en-US" sz="2000" i="1" u="none" strike="noStrike" baseline="0" dirty="0">
                <a:latin typeface="Arial" panose="020B0604020202020204" pitchFamily="34" charset="0"/>
                <a:cs typeface="Arial" panose="020B0604020202020204" pitchFamily="34" charset="0"/>
              </a:rPr>
              <a:t>found that </a:t>
            </a:r>
            <a:r>
              <a:rPr lang="en-US" sz="2000" b="1" i="1" u="none" strike="noStrike" baseline="0" dirty="0">
                <a:latin typeface="Arial" panose="020B0604020202020204" pitchFamily="34" charset="0"/>
                <a:cs typeface="Arial" panose="020B0604020202020204" pitchFamily="34" charset="0"/>
              </a:rPr>
              <a:t>the velocity is independent of the </a:t>
            </a:r>
            <a:r>
              <a:rPr lang="en-US" sz="2000" b="1" i="1" strike="noStrike" baseline="0" dirty="0">
                <a:latin typeface="Arial" panose="020B0604020202020204" pitchFamily="34" charset="0"/>
                <a:cs typeface="Arial" panose="020B0604020202020204" pitchFamily="34" charset="0"/>
              </a:rPr>
              <a:t>ultraviolet light </a:t>
            </a:r>
            <a:r>
              <a:rPr lang="en-US" sz="2000" strike="noStrike" baseline="0" dirty="0">
                <a:latin typeface="Arial" panose="020B0604020202020204" pitchFamily="34" charset="0"/>
                <a:cs typeface="Arial" panose="020B0604020202020204" pitchFamily="34" charset="0"/>
              </a:rPr>
              <a:t>intensity</a:t>
            </a:r>
            <a:r>
              <a:rPr lang="cs-CZ" sz="2000" strike="noStrike" baseline="0" dirty="0">
                <a:solidFill>
                  <a:srgbClr val="FF0000"/>
                </a:solidFill>
                <a:latin typeface="Arial" panose="020B0604020202020204" pitchFamily="34" charset="0"/>
                <a:cs typeface="Arial" panose="020B0604020202020204" pitchFamily="34" charset="0"/>
              </a:rPr>
              <a:t> </a:t>
            </a:r>
            <a:r>
              <a:rPr lang="en-US" sz="2000" strike="noStrike" baseline="0" dirty="0">
                <a:latin typeface="Arial" panose="020B0604020202020204" pitchFamily="34" charset="0"/>
                <a:cs typeface="Arial" panose="020B0604020202020204" pitchFamily="34" charset="0"/>
              </a:rPr>
              <a:t>and</a:t>
            </a:r>
            <a:r>
              <a:rPr lang="cs-CZ" sz="2000" i="1" u="none" strike="noStrike" baseline="0" dirty="0">
                <a:latin typeface="Arial" panose="020B0604020202020204" pitchFamily="34" charset="0"/>
                <a:cs typeface="Arial" panose="020B0604020202020204" pitchFamily="34" charset="0"/>
              </a:rPr>
              <a:t> </a:t>
            </a:r>
            <a:r>
              <a:rPr lang="en-US" sz="2000" i="1" u="none" strike="noStrike" baseline="0" dirty="0">
                <a:latin typeface="Arial" panose="020B0604020202020204" pitchFamily="34" charset="0"/>
                <a:cs typeface="Arial" panose="020B0604020202020204" pitchFamily="34" charset="0"/>
              </a:rPr>
              <a:t>thus concluded </a:t>
            </a:r>
            <a:r>
              <a:rPr lang="en-US" sz="2000" b="1" i="1" u="none" strike="noStrike" baseline="0" dirty="0">
                <a:solidFill>
                  <a:srgbClr val="FF0000"/>
                </a:solidFill>
                <a:latin typeface="Arial" panose="020B0604020202020204" pitchFamily="34" charset="0"/>
                <a:cs typeface="Arial" panose="020B0604020202020204" pitchFamily="34" charset="0"/>
              </a:rPr>
              <a:t>that the energy at escape does not come from the light at all,</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but from the interior of the particular atom</a:t>
            </a:r>
            <a:r>
              <a:rPr lang="en-US" sz="2000" b="0" i="1" u="none" strike="noStrike" baseline="0" dirty="0">
                <a:latin typeface="Arial" panose="020B0604020202020204" pitchFamily="34" charset="0"/>
                <a:cs typeface="Arial" panose="020B0604020202020204" pitchFamily="34" charset="0"/>
              </a:rPr>
              <a:t>. </a:t>
            </a:r>
            <a:r>
              <a:rPr lang="en-US" sz="2000" i="1" u="none" strike="noStrike" baseline="0" dirty="0">
                <a:latin typeface="Arial" panose="020B0604020202020204" pitchFamily="34" charset="0"/>
                <a:cs typeface="Arial" panose="020B0604020202020204" pitchFamily="34" charset="0"/>
              </a:rPr>
              <a:t>The light only has an initiating</a:t>
            </a:r>
            <a:r>
              <a:rPr lang="cs-CZ" sz="2000" i="1" u="none" strike="noStrike" baseline="0" dirty="0">
                <a:latin typeface="Arial" panose="020B0604020202020204" pitchFamily="34" charset="0"/>
                <a:cs typeface="Arial" panose="020B0604020202020204" pitchFamily="34" charset="0"/>
              </a:rPr>
              <a:t> </a:t>
            </a:r>
            <a:r>
              <a:rPr lang="en-US" sz="2000" i="1" u="none" strike="noStrike" baseline="0" dirty="0">
                <a:latin typeface="Arial" panose="020B0604020202020204" pitchFamily="34" charset="0"/>
                <a:cs typeface="Arial" panose="020B0604020202020204" pitchFamily="34" charset="0"/>
              </a:rPr>
              <a:t>action, </a:t>
            </a:r>
            <a:r>
              <a:rPr lang="en-US" sz="2000" b="1" i="1" u="none" strike="noStrike" baseline="0" dirty="0">
                <a:solidFill>
                  <a:srgbClr val="FF0000"/>
                </a:solidFill>
                <a:latin typeface="Arial" panose="020B0604020202020204" pitchFamily="34" charset="0"/>
                <a:cs typeface="Arial" panose="020B0604020202020204" pitchFamily="34" charset="0"/>
              </a:rPr>
              <a:t>rather like that of the fuse in firing a loaded gun. </a:t>
            </a:r>
            <a:endParaRPr lang="cs-CZ" sz="2000" b="1" i="1" u="none" strike="noStrike" baseline="0" dirty="0">
              <a:solidFill>
                <a:srgbClr val="FF0000"/>
              </a:solidFill>
              <a:latin typeface="Arial" panose="020B0604020202020204" pitchFamily="34" charset="0"/>
              <a:cs typeface="Arial" panose="020B0604020202020204" pitchFamily="34" charset="0"/>
            </a:endParaRPr>
          </a:p>
        </p:txBody>
      </p:sp>
      <p:sp>
        <p:nvSpPr>
          <p:cNvPr id="7" name="Text Box 12">
            <a:extLst>
              <a:ext uri="{FF2B5EF4-FFF2-40B4-BE49-F238E27FC236}">
                <a16:creationId xmlns:a16="http://schemas.microsoft.com/office/drawing/2014/main" id="{99C4B2AE-FDCC-0846-B8B2-9F17311B7E2F}"/>
              </a:ext>
            </a:extLst>
          </p:cNvPr>
          <p:cNvSpPr txBox="1">
            <a:spLocks noChangeArrowheads="1"/>
          </p:cNvSpPr>
          <p:nvPr/>
        </p:nvSpPr>
        <p:spPr bwMode="auto">
          <a:xfrm>
            <a:off x="4793256" y="602772"/>
            <a:ext cx="4445338" cy="14641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err="1">
                <a:cs typeface="Arial" panose="020B0604020202020204" pitchFamily="34" charset="0"/>
              </a:rPr>
              <a:t>Device</a:t>
            </a:r>
            <a:r>
              <a:rPr lang="cs-CZ" altLang="cs-CZ" sz="2000" dirty="0">
                <a:cs typeface="Arial" panose="020B0604020202020204" pitchFamily="34" charset="0"/>
              </a:rPr>
              <a:t> </a:t>
            </a:r>
            <a:r>
              <a:rPr lang="cs-CZ" altLang="cs-CZ" sz="2000" dirty="0" err="1">
                <a:cs typeface="Arial" panose="020B0604020202020204" pitchFamily="34" charset="0"/>
              </a:rPr>
              <a:t>used</a:t>
            </a:r>
            <a:r>
              <a:rPr lang="cs-CZ" altLang="cs-CZ" sz="2000" dirty="0">
                <a:cs typeface="Arial" panose="020B0604020202020204" pitchFamily="34" charset="0"/>
              </a:rPr>
              <a:t> by </a:t>
            </a:r>
            <a:r>
              <a:rPr lang="cs-CZ" altLang="cs-CZ" sz="2000" dirty="0" err="1">
                <a:cs typeface="Arial" panose="020B0604020202020204" pitchFamily="34" charset="0"/>
              </a:rPr>
              <a:t>Lenard</a:t>
            </a:r>
            <a:r>
              <a:rPr lang="cs-CZ" altLang="cs-CZ" sz="2000" dirty="0">
                <a:cs typeface="Arial" panose="020B0604020202020204" pitchFamily="34" charset="0"/>
              </a:rPr>
              <a:t> in </a:t>
            </a:r>
            <a:r>
              <a:rPr lang="cs-CZ" altLang="cs-CZ" sz="2000" dirty="0" err="1">
                <a:cs typeface="Arial" panose="020B0604020202020204" pitchFamily="34" charset="0"/>
              </a:rPr>
              <a:t>investiga</a:t>
            </a:r>
            <a:r>
              <a:rPr lang="cs-CZ" altLang="cs-CZ" sz="2000" dirty="0">
                <a:cs typeface="Arial" panose="020B0604020202020204" pitchFamily="34" charset="0"/>
              </a:rPr>
              <a:t>-ting </a:t>
            </a:r>
            <a:r>
              <a:rPr lang="cs-CZ" altLang="cs-CZ" sz="2000" dirty="0" err="1">
                <a:cs typeface="Arial" panose="020B0604020202020204" pitchFamily="34" charset="0"/>
              </a:rPr>
              <a:t>cathode</a:t>
            </a:r>
            <a:r>
              <a:rPr lang="cs-CZ" altLang="cs-CZ" sz="2000" dirty="0">
                <a:cs typeface="Arial" panose="020B0604020202020204" pitchFamily="34" charset="0"/>
              </a:rPr>
              <a:t> </a:t>
            </a:r>
            <a:r>
              <a:rPr lang="cs-CZ" altLang="cs-CZ" sz="2000" dirty="0" err="1">
                <a:cs typeface="Arial" panose="020B0604020202020204" pitchFamily="34" charset="0"/>
              </a:rPr>
              <a:t>rays</a:t>
            </a:r>
            <a:r>
              <a:rPr lang="cs-CZ" altLang="cs-CZ" sz="2000" dirty="0">
                <a:cs typeface="Arial" panose="020B0604020202020204" pitchFamily="34" charset="0"/>
              </a:rPr>
              <a:t> </a:t>
            </a:r>
            <a:r>
              <a:rPr lang="cs-CZ" altLang="cs-CZ" sz="2000" dirty="0" err="1">
                <a:cs typeface="Arial" panose="020B0604020202020204" pitchFamily="34" charset="0"/>
              </a:rPr>
              <a:t>originating</a:t>
            </a:r>
            <a:r>
              <a:rPr lang="cs-CZ" altLang="cs-CZ" sz="2000" dirty="0">
                <a:cs typeface="Arial" panose="020B0604020202020204" pitchFamily="34" charset="0"/>
              </a:rPr>
              <a:t> by </a:t>
            </a:r>
            <a:r>
              <a:rPr lang="cs-CZ" altLang="cs-CZ" sz="2000" dirty="0" err="1">
                <a:cs typeface="Arial" panose="020B0604020202020204" pitchFamily="34" charset="0"/>
              </a:rPr>
              <a:t>irradiation</a:t>
            </a:r>
            <a:r>
              <a:rPr lang="cs-CZ" altLang="cs-CZ" sz="2000" dirty="0">
                <a:cs typeface="Arial" panose="020B0604020202020204" pitchFamily="34" charset="0"/>
              </a:rPr>
              <a:t> </a:t>
            </a:r>
            <a:r>
              <a:rPr lang="cs-CZ" altLang="cs-CZ" sz="2000" dirty="0" err="1">
                <a:cs typeface="Arial" panose="020B0604020202020204" pitchFamily="34" charset="0"/>
              </a:rPr>
              <a:t>of</a:t>
            </a:r>
            <a:r>
              <a:rPr lang="cs-CZ" altLang="cs-CZ" sz="2000" dirty="0">
                <a:cs typeface="Arial" panose="020B0604020202020204" pitchFamily="34" charset="0"/>
              </a:rPr>
              <a:t> </a:t>
            </a:r>
            <a:r>
              <a:rPr lang="cs-CZ" altLang="cs-CZ" sz="2000" dirty="0" err="1">
                <a:cs typeface="Arial" panose="020B0604020202020204" pitchFamily="34" charset="0"/>
              </a:rPr>
              <a:t>cathode</a:t>
            </a:r>
            <a:r>
              <a:rPr lang="cs-CZ" altLang="cs-CZ" sz="2000" dirty="0">
                <a:cs typeface="Arial" panose="020B0604020202020204" pitchFamily="34" charset="0"/>
              </a:rPr>
              <a:t> U by </a:t>
            </a:r>
            <a:r>
              <a:rPr lang="cs-CZ" altLang="cs-CZ" sz="2000" dirty="0" err="1">
                <a:cs typeface="Arial" panose="020B0604020202020204" pitchFamily="34" charset="0"/>
              </a:rPr>
              <a:t>ultraviolet</a:t>
            </a:r>
            <a:r>
              <a:rPr lang="cs-CZ" altLang="cs-CZ" sz="2000" dirty="0">
                <a:cs typeface="Arial" panose="020B0604020202020204" pitchFamily="34" charset="0"/>
              </a:rPr>
              <a:t> </a:t>
            </a:r>
            <a:r>
              <a:rPr lang="cs-CZ" altLang="cs-CZ" sz="2000" dirty="0" err="1">
                <a:cs typeface="Arial" panose="020B0604020202020204" pitchFamily="34" charset="0"/>
              </a:rPr>
              <a:t>light</a:t>
            </a:r>
            <a:r>
              <a:rPr lang="cs-CZ" altLang="cs-CZ" sz="2000" dirty="0">
                <a:cs typeface="Arial" panose="020B0604020202020204" pitchFamily="34" charset="0"/>
              </a:rPr>
              <a:t> </a:t>
            </a:r>
            <a:r>
              <a:rPr lang="cs-CZ" altLang="cs-CZ" sz="2000" dirty="0" err="1">
                <a:cs typeface="Arial" panose="020B0604020202020204" pitchFamily="34" charset="0"/>
              </a:rPr>
              <a:t>from</a:t>
            </a:r>
            <a:r>
              <a:rPr lang="cs-CZ" altLang="cs-CZ" sz="2000" dirty="0">
                <a:cs typeface="Arial" panose="020B0604020202020204" pitchFamily="34" charset="0"/>
              </a:rPr>
              <a:t> </a:t>
            </a:r>
            <a:r>
              <a:rPr lang="cs-CZ" altLang="cs-CZ" sz="2000" dirty="0" err="1">
                <a:cs typeface="Arial" panose="020B0604020202020204" pitchFamily="34" charset="0"/>
              </a:rPr>
              <a:t>the</a:t>
            </a:r>
            <a:r>
              <a:rPr lang="cs-CZ" altLang="cs-CZ" sz="2000" dirty="0">
                <a:cs typeface="Arial" panose="020B0604020202020204" pitchFamily="34" charset="0"/>
              </a:rPr>
              <a:t> source L </a:t>
            </a:r>
            <a:r>
              <a:rPr lang="cs-CZ" altLang="cs-CZ" sz="2000" dirty="0" err="1">
                <a:cs typeface="Arial" panose="020B0604020202020204" pitchFamily="34" charset="0"/>
              </a:rPr>
              <a:t>Measuring</a:t>
            </a:r>
            <a:r>
              <a:rPr lang="cs-CZ" altLang="cs-CZ" sz="2000" dirty="0">
                <a:cs typeface="Arial" panose="020B0604020202020204" pitchFamily="34" charset="0"/>
              </a:rPr>
              <a:t> </a:t>
            </a:r>
            <a:r>
              <a:rPr lang="cs-CZ" altLang="cs-CZ" sz="2000" dirty="0" err="1">
                <a:cs typeface="Arial" panose="020B0604020202020204" pitchFamily="34" charset="0"/>
              </a:rPr>
              <a:t>the</a:t>
            </a:r>
            <a:r>
              <a:rPr lang="cs-CZ" altLang="cs-CZ" sz="2000" dirty="0">
                <a:cs typeface="Arial" panose="020B0604020202020204" pitchFamily="34" charset="0"/>
              </a:rPr>
              <a:t> </a:t>
            </a:r>
            <a:r>
              <a:rPr lang="cs-CZ" altLang="cs-CZ" sz="2000" dirty="0" err="1">
                <a:cs typeface="Arial" panose="020B0604020202020204" pitchFamily="34" charset="0"/>
              </a:rPr>
              <a:t>voltage</a:t>
            </a:r>
            <a:r>
              <a:rPr lang="cs-CZ" altLang="cs-CZ" sz="2000" dirty="0">
                <a:cs typeface="Arial" panose="020B0604020202020204" pitchFamily="34" charset="0"/>
              </a:rPr>
              <a:t> on </a:t>
            </a:r>
            <a:r>
              <a:rPr lang="cs-CZ" altLang="cs-CZ" sz="2000" dirty="0" err="1">
                <a:cs typeface="Arial" panose="020B0604020202020204" pitchFamily="34" charset="0"/>
              </a:rPr>
              <a:t>electrode</a:t>
            </a:r>
            <a:r>
              <a:rPr lang="cs-CZ" altLang="cs-CZ" sz="2000" dirty="0">
                <a:cs typeface="Arial" panose="020B0604020202020204" pitchFamily="34" charset="0"/>
              </a:rPr>
              <a:t> E </a:t>
            </a:r>
          </a:p>
          <a:p>
            <a:pPr eaLnBrk="1" hangingPunct="1">
              <a:spcBef>
                <a:spcPct val="0"/>
              </a:spcBef>
              <a:buFontTx/>
              <a:buNone/>
            </a:pPr>
            <a:r>
              <a:rPr lang="cs-CZ" altLang="cs-CZ" sz="2000" b="1" dirty="0" err="1">
                <a:solidFill>
                  <a:srgbClr val="0033CC"/>
                </a:solidFill>
                <a:cs typeface="Arial" panose="020B0604020202020204" pitchFamily="34" charset="0"/>
              </a:rPr>
              <a:t>Lenard</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measured</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the</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maximal</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velocity</a:t>
            </a:r>
            <a:r>
              <a:rPr lang="cs-CZ" altLang="cs-CZ" sz="2000" b="1" dirty="0">
                <a:solidFill>
                  <a:srgbClr val="0033CC"/>
                </a:solidFill>
                <a:cs typeface="Arial" panose="020B0604020202020204" pitchFamily="34" charset="0"/>
              </a:rPr>
              <a:t> and </a:t>
            </a:r>
            <a:r>
              <a:rPr lang="cs-CZ" altLang="cs-CZ" sz="2000" b="1" dirty="0" err="1">
                <a:solidFill>
                  <a:srgbClr val="0033CC"/>
                </a:solidFill>
                <a:cs typeface="Arial" panose="020B0604020202020204" pitchFamily="34" charset="0"/>
              </a:rPr>
              <a:t>thus</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energy</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of</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electrons</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knocked</a:t>
            </a:r>
            <a:r>
              <a:rPr lang="cs-CZ" altLang="cs-CZ" sz="2000" b="1" dirty="0">
                <a:solidFill>
                  <a:srgbClr val="0033CC"/>
                </a:solidFill>
                <a:cs typeface="Arial" panose="020B0604020202020204" pitchFamily="34" charset="0"/>
              </a:rPr>
              <a:t> out </a:t>
            </a:r>
            <a:r>
              <a:rPr lang="cs-CZ" altLang="cs-CZ" sz="2000" b="1" dirty="0" err="1">
                <a:solidFill>
                  <a:srgbClr val="0033CC"/>
                </a:solidFill>
                <a:cs typeface="Arial" panose="020B0604020202020204" pitchFamily="34" charset="0"/>
              </a:rPr>
              <a:t>from</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cathode</a:t>
            </a:r>
            <a:r>
              <a:rPr lang="cs-CZ" altLang="cs-CZ" sz="2000" b="1" dirty="0">
                <a:solidFill>
                  <a:srgbClr val="0033CC"/>
                </a:solidFill>
                <a:cs typeface="Arial" panose="020B0604020202020204" pitchFamily="34" charset="0"/>
              </a:rPr>
              <a:t> U. </a:t>
            </a:r>
          </a:p>
        </p:txBody>
      </p:sp>
      <p:sp>
        <p:nvSpPr>
          <p:cNvPr id="3" name="Zástupný symbol pro číslo snímku 2">
            <a:extLst>
              <a:ext uri="{FF2B5EF4-FFF2-40B4-BE49-F238E27FC236}">
                <a16:creationId xmlns:a16="http://schemas.microsoft.com/office/drawing/2014/main" id="{5D7AEA27-390A-80E6-82B9-9810611B8882}"/>
              </a:ext>
            </a:extLst>
          </p:cNvPr>
          <p:cNvSpPr>
            <a:spLocks noGrp="1"/>
          </p:cNvSpPr>
          <p:nvPr>
            <p:ph type="sldNum" sz="quarter" idx="12"/>
          </p:nvPr>
        </p:nvSpPr>
        <p:spPr/>
        <p:txBody>
          <a:bodyPr/>
          <a:lstStyle/>
          <a:p>
            <a:fld id="{E32C4829-0E20-40A4-81C2-06447E714AD2}" type="slidenum">
              <a:rPr lang="cs-CZ" smtClean="0"/>
              <a:t>15</a:t>
            </a:fld>
            <a:endParaRPr lang="cs-CZ"/>
          </a:p>
        </p:txBody>
      </p:sp>
      <p:sp>
        <p:nvSpPr>
          <p:cNvPr id="8" name="Zástupný symbol pro datum 7">
            <a:extLst>
              <a:ext uri="{FF2B5EF4-FFF2-40B4-BE49-F238E27FC236}">
                <a16:creationId xmlns:a16="http://schemas.microsoft.com/office/drawing/2014/main" id="{BF088290-9EF9-83D2-C20A-445432EC504A}"/>
              </a:ext>
            </a:extLst>
          </p:cNvPr>
          <p:cNvSpPr>
            <a:spLocks noGrp="1"/>
          </p:cNvSpPr>
          <p:nvPr>
            <p:ph type="dt" sz="half" idx="10"/>
          </p:nvPr>
        </p:nvSpPr>
        <p:spPr/>
        <p:txBody>
          <a:bodyPr/>
          <a:lstStyle/>
          <a:p>
            <a:r>
              <a:rPr lang="cs-CZ"/>
              <a:t>27.11.2024</a:t>
            </a:r>
          </a:p>
        </p:txBody>
      </p:sp>
      <p:sp>
        <p:nvSpPr>
          <p:cNvPr id="9" name="Zástupný symbol pro zápatí 8">
            <a:extLst>
              <a:ext uri="{FF2B5EF4-FFF2-40B4-BE49-F238E27FC236}">
                <a16:creationId xmlns:a16="http://schemas.microsoft.com/office/drawing/2014/main" id="{4B5C6EF7-79D6-5DC6-8DA4-8B2704B10D41}"/>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44569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ovéPole 2">
                <a:extLst>
                  <a:ext uri="{FF2B5EF4-FFF2-40B4-BE49-F238E27FC236}">
                    <a16:creationId xmlns:a16="http://schemas.microsoft.com/office/drawing/2014/main" id="{A29D28BF-72C5-2A7E-E99F-29767707CA1A}"/>
                  </a:ext>
                </a:extLst>
              </p:cNvPr>
              <p:cNvSpPr txBox="1"/>
              <p:nvPr/>
            </p:nvSpPr>
            <p:spPr>
              <a:xfrm>
                <a:off x="277735" y="871289"/>
                <a:ext cx="8731405" cy="3785652"/>
              </a:xfrm>
              <a:prstGeom prst="rect">
                <a:avLst/>
              </a:prstGeom>
              <a:noFill/>
            </p:spPr>
            <p:txBody>
              <a:bodyPr wrap="square">
                <a:spAutoFit/>
              </a:bodyPr>
              <a:lstStyle/>
              <a:p>
                <a:pPr algn="l"/>
                <a:r>
                  <a:rPr lang="en-US" sz="2000" b="1" i="1" u="none" strike="noStrike" baseline="0" dirty="0">
                    <a:solidFill>
                      <a:srgbClr val="FF0000"/>
                    </a:solidFill>
                    <a:latin typeface="Arial" panose="020B0604020202020204" pitchFamily="34" charset="0"/>
                    <a:cs typeface="Arial" panose="020B0604020202020204" pitchFamily="34" charset="0"/>
                  </a:rPr>
                  <a:t>According to the concept that the incident light consists of energy quanta</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of magnitude </a:t>
                </a:r>
                <a14:m>
                  <m:oMath xmlns:m="http://schemas.openxmlformats.org/officeDocument/2006/math">
                    <m:r>
                      <a:rPr lang="en-US" sz="2000" b="1" i="1" u="none" strike="noStrike" baseline="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𝒉</m:t>
                    </m:r>
                    <m:r>
                      <a:rPr lang="en-US" sz="2000" b="1" i="1" u="none" strike="noStrike" baseline="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𝝂</m:t>
                    </m:r>
                  </m:oMath>
                </a14:m>
                <a:r>
                  <a:rPr lang="en-US" sz="2000" b="0" i="1" u="none" strike="noStrike" baseline="0" dirty="0">
                    <a:solidFill>
                      <a:srgbClr val="FF0000"/>
                    </a:solidFill>
                    <a:latin typeface="Arial" panose="020B0604020202020204" pitchFamily="34" charset="0"/>
                    <a:cs typeface="Arial" panose="020B0604020202020204" pitchFamily="34" charset="0"/>
                  </a:rPr>
                  <a:t>,</a:t>
                </a:r>
                <a:r>
                  <a:rPr lang="en-US" sz="2000" b="0" i="1" u="none" strike="noStrike" baseline="0" dirty="0">
                    <a:latin typeface="Arial" panose="020B0604020202020204" pitchFamily="34" charset="0"/>
                    <a:cs typeface="Arial" panose="020B0604020202020204" pitchFamily="34" charset="0"/>
                  </a:rPr>
                  <a:t> however, one can conceive of the ejection of electrons</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by light in the following way. Energy quanta penetrate into the surface</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layer of the body, and their energy is transformed, at least in part, into</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kinetic energy of electrons. </a:t>
                </a:r>
                <a:r>
                  <a:rPr lang="en-US" sz="2000" b="1" i="1" u="none" strike="noStrike" baseline="0" dirty="0">
                    <a:solidFill>
                      <a:srgbClr val="FF0000"/>
                    </a:solidFill>
                    <a:latin typeface="Arial" panose="020B0604020202020204" pitchFamily="34" charset="0"/>
                    <a:cs typeface="Arial" panose="020B0604020202020204" pitchFamily="34" charset="0"/>
                  </a:rPr>
                  <a:t>The simplest way to imagine this is that a light</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quantum delivers its entire energy to a single electron</a:t>
                </a:r>
                <a:r>
                  <a:rPr lang="en-US" sz="2000" b="0" i="1" u="none" strike="noStrike" baseline="0" dirty="0">
                    <a:latin typeface="Arial" panose="020B0604020202020204" pitchFamily="34" charset="0"/>
                    <a:cs typeface="Arial" panose="020B0604020202020204" pitchFamily="34" charset="0"/>
                  </a:rPr>
                  <a:t>: we shall assume that</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this is what happens. </a:t>
                </a:r>
                <a:endParaRPr lang="cs-CZ" sz="2000" i="1" dirty="0">
                  <a:latin typeface="Arial" panose="020B0604020202020204" pitchFamily="34" charset="0"/>
                  <a:cs typeface="Arial" panose="020B0604020202020204" pitchFamily="34" charset="0"/>
                </a:endParaRPr>
              </a:p>
              <a:p>
                <a:pPr algn="l"/>
                <a:endParaRPr lang="cs-CZ" sz="2000" b="0" i="1" u="none" strike="noStrike" baseline="0" dirty="0">
                  <a:latin typeface="Arial" panose="020B0604020202020204" pitchFamily="34" charset="0"/>
                  <a:cs typeface="Arial" panose="020B0604020202020204" pitchFamily="34" charset="0"/>
                </a:endParaRPr>
              </a:p>
              <a:p>
                <a:pPr algn="l"/>
                <a:r>
                  <a:rPr lang="en-US" sz="2000" b="0" i="1" u="none" strike="noStrike" baseline="0" dirty="0">
                    <a:latin typeface="Arial" panose="020B0604020202020204" pitchFamily="34" charset="0"/>
                    <a:cs typeface="Arial" panose="020B0604020202020204" pitchFamily="34" charset="0"/>
                  </a:rPr>
                  <a:t>Furthermore, we shall assume that in leaving the body each electron must</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perform an amount of work P characteristic of the substance. The ejected</a:t>
                </a:r>
              </a:p>
              <a:p>
                <a:pPr algn="l"/>
                <a:r>
                  <a:rPr lang="en-US" sz="2000" b="0" i="1" u="none" strike="noStrike" baseline="0" dirty="0">
                    <a:latin typeface="Arial" panose="020B0604020202020204" pitchFamily="34" charset="0"/>
                    <a:cs typeface="Arial" panose="020B0604020202020204" pitchFamily="34" charset="0"/>
                  </a:rPr>
                  <a:t>electrons leaving the body with the largest normal velocity will be those that</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were directly at the surface. The kinetic energy of such electrons is given by</a:t>
                </a:r>
                <a:endParaRPr lang="cs-CZ" sz="2000" b="0" i="1" u="none" strike="noStrike" baseline="0" dirty="0">
                  <a:latin typeface="Arial" panose="020B0604020202020204" pitchFamily="34" charset="0"/>
                  <a:cs typeface="Arial" panose="020B0604020202020204" pitchFamily="34" charset="0"/>
                </a:endParaRPr>
              </a:p>
            </p:txBody>
          </p:sp>
        </mc:Choice>
        <mc:Fallback xmlns="">
          <p:sp>
            <p:nvSpPr>
              <p:cNvPr id="3" name="TextovéPole 2">
                <a:extLst>
                  <a:ext uri="{FF2B5EF4-FFF2-40B4-BE49-F238E27FC236}">
                    <a16:creationId xmlns:a16="http://schemas.microsoft.com/office/drawing/2014/main" id="{A29D28BF-72C5-2A7E-E99F-29767707CA1A}"/>
                  </a:ext>
                </a:extLst>
              </p:cNvPr>
              <p:cNvSpPr txBox="1">
                <a:spLocks noRot="1" noChangeAspect="1" noMove="1" noResize="1" noEditPoints="1" noAdjustHandles="1" noChangeArrowheads="1" noChangeShapeType="1" noTextEdit="1"/>
              </p:cNvSpPr>
              <p:nvPr/>
            </p:nvSpPr>
            <p:spPr>
              <a:xfrm>
                <a:off x="277735" y="871289"/>
                <a:ext cx="8731405" cy="3785652"/>
              </a:xfrm>
              <a:prstGeom prst="rect">
                <a:avLst/>
              </a:prstGeom>
              <a:blipFill>
                <a:blip r:embed="rId2"/>
                <a:stretch>
                  <a:fillRect l="-768" t="-805" r="-209" b="-2093"/>
                </a:stretch>
              </a:blipFill>
            </p:spPr>
            <p:txBody>
              <a:bodyPr/>
              <a:lstStyle/>
              <a:p>
                <a:r>
                  <a:rPr lang="en-AU">
                    <a:noFill/>
                  </a:rPr>
                  <a:t> </a:t>
                </a:r>
              </a:p>
            </p:txBody>
          </p:sp>
        </mc:Fallback>
      </mc:AlternateContent>
      <p:graphicFrame>
        <p:nvGraphicFramePr>
          <p:cNvPr id="4" name="Object 9">
            <a:extLst>
              <a:ext uri="{FF2B5EF4-FFF2-40B4-BE49-F238E27FC236}">
                <a16:creationId xmlns:a16="http://schemas.microsoft.com/office/drawing/2014/main" id="{9DEF0BF9-8D9C-06D1-A85F-133B272A8E3A}"/>
              </a:ext>
            </a:extLst>
          </p:cNvPr>
          <p:cNvGraphicFramePr>
            <a:graphicFrameLocks noChangeAspect="1"/>
          </p:cNvGraphicFramePr>
          <p:nvPr>
            <p:extLst>
              <p:ext uri="{D42A27DB-BD31-4B8C-83A1-F6EECF244321}">
                <p14:modId xmlns:p14="http://schemas.microsoft.com/office/powerpoint/2010/main" val="3994417140"/>
              </p:ext>
            </p:extLst>
          </p:nvPr>
        </p:nvGraphicFramePr>
        <p:xfrm>
          <a:off x="3127788" y="4881387"/>
          <a:ext cx="1919288" cy="552450"/>
        </p:xfrm>
        <a:graphic>
          <a:graphicData uri="http://schemas.openxmlformats.org/presentationml/2006/ole">
            <mc:AlternateContent xmlns:mc="http://schemas.openxmlformats.org/markup-compatibility/2006">
              <mc:Choice xmlns:v="urn:schemas-microsoft-com:vml" Requires="v">
                <p:oleObj name="Equation" r:id="rId3" imgW="698197" imgH="203112" progId="Equation.DSMT4">
                  <p:embed/>
                </p:oleObj>
              </mc:Choice>
              <mc:Fallback>
                <p:oleObj name="Equation" r:id="rId3" imgW="698197" imgH="203112" progId="Equation.DSMT4">
                  <p:embed/>
                  <p:pic>
                    <p:nvPicPr>
                      <p:cNvPr id="31754" name="Object 9">
                        <a:extLst>
                          <a:ext uri="{FF2B5EF4-FFF2-40B4-BE49-F238E27FC236}">
                            <a16:creationId xmlns:a16="http://schemas.microsoft.com/office/drawing/2014/main" id="{2F9D64B6-C807-FFC9-0019-05B702C44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7788" y="4881387"/>
                        <a:ext cx="1919288" cy="552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ovéPole 4">
            <a:extLst>
              <a:ext uri="{FF2B5EF4-FFF2-40B4-BE49-F238E27FC236}">
                <a16:creationId xmlns:a16="http://schemas.microsoft.com/office/drawing/2014/main" id="{ADFE1946-5134-40AD-104E-9DDDBD324148}"/>
              </a:ext>
            </a:extLst>
          </p:cNvPr>
          <p:cNvSpPr txBox="1"/>
          <p:nvPr/>
        </p:nvSpPr>
        <p:spPr>
          <a:xfrm>
            <a:off x="365201" y="5563690"/>
            <a:ext cx="8413595" cy="707886"/>
          </a:xfrm>
          <a:prstGeom prst="rect">
            <a:avLst/>
          </a:prstGeom>
          <a:noFill/>
        </p:spPr>
        <p:txBody>
          <a:bodyPr wrap="square" rtlCol="0">
            <a:spAutoFit/>
          </a:bodyPr>
          <a:lstStyle/>
          <a:p>
            <a:r>
              <a:rPr lang="cs-CZ" sz="2000" b="1" dirty="0" err="1">
                <a:solidFill>
                  <a:srgbClr val="FF0000"/>
                </a:solidFill>
                <a:latin typeface="Arial" panose="020B0604020202020204" pitchFamily="34" charset="0"/>
                <a:cs typeface="Arial" panose="020B0604020202020204" pitchFamily="34" charset="0"/>
              </a:rPr>
              <a:t>Clear</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prediction</a:t>
            </a:r>
            <a:r>
              <a:rPr lang="cs-CZ" sz="2000" b="1" dirty="0">
                <a:solidFill>
                  <a:srgbClr val="FF0000"/>
                </a:solidFill>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dependence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kinetic</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energy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knocked</a:t>
            </a:r>
            <a:r>
              <a:rPr lang="cs-CZ" sz="2000" dirty="0">
                <a:latin typeface="Arial" panose="020B0604020202020204" pitchFamily="34" charset="0"/>
                <a:cs typeface="Arial" panose="020B0604020202020204" pitchFamily="34" charset="0"/>
              </a:rPr>
              <a:t> out </a:t>
            </a:r>
            <a:r>
              <a:rPr lang="cs-CZ" sz="2000" dirty="0" err="1">
                <a:latin typeface="Arial" panose="020B0604020202020204" pitchFamily="34" charset="0"/>
                <a:cs typeface="Arial" panose="020B0604020202020204" pitchFamily="34" charset="0"/>
              </a:rPr>
              <a:t>electrons</a:t>
            </a:r>
            <a:r>
              <a:rPr lang="cs-CZ" sz="2000" dirty="0">
                <a:latin typeface="Arial" panose="020B0604020202020204" pitchFamily="34" charset="0"/>
                <a:cs typeface="Arial" panose="020B0604020202020204" pitchFamily="34" charset="0"/>
              </a:rPr>
              <a:t> on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frequency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light</a:t>
            </a:r>
            <a:r>
              <a:rPr lang="cs-CZ" sz="2000" dirty="0">
                <a:latin typeface="Arial" panose="020B0604020202020204" pitchFamily="34" charset="0"/>
                <a:cs typeface="Arial" panose="020B0604020202020204" pitchFamily="34" charset="0"/>
              </a:rPr>
              <a:t>. </a:t>
            </a:r>
            <a:r>
              <a:rPr lang="cs-CZ" sz="2000" b="1" dirty="0">
                <a:solidFill>
                  <a:srgbClr val="FF0000"/>
                </a:solidFill>
                <a:latin typeface="Arial" panose="020B0604020202020204" pitchFamily="34" charset="0"/>
                <a:cs typeface="Arial" panose="020B0604020202020204" pitchFamily="34" charset="0"/>
              </a:rPr>
              <a:t>It </a:t>
            </a:r>
            <a:r>
              <a:rPr lang="cs-CZ" sz="2000" b="1" dirty="0" err="1">
                <a:solidFill>
                  <a:srgbClr val="FF0000"/>
                </a:solidFill>
                <a:latin typeface="Arial" panose="020B0604020202020204" pitchFamily="34" charset="0"/>
                <a:cs typeface="Arial" panose="020B0604020202020204" pitchFamily="34" charset="0"/>
              </a:rPr>
              <a:t>took</a:t>
            </a:r>
            <a:r>
              <a:rPr lang="cs-CZ" sz="2000" b="1" dirty="0">
                <a:solidFill>
                  <a:srgbClr val="FF0000"/>
                </a:solidFill>
                <a:latin typeface="Arial" panose="020B0604020202020204" pitchFamily="34" charset="0"/>
                <a:cs typeface="Arial" panose="020B0604020202020204" pitchFamily="34" charset="0"/>
              </a:rPr>
              <a:t> a </a:t>
            </a:r>
            <a:r>
              <a:rPr lang="cs-CZ" sz="2000" b="1" dirty="0" err="1">
                <a:solidFill>
                  <a:srgbClr val="FF0000"/>
                </a:solidFill>
                <a:latin typeface="Arial" panose="020B0604020202020204" pitchFamily="34" charset="0"/>
                <a:cs typeface="Arial" panose="020B0604020202020204" pitchFamily="34" charset="0"/>
              </a:rPr>
              <a:t>decade</a:t>
            </a:r>
            <a:r>
              <a:rPr lang="cs-CZ" sz="2000" b="1" dirty="0">
                <a:solidFill>
                  <a:srgbClr val="FF0000"/>
                </a:solidFill>
                <a:latin typeface="Arial" panose="020B0604020202020204" pitchFamily="34" charset="0"/>
                <a:cs typeface="Arial" panose="020B0604020202020204" pitchFamily="34" charset="0"/>
              </a:rPr>
              <a:t> to test </a:t>
            </a:r>
            <a:r>
              <a:rPr lang="cs-CZ" sz="2000" b="1" dirty="0" err="1">
                <a:solidFill>
                  <a:srgbClr val="FF0000"/>
                </a:solidFill>
                <a:latin typeface="Arial" panose="020B0604020202020204" pitchFamily="34" charset="0"/>
                <a:cs typeface="Arial" panose="020B0604020202020204" pitchFamily="34" charset="0"/>
              </a:rPr>
              <a:t>it</a:t>
            </a:r>
            <a:r>
              <a:rPr lang="cs-CZ" sz="2000" b="1" dirty="0">
                <a:solidFill>
                  <a:srgbClr val="FF0000"/>
                </a:solidFill>
                <a:latin typeface="Arial" panose="020B0604020202020204" pitchFamily="34" charset="0"/>
                <a:cs typeface="Arial" panose="020B0604020202020204" pitchFamily="34" charset="0"/>
              </a:rPr>
              <a:t>.</a:t>
            </a:r>
            <a:endParaRPr lang="en-GB" sz="2000" b="1" dirty="0">
              <a:solidFill>
                <a:srgbClr val="FF0000"/>
              </a:solidFill>
              <a:latin typeface="Arial" panose="020B0604020202020204" pitchFamily="34" charset="0"/>
              <a:cs typeface="Arial" panose="020B0604020202020204" pitchFamily="34" charset="0"/>
            </a:endParaRPr>
          </a:p>
        </p:txBody>
      </p:sp>
      <p:sp>
        <p:nvSpPr>
          <p:cNvPr id="2" name="TextovéPole 1">
            <a:extLst>
              <a:ext uri="{FF2B5EF4-FFF2-40B4-BE49-F238E27FC236}">
                <a16:creationId xmlns:a16="http://schemas.microsoft.com/office/drawing/2014/main" id="{99E36968-0D30-39A7-29A2-0E830D2FA459}"/>
              </a:ext>
            </a:extLst>
          </p:cNvPr>
          <p:cNvSpPr txBox="1"/>
          <p:nvPr/>
        </p:nvSpPr>
        <p:spPr>
          <a:xfrm>
            <a:off x="277735" y="446788"/>
            <a:ext cx="1266693" cy="400110"/>
          </a:xfrm>
          <a:prstGeom prst="rect">
            <a:avLst/>
          </a:prstGeom>
          <a:noFill/>
        </p:spPr>
        <p:txBody>
          <a:bodyPr wrap="none" rtlCol="0">
            <a:spAutoFit/>
          </a:bodyPr>
          <a:lstStyle/>
          <a:p>
            <a:r>
              <a:rPr lang="cs-CZ" sz="2000" b="1" dirty="0">
                <a:solidFill>
                  <a:srgbClr val="0033CC"/>
                </a:solidFill>
                <a:latin typeface="Arial" panose="020B0604020202020204" pitchFamily="34" charset="0"/>
                <a:cs typeface="Arial" panose="020B0604020202020204" pitchFamily="34" charset="0"/>
              </a:rPr>
              <a:t>Einstein:</a:t>
            </a:r>
            <a:endParaRPr lang="en-AU" sz="2000" b="1" dirty="0">
              <a:solidFill>
                <a:srgbClr val="0033CC"/>
              </a:solidFill>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54D5DD0A-0262-0CA3-8DD7-A294A836A4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6466" y="3029884"/>
            <a:ext cx="3949065" cy="2468880"/>
          </a:xfrm>
          <a:prstGeom prst="rect">
            <a:avLst/>
          </a:prstGeom>
        </p:spPr>
      </p:pic>
      <p:sp>
        <p:nvSpPr>
          <p:cNvPr id="7" name="Zástupný symbol pro číslo snímku 6">
            <a:extLst>
              <a:ext uri="{FF2B5EF4-FFF2-40B4-BE49-F238E27FC236}">
                <a16:creationId xmlns:a16="http://schemas.microsoft.com/office/drawing/2014/main" id="{4AC0CA8C-4578-AE29-6422-B4B04206DEA1}"/>
              </a:ext>
            </a:extLst>
          </p:cNvPr>
          <p:cNvSpPr>
            <a:spLocks noGrp="1"/>
          </p:cNvSpPr>
          <p:nvPr>
            <p:ph type="sldNum" sz="quarter" idx="12"/>
          </p:nvPr>
        </p:nvSpPr>
        <p:spPr/>
        <p:txBody>
          <a:bodyPr/>
          <a:lstStyle/>
          <a:p>
            <a:fld id="{E32C4829-0E20-40A4-81C2-06447E714AD2}" type="slidenum">
              <a:rPr lang="cs-CZ" smtClean="0"/>
              <a:t>16</a:t>
            </a:fld>
            <a:endParaRPr lang="cs-CZ"/>
          </a:p>
        </p:txBody>
      </p:sp>
      <p:sp>
        <p:nvSpPr>
          <p:cNvPr id="8" name="Zástupný symbol pro datum 7">
            <a:extLst>
              <a:ext uri="{FF2B5EF4-FFF2-40B4-BE49-F238E27FC236}">
                <a16:creationId xmlns:a16="http://schemas.microsoft.com/office/drawing/2014/main" id="{BC957847-E121-1AD0-4CC7-20D9BA91C61B}"/>
              </a:ext>
            </a:extLst>
          </p:cNvPr>
          <p:cNvSpPr>
            <a:spLocks noGrp="1"/>
          </p:cNvSpPr>
          <p:nvPr>
            <p:ph type="dt" sz="half" idx="10"/>
          </p:nvPr>
        </p:nvSpPr>
        <p:spPr/>
        <p:txBody>
          <a:bodyPr/>
          <a:lstStyle/>
          <a:p>
            <a:r>
              <a:rPr lang="cs-CZ"/>
              <a:t>27.11.2024</a:t>
            </a:r>
          </a:p>
        </p:txBody>
      </p:sp>
      <p:sp>
        <p:nvSpPr>
          <p:cNvPr id="9" name="Zástupný symbol pro zápatí 8">
            <a:extLst>
              <a:ext uri="{FF2B5EF4-FFF2-40B4-BE49-F238E27FC236}">
                <a16:creationId xmlns:a16="http://schemas.microsoft.com/office/drawing/2014/main" id="{07427297-E6EB-BA39-C271-E967AE242163}"/>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211026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
                                        <p:tgtEl>
                                          <p:spTgt spid="6"/>
                                        </p:tgtEl>
                                      </p:cBhvr>
                                    </p:animEffect>
                                    <p:set>
                                      <p:cBhvr>
                                        <p:cTn id="33" dur="1" fill="hold">
                                          <p:stCondLst>
                                            <p:cond delay="9"/>
                                          </p:stCondLst>
                                        </p:cTn>
                                        <p:tgtEl>
                                          <p:spTgt spid="6"/>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22871AA-69F7-6573-5029-E526256F5789}"/>
              </a:ext>
            </a:extLst>
          </p:cNvPr>
          <p:cNvSpPr txBox="1"/>
          <p:nvPr/>
        </p:nvSpPr>
        <p:spPr>
          <a:xfrm>
            <a:off x="332192" y="2335834"/>
            <a:ext cx="8622491" cy="3170099"/>
          </a:xfrm>
          <a:prstGeom prst="rect">
            <a:avLst/>
          </a:prstGeom>
          <a:noFill/>
        </p:spPr>
        <p:txBody>
          <a:bodyPr wrap="square">
            <a:spAutoFit/>
          </a:bodyPr>
          <a:lstStyle/>
          <a:p>
            <a:pPr algn="l"/>
            <a:r>
              <a:rPr lang="en-US" sz="2000" b="0" i="1" u="none" strike="noStrike" baseline="0" dirty="0">
                <a:latin typeface="Arial" panose="020B0604020202020204" pitchFamily="34" charset="0"/>
                <a:cs typeface="Arial" panose="020B0604020202020204" pitchFamily="34" charset="0"/>
              </a:rPr>
              <a:t>If a radiation bundle has the effect that a molecule struck by </a:t>
            </a:r>
            <a:r>
              <a:rPr lang="en-US" sz="2000" b="1" i="1" u="none" strike="noStrike" baseline="0" dirty="0">
                <a:solidFill>
                  <a:srgbClr val="0033CC"/>
                </a:solidFill>
                <a:latin typeface="Arial" panose="020B0604020202020204" pitchFamily="34" charset="0"/>
                <a:cs typeface="Arial" panose="020B0604020202020204" pitchFamily="34" charset="0"/>
              </a:rPr>
              <a:t>it</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absorbs </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a quantity of energy hv in the form of radiation, then a momentum hv</a:t>
            </a:r>
            <a:r>
              <a:rPr lang="cs-CZ" sz="2000" b="1" i="1" u="none" strike="noStrike" baseline="0" dirty="0">
                <a:solidFill>
                  <a:srgbClr val="0033CC"/>
                </a:solidFill>
                <a:latin typeface="Arial" panose="020B0604020202020204" pitchFamily="34" charset="0"/>
                <a:cs typeface="Arial" panose="020B0604020202020204" pitchFamily="34" charset="0"/>
              </a:rPr>
              <a:t>/</a:t>
            </a:r>
            <a:r>
              <a:rPr lang="en-US" sz="2000" b="1" i="1" u="none" strike="noStrike" baseline="0" dirty="0">
                <a:solidFill>
                  <a:srgbClr val="0033CC"/>
                </a:solidFill>
                <a:latin typeface="Arial" panose="020B0604020202020204" pitchFamily="34" charset="0"/>
                <a:cs typeface="Arial" panose="020B0604020202020204" pitchFamily="34" charset="0"/>
              </a:rPr>
              <a:t>c is always transferred to</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the molecule</a:t>
            </a:r>
            <a:r>
              <a:rPr lang="en-US" sz="2000" b="0" i="1" u="none" strike="noStrike" baseline="0" dirty="0">
                <a:latin typeface="Arial" panose="020B0604020202020204" pitchFamily="34" charset="0"/>
                <a:cs typeface="Arial" panose="020B0604020202020204" pitchFamily="34" charset="0"/>
              </a:rPr>
              <a:t>. For an absorption of energy, </a:t>
            </a:r>
            <a:r>
              <a:rPr lang="en-US" sz="2000" b="1" i="1" u="none" strike="noStrike" baseline="0" dirty="0">
                <a:solidFill>
                  <a:srgbClr val="FF0000"/>
                </a:solidFill>
                <a:latin typeface="Arial" panose="020B0604020202020204" pitchFamily="34" charset="0"/>
                <a:cs typeface="Arial" panose="020B0604020202020204" pitchFamily="34" charset="0"/>
              </a:rPr>
              <a:t>this takes place in the</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direction of propagation of the radiation bundle</a:t>
            </a:r>
            <a:r>
              <a:rPr lang="cs-CZ" sz="2000" b="1" i="1" dirty="0">
                <a:solidFill>
                  <a:srgbClr val="FF0000"/>
                </a:solidFill>
                <a:latin typeface="Arial" panose="020B0604020202020204" pitchFamily="34" charset="0"/>
                <a:cs typeface="Arial" panose="020B0604020202020204" pitchFamily="34" charset="0"/>
              </a:rPr>
              <a:t>….</a:t>
            </a:r>
          </a:p>
          <a:p>
            <a:pPr algn="l"/>
            <a:endParaRPr lang="cs-CZ" sz="1000" b="0" i="1" u="none" strike="noStrike" baseline="0" dirty="0">
              <a:latin typeface="Arial" panose="020B0604020202020204" pitchFamily="34" charset="0"/>
              <a:cs typeface="Arial" panose="020B0604020202020204" pitchFamily="34" charset="0"/>
            </a:endParaRPr>
          </a:p>
          <a:p>
            <a:pPr algn="l"/>
            <a:endParaRPr lang="cs-CZ" sz="1000" i="1" dirty="0">
              <a:latin typeface="Arial" panose="020B0604020202020204" pitchFamily="34" charset="0"/>
              <a:cs typeface="Arial" panose="020B0604020202020204" pitchFamily="34" charset="0"/>
            </a:endParaRPr>
          </a:p>
          <a:p>
            <a:pPr algn="l"/>
            <a:r>
              <a:rPr lang="en-US" sz="2000" b="0" i="1" u="none" strike="noStrike" baseline="0" dirty="0">
                <a:latin typeface="Arial" panose="020B0604020202020204" pitchFamily="34" charset="0"/>
                <a:cs typeface="Arial" panose="020B0604020202020204" pitchFamily="34" charset="0"/>
              </a:rPr>
              <a:t>If the molecule undergoes a loss in energy of magnitude hv</a:t>
            </a:r>
            <a:r>
              <a:rPr lang="cs-CZ" sz="2000" b="0" i="1" u="none" strike="noStrike" baseline="0" dirty="0">
                <a:latin typeface="Arial" panose="020B0604020202020204" pitchFamily="34" charset="0"/>
                <a:cs typeface="Arial" panose="020B0604020202020204" pitchFamily="34" charset="0"/>
              </a:rPr>
              <a:t>….</a:t>
            </a:r>
            <a:r>
              <a:rPr lang="en-US" sz="2000" b="0" i="1" u="none" strike="noStrike" baseline="0" dirty="0">
                <a:latin typeface="Arial" panose="020B0604020202020204" pitchFamily="34" charset="0"/>
                <a:cs typeface="Arial" panose="020B0604020202020204" pitchFamily="34" charset="0"/>
              </a:rPr>
              <a:t>by emitting this energy in the form of radiation then </a:t>
            </a:r>
            <a:r>
              <a:rPr lang="en-US" sz="2000" b="1" i="1" u="none" strike="noStrike" baseline="0" dirty="0">
                <a:solidFill>
                  <a:srgbClr val="FF0000"/>
                </a:solidFill>
                <a:latin typeface="Arial" panose="020B0604020202020204" pitchFamily="34" charset="0"/>
                <a:cs typeface="Arial" panose="020B0604020202020204" pitchFamily="34" charset="0"/>
              </a:rPr>
              <a:t>this process, too, is directional</a:t>
            </a:r>
            <a:r>
              <a:rPr lang="en-US" sz="2000" b="0" i="1" u="none" strike="noStrike" baseline="0" dirty="0">
                <a:latin typeface="Arial" panose="020B0604020202020204" pitchFamily="34" charset="0"/>
                <a:cs typeface="Arial" panose="020B0604020202020204" pitchFamily="34" charset="0"/>
              </a:rPr>
              <a:t>. </a:t>
            </a:r>
            <a:r>
              <a:rPr lang="cs-CZ" sz="2000" b="0" i="1" u="none" strike="noStrike" baseline="0" dirty="0">
                <a:latin typeface="Arial" panose="020B0604020202020204" pitchFamily="34" charset="0"/>
                <a:cs typeface="Arial" panose="020B0604020202020204" pitchFamily="34" charset="0"/>
              </a:rPr>
              <a:t>…</a:t>
            </a:r>
            <a:r>
              <a:rPr lang="en-US" sz="2000" b="0" i="1" u="none" strike="noStrike" baseline="0" dirty="0">
                <a:latin typeface="Arial" panose="020B0604020202020204" pitchFamily="34" charset="0"/>
                <a:cs typeface="Arial" panose="020B0604020202020204" pitchFamily="34" charset="0"/>
              </a:rPr>
              <a:t>During the</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elementary process of radiative loss, </a:t>
            </a:r>
            <a:r>
              <a:rPr lang="en-US" sz="2000" b="1" i="1" u="none" strike="noStrike" baseline="0" dirty="0">
                <a:solidFill>
                  <a:srgbClr val="0033CC"/>
                </a:solidFill>
                <a:latin typeface="Arial" panose="020B0604020202020204" pitchFamily="34" charset="0"/>
                <a:cs typeface="Arial" panose="020B0604020202020204" pitchFamily="34" charset="0"/>
              </a:rPr>
              <a:t>the molecule suffers a recoil of</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magnitude hv</a:t>
            </a:r>
            <a:r>
              <a:rPr lang="cs-CZ" sz="2000" b="1" i="1" u="none" strike="noStrike" baseline="0" dirty="0">
                <a:solidFill>
                  <a:srgbClr val="0033CC"/>
                </a:solidFill>
                <a:latin typeface="Arial" panose="020B0604020202020204" pitchFamily="34" charset="0"/>
                <a:cs typeface="Arial" panose="020B0604020202020204" pitchFamily="34" charset="0"/>
              </a:rPr>
              <a:t>/</a:t>
            </a:r>
            <a:r>
              <a:rPr lang="en-US" sz="2000" b="1" i="1" u="none" strike="noStrike" baseline="0" dirty="0">
                <a:solidFill>
                  <a:srgbClr val="0033CC"/>
                </a:solidFill>
                <a:latin typeface="Arial" panose="020B0604020202020204" pitchFamily="34" charset="0"/>
                <a:cs typeface="Arial" panose="020B0604020202020204" pitchFamily="34" charset="0"/>
              </a:rPr>
              <a:t>c </a:t>
            </a:r>
            <a:r>
              <a:rPr lang="en-US" sz="2000" b="1" i="1" u="none" strike="noStrike" baseline="0" dirty="0">
                <a:solidFill>
                  <a:srgbClr val="FF0000"/>
                </a:solidFill>
                <a:latin typeface="Arial" panose="020B0604020202020204" pitchFamily="34" charset="0"/>
                <a:cs typeface="Arial" panose="020B0604020202020204" pitchFamily="34" charset="0"/>
              </a:rPr>
              <a:t>in a</a:t>
            </a:r>
            <a:r>
              <a:rPr lang="en-US"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direction which is only determined by 'chance‘</a:t>
            </a:r>
            <a:endParaRPr lang="cs-CZ" sz="2000" i="1" dirty="0">
              <a:latin typeface="Arial" panose="020B0604020202020204" pitchFamily="34" charset="0"/>
              <a:cs typeface="Arial" panose="020B0604020202020204" pitchFamily="34" charset="0"/>
            </a:endParaRPr>
          </a:p>
        </p:txBody>
      </p:sp>
      <p:sp>
        <p:nvSpPr>
          <p:cNvPr id="2" name="TextovéPole 1">
            <a:extLst>
              <a:ext uri="{FF2B5EF4-FFF2-40B4-BE49-F238E27FC236}">
                <a16:creationId xmlns:a16="http://schemas.microsoft.com/office/drawing/2014/main" id="{B3EB15BD-2019-E1D2-557A-2FEEBB46DE5D}"/>
              </a:ext>
            </a:extLst>
          </p:cNvPr>
          <p:cNvSpPr txBox="1"/>
          <p:nvPr/>
        </p:nvSpPr>
        <p:spPr>
          <a:xfrm>
            <a:off x="357618" y="1597455"/>
            <a:ext cx="7782515" cy="461665"/>
          </a:xfrm>
          <a:prstGeom prst="rect">
            <a:avLst/>
          </a:prstGeom>
          <a:noFill/>
        </p:spPr>
        <p:txBody>
          <a:bodyPr wrap="none" rtlCol="0">
            <a:spAutoFit/>
          </a:bodyPr>
          <a:lstStyle/>
          <a:p>
            <a:r>
              <a:rPr lang="cs-CZ" sz="2400" b="1" dirty="0" err="1">
                <a:solidFill>
                  <a:srgbClr val="0033CC"/>
                </a:solidFill>
                <a:latin typeface="Arial" panose="020B0604020202020204" pitchFamily="34" charset="0"/>
                <a:cs typeface="Arial" panose="020B0604020202020204" pitchFamily="34" charset="0"/>
              </a:rPr>
              <a:t>Photon</a:t>
            </a:r>
            <a:r>
              <a:rPr lang="cs-CZ" sz="2400" b="1" dirty="0">
                <a:solidFill>
                  <a:srgbClr val="0033CC"/>
                </a:solidFill>
                <a:latin typeface="Arial" panose="020B0604020202020204" pitchFamily="34" charset="0"/>
                <a:cs typeface="Arial" panose="020B0604020202020204" pitchFamily="34" charset="0"/>
              </a:rPr>
              <a:t> </a:t>
            </a:r>
            <a:r>
              <a:rPr lang="cs-CZ" sz="2400" b="1" dirty="0" err="1">
                <a:solidFill>
                  <a:srgbClr val="0033CC"/>
                </a:solidFill>
                <a:latin typeface="Arial" panose="020B0604020202020204" pitchFamily="34" charset="0"/>
                <a:cs typeface="Arial" panose="020B0604020202020204" pitchFamily="34" charset="0"/>
              </a:rPr>
              <a:t>carries</a:t>
            </a:r>
            <a:r>
              <a:rPr lang="cs-CZ" sz="2400" b="1" dirty="0">
                <a:solidFill>
                  <a:srgbClr val="0033CC"/>
                </a:solidFill>
                <a:latin typeface="Arial" panose="020B0604020202020204" pitchFamily="34" charset="0"/>
                <a:cs typeface="Arial" panose="020B0604020202020204" pitchFamily="34" charset="0"/>
              </a:rPr>
              <a:t> not </a:t>
            </a:r>
            <a:r>
              <a:rPr lang="cs-CZ" sz="2400" b="1" dirty="0" err="1">
                <a:solidFill>
                  <a:srgbClr val="0033CC"/>
                </a:solidFill>
                <a:latin typeface="Arial" panose="020B0604020202020204" pitchFamily="34" charset="0"/>
                <a:cs typeface="Arial" panose="020B0604020202020204" pitchFamily="34" charset="0"/>
              </a:rPr>
              <a:t>only</a:t>
            </a:r>
            <a:r>
              <a:rPr lang="cs-CZ" sz="2400" b="1" dirty="0">
                <a:solidFill>
                  <a:srgbClr val="0033CC"/>
                </a:solidFill>
                <a:latin typeface="Arial" panose="020B0604020202020204" pitchFamily="34" charset="0"/>
                <a:cs typeface="Arial" panose="020B0604020202020204" pitchFamily="34" charset="0"/>
              </a:rPr>
              <a:t> </a:t>
            </a:r>
            <a:r>
              <a:rPr lang="cs-CZ" sz="2400" b="1" dirty="0" err="1">
                <a:solidFill>
                  <a:srgbClr val="0033CC"/>
                </a:solidFill>
                <a:latin typeface="Arial" panose="020B0604020202020204" pitchFamily="34" charset="0"/>
                <a:cs typeface="Arial" panose="020B0604020202020204" pitchFamily="34" charset="0"/>
              </a:rPr>
              <a:t>energy</a:t>
            </a:r>
            <a:r>
              <a:rPr lang="cs-CZ" sz="2400" b="1" dirty="0">
                <a:solidFill>
                  <a:srgbClr val="0033CC"/>
                </a:solidFill>
                <a:latin typeface="Arial" panose="020B0604020202020204" pitchFamily="34" charset="0"/>
                <a:cs typeface="Arial" panose="020B0604020202020204" pitchFamily="34" charset="0"/>
              </a:rPr>
              <a:t>, but </a:t>
            </a:r>
            <a:r>
              <a:rPr lang="cs-CZ" sz="2400" b="1" dirty="0" err="1">
                <a:solidFill>
                  <a:srgbClr val="0033CC"/>
                </a:solidFill>
                <a:latin typeface="Arial" panose="020B0604020202020204" pitchFamily="34" charset="0"/>
                <a:cs typeface="Arial" panose="020B0604020202020204" pitchFamily="34" charset="0"/>
              </a:rPr>
              <a:t>also</a:t>
            </a:r>
            <a:r>
              <a:rPr lang="cs-CZ" sz="2400" b="1" dirty="0">
                <a:solidFill>
                  <a:srgbClr val="0033CC"/>
                </a:solidFill>
                <a:latin typeface="Arial" panose="020B0604020202020204" pitchFamily="34" charset="0"/>
                <a:cs typeface="Arial" panose="020B0604020202020204" pitchFamily="34" charset="0"/>
              </a:rPr>
              <a:t> </a:t>
            </a:r>
            <a:r>
              <a:rPr lang="cs-CZ" sz="2400" b="1" dirty="0" err="1">
                <a:solidFill>
                  <a:srgbClr val="0033CC"/>
                </a:solidFill>
                <a:latin typeface="Arial" panose="020B0604020202020204" pitchFamily="34" charset="0"/>
                <a:cs typeface="Arial" panose="020B0604020202020204" pitchFamily="34" charset="0"/>
              </a:rPr>
              <a:t>momentum</a:t>
            </a:r>
            <a:endParaRPr lang="cs-CZ" sz="2400" b="1" dirty="0">
              <a:solidFill>
                <a:srgbClr val="0033CC"/>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F5694C5C-7D9D-CF6C-191D-B2597AF1DB4F}"/>
              </a:ext>
            </a:extLst>
          </p:cNvPr>
          <p:cNvSpPr txBox="1"/>
          <p:nvPr/>
        </p:nvSpPr>
        <p:spPr>
          <a:xfrm>
            <a:off x="357618" y="1105855"/>
            <a:ext cx="5251759" cy="400110"/>
          </a:xfrm>
          <a:prstGeom prst="rect">
            <a:avLst/>
          </a:prstGeom>
          <a:noFill/>
        </p:spPr>
        <p:txBody>
          <a:bodyPr wrap="none" rtlCol="0">
            <a:spAutoFit/>
          </a:bodyPr>
          <a:lstStyle/>
          <a:p>
            <a:r>
              <a:rPr lang="cs-CZ" sz="2000" b="1" dirty="0">
                <a:solidFill>
                  <a:srgbClr val="FF0000"/>
                </a:solidFill>
                <a:latin typeface="Arial" panose="020B0604020202020204" pitchFamily="34" charset="0"/>
                <a:cs typeface="Arial" panose="020B0604020202020204" pitchFamily="34" charset="0"/>
              </a:rPr>
              <a:t>Einstein </a:t>
            </a:r>
            <a:r>
              <a:rPr lang="cs-CZ" sz="2000" b="1" dirty="0" err="1">
                <a:solidFill>
                  <a:srgbClr val="FF0000"/>
                </a:solidFill>
                <a:latin typeface="Arial" panose="020B0604020202020204" pitchFamily="34" charset="0"/>
                <a:cs typeface="Arial" panose="020B0604020202020204" pitchFamily="34" charset="0"/>
              </a:rPr>
              <a:t>went</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even</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further</a:t>
            </a:r>
            <a:r>
              <a:rPr lang="cs-CZ" sz="2000" b="1" dirty="0">
                <a:solidFill>
                  <a:srgbClr val="FF0000"/>
                </a:solidFill>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and </a:t>
            </a:r>
            <a:r>
              <a:rPr lang="cs-CZ" sz="2000" dirty="0" err="1">
                <a:latin typeface="Arial" panose="020B0604020202020204" pitchFamily="34" charset="0"/>
                <a:cs typeface="Arial" panose="020B0604020202020204" pitchFamily="34" charset="0"/>
              </a:rPr>
              <a:t>argued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that</a:t>
            </a:r>
            <a:endParaRPr lang="en-GB" sz="2000"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01FCD767-C962-A44B-6100-2B8F8088D8F0}"/>
              </a:ext>
            </a:extLst>
          </p:cNvPr>
          <p:cNvSpPr txBox="1"/>
          <p:nvPr/>
        </p:nvSpPr>
        <p:spPr>
          <a:xfrm>
            <a:off x="357618" y="577760"/>
            <a:ext cx="8825569" cy="400110"/>
          </a:xfrm>
          <a:prstGeom prst="rect">
            <a:avLst/>
          </a:prstGeom>
          <a:noFill/>
        </p:spPr>
        <p:txBody>
          <a:bodyPr wrap="square">
            <a:spAutoFit/>
          </a:bodyPr>
          <a:lstStyle/>
          <a:p>
            <a:pPr algn="l"/>
            <a:r>
              <a:rPr lang="cs-CZ" sz="2000" i="0" u="none" strike="noStrike" baseline="0" dirty="0">
                <a:latin typeface="Arial" panose="020B0604020202020204" pitchFamily="34" charset="0"/>
              </a:rPr>
              <a:t>In</a:t>
            </a:r>
            <a:r>
              <a:rPr lang="cs-CZ" sz="2000" b="1" i="0" u="none" strike="noStrike" baseline="0" dirty="0">
                <a:latin typeface="Arial" panose="020B0604020202020204" pitchFamily="34" charset="0"/>
              </a:rPr>
              <a:t> On </a:t>
            </a:r>
            <a:r>
              <a:rPr lang="cs-CZ" sz="2000" b="1" i="0" u="none" strike="noStrike" baseline="0" dirty="0" err="1">
                <a:latin typeface="Arial" panose="020B0604020202020204" pitchFamily="34" charset="0"/>
              </a:rPr>
              <a:t>the</a:t>
            </a:r>
            <a:r>
              <a:rPr lang="cs-CZ" sz="2000" b="1" i="0" u="none" strike="noStrike" baseline="0" dirty="0">
                <a:latin typeface="Arial" panose="020B0604020202020204" pitchFamily="34" charset="0"/>
              </a:rPr>
              <a:t> </a:t>
            </a:r>
            <a:r>
              <a:rPr lang="cs-CZ" sz="2000" b="1" i="0" u="none" strike="noStrike" baseline="0" dirty="0" err="1">
                <a:latin typeface="Arial" panose="020B0604020202020204" pitchFamily="34" charset="0"/>
              </a:rPr>
              <a:t>Quantum</a:t>
            </a:r>
            <a:r>
              <a:rPr lang="cs-CZ" sz="2000" b="1" i="0" u="none" strike="noStrike" baseline="0" dirty="0">
                <a:latin typeface="Arial" panose="020B0604020202020204" pitchFamily="34" charset="0"/>
              </a:rPr>
              <a:t> </a:t>
            </a:r>
            <a:r>
              <a:rPr lang="cs-CZ" sz="2000" b="1" dirty="0" err="1">
                <a:latin typeface="Arial" panose="020B0604020202020204" pitchFamily="34" charset="0"/>
              </a:rPr>
              <a:t>Theory</a:t>
            </a:r>
            <a:r>
              <a:rPr lang="cs-CZ" sz="2000" b="1" dirty="0">
                <a:latin typeface="Arial" panose="020B0604020202020204" pitchFamily="34" charset="0"/>
              </a:rPr>
              <a:t> od </a:t>
            </a:r>
            <a:r>
              <a:rPr lang="cs-CZ" sz="2000" b="1" i="0" u="none" strike="noStrike" baseline="0" dirty="0" err="1">
                <a:latin typeface="Arial" panose="020B0604020202020204" pitchFamily="34" charset="0"/>
              </a:rPr>
              <a:t>R</a:t>
            </a:r>
            <a:r>
              <a:rPr lang="cs-CZ" sz="2000" b="1" dirty="0" err="1">
                <a:latin typeface="Arial" panose="020B0604020202020204" pitchFamily="34" charset="0"/>
              </a:rPr>
              <a:t>adiation</a:t>
            </a:r>
            <a:r>
              <a:rPr lang="cs-CZ" sz="2000" b="1" dirty="0">
                <a:latin typeface="Arial" panose="020B0604020202020204" pitchFamily="34" charset="0"/>
              </a:rPr>
              <a:t> </a:t>
            </a:r>
            <a:r>
              <a:rPr lang="en-US" sz="2000" b="1" i="0" u="none" strike="noStrike" baseline="0" dirty="0">
                <a:solidFill>
                  <a:srgbClr val="0033CC"/>
                </a:solidFill>
                <a:latin typeface="Arial" panose="020B0604020202020204" pitchFamily="34" charset="0"/>
                <a:cs typeface="Arial" panose="020B0604020202020204" pitchFamily="34" charset="0"/>
              </a:rPr>
              <a:t>Phys. Zs. 18 (1917) 121</a:t>
            </a:r>
            <a:r>
              <a:rPr lang="cs-CZ" sz="2000" dirty="0">
                <a:latin typeface="Arial" panose="020B0604020202020204" pitchFamily="34" charset="0"/>
                <a:cs typeface="Arial" panose="020B0604020202020204" pitchFamily="34" charset="0"/>
              </a:rPr>
              <a:t>, </a:t>
            </a:r>
            <a:endParaRPr lang="cs-CZ" sz="2000" b="1" dirty="0"/>
          </a:p>
        </p:txBody>
      </p:sp>
      <p:sp>
        <p:nvSpPr>
          <p:cNvPr id="6" name="Zástupný symbol pro číslo snímku 5">
            <a:extLst>
              <a:ext uri="{FF2B5EF4-FFF2-40B4-BE49-F238E27FC236}">
                <a16:creationId xmlns:a16="http://schemas.microsoft.com/office/drawing/2014/main" id="{5AC4E5B3-32BA-B0B5-7BE9-65928EED0ABB}"/>
              </a:ext>
            </a:extLst>
          </p:cNvPr>
          <p:cNvSpPr>
            <a:spLocks noGrp="1"/>
          </p:cNvSpPr>
          <p:nvPr>
            <p:ph type="sldNum" sz="quarter" idx="12"/>
          </p:nvPr>
        </p:nvSpPr>
        <p:spPr/>
        <p:txBody>
          <a:bodyPr/>
          <a:lstStyle/>
          <a:p>
            <a:fld id="{E32C4829-0E20-40A4-81C2-06447E714AD2}" type="slidenum">
              <a:rPr lang="cs-CZ" smtClean="0"/>
              <a:t>17</a:t>
            </a:fld>
            <a:endParaRPr lang="cs-CZ"/>
          </a:p>
        </p:txBody>
      </p:sp>
      <p:sp>
        <p:nvSpPr>
          <p:cNvPr id="7" name="Zástupný symbol pro datum 6">
            <a:extLst>
              <a:ext uri="{FF2B5EF4-FFF2-40B4-BE49-F238E27FC236}">
                <a16:creationId xmlns:a16="http://schemas.microsoft.com/office/drawing/2014/main" id="{9FBFEACC-FB0F-0D12-1938-1522E28BEF97}"/>
              </a:ext>
            </a:extLst>
          </p:cNvPr>
          <p:cNvSpPr>
            <a:spLocks noGrp="1"/>
          </p:cNvSpPr>
          <p:nvPr>
            <p:ph type="dt" sz="half" idx="10"/>
          </p:nvPr>
        </p:nvSpPr>
        <p:spPr/>
        <p:txBody>
          <a:bodyPr/>
          <a:lstStyle/>
          <a:p>
            <a:r>
              <a:rPr lang="cs-CZ"/>
              <a:t>27.11.2024</a:t>
            </a:r>
          </a:p>
        </p:txBody>
      </p:sp>
      <p:sp>
        <p:nvSpPr>
          <p:cNvPr id="8" name="Zástupný symbol pro zápatí 7">
            <a:extLst>
              <a:ext uri="{FF2B5EF4-FFF2-40B4-BE49-F238E27FC236}">
                <a16:creationId xmlns:a16="http://schemas.microsoft.com/office/drawing/2014/main" id="{948FA944-9779-A7D1-5EE9-92A398365D42}"/>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53737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39E9F0D-9896-ACDE-C86A-8B967F83DA1C}"/>
              </a:ext>
            </a:extLst>
          </p:cNvPr>
          <p:cNvSpPr txBox="1"/>
          <p:nvPr/>
        </p:nvSpPr>
        <p:spPr>
          <a:xfrm>
            <a:off x="231228" y="837972"/>
            <a:ext cx="9007398" cy="1323439"/>
          </a:xfrm>
          <a:prstGeom prst="rect">
            <a:avLst/>
          </a:prstGeom>
          <a:noFill/>
        </p:spPr>
        <p:txBody>
          <a:bodyPr wrap="square">
            <a:spAutoFit/>
          </a:bodyPr>
          <a:lstStyle/>
          <a:p>
            <a:pPr>
              <a:spcAft>
                <a:spcPts val="600"/>
              </a:spcAft>
            </a:pPr>
            <a:r>
              <a:rPr lang="cs-CZ" sz="2000" b="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Planck </a:t>
            </a:r>
            <a:r>
              <a:rPr lang="cs-CZ" sz="2000" b="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nd</a:t>
            </a:r>
            <a:r>
              <a:rPr lang="cs-CZ" sz="2000" b="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Rubens</a:t>
            </a:r>
            <a:r>
              <a:rPr lang="cs-CZ" sz="2000" b="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recommending</a:t>
            </a:r>
            <a:r>
              <a:rPr lang="cs-CZ" sz="2000" kern="100" dirty="0">
                <a:effectLst/>
                <a:latin typeface="Arial" panose="020B0604020202020204" pitchFamily="34" charset="0"/>
                <a:ea typeface="Aptos" panose="020B0004020202020204" pitchFamily="34" charset="0"/>
                <a:cs typeface="Arial" panose="020B0604020202020204" pitchFamily="34" charset="0"/>
              </a:rPr>
              <a:t> Einstein </a:t>
            </a:r>
            <a:r>
              <a:rPr lang="cs-CZ" sz="2000" kern="100" dirty="0" err="1">
                <a:effectLst/>
                <a:latin typeface="Arial" panose="020B0604020202020204" pitchFamily="34" charset="0"/>
                <a:ea typeface="Aptos" panose="020B0004020202020204" pitchFamily="34" charset="0"/>
                <a:cs typeface="Arial" panose="020B0604020202020204" pitchFamily="34" charset="0"/>
              </a:rPr>
              <a:t>for</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election</a:t>
            </a:r>
            <a:r>
              <a:rPr lang="cs-CZ" sz="2000" kern="100" dirty="0">
                <a:effectLst/>
                <a:latin typeface="Arial" panose="020B0604020202020204" pitchFamily="34" charset="0"/>
                <a:ea typeface="Aptos" panose="020B0004020202020204" pitchFamily="34" charset="0"/>
                <a:cs typeface="Arial" panose="020B0604020202020204" pitchFamily="34" charset="0"/>
              </a:rPr>
              <a:t> to </a:t>
            </a:r>
            <a:r>
              <a:rPr lang="cs-CZ" sz="2000" kern="100" dirty="0" err="1">
                <a:effectLst/>
                <a:latin typeface="Arial" panose="020B0604020202020204" pitchFamily="34" charset="0"/>
                <a:ea typeface="Aptos" panose="020B0004020202020204" pitchFamily="34" charset="0"/>
                <a:cs typeface="Arial" panose="020B0604020202020204" pitchFamily="34" charset="0"/>
              </a:rPr>
              <a:t>the</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Prussian</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Academy</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a:latin typeface="Arial" panose="020B0604020202020204" pitchFamily="34" charset="0"/>
                <a:ea typeface="Aptos" panose="020B0004020202020204" pitchFamily="34" charset="0"/>
                <a:cs typeface="Arial" panose="020B0604020202020204" pitchFamily="34" charset="0"/>
              </a:rPr>
              <a:t>in 1913:</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i="1" kern="100" dirty="0" err="1">
                <a:effectLst/>
                <a:latin typeface="Arial" panose="020B0604020202020204" pitchFamily="34" charset="0"/>
                <a:ea typeface="Aptos" panose="020B0004020202020204" pitchFamily="34" charset="0"/>
                <a:cs typeface="Arial" panose="020B0604020202020204" pitchFamily="34" charset="0"/>
              </a:rPr>
              <a:t>That</a:t>
            </a:r>
            <a:r>
              <a:rPr lang="cs-CZ" sz="2000" i="1" kern="100" dirty="0">
                <a:effectLst/>
                <a:latin typeface="Arial" panose="020B0604020202020204" pitchFamily="34" charset="0"/>
                <a:ea typeface="Aptos" panose="020B0004020202020204" pitchFamily="34" charset="0"/>
                <a:cs typeface="Arial" panose="020B0604020202020204" pitchFamily="34" charset="0"/>
              </a:rPr>
              <a:t> </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he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may</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sometimes</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have</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missed</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the</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target</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in his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speculations</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as,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for</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example</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in his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hypothesis</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of</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light</a:t>
            </a:r>
            <a:r>
              <a:rPr lang="cs-CZ" sz="2000" b="1" i="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quanta</a:t>
            </a:r>
            <a:r>
              <a:rPr lang="cs-CZ" sz="2000" i="1" kern="100" dirty="0">
                <a:effectLst/>
                <a:latin typeface="Arial" panose="020B0604020202020204" pitchFamily="34" charset="0"/>
                <a:ea typeface="Aptos" panose="020B0004020202020204" pitchFamily="34" charset="0"/>
                <a:cs typeface="Arial" panose="020B0604020202020204" pitchFamily="34" charset="0"/>
              </a:rPr>
              <a:t>, </a:t>
            </a:r>
            <a:r>
              <a:rPr lang="cs-CZ" sz="2000" i="1" kern="100" dirty="0" err="1">
                <a:effectLst/>
                <a:latin typeface="Arial" panose="020B0604020202020204" pitchFamily="34" charset="0"/>
                <a:ea typeface="Aptos" panose="020B0004020202020204" pitchFamily="34" charset="0"/>
                <a:cs typeface="Arial" panose="020B0604020202020204" pitchFamily="34" charset="0"/>
              </a:rPr>
              <a:t>cannot</a:t>
            </a:r>
            <a:r>
              <a:rPr lang="cs-CZ" sz="2000" i="1" kern="100" dirty="0">
                <a:effectLst/>
                <a:latin typeface="Arial" panose="020B0604020202020204" pitchFamily="34" charset="0"/>
                <a:ea typeface="Aptos" panose="020B0004020202020204" pitchFamily="34" charset="0"/>
                <a:cs typeface="Arial" panose="020B0604020202020204" pitchFamily="34" charset="0"/>
              </a:rPr>
              <a:t> </a:t>
            </a:r>
            <a:r>
              <a:rPr lang="cs-CZ" sz="2000" i="1" kern="100" dirty="0" err="1">
                <a:effectLst/>
                <a:latin typeface="Arial" panose="020B0604020202020204" pitchFamily="34" charset="0"/>
                <a:ea typeface="Aptos" panose="020B0004020202020204" pitchFamily="34" charset="0"/>
                <a:cs typeface="Arial" panose="020B0604020202020204" pitchFamily="34" charset="0"/>
              </a:rPr>
              <a:t>really</a:t>
            </a:r>
            <a:r>
              <a:rPr lang="cs-CZ" sz="2000" i="1" kern="100" dirty="0">
                <a:effectLst/>
                <a:latin typeface="Arial" panose="020B0604020202020204" pitchFamily="34" charset="0"/>
                <a:ea typeface="Aptos" panose="020B0004020202020204" pitchFamily="34" charset="0"/>
                <a:cs typeface="Arial" panose="020B0604020202020204" pitchFamily="34" charset="0"/>
              </a:rPr>
              <a:t> </a:t>
            </a:r>
            <a:r>
              <a:rPr lang="cs-CZ" sz="2000" i="1" kern="100" dirty="0" err="1">
                <a:effectLst/>
                <a:latin typeface="Arial" panose="020B0604020202020204" pitchFamily="34" charset="0"/>
                <a:ea typeface="Aptos" panose="020B0004020202020204" pitchFamily="34" charset="0"/>
                <a:cs typeface="Arial" panose="020B0604020202020204" pitchFamily="34" charset="0"/>
              </a:rPr>
              <a:t>be</a:t>
            </a:r>
            <a:r>
              <a:rPr lang="cs-CZ" sz="2000" i="1" kern="100" dirty="0">
                <a:effectLst/>
                <a:latin typeface="Arial" panose="020B0604020202020204" pitchFamily="34" charset="0"/>
                <a:ea typeface="Aptos" panose="020B0004020202020204" pitchFamily="34" charset="0"/>
                <a:cs typeface="Arial" panose="020B0604020202020204" pitchFamily="34" charset="0"/>
              </a:rPr>
              <a:t> </a:t>
            </a:r>
            <a:r>
              <a:rPr lang="cs-CZ" sz="2000" i="1" kern="100" dirty="0" err="1">
                <a:effectLst/>
                <a:latin typeface="Arial" panose="020B0604020202020204" pitchFamily="34" charset="0"/>
                <a:ea typeface="Aptos" panose="020B0004020202020204" pitchFamily="34" charset="0"/>
                <a:cs typeface="Arial" panose="020B0604020202020204" pitchFamily="34" charset="0"/>
              </a:rPr>
              <a:t>held</a:t>
            </a:r>
            <a:r>
              <a:rPr lang="cs-CZ" sz="2000" i="1" kern="100" dirty="0">
                <a:effectLst/>
                <a:latin typeface="Arial" panose="020B0604020202020204" pitchFamily="34" charset="0"/>
                <a:ea typeface="Aptos" panose="020B0004020202020204" pitchFamily="34" charset="0"/>
                <a:cs typeface="Arial" panose="020B0604020202020204" pitchFamily="34" charset="0"/>
              </a:rPr>
              <a:t> </a:t>
            </a:r>
            <a:r>
              <a:rPr lang="cs-CZ" sz="2000" i="1" kern="100" dirty="0" err="1">
                <a:effectLst/>
                <a:latin typeface="Arial" panose="020B0604020202020204" pitchFamily="34" charset="0"/>
                <a:ea typeface="Aptos" panose="020B0004020202020204" pitchFamily="34" charset="0"/>
                <a:cs typeface="Arial" panose="020B0604020202020204" pitchFamily="34" charset="0"/>
              </a:rPr>
              <a:t>too</a:t>
            </a:r>
            <a:r>
              <a:rPr lang="cs-CZ" sz="2000" i="1" kern="100" dirty="0">
                <a:effectLst/>
                <a:latin typeface="Arial" panose="020B0604020202020204" pitchFamily="34" charset="0"/>
                <a:ea typeface="Aptos" panose="020B0004020202020204" pitchFamily="34" charset="0"/>
                <a:cs typeface="Arial" panose="020B0604020202020204" pitchFamily="34" charset="0"/>
              </a:rPr>
              <a:t> much </a:t>
            </a:r>
            <a:r>
              <a:rPr lang="cs-CZ" sz="2000" i="1" kern="100" dirty="0" err="1">
                <a:effectLst/>
                <a:latin typeface="Arial" panose="020B0604020202020204" pitchFamily="34" charset="0"/>
                <a:ea typeface="Aptos" panose="020B0004020202020204" pitchFamily="34" charset="0"/>
                <a:cs typeface="Arial" panose="020B0604020202020204" pitchFamily="34" charset="0"/>
              </a:rPr>
              <a:t>against</a:t>
            </a:r>
            <a:r>
              <a:rPr lang="cs-CZ" sz="2000" i="1" kern="100" dirty="0">
                <a:effectLst/>
                <a:latin typeface="Arial" panose="020B0604020202020204" pitchFamily="34" charset="0"/>
                <a:ea typeface="Aptos" panose="020B0004020202020204" pitchFamily="34" charset="0"/>
                <a:cs typeface="Arial" panose="020B0604020202020204" pitchFamily="34" charset="0"/>
              </a:rPr>
              <a:t> </a:t>
            </a:r>
            <a:r>
              <a:rPr lang="cs-CZ" sz="2000" i="1" kern="100" dirty="0" err="1">
                <a:effectLst/>
                <a:latin typeface="Arial" panose="020B0604020202020204" pitchFamily="34" charset="0"/>
                <a:ea typeface="Aptos" panose="020B0004020202020204" pitchFamily="34" charset="0"/>
                <a:cs typeface="Arial" panose="020B0604020202020204" pitchFamily="34" charset="0"/>
              </a:rPr>
              <a:t>him</a:t>
            </a:r>
            <a:r>
              <a:rPr lang="cs-CZ" sz="2000" i="1" kern="100" dirty="0">
                <a:latin typeface="Arial" panose="020B0604020202020204" pitchFamily="34" charset="0"/>
                <a:ea typeface="Aptos" panose="020B0004020202020204" pitchFamily="34" charset="0"/>
                <a:cs typeface="Arial" panose="020B0604020202020204" pitchFamily="34" charset="0"/>
              </a:rPr>
              <a:t>….</a:t>
            </a:r>
            <a:endParaRPr lang="cs-CZ" sz="2000" b="1" i="1"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2" name="TextovéPole 1">
            <a:extLst>
              <a:ext uri="{FF2B5EF4-FFF2-40B4-BE49-F238E27FC236}">
                <a16:creationId xmlns:a16="http://schemas.microsoft.com/office/drawing/2014/main" id="{4F44DD60-226C-C6E0-F824-81D7A770F6CA}"/>
              </a:ext>
            </a:extLst>
          </p:cNvPr>
          <p:cNvSpPr txBox="1"/>
          <p:nvPr/>
        </p:nvSpPr>
        <p:spPr>
          <a:xfrm>
            <a:off x="1572017" y="157657"/>
            <a:ext cx="6231193" cy="461665"/>
          </a:xfrm>
          <a:prstGeom prst="rect">
            <a:avLst/>
          </a:prstGeom>
          <a:noFill/>
        </p:spPr>
        <p:txBody>
          <a:bodyPr wrap="none" rtlCol="0">
            <a:spAutoFit/>
          </a:bodyPr>
          <a:lstStyle/>
          <a:p>
            <a:r>
              <a:rPr lang="cs-CZ" sz="2400" b="1" dirty="0">
                <a:latin typeface="Arial" panose="020B0604020202020204" pitchFamily="34" charset="0"/>
                <a:cs typeface="Arial" panose="020B0604020202020204" pitchFamily="34" charset="0"/>
              </a:rPr>
              <a:t>Response to Einstein </a:t>
            </a:r>
            <a:r>
              <a:rPr lang="cs-CZ" sz="2400" b="1" dirty="0" err="1">
                <a:latin typeface="Arial" panose="020B0604020202020204" pitchFamily="34" charset="0"/>
                <a:cs typeface="Arial" panose="020B0604020202020204" pitchFamily="34" charset="0"/>
              </a:rPr>
              <a:t>photon</a:t>
            </a:r>
            <a:r>
              <a:rPr lang="cs-CZ" sz="2400" b="1" dirty="0">
                <a:latin typeface="Arial" panose="020B0604020202020204" pitchFamily="34" charset="0"/>
                <a:cs typeface="Arial" panose="020B0604020202020204" pitchFamily="34" charset="0"/>
              </a:rPr>
              <a:t> </a:t>
            </a:r>
            <a:r>
              <a:rPr lang="cs-CZ" sz="2400" b="1" dirty="0" err="1">
                <a:latin typeface="Arial" panose="020B0604020202020204" pitchFamily="34" charset="0"/>
                <a:cs typeface="Arial" panose="020B0604020202020204" pitchFamily="34" charset="0"/>
              </a:rPr>
              <a:t>hypothesis</a:t>
            </a:r>
            <a:endParaRPr lang="cs-CZ" sz="2400" b="1" dirty="0">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38C00B0B-1744-196C-8637-5AD2859EAA12}"/>
              </a:ext>
            </a:extLst>
          </p:cNvPr>
          <p:cNvSpPr txBox="1"/>
          <p:nvPr/>
        </p:nvSpPr>
        <p:spPr>
          <a:xfrm>
            <a:off x="187052" y="2474654"/>
            <a:ext cx="8830824" cy="3877985"/>
          </a:xfrm>
          <a:prstGeom prst="rect">
            <a:avLst/>
          </a:prstGeom>
          <a:noFill/>
        </p:spPr>
        <p:txBody>
          <a:bodyPr wrap="square">
            <a:spAutoFit/>
          </a:bodyPr>
          <a:lstStyle/>
          <a:p>
            <a:r>
              <a:rPr lang="cs-CZ" sz="2000" b="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Millikan</a:t>
            </a:r>
            <a:r>
              <a:rPr lang="cs-CZ" sz="2000"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i</a:t>
            </a:r>
            <a:r>
              <a:rPr lang="cs-CZ" sz="2000" kern="100" dirty="0">
                <a:effectLst/>
                <a:latin typeface="Arial" panose="020B0604020202020204" pitchFamily="34" charset="0"/>
                <a:ea typeface="Aptos" panose="020B0004020202020204" pitchFamily="34" charset="0"/>
                <a:cs typeface="Arial" panose="020B0604020202020204" pitchFamily="34" charset="0"/>
              </a:rPr>
              <a:t>n his </a:t>
            </a:r>
            <a:r>
              <a:rPr lang="cs-CZ" sz="2000" kern="100" dirty="0" err="1">
                <a:effectLst/>
                <a:latin typeface="Arial" panose="020B0604020202020204" pitchFamily="34" charset="0"/>
                <a:ea typeface="Aptos" panose="020B0004020202020204" pitchFamily="34" charset="0"/>
                <a:cs typeface="Arial" panose="020B0604020202020204" pitchFamily="34" charset="0"/>
              </a:rPr>
              <a:t>book</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The</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Electron</a:t>
            </a:r>
            <a:r>
              <a:rPr lang="cs-CZ" sz="2000" kern="100" dirty="0">
                <a:effectLst/>
                <a:latin typeface="Arial" panose="020B0604020202020204" pitchFamily="34" charset="0"/>
                <a:ea typeface="Aptos" panose="020B0004020202020204" pitchFamily="34" charset="0"/>
                <a:cs typeface="Arial" panose="020B0604020202020204" pitchFamily="34" charset="0"/>
              </a:rPr>
              <a:t> in 1917: </a:t>
            </a:r>
          </a:p>
          <a:p>
            <a:pPr algn="l"/>
            <a:endParaRPr lang="cs-CZ" sz="1000" b="0" i="0" u="none" strike="noStrike" baseline="0" dirty="0">
              <a:latin typeface="Arial" panose="020B0604020202020204" pitchFamily="34" charset="0"/>
              <a:cs typeface="Arial" panose="020B0604020202020204" pitchFamily="34" charset="0"/>
            </a:endParaRPr>
          </a:p>
          <a:p>
            <a:pPr algn="l"/>
            <a:r>
              <a:rPr lang="en-US" sz="2000" b="0" i="1" u="none" strike="noStrike" baseline="0" dirty="0">
                <a:latin typeface="Arial" panose="020B0604020202020204" pitchFamily="34" charset="0"/>
                <a:cs typeface="Arial" panose="020B0604020202020204" pitchFamily="34" charset="0"/>
              </a:rPr>
              <a:t>Despite the apparently complete success of the Einstein equation</a:t>
            </a:r>
            <a:r>
              <a:rPr lang="en-US" sz="2000" b="1" i="1" u="none" strike="noStrike" baseline="0" dirty="0">
                <a:solidFill>
                  <a:srgbClr val="0033CC"/>
                </a:solidFill>
                <a:latin typeface="Arial" panose="020B0604020202020204" pitchFamily="34" charset="0"/>
                <a:cs typeface="Arial" panose="020B0604020202020204" pitchFamily="34" charset="0"/>
              </a:rPr>
              <a:t>,</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the physical theory of which it was designed to be the symbolic expression</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is found so untenable that </a:t>
            </a:r>
            <a:r>
              <a:rPr lang="en-US" sz="2000" b="1" i="1" u="none" strike="noStrike" baseline="0" dirty="0">
                <a:solidFill>
                  <a:srgbClr val="FF0000"/>
                </a:solidFill>
                <a:latin typeface="Arial" panose="020B0604020202020204" pitchFamily="34" charset="0"/>
                <a:cs typeface="Arial" panose="020B0604020202020204" pitchFamily="34" charset="0"/>
              </a:rPr>
              <a:t>Einstein himself, I believe, no longer</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holds to it</a:t>
            </a:r>
            <a:r>
              <a:rPr lang="en-US" sz="2000" b="0" i="1" u="none" strike="noStrike" baseline="0" dirty="0">
                <a:solidFill>
                  <a:srgbClr val="FF0000"/>
                </a:solidFill>
                <a:latin typeface="Arial" panose="020B0604020202020204" pitchFamily="34" charset="0"/>
                <a:cs typeface="Arial" panose="020B0604020202020204" pitchFamily="34" charset="0"/>
              </a:rPr>
              <a:t>,</a:t>
            </a:r>
            <a:r>
              <a:rPr lang="en-US" sz="2000" b="0" i="1" u="none" strike="noStrike" baseline="0" dirty="0">
                <a:latin typeface="Arial" panose="020B0604020202020204" pitchFamily="34" charset="0"/>
                <a:cs typeface="Arial" panose="020B0604020202020204" pitchFamily="34" charset="0"/>
              </a:rPr>
              <a:t> and we are in the position of having built a very perfect</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structure and then knocked out entirely the underpinning without</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causing the building to fall</a:t>
            </a:r>
            <a:r>
              <a:rPr lang="en-US" sz="2000" b="1" i="1" u="none" strike="noStrike" baseline="0" dirty="0">
                <a:solidFill>
                  <a:srgbClr val="0033CC"/>
                </a:solidFill>
                <a:latin typeface="Arial" panose="020B0604020202020204" pitchFamily="34" charset="0"/>
                <a:cs typeface="Arial" panose="020B0604020202020204" pitchFamily="34" charset="0"/>
              </a:rPr>
              <a:t>. </a:t>
            </a:r>
            <a:endParaRPr lang="cs-CZ" sz="2000" b="1" i="1" u="none" strike="noStrike" baseline="0" dirty="0">
              <a:solidFill>
                <a:srgbClr val="0033CC"/>
              </a:solidFill>
              <a:latin typeface="Arial" panose="020B0604020202020204" pitchFamily="34" charset="0"/>
              <a:cs typeface="Arial" panose="020B0604020202020204" pitchFamily="34" charset="0"/>
            </a:endParaRPr>
          </a:p>
          <a:p>
            <a:pPr algn="l"/>
            <a:endParaRPr lang="cs-CZ" sz="1600" b="1" dirty="0">
              <a:solidFill>
                <a:srgbClr val="0033CC"/>
              </a:solidFill>
              <a:latin typeface="Arial" panose="020B0604020202020204" pitchFamily="34" charset="0"/>
              <a:cs typeface="Arial" panose="020B0604020202020204" pitchFamily="34" charset="0"/>
            </a:endParaRPr>
          </a:p>
          <a:p>
            <a:pPr algn="l"/>
            <a:r>
              <a:rPr lang="en-US" sz="2000" i="1" u="none" strike="noStrike" baseline="0" dirty="0">
                <a:latin typeface="Arial" panose="020B0604020202020204" pitchFamily="34" charset="0"/>
                <a:cs typeface="Arial" panose="020B0604020202020204" pitchFamily="34" charset="0"/>
              </a:rPr>
              <a:t>Experiment </a:t>
            </a:r>
            <a:r>
              <a:rPr lang="en-US" sz="2000" b="0" i="1" u="none" strike="noStrike" baseline="0" dirty="0">
                <a:latin typeface="Arial" panose="020B0604020202020204" pitchFamily="34" charset="0"/>
                <a:cs typeface="Arial" panose="020B0604020202020204" pitchFamily="34" charset="0"/>
              </a:rPr>
              <a:t>has outrun theory,</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or, better, </a:t>
            </a:r>
            <a:r>
              <a:rPr lang="en-US" sz="2000" b="1" i="1" u="none" strike="noStrike" baseline="0" dirty="0">
                <a:solidFill>
                  <a:srgbClr val="FF0000"/>
                </a:solidFill>
                <a:latin typeface="Arial" panose="020B0604020202020204" pitchFamily="34" charset="0"/>
                <a:cs typeface="Arial" panose="020B0604020202020204" pitchFamily="34" charset="0"/>
              </a:rPr>
              <a:t>guided by erroneous theory, it has discovered relationships</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which seem to be of the greatest interest and importance, but the</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reasons for them are as yet not at all understood</a:t>
            </a:r>
            <a:r>
              <a:rPr lang="cs-CZ" sz="2000" b="1" i="1" u="none" strike="noStrike" baseline="0" dirty="0">
                <a:solidFill>
                  <a:srgbClr val="FF0000"/>
                </a:solidFill>
                <a:latin typeface="Arial" panose="020B0604020202020204" pitchFamily="34" charset="0"/>
                <a:cs typeface="Arial" panose="020B0604020202020204" pitchFamily="34" charset="0"/>
              </a:rPr>
              <a:t>.</a:t>
            </a:r>
            <a:endParaRPr lang="en-GB" sz="2000" i="1" dirty="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365891D7-C470-8D1C-F585-F7BEEBB9D41A}"/>
              </a:ext>
            </a:extLst>
          </p:cNvPr>
          <p:cNvSpPr>
            <a:spLocks noGrp="1"/>
          </p:cNvSpPr>
          <p:nvPr>
            <p:ph type="sldNum" sz="quarter" idx="12"/>
          </p:nvPr>
        </p:nvSpPr>
        <p:spPr/>
        <p:txBody>
          <a:bodyPr/>
          <a:lstStyle/>
          <a:p>
            <a:fld id="{E32C4829-0E20-40A4-81C2-06447E714AD2}" type="slidenum">
              <a:rPr lang="cs-CZ" smtClean="0"/>
              <a:t>18</a:t>
            </a:fld>
            <a:endParaRPr lang="cs-CZ"/>
          </a:p>
        </p:txBody>
      </p:sp>
      <p:sp>
        <p:nvSpPr>
          <p:cNvPr id="5" name="Zástupný symbol pro datum 4">
            <a:extLst>
              <a:ext uri="{FF2B5EF4-FFF2-40B4-BE49-F238E27FC236}">
                <a16:creationId xmlns:a16="http://schemas.microsoft.com/office/drawing/2014/main" id="{603D63CF-86D6-9D2C-B97F-345630B557E7}"/>
              </a:ext>
            </a:extLst>
          </p:cNvPr>
          <p:cNvSpPr>
            <a:spLocks noGrp="1"/>
          </p:cNvSpPr>
          <p:nvPr>
            <p:ph type="dt" sz="half" idx="10"/>
          </p:nvPr>
        </p:nvSpPr>
        <p:spPr/>
        <p:txBody>
          <a:bodyPr/>
          <a:lstStyle/>
          <a:p>
            <a:r>
              <a:rPr lang="cs-CZ"/>
              <a:t>27.11.2024</a:t>
            </a:r>
          </a:p>
        </p:txBody>
      </p:sp>
      <p:sp>
        <p:nvSpPr>
          <p:cNvPr id="7" name="Zástupný symbol pro zápatí 6">
            <a:extLst>
              <a:ext uri="{FF2B5EF4-FFF2-40B4-BE49-F238E27FC236}">
                <a16:creationId xmlns:a16="http://schemas.microsoft.com/office/drawing/2014/main" id="{F22808B3-B668-A442-58F8-EC7228579CAC}"/>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222783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
                                        <p:tgtEl>
                                          <p:spTgt spid="6">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1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1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13F35AA-6F33-3542-E5B4-FC9B3A668C33}"/>
              </a:ext>
            </a:extLst>
          </p:cNvPr>
          <p:cNvSpPr txBox="1"/>
          <p:nvPr/>
        </p:nvSpPr>
        <p:spPr>
          <a:xfrm>
            <a:off x="257502" y="127907"/>
            <a:ext cx="8534400" cy="1446550"/>
          </a:xfrm>
          <a:prstGeom prst="rect">
            <a:avLst/>
          </a:prstGeom>
          <a:noFill/>
        </p:spPr>
        <p:txBody>
          <a:bodyPr wrap="square">
            <a:spAutoFit/>
          </a:bodyPr>
          <a:lstStyle/>
          <a:p>
            <a:r>
              <a:rPr lang="en-US" sz="2000" b="1" dirty="0">
                <a:solidFill>
                  <a:srgbClr val="0033CC"/>
                </a:solidFill>
                <a:latin typeface="Arial" panose="020B0604020202020204" pitchFamily="34" charset="0"/>
                <a:cs typeface="Arial" panose="020B0604020202020204" pitchFamily="34" charset="0"/>
              </a:rPr>
              <a:t>The Nobel Prize in Physics 1921 </a:t>
            </a:r>
            <a:r>
              <a:rPr lang="en-US" sz="2000" dirty="0">
                <a:latin typeface="Arial" panose="020B0604020202020204" pitchFamily="34" charset="0"/>
                <a:cs typeface="Arial" panose="020B0604020202020204" pitchFamily="34" charset="0"/>
              </a:rPr>
              <a:t>was awarded to </a:t>
            </a:r>
            <a:r>
              <a:rPr lang="en-US" sz="2000" b="1" dirty="0">
                <a:solidFill>
                  <a:srgbClr val="0033CC"/>
                </a:solidFill>
                <a:latin typeface="Arial" panose="020B0604020202020204" pitchFamily="34" charset="0"/>
                <a:cs typeface="Arial" panose="020B0604020202020204" pitchFamily="34" charset="0"/>
              </a:rPr>
              <a:t>Albert Einstein </a:t>
            </a:r>
            <a:r>
              <a:rPr lang="en-US" sz="2000" dirty="0">
                <a:latin typeface="Arial" panose="020B0604020202020204" pitchFamily="34" charset="0"/>
                <a:cs typeface="Arial" panose="020B0604020202020204" pitchFamily="34" charset="0"/>
              </a:rPr>
              <a:t>"for his services to Theoretical Physics, and especially </a:t>
            </a:r>
            <a:r>
              <a:rPr lang="en-US" sz="2000" b="1" dirty="0">
                <a:solidFill>
                  <a:srgbClr val="FF0000"/>
                </a:solidFill>
                <a:latin typeface="Arial" panose="020B0604020202020204" pitchFamily="34" charset="0"/>
                <a:cs typeface="Arial" panose="020B0604020202020204" pitchFamily="34" charset="0"/>
              </a:rPr>
              <a:t>for his discovery of the law of the photoelectric effect</a:t>
            </a:r>
            <a:r>
              <a:rPr lang="cs-CZ" sz="2000" b="1" dirty="0">
                <a:solidFill>
                  <a:srgbClr val="FF0000"/>
                </a:solidFill>
                <a:latin typeface="Arial" panose="020B0604020202020204" pitchFamily="34" charset="0"/>
                <a:cs typeface="Arial" panose="020B0604020202020204" pitchFamily="34" charset="0"/>
              </a:rPr>
              <a:t>“</a:t>
            </a:r>
          </a:p>
          <a:p>
            <a:endParaRPr lang="cs-CZ" sz="8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Award ceremony speech </a:t>
            </a:r>
            <a:r>
              <a:rPr lang="en-US" sz="2000" dirty="0">
                <a:latin typeface="Arial" panose="020B0604020202020204" pitchFamily="34" charset="0"/>
                <a:cs typeface="Arial" panose="020B0604020202020204" pitchFamily="34" charset="0"/>
              </a:rPr>
              <a:t>by </a:t>
            </a:r>
            <a:r>
              <a:rPr lang="en-US" sz="2000" dirty="0">
                <a:latin typeface="Arial" panose="020B0604020202020204" pitchFamily="34" charset="0"/>
                <a:cs typeface="Arial" panose="020B0604020202020204" pitchFamily="34" charset="0"/>
                <a:hlinkClick r:id="rId2"/>
              </a:rPr>
              <a:t>S. Arrhenius</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on </a:t>
            </a:r>
            <a:r>
              <a:rPr lang="en-US" sz="2000" b="1" dirty="0">
                <a:solidFill>
                  <a:srgbClr val="0033CC"/>
                </a:solidFill>
                <a:latin typeface="Arial" panose="020B0604020202020204" pitchFamily="34" charset="0"/>
                <a:cs typeface="Arial" panose="020B0604020202020204" pitchFamily="34" charset="0"/>
              </a:rPr>
              <a:t>December 10, 1922</a:t>
            </a:r>
          </a:p>
        </p:txBody>
      </p:sp>
      <p:sp>
        <p:nvSpPr>
          <p:cNvPr id="5" name="TextovéPole 4">
            <a:extLst>
              <a:ext uri="{FF2B5EF4-FFF2-40B4-BE49-F238E27FC236}">
                <a16:creationId xmlns:a16="http://schemas.microsoft.com/office/drawing/2014/main" id="{69631E1D-F34A-2667-8BF7-DEF6417AAB05}"/>
              </a:ext>
            </a:extLst>
          </p:cNvPr>
          <p:cNvSpPr txBox="1"/>
          <p:nvPr/>
        </p:nvSpPr>
        <p:spPr>
          <a:xfrm>
            <a:off x="246989" y="1691909"/>
            <a:ext cx="8534400" cy="1015663"/>
          </a:xfrm>
          <a:prstGeom prst="rect">
            <a:avLst/>
          </a:prstGeom>
          <a:solidFill>
            <a:schemeClr val="bg1"/>
          </a:solidFill>
        </p:spPr>
        <p:txBody>
          <a:bodyPr wrap="square">
            <a:spAutoFit/>
          </a:bodyPr>
          <a:lstStyle/>
          <a:p>
            <a:r>
              <a:rPr lang="en-US" sz="2000" b="1" dirty="0">
                <a:latin typeface="Arial" panose="020B0604020202020204" pitchFamily="34" charset="0"/>
                <a:cs typeface="Arial" panose="020B0604020202020204" pitchFamily="34" charset="0"/>
              </a:rPr>
              <a:t>Albert Einstein Nobel Lecture </a:t>
            </a:r>
          </a:p>
          <a:p>
            <a:r>
              <a:rPr lang="cs-CZ" sz="2000" dirty="0">
                <a:latin typeface="Arial" panose="020B0604020202020204" pitchFamily="34" charset="0"/>
                <a:cs typeface="Arial" panose="020B0604020202020204" pitchFamily="34" charset="0"/>
              </a:rPr>
              <a:t>T</a:t>
            </a:r>
            <a:r>
              <a:rPr lang="en-US" sz="2000" dirty="0">
                <a:latin typeface="Arial" panose="020B0604020202020204" pitchFamily="34" charset="0"/>
                <a:cs typeface="Arial" panose="020B0604020202020204" pitchFamily="34" charset="0"/>
              </a:rPr>
              <a:t>he Nordic Assembly of Naturalists at Gothenburg, </a:t>
            </a:r>
            <a:r>
              <a:rPr lang="en-US" sz="2000" b="1" dirty="0">
                <a:solidFill>
                  <a:srgbClr val="0033CC"/>
                </a:solidFill>
                <a:latin typeface="Arial" panose="020B0604020202020204" pitchFamily="34" charset="0"/>
                <a:cs typeface="Arial" panose="020B0604020202020204" pitchFamily="34" charset="0"/>
              </a:rPr>
              <a:t>July 11, 1923</a:t>
            </a:r>
          </a:p>
          <a:p>
            <a:r>
              <a:rPr lang="en-US" sz="2000" b="1" dirty="0">
                <a:solidFill>
                  <a:srgbClr val="FF0000"/>
                </a:solidFill>
                <a:latin typeface="Arial" panose="020B0604020202020204" pitchFamily="34" charset="0"/>
                <a:cs typeface="Arial" panose="020B0604020202020204" pitchFamily="34" charset="0"/>
              </a:rPr>
              <a:t>Fundamental ideas and problems of the theory of relativity</a:t>
            </a:r>
          </a:p>
        </p:txBody>
      </p:sp>
      <p:sp>
        <p:nvSpPr>
          <p:cNvPr id="6" name="TextovéPole 5">
            <a:extLst>
              <a:ext uri="{FF2B5EF4-FFF2-40B4-BE49-F238E27FC236}">
                <a16:creationId xmlns:a16="http://schemas.microsoft.com/office/drawing/2014/main" id="{7BECFD2F-5F58-1C80-8E39-F71AFE2241F4}"/>
              </a:ext>
            </a:extLst>
          </p:cNvPr>
          <p:cNvSpPr txBox="1"/>
          <p:nvPr/>
        </p:nvSpPr>
        <p:spPr>
          <a:xfrm>
            <a:off x="257502" y="2875230"/>
            <a:ext cx="8439807" cy="1323439"/>
          </a:xfrm>
          <a:prstGeom prst="rect">
            <a:avLst/>
          </a:prstGeom>
          <a:noFill/>
        </p:spPr>
        <p:txBody>
          <a:bodyPr wrap="square">
            <a:spAutoFit/>
          </a:bodyPr>
          <a:lstStyle/>
          <a:p>
            <a:r>
              <a:rPr lang="cs-CZ" sz="2000" b="1" dirty="0">
                <a:latin typeface="Arial" panose="020B0604020202020204" pitchFamily="34" charset="0"/>
                <a:cs typeface="Arial" panose="020B0604020202020204" pitchFamily="34" charset="0"/>
              </a:rPr>
              <a:t>At  </a:t>
            </a:r>
            <a:r>
              <a:rPr lang="cs-CZ" sz="2000" b="1" dirty="0" err="1">
                <a:latin typeface="Arial" panose="020B0604020202020204" pitchFamily="34" charset="0"/>
                <a:cs typeface="Arial" panose="020B0604020202020204" pitchFamily="34" charset="0"/>
              </a:rPr>
              <a:t>the</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same</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Award</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ceremony</a:t>
            </a:r>
            <a:r>
              <a:rPr lang="cs-CZ"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by </a:t>
            </a:r>
            <a:r>
              <a:rPr lang="en-US" sz="2000" dirty="0">
                <a:latin typeface="Arial" panose="020B0604020202020204" pitchFamily="34" charset="0"/>
                <a:cs typeface="Arial" panose="020B0604020202020204" pitchFamily="34" charset="0"/>
                <a:hlinkClick r:id="rId2"/>
              </a:rPr>
              <a:t>S. Arrhenius</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on </a:t>
            </a:r>
            <a:r>
              <a:rPr lang="en-US" sz="2000" b="1" dirty="0">
                <a:solidFill>
                  <a:srgbClr val="0033CC"/>
                </a:solidFill>
                <a:latin typeface="Arial" panose="020B0604020202020204" pitchFamily="34" charset="0"/>
                <a:cs typeface="Arial" panose="020B0604020202020204" pitchFamily="34" charset="0"/>
              </a:rPr>
              <a:t>December 10, 1922</a:t>
            </a:r>
            <a:endParaRPr lang="cs-CZ" sz="2000" dirty="0">
              <a:latin typeface="Arial" panose="020B0604020202020204" pitchFamily="34" charset="0"/>
              <a:cs typeface="Arial" panose="020B0604020202020204" pitchFamily="34" charset="0"/>
            </a:endParaRPr>
          </a:p>
          <a:p>
            <a:r>
              <a:rPr lang="en-US" sz="2000" b="1" dirty="0">
                <a:solidFill>
                  <a:srgbClr val="0033CC"/>
                </a:solidFill>
                <a:latin typeface="Arial" panose="020B0604020202020204" pitchFamily="34" charset="0"/>
                <a:cs typeface="Arial" panose="020B0604020202020204" pitchFamily="34" charset="0"/>
              </a:rPr>
              <a:t>The Nobel Prize in Physics 1922 </a:t>
            </a:r>
            <a:r>
              <a:rPr lang="en-US" sz="2000" dirty="0">
                <a:latin typeface="Arial" panose="020B0604020202020204" pitchFamily="34" charset="0"/>
                <a:cs typeface="Arial" panose="020B0604020202020204" pitchFamily="34" charset="0"/>
              </a:rPr>
              <a:t>was awarded to </a:t>
            </a:r>
            <a:r>
              <a:rPr lang="en-US" sz="2000" b="1" dirty="0">
                <a:solidFill>
                  <a:srgbClr val="0033CC"/>
                </a:solidFill>
                <a:latin typeface="Arial" panose="020B0604020202020204" pitchFamily="34" charset="0"/>
                <a:cs typeface="Arial" panose="020B0604020202020204" pitchFamily="34" charset="0"/>
              </a:rPr>
              <a:t>Niels Henrik David Bohr</a:t>
            </a:r>
            <a:r>
              <a:rPr 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t>
            </a:r>
            <a:r>
              <a:rPr lang="en-US" sz="2000" b="1" dirty="0">
                <a:solidFill>
                  <a:srgbClr val="FF0000"/>
                </a:solidFill>
                <a:latin typeface="Arial" panose="020B0604020202020204" pitchFamily="34" charset="0"/>
                <a:cs typeface="Arial" panose="020B0604020202020204" pitchFamily="34" charset="0"/>
              </a:rPr>
              <a:t>for his services in the investigation of the structure of atoms and of the radiation emanating from them</a:t>
            </a:r>
            <a:r>
              <a:rPr lang="cs-CZ" sz="2000" b="1" dirty="0">
                <a:solidFill>
                  <a:srgbClr val="FF0000"/>
                </a:solidFill>
                <a:latin typeface="Arial" panose="020B0604020202020204" pitchFamily="34" charset="0"/>
                <a:cs typeface="Arial" panose="020B0604020202020204" pitchFamily="34" charset="0"/>
              </a:rPr>
              <a:t>“</a:t>
            </a:r>
          </a:p>
        </p:txBody>
      </p:sp>
      <p:sp>
        <p:nvSpPr>
          <p:cNvPr id="7" name="TextovéPole 6">
            <a:extLst>
              <a:ext uri="{FF2B5EF4-FFF2-40B4-BE49-F238E27FC236}">
                <a16:creationId xmlns:a16="http://schemas.microsoft.com/office/drawing/2014/main" id="{2EBB33EF-A005-43E7-D5B5-E3182569126D}"/>
              </a:ext>
            </a:extLst>
          </p:cNvPr>
          <p:cNvSpPr txBox="1"/>
          <p:nvPr/>
        </p:nvSpPr>
        <p:spPr>
          <a:xfrm>
            <a:off x="305292" y="4371144"/>
            <a:ext cx="8676291" cy="1323439"/>
          </a:xfrm>
          <a:prstGeom prst="rect">
            <a:avLst/>
          </a:prstGeom>
          <a:noFill/>
        </p:spPr>
        <p:txBody>
          <a:bodyPr wrap="square">
            <a:spAutoFit/>
          </a:bodyPr>
          <a:lstStyle/>
          <a:p>
            <a:r>
              <a:rPr lang="cs-CZ" sz="2000" b="1" dirty="0" err="1">
                <a:solidFill>
                  <a:srgbClr val="0033CC"/>
                </a:solidFill>
                <a:effectLst/>
                <a:latin typeface="Arial" panose="020B0604020202020204" pitchFamily="34" charset="0"/>
                <a:ea typeface="Aptos" panose="020B0004020202020204" pitchFamily="34" charset="0"/>
                <a:cs typeface="Arial" panose="020B0604020202020204" pitchFamily="34" charset="0"/>
              </a:rPr>
              <a:t>Bohr</a:t>
            </a:r>
            <a:r>
              <a:rPr lang="cs-CZ" sz="2000" b="1"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dirty="0">
                <a:effectLst/>
                <a:latin typeface="Arial" panose="020B0604020202020204" pitchFamily="34" charset="0"/>
                <a:ea typeface="Aptos" panose="020B0004020202020204" pitchFamily="34" charset="0"/>
                <a:cs typeface="Arial" panose="020B0604020202020204" pitchFamily="34" charset="0"/>
              </a:rPr>
              <a:t>in his Nobel </a:t>
            </a:r>
            <a:r>
              <a:rPr lang="cs-CZ" sz="2000" dirty="0" err="1">
                <a:effectLst/>
                <a:latin typeface="Arial" panose="020B0604020202020204" pitchFamily="34" charset="0"/>
                <a:ea typeface="Aptos" panose="020B0004020202020204" pitchFamily="34" charset="0"/>
                <a:cs typeface="Arial" panose="020B0604020202020204" pitchFamily="34" charset="0"/>
              </a:rPr>
              <a:t>lecture</a:t>
            </a:r>
            <a:r>
              <a:rPr lang="en-US" sz="2000" i="1" u="none" strike="noStrike" baseline="0" dirty="0">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December 11, 1922</a:t>
            </a:r>
            <a:endParaRPr lang="cs-CZ" sz="2000" b="1" dirty="0">
              <a:solidFill>
                <a:srgbClr val="0033CC"/>
              </a:solidFill>
              <a:effectLst/>
              <a:latin typeface="Arial" panose="020B0604020202020204" pitchFamily="34" charset="0"/>
              <a:ea typeface="Aptos" panose="020B0004020202020204" pitchFamily="34" charset="0"/>
              <a:cs typeface="Arial" panose="020B0604020202020204" pitchFamily="34" charset="0"/>
            </a:endParaRPr>
          </a:p>
          <a:p>
            <a:r>
              <a:rPr lang="cs-CZ" sz="2000" i="1" dirty="0">
                <a:effectLst/>
                <a:latin typeface="Arial" panose="020B0604020202020204" pitchFamily="34" charset="0"/>
                <a:ea typeface="Aptos" panose="020B0004020202020204" pitchFamily="34" charset="0"/>
                <a:cs typeface="Arial" panose="020B0604020202020204" pitchFamily="34" charset="0"/>
              </a:rPr>
              <a:t>In </a:t>
            </a:r>
            <a:r>
              <a:rPr lang="cs-CZ" sz="2000" i="1" dirty="0" err="1">
                <a:effectLst/>
                <a:latin typeface="Arial" panose="020B0604020202020204" pitchFamily="34" charset="0"/>
                <a:ea typeface="Aptos" panose="020B0004020202020204" pitchFamily="34" charset="0"/>
                <a:cs typeface="Arial" panose="020B0604020202020204" pitchFamily="34" charset="0"/>
              </a:rPr>
              <a:t>spite</a:t>
            </a:r>
            <a:r>
              <a:rPr lang="cs-CZ" sz="2000" i="1" dirty="0">
                <a:effectLst/>
                <a:latin typeface="Arial" panose="020B0604020202020204" pitchFamily="34" charset="0"/>
                <a:ea typeface="Aptos" panose="020B0004020202020204" pitchFamily="34" charset="0"/>
                <a:cs typeface="Arial" panose="020B0604020202020204" pitchFamily="34" charset="0"/>
              </a:rPr>
              <a:t> </a:t>
            </a:r>
            <a:r>
              <a:rPr lang="cs-CZ" sz="2000" i="1" dirty="0" err="1">
                <a:effectLst/>
                <a:latin typeface="Arial" panose="020B0604020202020204" pitchFamily="34" charset="0"/>
                <a:ea typeface="Aptos" panose="020B0004020202020204" pitchFamily="34" charset="0"/>
                <a:cs typeface="Arial" panose="020B0604020202020204" pitchFamily="34" charset="0"/>
              </a:rPr>
              <a:t>of</a:t>
            </a:r>
            <a:r>
              <a:rPr lang="cs-CZ" sz="2000" i="1" dirty="0">
                <a:effectLst/>
                <a:latin typeface="Arial" panose="020B0604020202020204" pitchFamily="34" charset="0"/>
                <a:ea typeface="Aptos" panose="020B0004020202020204" pitchFamily="34" charset="0"/>
                <a:cs typeface="Arial" panose="020B0604020202020204" pitchFamily="34" charset="0"/>
              </a:rPr>
              <a:t> </a:t>
            </a:r>
            <a:r>
              <a:rPr lang="cs-CZ" sz="2000" i="1" dirty="0" err="1">
                <a:effectLst/>
                <a:latin typeface="Arial" panose="020B0604020202020204" pitchFamily="34" charset="0"/>
                <a:ea typeface="Aptos" panose="020B0004020202020204" pitchFamily="34" charset="0"/>
                <a:cs typeface="Arial" panose="020B0604020202020204" pitchFamily="34" charset="0"/>
              </a:rPr>
              <a:t>its</a:t>
            </a:r>
            <a:r>
              <a:rPr lang="cs-CZ" sz="2000" i="1" dirty="0">
                <a:effectLst/>
                <a:latin typeface="Arial" panose="020B0604020202020204" pitchFamily="34" charset="0"/>
                <a:ea typeface="Aptos" panose="020B0004020202020204" pitchFamily="34" charset="0"/>
                <a:cs typeface="Arial" panose="020B0604020202020204" pitchFamily="34" charset="0"/>
              </a:rPr>
              <a:t> </a:t>
            </a:r>
            <a:r>
              <a:rPr lang="cs-CZ" sz="2000" i="1" dirty="0" err="1">
                <a:effectLst/>
                <a:latin typeface="Arial" panose="020B0604020202020204" pitchFamily="34" charset="0"/>
                <a:ea typeface="Aptos" panose="020B0004020202020204" pitchFamily="34" charset="0"/>
                <a:cs typeface="Arial" panose="020B0604020202020204" pitchFamily="34" charset="0"/>
              </a:rPr>
              <a:t>heuristic</a:t>
            </a:r>
            <a:r>
              <a:rPr lang="cs-CZ" sz="2000" i="1" dirty="0">
                <a:effectLst/>
                <a:latin typeface="Arial" panose="020B0604020202020204" pitchFamily="34" charset="0"/>
                <a:ea typeface="Aptos" panose="020B0004020202020204" pitchFamily="34" charset="0"/>
                <a:cs typeface="Arial" panose="020B0604020202020204" pitchFamily="34" charset="0"/>
              </a:rPr>
              <a:t> </a:t>
            </a:r>
            <a:r>
              <a:rPr lang="cs-CZ" sz="2000" i="1" dirty="0" err="1">
                <a:effectLst/>
                <a:latin typeface="Arial" panose="020B0604020202020204" pitchFamily="34" charset="0"/>
                <a:ea typeface="Aptos" panose="020B0004020202020204" pitchFamily="34" charset="0"/>
                <a:cs typeface="Arial" panose="020B0604020202020204" pitchFamily="34" charset="0"/>
              </a:rPr>
              <a:t>value</a:t>
            </a:r>
            <a:r>
              <a:rPr lang="cs-CZ" sz="2000" i="1" dirty="0">
                <a:effectLst/>
                <a:latin typeface="Arial" panose="020B0604020202020204" pitchFamily="34" charset="0"/>
                <a:ea typeface="Aptos" panose="020B0004020202020204" pitchFamily="34" charset="0"/>
                <a:cs typeface="Arial" panose="020B0604020202020204" pitchFamily="34" charset="0"/>
              </a:rPr>
              <a:t>, </a:t>
            </a:r>
            <a:r>
              <a:rPr lang="cs-CZ" sz="2000" i="1" dirty="0" err="1">
                <a:effectLst/>
                <a:latin typeface="Arial" panose="020B0604020202020204" pitchFamily="34" charset="0"/>
                <a:ea typeface="Aptos" panose="020B0004020202020204" pitchFamily="34" charset="0"/>
                <a:cs typeface="Arial" panose="020B0604020202020204" pitchFamily="34" charset="0"/>
              </a:rPr>
              <a:t>however</a:t>
            </a:r>
            <a:r>
              <a:rPr lang="cs-CZ" sz="2000" i="1" dirty="0">
                <a:effectLst/>
                <a:latin typeface="Arial" panose="020B0604020202020204" pitchFamily="34" charset="0"/>
                <a:ea typeface="Aptos" panose="020B0004020202020204" pitchFamily="34" charset="0"/>
                <a:cs typeface="Arial" panose="020B0604020202020204" pitchFamily="34" charset="0"/>
              </a:rPr>
              <a:t>, </a:t>
            </a:r>
            <a:r>
              <a:rPr lang="cs-CZ" sz="2000" b="1" i="1" dirty="0" err="1">
                <a:solidFill>
                  <a:srgbClr val="0033CC"/>
                </a:solidFill>
                <a:effectLst/>
                <a:latin typeface="Arial" panose="020B0604020202020204" pitchFamily="34" charset="0"/>
                <a:ea typeface="Aptos" panose="020B0004020202020204" pitchFamily="34" charset="0"/>
                <a:cs typeface="Arial" panose="020B0604020202020204" pitchFamily="34" charset="0"/>
              </a:rPr>
              <a:t>the</a:t>
            </a:r>
            <a:r>
              <a:rPr lang="cs-CZ" sz="2000" b="1" i="1"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dirty="0" err="1">
                <a:solidFill>
                  <a:srgbClr val="0033CC"/>
                </a:solidFill>
                <a:effectLst/>
                <a:latin typeface="Arial" panose="020B0604020202020204" pitchFamily="34" charset="0"/>
                <a:ea typeface="Aptos" panose="020B0004020202020204" pitchFamily="34" charset="0"/>
                <a:cs typeface="Arial" panose="020B0604020202020204" pitchFamily="34" charset="0"/>
              </a:rPr>
              <a:t>hypothesis</a:t>
            </a:r>
            <a:r>
              <a:rPr lang="cs-CZ" sz="2000" b="1" i="1"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dirty="0" err="1">
                <a:solidFill>
                  <a:srgbClr val="0033CC"/>
                </a:solidFill>
                <a:effectLst/>
                <a:latin typeface="Arial" panose="020B0604020202020204" pitchFamily="34" charset="0"/>
                <a:ea typeface="Aptos" panose="020B0004020202020204" pitchFamily="34" charset="0"/>
                <a:cs typeface="Arial" panose="020B0604020202020204" pitchFamily="34" charset="0"/>
              </a:rPr>
              <a:t>of</a:t>
            </a:r>
            <a:r>
              <a:rPr lang="cs-CZ" sz="2000" b="1" i="1"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dirty="0" err="1">
                <a:solidFill>
                  <a:srgbClr val="0033CC"/>
                </a:solidFill>
                <a:effectLst/>
                <a:latin typeface="Arial" panose="020B0604020202020204" pitchFamily="34" charset="0"/>
                <a:ea typeface="Aptos" panose="020B0004020202020204" pitchFamily="34" charset="0"/>
                <a:cs typeface="Arial" panose="020B0604020202020204" pitchFamily="34" charset="0"/>
              </a:rPr>
              <a:t>light-quanta</a:t>
            </a:r>
            <a:r>
              <a:rPr lang="cs-CZ" sz="2000" b="1" i="1"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dirty="0" err="1">
                <a:solidFill>
                  <a:srgbClr val="0033CC"/>
                </a:solidFill>
                <a:effectLst/>
                <a:latin typeface="Arial" panose="020B0604020202020204" pitchFamily="34" charset="0"/>
                <a:ea typeface="Aptos" panose="020B0004020202020204" pitchFamily="34" charset="0"/>
                <a:cs typeface="Arial" panose="020B0604020202020204" pitchFamily="34" charset="0"/>
              </a:rPr>
              <a:t>which</a:t>
            </a:r>
            <a:r>
              <a:rPr lang="cs-CZ" sz="2000" b="1" i="1"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dirty="0" err="1">
                <a:solidFill>
                  <a:srgbClr val="0033CC"/>
                </a:solidFill>
                <a:effectLst/>
                <a:latin typeface="Arial" panose="020B0604020202020204" pitchFamily="34" charset="0"/>
                <a:ea typeface="Aptos" panose="020B0004020202020204" pitchFamily="34" charset="0"/>
                <a:cs typeface="Arial" panose="020B0604020202020204" pitchFamily="34" charset="0"/>
              </a:rPr>
              <a:t>is</a:t>
            </a:r>
            <a:r>
              <a:rPr lang="cs-CZ" sz="2000" b="1" i="1"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dirty="0" err="1">
                <a:solidFill>
                  <a:srgbClr val="0033CC"/>
                </a:solidFill>
                <a:effectLst/>
                <a:latin typeface="Arial" panose="020B0604020202020204" pitchFamily="34" charset="0"/>
                <a:ea typeface="Aptos" panose="020B0004020202020204" pitchFamily="34" charset="0"/>
                <a:cs typeface="Arial" panose="020B0604020202020204" pitchFamily="34" charset="0"/>
              </a:rPr>
              <a:t>quite</a:t>
            </a:r>
            <a:r>
              <a:rPr lang="cs-CZ" sz="2000" b="1" i="1"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dirty="0" err="1">
                <a:solidFill>
                  <a:srgbClr val="0033CC"/>
                </a:solidFill>
                <a:effectLst/>
                <a:latin typeface="Arial" panose="020B0604020202020204" pitchFamily="34" charset="0"/>
                <a:ea typeface="Aptos" panose="020B0004020202020204" pitchFamily="34" charset="0"/>
                <a:cs typeface="Arial" panose="020B0604020202020204" pitchFamily="34" charset="0"/>
              </a:rPr>
              <a:t>irreconcilable</a:t>
            </a:r>
            <a:r>
              <a:rPr lang="cs-CZ" sz="2000" b="1" i="1"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dirty="0" err="1">
                <a:solidFill>
                  <a:srgbClr val="0033CC"/>
                </a:solidFill>
                <a:effectLst/>
                <a:latin typeface="Arial" panose="020B0604020202020204" pitchFamily="34" charset="0"/>
                <a:ea typeface="Aptos" panose="020B0004020202020204" pitchFamily="34" charset="0"/>
                <a:cs typeface="Arial" panose="020B0604020202020204" pitchFamily="34" charset="0"/>
              </a:rPr>
              <a:t>with</a:t>
            </a:r>
            <a:r>
              <a:rPr lang="cs-CZ" sz="2000" b="1" i="1" dirty="0">
                <a:solidFill>
                  <a:srgbClr val="0033CC"/>
                </a:solidFill>
                <a:effectLst/>
                <a:latin typeface="Arial" panose="020B0604020202020204" pitchFamily="34" charset="0"/>
                <a:ea typeface="Aptos" panose="020B0004020202020204" pitchFamily="34" charset="0"/>
                <a:cs typeface="Arial" panose="020B0604020202020204" pitchFamily="34" charset="0"/>
              </a:rPr>
              <a:t> so-</a:t>
            </a:r>
            <a:r>
              <a:rPr lang="cs-CZ" sz="2000" b="1" i="1" dirty="0" err="1">
                <a:solidFill>
                  <a:srgbClr val="0033CC"/>
                </a:solidFill>
                <a:effectLst/>
                <a:latin typeface="Arial" panose="020B0604020202020204" pitchFamily="34" charset="0"/>
                <a:ea typeface="Aptos" panose="020B0004020202020204" pitchFamily="34" charset="0"/>
                <a:cs typeface="Arial" panose="020B0604020202020204" pitchFamily="34" charset="0"/>
              </a:rPr>
              <a:t>called</a:t>
            </a:r>
            <a:r>
              <a:rPr lang="cs-CZ" sz="2000" b="1" i="1" dirty="0">
                <a:solidFill>
                  <a:srgbClr val="0033CC"/>
                </a:solidFill>
                <a:effectLst/>
                <a:latin typeface="Arial" panose="020B0604020202020204" pitchFamily="34" charset="0"/>
                <a:ea typeface="Aptos" panose="020B0004020202020204" pitchFamily="34" charset="0"/>
                <a:cs typeface="Arial" panose="020B0604020202020204" pitchFamily="34" charset="0"/>
              </a:rPr>
              <a:t> interference </a:t>
            </a:r>
            <a:r>
              <a:rPr lang="cs-CZ" sz="2000" b="1" i="1" dirty="0" err="1">
                <a:solidFill>
                  <a:srgbClr val="0033CC"/>
                </a:solidFill>
                <a:effectLst/>
                <a:latin typeface="Arial" panose="020B0604020202020204" pitchFamily="34" charset="0"/>
                <a:ea typeface="Aptos" panose="020B0004020202020204" pitchFamily="34" charset="0"/>
                <a:cs typeface="Arial" panose="020B0604020202020204" pitchFamily="34" charset="0"/>
              </a:rPr>
              <a:t>phenomena</a:t>
            </a:r>
            <a:r>
              <a:rPr lang="cs-CZ" sz="2000" b="1" i="1"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dirty="0" err="1">
                <a:solidFill>
                  <a:srgbClr val="FF0000"/>
                </a:solidFill>
                <a:effectLst/>
                <a:latin typeface="Arial" panose="020B0604020202020204" pitchFamily="34" charset="0"/>
                <a:ea typeface="Aptos" panose="020B0004020202020204" pitchFamily="34" charset="0"/>
                <a:cs typeface="Arial" panose="020B0604020202020204" pitchFamily="34" charset="0"/>
              </a:rPr>
              <a:t>is</a:t>
            </a:r>
            <a:r>
              <a:rPr lang="cs-CZ" sz="2000" b="1" i="1" dirty="0">
                <a:solidFill>
                  <a:srgbClr val="FF0000"/>
                </a:solidFill>
                <a:effectLst/>
                <a:latin typeface="Arial" panose="020B0604020202020204" pitchFamily="34" charset="0"/>
                <a:ea typeface="Aptos" panose="020B0004020202020204" pitchFamily="34" charset="0"/>
                <a:cs typeface="Arial" panose="020B0604020202020204" pitchFamily="34" charset="0"/>
              </a:rPr>
              <a:t> not </a:t>
            </a:r>
            <a:r>
              <a:rPr lang="cs-CZ" sz="2000" b="1" i="1" dirty="0" err="1">
                <a:solidFill>
                  <a:srgbClr val="FF0000"/>
                </a:solidFill>
                <a:effectLst/>
                <a:latin typeface="Arial" panose="020B0604020202020204" pitchFamily="34" charset="0"/>
                <a:ea typeface="Aptos" panose="020B0004020202020204" pitchFamily="34" charset="0"/>
                <a:cs typeface="Arial" panose="020B0604020202020204" pitchFamily="34" charset="0"/>
              </a:rPr>
              <a:t>able</a:t>
            </a:r>
            <a:r>
              <a:rPr lang="cs-CZ" sz="2000" b="1" i="1" dirty="0">
                <a:solidFill>
                  <a:srgbClr val="FF0000"/>
                </a:solidFill>
                <a:effectLst/>
                <a:latin typeface="Arial" panose="020B0604020202020204" pitchFamily="34" charset="0"/>
                <a:ea typeface="Aptos" panose="020B0004020202020204" pitchFamily="34" charset="0"/>
                <a:cs typeface="Arial" panose="020B0604020202020204" pitchFamily="34" charset="0"/>
              </a:rPr>
              <a:t> to </a:t>
            </a:r>
            <a:r>
              <a:rPr lang="cs-CZ" sz="2000" b="1" i="1" dirty="0" err="1">
                <a:solidFill>
                  <a:srgbClr val="FF0000"/>
                </a:solidFill>
                <a:effectLst/>
                <a:latin typeface="Arial" panose="020B0604020202020204" pitchFamily="34" charset="0"/>
                <a:ea typeface="Aptos" panose="020B0004020202020204" pitchFamily="34" charset="0"/>
                <a:cs typeface="Arial" panose="020B0604020202020204" pitchFamily="34" charset="0"/>
              </a:rPr>
              <a:t>throw</a:t>
            </a:r>
            <a:r>
              <a:rPr lang="cs-CZ" sz="2000" b="1" i="1"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i="1" dirty="0" err="1">
                <a:solidFill>
                  <a:srgbClr val="FF0000"/>
                </a:solidFill>
                <a:effectLst/>
                <a:latin typeface="Arial" panose="020B0604020202020204" pitchFamily="34" charset="0"/>
                <a:ea typeface="Aptos" panose="020B0004020202020204" pitchFamily="34" charset="0"/>
                <a:cs typeface="Arial" panose="020B0604020202020204" pitchFamily="34" charset="0"/>
              </a:rPr>
              <a:t>light</a:t>
            </a:r>
            <a:r>
              <a:rPr lang="cs-CZ" sz="2000" b="1" i="1" dirty="0">
                <a:solidFill>
                  <a:srgbClr val="FF0000"/>
                </a:solidFill>
                <a:effectLst/>
                <a:latin typeface="Arial" panose="020B0604020202020204" pitchFamily="34" charset="0"/>
                <a:ea typeface="Aptos" panose="020B0004020202020204" pitchFamily="34" charset="0"/>
                <a:cs typeface="Arial" panose="020B0604020202020204" pitchFamily="34" charset="0"/>
              </a:rPr>
              <a:t> on </a:t>
            </a:r>
            <a:r>
              <a:rPr lang="cs-CZ" sz="2000" b="1" i="1" dirty="0" err="1">
                <a:solidFill>
                  <a:srgbClr val="FF0000"/>
                </a:solidFill>
                <a:effectLst/>
                <a:latin typeface="Arial" panose="020B0604020202020204" pitchFamily="34" charset="0"/>
                <a:ea typeface="Aptos" panose="020B0004020202020204" pitchFamily="34" charset="0"/>
                <a:cs typeface="Arial" panose="020B0604020202020204" pitchFamily="34" charset="0"/>
              </a:rPr>
              <a:t>the</a:t>
            </a:r>
            <a:r>
              <a:rPr lang="cs-CZ" sz="2000" b="1" i="1"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i="1" dirty="0" err="1">
                <a:solidFill>
                  <a:srgbClr val="FF0000"/>
                </a:solidFill>
                <a:effectLst/>
                <a:latin typeface="Arial" panose="020B0604020202020204" pitchFamily="34" charset="0"/>
                <a:ea typeface="Aptos" panose="020B0004020202020204" pitchFamily="34" charset="0"/>
                <a:cs typeface="Arial" panose="020B0604020202020204" pitchFamily="34" charset="0"/>
              </a:rPr>
              <a:t>nature</a:t>
            </a:r>
            <a:r>
              <a:rPr lang="cs-CZ" sz="2000" b="1" i="1"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i="1" dirty="0" err="1">
                <a:solidFill>
                  <a:srgbClr val="FF0000"/>
                </a:solidFill>
                <a:effectLst/>
                <a:latin typeface="Arial" panose="020B0604020202020204" pitchFamily="34" charset="0"/>
                <a:ea typeface="Aptos" panose="020B0004020202020204" pitchFamily="34" charset="0"/>
                <a:cs typeface="Arial" panose="020B0604020202020204" pitchFamily="34" charset="0"/>
              </a:rPr>
              <a:t>of</a:t>
            </a:r>
            <a:r>
              <a:rPr lang="cs-CZ" sz="2000" b="1" i="1"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i="1" dirty="0" err="1">
                <a:solidFill>
                  <a:srgbClr val="FF0000"/>
                </a:solidFill>
                <a:effectLst/>
                <a:latin typeface="Arial" panose="020B0604020202020204" pitchFamily="34" charset="0"/>
                <a:ea typeface="Aptos" panose="020B0004020202020204" pitchFamily="34" charset="0"/>
                <a:cs typeface="Arial" panose="020B0604020202020204" pitchFamily="34" charset="0"/>
              </a:rPr>
              <a:t>radiation</a:t>
            </a:r>
            <a:r>
              <a:rPr lang="cs-CZ" sz="2000" b="1" i="1" dirty="0">
                <a:solidFill>
                  <a:srgbClr val="FF0000"/>
                </a:solidFill>
                <a:effectLst/>
                <a:latin typeface="Arial" panose="020B0604020202020204" pitchFamily="34" charset="0"/>
                <a:ea typeface="Aptos" panose="020B0004020202020204" pitchFamily="34" charset="0"/>
                <a:cs typeface="Arial" panose="020B0604020202020204" pitchFamily="34" charset="0"/>
              </a:rPr>
              <a:t>.</a:t>
            </a:r>
            <a:r>
              <a:rPr lang="cs-CZ" sz="2000" i="1" dirty="0">
                <a:effectLst/>
                <a:latin typeface="Arial" panose="020B0604020202020204" pitchFamily="34" charset="0"/>
                <a:ea typeface="Aptos" panose="020B0004020202020204" pitchFamily="34" charset="0"/>
                <a:cs typeface="Arial" panose="020B0604020202020204" pitchFamily="34" charset="0"/>
              </a:rPr>
              <a:t> </a:t>
            </a:r>
            <a:r>
              <a:rPr lang="cs-CZ" sz="2000" i="1" dirty="0">
                <a:latin typeface="Arial" panose="020B0604020202020204" pitchFamily="34" charset="0"/>
                <a:ea typeface="Aptos" panose="020B0004020202020204" pitchFamily="34" charset="0"/>
                <a:cs typeface="Arial" panose="020B0604020202020204" pitchFamily="34" charset="0"/>
              </a:rPr>
              <a:t> </a:t>
            </a:r>
            <a:endParaRPr lang="en-GB" sz="2000" i="1" dirty="0">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5AF5F817-A07E-8BBE-F43A-7CA1DD967C04}"/>
              </a:ext>
            </a:extLst>
          </p:cNvPr>
          <p:cNvSpPr>
            <a:spLocks noGrp="1"/>
          </p:cNvSpPr>
          <p:nvPr>
            <p:ph type="sldNum" sz="quarter" idx="12"/>
          </p:nvPr>
        </p:nvSpPr>
        <p:spPr/>
        <p:txBody>
          <a:bodyPr/>
          <a:lstStyle/>
          <a:p>
            <a:fld id="{E32C4829-0E20-40A4-81C2-06447E714AD2}" type="slidenum">
              <a:rPr lang="cs-CZ" smtClean="0"/>
              <a:t>19</a:t>
            </a:fld>
            <a:endParaRPr lang="cs-CZ"/>
          </a:p>
        </p:txBody>
      </p:sp>
      <p:sp>
        <p:nvSpPr>
          <p:cNvPr id="3" name="Zástupný symbol pro datum 2">
            <a:extLst>
              <a:ext uri="{FF2B5EF4-FFF2-40B4-BE49-F238E27FC236}">
                <a16:creationId xmlns:a16="http://schemas.microsoft.com/office/drawing/2014/main" id="{4A56DB99-47A9-8C9D-F191-B0718FEEBCCD}"/>
              </a:ext>
            </a:extLst>
          </p:cNvPr>
          <p:cNvSpPr>
            <a:spLocks noGrp="1"/>
          </p:cNvSpPr>
          <p:nvPr>
            <p:ph type="dt" sz="half" idx="10"/>
          </p:nvPr>
        </p:nvSpPr>
        <p:spPr/>
        <p:txBody>
          <a:bodyPr/>
          <a:lstStyle/>
          <a:p>
            <a:r>
              <a:rPr lang="cs-CZ"/>
              <a:t>27.11.2024</a:t>
            </a:r>
          </a:p>
        </p:txBody>
      </p:sp>
      <p:sp>
        <p:nvSpPr>
          <p:cNvPr id="8" name="Zástupný symbol pro zápatí 7">
            <a:extLst>
              <a:ext uri="{FF2B5EF4-FFF2-40B4-BE49-F238E27FC236}">
                <a16:creationId xmlns:a16="http://schemas.microsoft.com/office/drawing/2014/main" id="{0EA25443-C2A0-6DC0-17F8-72AA50376A74}"/>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402684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EE774E4-6214-0831-B401-CF080F50C75B}"/>
              </a:ext>
            </a:extLst>
          </p:cNvPr>
          <p:cNvSpPr txBox="1"/>
          <p:nvPr/>
        </p:nvSpPr>
        <p:spPr>
          <a:xfrm>
            <a:off x="835064" y="0"/>
            <a:ext cx="8308936" cy="1077218"/>
          </a:xfrm>
          <a:prstGeom prst="rect">
            <a:avLst/>
          </a:prstGeom>
          <a:noFill/>
        </p:spPr>
        <p:txBody>
          <a:bodyPr wrap="square" rtlCol="0">
            <a:spAutoFit/>
          </a:bodyPr>
          <a:lstStyle/>
          <a:p>
            <a:r>
              <a:rPr lang="cs-CZ" sz="3200" b="1" dirty="0" err="1">
                <a:latin typeface="Arial" panose="020B0604020202020204" pitchFamily="34" charset="0"/>
                <a:cs typeface="Arial" panose="020B0604020202020204" pitchFamily="34" charset="0"/>
              </a:rPr>
              <a:t>The</a:t>
            </a:r>
            <a:r>
              <a:rPr lang="cs-CZ" sz="3200" b="1" dirty="0">
                <a:latin typeface="Arial" panose="020B0604020202020204" pitchFamily="34" charset="0"/>
                <a:cs typeface="Arial" panose="020B0604020202020204" pitchFamily="34" charset="0"/>
              </a:rPr>
              <a:t> </a:t>
            </a:r>
            <a:r>
              <a:rPr lang="en-GB" sz="3200" b="1" dirty="0">
                <a:latin typeface="Arial" panose="020B0604020202020204" pitchFamily="34" charset="0"/>
                <a:cs typeface="Arial" panose="020B0604020202020204" pitchFamily="34" charset="0"/>
              </a:rPr>
              <a:t>Centenary of wave-particle duality and </a:t>
            </a:r>
            <a:r>
              <a:rPr lang="cs-CZ" sz="3200" b="1" dirty="0" err="1">
                <a:latin typeface="Arial" panose="020B0604020202020204" pitchFamily="34" charset="0"/>
                <a:cs typeface="Arial" panose="020B0604020202020204" pitchFamily="34" charset="0"/>
              </a:rPr>
              <a:t>the</a:t>
            </a:r>
            <a:r>
              <a:rPr lang="cs-CZ" sz="3200" b="1" dirty="0">
                <a:latin typeface="Arial" panose="020B0604020202020204" pitchFamily="34" charset="0"/>
                <a:cs typeface="Arial" panose="020B0604020202020204" pitchFamily="34" charset="0"/>
              </a:rPr>
              <a:t> </a:t>
            </a:r>
            <a:r>
              <a:rPr lang="en-GB" sz="3200" b="1" dirty="0">
                <a:latin typeface="Arial" panose="020B0604020202020204" pitchFamily="34" charset="0"/>
                <a:cs typeface="Arial" panose="020B0604020202020204" pitchFamily="34" charset="0"/>
              </a:rPr>
              <a:t>birth of Quant</a:t>
            </a:r>
            <a:r>
              <a:rPr lang="cs-CZ" sz="3200" b="1" dirty="0">
                <a:latin typeface="Arial" panose="020B0604020202020204" pitchFamily="34" charset="0"/>
                <a:cs typeface="Arial" panose="020B0604020202020204" pitchFamily="34" charset="0"/>
              </a:rPr>
              <a:t>u</a:t>
            </a:r>
            <a:r>
              <a:rPr lang="en-GB" sz="3200" b="1" dirty="0">
                <a:latin typeface="Arial" panose="020B0604020202020204" pitchFamily="34" charset="0"/>
                <a:cs typeface="Arial" panose="020B0604020202020204" pitchFamily="34" charset="0"/>
              </a:rPr>
              <a:t>m Mechanics</a:t>
            </a:r>
          </a:p>
        </p:txBody>
      </p:sp>
      <p:sp>
        <p:nvSpPr>
          <p:cNvPr id="3" name="TextovéPole 2">
            <a:extLst>
              <a:ext uri="{FF2B5EF4-FFF2-40B4-BE49-F238E27FC236}">
                <a16:creationId xmlns:a16="http://schemas.microsoft.com/office/drawing/2014/main" id="{EB02ADF4-29D8-6040-DE89-AF3399DC9309}"/>
              </a:ext>
            </a:extLst>
          </p:cNvPr>
          <p:cNvSpPr txBox="1"/>
          <p:nvPr/>
        </p:nvSpPr>
        <p:spPr>
          <a:xfrm>
            <a:off x="417531" y="1587726"/>
            <a:ext cx="8810552" cy="4154984"/>
          </a:xfrm>
          <a:prstGeom prst="rect">
            <a:avLst/>
          </a:prstGeom>
          <a:noFill/>
        </p:spPr>
        <p:txBody>
          <a:bodyPr wrap="square" rtlCol="0">
            <a:spAutoFit/>
          </a:bodyPr>
          <a:lstStyle/>
          <a:p>
            <a:pPr marL="342900" indent="-342900">
              <a:buFont typeface="Wingdings" panose="05000000000000000000" pitchFamily="2" charset="2"/>
              <a:buChar char="§"/>
            </a:pPr>
            <a:r>
              <a:rPr lang="cs-CZ" sz="2400" b="1" dirty="0" err="1">
                <a:solidFill>
                  <a:srgbClr val="0033CC"/>
                </a:solidFill>
                <a:latin typeface="Arial" panose="020B0604020202020204" pitchFamily="34" charset="0"/>
                <a:cs typeface="Arial" panose="020B0604020202020204" pitchFamily="34" charset="0"/>
              </a:rPr>
              <a:t>Wien</a:t>
            </a:r>
            <a:r>
              <a:rPr lang="cs-CZ" sz="2400" b="1" dirty="0">
                <a:solidFill>
                  <a:srgbClr val="0033CC"/>
                </a:solidFill>
                <a:latin typeface="Arial" panose="020B0604020202020204" pitchFamily="34" charset="0"/>
                <a:cs typeface="Arial" panose="020B0604020202020204" pitchFamily="34" charset="0"/>
              </a:rPr>
              <a:t> (NP 1911)</a:t>
            </a:r>
          </a:p>
          <a:p>
            <a:pPr marL="342900" indent="-342900">
              <a:buFont typeface="Wingdings" panose="05000000000000000000" pitchFamily="2" charset="2"/>
              <a:buChar char="§"/>
            </a:pPr>
            <a:r>
              <a:rPr lang="cs-CZ" sz="2400" b="1" dirty="0">
                <a:solidFill>
                  <a:srgbClr val="0033CC"/>
                </a:solidFill>
                <a:latin typeface="Arial" panose="020B0604020202020204" pitchFamily="34" charset="0"/>
                <a:cs typeface="Arial" panose="020B0604020202020204" pitchFamily="34" charset="0"/>
              </a:rPr>
              <a:t>Planck (NP 1918)</a:t>
            </a:r>
          </a:p>
          <a:p>
            <a:pPr marL="342900" indent="-342900">
              <a:buFont typeface="Wingdings" panose="05000000000000000000" pitchFamily="2" charset="2"/>
              <a:buChar char="§"/>
            </a:pPr>
            <a:r>
              <a:rPr lang="cs-CZ" sz="2400" b="1" dirty="0">
                <a:solidFill>
                  <a:srgbClr val="FF0000"/>
                </a:solidFill>
                <a:latin typeface="Arial" panose="020B0604020202020204" pitchFamily="34" charset="0"/>
                <a:cs typeface="Arial" panose="020B0604020202020204" pitchFamily="34" charset="0"/>
              </a:rPr>
              <a:t>Einstein (NP </a:t>
            </a:r>
            <a:r>
              <a:rPr lang="cs-CZ" sz="2400" b="1" dirty="0" err="1">
                <a:solidFill>
                  <a:srgbClr val="FF0000"/>
                </a:solidFill>
                <a:latin typeface="Arial" panose="020B0604020202020204" pitchFamily="34" charset="0"/>
                <a:cs typeface="Arial" panose="020B0604020202020204" pitchFamily="34" charset="0"/>
              </a:rPr>
              <a:t>for</a:t>
            </a:r>
            <a:r>
              <a:rPr lang="cs-CZ" sz="2400" b="1" dirty="0">
                <a:solidFill>
                  <a:srgbClr val="FF0000"/>
                </a:solidFill>
                <a:latin typeface="Arial" panose="020B0604020202020204" pitchFamily="34" charset="0"/>
                <a:cs typeface="Arial" panose="020B0604020202020204" pitchFamily="34" charset="0"/>
              </a:rPr>
              <a:t> 1921 </a:t>
            </a:r>
            <a:r>
              <a:rPr lang="cs-CZ" sz="2400" b="1" dirty="0" err="1">
                <a:solidFill>
                  <a:srgbClr val="FF0000"/>
                </a:solidFill>
                <a:latin typeface="Arial" panose="020B0604020202020204" pitchFamily="34" charset="0"/>
                <a:cs typeface="Arial" panose="020B0604020202020204" pitchFamily="34" charset="0"/>
              </a:rPr>
              <a:t>awarded</a:t>
            </a:r>
            <a:r>
              <a:rPr lang="cs-CZ" sz="2400" b="1" dirty="0">
                <a:solidFill>
                  <a:srgbClr val="FF0000"/>
                </a:solidFill>
                <a:latin typeface="Arial" panose="020B0604020202020204" pitchFamily="34" charset="0"/>
                <a:cs typeface="Arial" panose="020B0604020202020204" pitchFamily="34" charset="0"/>
              </a:rPr>
              <a:t> in 1922, </a:t>
            </a:r>
            <a:r>
              <a:rPr lang="en-AU" sz="2400" b="1" dirty="0">
                <a:solidFill>
                  <a:srgbClr val="FF0000"/>
                </a:solidFill>
                <a:latin typeface="Arial" panose="020B0604020202020204" pitchFamily="34" charset="0"/>
                <a:cs typeface="Arial" panose="020B0604020202020204" pitchFamily="34" charset="0"/>
              </a:rPr>
              <a:t>lecture </a:t>
            </a:r>
            <a:r>
              <a:rPr lang="en-AU" sz="2400" b="1" dirty="0" err="1">
                <a:solidFill>
                  <a:srgbClr val="FF0000"/>
                </a:solidFill>
                <a:latin typeface="Arial" panose="020B0604020202020204" pitchFamily="34" charset="0"/>
                <a:cs typeface="Arial" panose="020B0604020202020204" pitchFamily="34" charset="0"/>
              </a:rPr>
              <a:t>i</a:t>
            </a:r>
            <a:r>
              <a:rPr lang="cs-CZ" sz="2400" b="1" dirty="0">
                <a:solidFill>
                  <a:srgbClr val="FF0000"/>
                </a:solidFill>
                <a:latin typeface="Arial" panose="020B0604020202020204" pitchFamily="34" charset="0"/>
                <a:cs typeface="Arial" panose="020B0604020202020204" pitchFamily="34" charset="0"/>
              </a:rPr>
              <a:t>n 1923)</a:t>
            </a:r>
          </a:p>
          <a:p>
            <a:pPr marL="342900" indent="-342900">
              <a:buFont typeface="Wingdings" panose="05000000000000000000" pitchFamily="2" charset="2"/>
              <a:buChar char="§"/>
            </a:pPr>
            <a:r>
              <a:rPr lang="cs-CZ" sz="2400" b="1" dirty="0" err="1">
                <a:solidFill>
                  <a:srgbClr val="0033CC"/>
                </a:solidFill>
                <a:latin typeface="Arial" panose="020B0604020202020204" pitchFamily="34" charset="0"/>
                <a:cs typeface="Arial" panose="020B0604020202020204" pitchFamily="34" charset="0"/>
              </a:rPr>
              <a:t>Bohr</a:t>
            </a:r>
            <a:r>
              <a:rPr lang="cs-CZ" sz="2400" b="1" dirty="0">
                <a:solidFill>
                  <a:srgbClr val="0033CC"/>
                </a:solidFill>
                <a:latin typeface="Arial" panose="020B0604020202020204" pitchFamily="34" charset="0"/>
                <a:cs typeface="Arial" panose="020B0604020202020204" pitchFamily="34" charset="0"/>
              </a:rPr>
              <a:t> (NP 1922)</a:t>
            </a:r>
          </a:p>
          <a:p>
            <a:pPr marL="342900" indent="-342900">
              <a:buFont typeface="Wingdings" panose="05000000000000000000" pitchFamily="2" charset="2"/>
              <a:buChar char="§"/>
            </a:pPr>
            <a:r>
              <a:rPr lang="cs-CZ" sz="2400" b="1" dirty="0" err="1">
                <a:solidFill>
                  <a:srgbClr val="0033CC"/>
                </a:solidFill>
                <a:latin typeface="Arial" panose="020B0604020202020204" pitchFamily="34" charset="0"/>
                <a:cs typeface="Arial" panose="020B0604020202020204" pitchFamily="34" charset="0"/>
              </a:rPr>
              <a:t>Millikan</a:t>
            </a:r>
            <a:r>
              <a:rPr lang="cs-CZ" sz="2400" b="1" dirty="0">
                <a:solidFill>
                  <a:srgbClr val="0033CC"/>
                </a:solidFill>
                <a:latin typeface="Arial" panose="020B0604020202020204" pitchFamily="34" charset="0"/>
                <a:cs typeface="Arial" panose="020B0604020202020204" pitchFamily="34" charset="0"/>
              </a:rPr>
              <a:t> (NP 1923)</a:t>
            </a:r>
          </a:p>
          <a:p>
            <a:pPr marL="342900" indent="-342900">
              <a:buFont typeface="Wingdings" panose="05000000000000000000" pitchFamily="2" charset="2"/>
              <a:buChar char="§"/>
            </a:pPr>
            <a:r>
              <a:rPr lang="cs-CZ" sz="2400" b="1" dirty="0" err="1">
                <a:solidFill>
                  <a:srgbClr val="0033CC"/>
                </a:solidFill>
                <a:latin typeface="Arial" panose="020B0604020202020204" pitchFamily="34" charset="0"/>
                <a:cs typeface="Arial" panose="020B0604020202020204" pitchFamily="34" charset="0"/>
              </a:rPr>
              <a:t>Compton</a:t>
            </a:r>
            <a:r>
              <a:rPr lang="cs-CZ" sz="2400" b="1" dirty="0">
                <a:solidFill>
                  <a:srgbClr val="0033CC"/>
                </a:solidFill>
                <a:latin typeface="Arial" panose="020B0604020202020204" pitchFamily="34" charset="0"/>
                <a:cs typeface="Arial" panose="020B0604020202020204" pitchFamily="34" charset="0"/>
              </a:rPr>
              <a:t> (NP 1927)</a:t>
            </a:r>
          </a:p>
          <a:p>
            <a:pPr marL="342900" indent="-342900">
              <a:buFont typeface="Wingdings" panose="05000000000000000000" pitchFamily="2" charset="2"/>
              <a:buChar char="§"/>
            </a:pPr>
            <a:r>
              <a:rPr lang="cs-CZ" sz="2400" b="1" dirty="0">
                <a:solidFill>
                  <a:srgbClr val="0033CC"/>
                </a:solidFill>
                <a:latin typeface="Arial" panose="020B0604020202020204" pitchFamily="34" charset="0"/>
                <a:cs typeface="Arial" panose="020B0604020202020204" pitchFamily="34" charset="0"/>
              </a:rPr>
              <a:t>de </a:t>
            </a:r>
            <a:r>
              <a:rPr lang="cs-CZ" sz="2400" b="1" dirty="0" err="1">
                <a:solidFill>
                  <a:srgbClr val="0033CC"/>
                </a:solidFill>
                <a:latin typeface="Arial" panose="020B0604020202020204" pitchFamily="34" charset="0"/>
                <a:cs typeface="Arial" panose="020B0604020202020204" pitchFamily="34" charset="0"/>
              </a:rPr>
              <a:t>Broglie</a:t>
            </a:r>
            <a:r>
              <a:rPr lang="cs-CZ" sz="2400" b="1" dirty="0">
                <a:solidFill>
                  <a:srgbClr val="0033CC"/>
                </a:solidFill>
                <a:latin typeface="Arial" panose="020B0604020202020204" pitchFamily="34" charset="0"/>
                <a:cs typeface="Arial" panose="020B0604020202020204" pitchFamily="34" charset="0"/>
              </a:rPr>
              <a:t> (NP 1929)</a:t>
            </a:r>
          </a:p>
          <a:p>
            <a:pPr marL="342900" indent="-342900">
              <a:buFont typeface="Wingdings" panose="05000000000000000000" pitchFamily="2" charset="2"/>
              <a:buChar char="§"/>
            </a:pPr>
            <a:r>
              <a:rPr lang="cs-CZ" sz="2400" b="1" dirty="0">
                <a:solidFill>
                  <a:srgbClr val="FF0000"/>
                </a:solidFill>
                <a:latin typeface="Arial" panose="020B0604020202020204" pitchFamily="34" charset="0"/>
                <a:cs typeface="Arial" panose="020B0604020202020204" pitchFamily="34" charset="0"/>
              </a:rPr>
              <a:t>Heisenberg (NP </a:t>
            </a:r>
            <a:r>
              <a:rPr lang="cs-CZ" sz="2400" b="1" dirty="0" err="1">
                <a:solidFill>
                  <a:srgbClr val="FF0000"/>
                </a:solidFill>
                <a:latin typeface="Arial" panose="020B0604020202020204" pitchFamily="34" charset="0"/>
                <a:cs typeface="Arial" panose="020B0604020202020204" pitchFamily="34" charset="0"/>
              </a:rPr>
              <a:t>for</a:t>
            </a:r>
            <a:r>
              <a:rPr lang="cs-CZ" sz="2400" b="1" dirty="0">
                <a:solidFill>
                  <a:srgbClr val="FF0000"/>
                </a:solidFill>
                <a:latin typeface="Arial" panose="020B0604020202020204" pitchFamily="34" charset="0"/>
                <a:cs typeface="Arial" panose="020B0604020202020204" pitchFamily="34" charset="0"/>
              </a:rPr>
              <a:t> 1932 </a:t>
            </a:r>
            <a:r>
              <a:rPr lang="cs-CZ" sz="2400" b="1" dirty="0" err="1">
                <a:solidFill>
                  <a:srgbClr val="FF0000"/>
                </a:solidFill>
                <a:latin typeface="Arial" panose="020B0604020202020204" pitchFamily="34" charset="0"/>
                <a:cs typeface="Arial" panose="020B0604020202020204" pitchFamily="34" charset="0"/>
              </a:rPr>
              <a:t>awarded</a:t>
            </a:r>
            <a:r>
              <a:rPr lang="cs-CZ" sz="2400" b="1" dirty="0">
                <a:solidFill>
                  <a:srgbClr val="FF0000"/>
                </a:solidFill>
                <a:latin typeface="Arial" panose="020B0604020202020204" pitchFamily="34" charset="0"/>
                <a:cs typeface="Arial" panose="020B0604020202020204" pitchFamily="34" charset="0"/>
              </a:rPr>
              <a:t> in 1933)</a:t>
            </a:r>
          </a:p>
          <a:p>
            <a:pPr marL="342900" indent="-342900">
              <a:buFont typeface="Wingdings" panose="05000000000000000000" pitchFamily="2" charset="2"/>
              <a:buChar char="§"/>
            </a:pPr>
            <a:r>
              <a:rPr lang="cs-CZ" sz="2400" b="1" dirty="0" err="1">
                <a:solidFill>
                  <a:srgbClr val="0033CC"/>
                </a:solidFill>
                <a:latin typeface="Arial" panose="020B0604020202020204" pitchFamily="34" charset="0"/>
                <a:cs typeface="Arial" panose="020B0604020202020204" pitchFamily="34" charset="0"/>
              </a:rPr>
              <a:t>Schrödinger</a:t>
            </a:r>
            <a:r>
              <a:rPr lang="cs-CZ" sz="2400" b="1" dirty="0">
                <a:solidFill>
                  <a:srgbClr val="0033CC"/>
                </a:solidFill>
                <a:latin typeface="Arial" panose="020B0604020202020204" pitchFamily="34" charset="0"/>
                <a:cs typeface="Arial" panose="020B0604020202020204" pitchFamily="34" charset="0"/>
              </a:rPr>
              <a:t> (NP 1933)</a:t>
            </a:r>
          </a:p>
          <a:p>
            <a:pPr marL="342900" indent="-342900">
              <a:buFont typeface="Wingdings" panose="05000000000000000000" pitchFamily="2" charset="2"/>
              <a:buChar char="§"/>
            </a:pPr>
            <a:r>
              <a:rPr lang="cs-CZ" sz="2400" b="1" dirty="0" err="1">
                <a:solidFill>
                  <a:srgbClr val="0033CC"/>
                </a:solidFill>
                <a:latin typeface="Arial" panose="020B0604020202020204" pitchFamily="34" charset="0"/>
                <a:cs typeface="Arial" panose="020B0604020202020204" pitchFamily="34" charset="0"/>
              </a:rPr>
              <a:t>Davisson</a:t>
            </a:r>
            <a:r>
              <a:rPr lang="cs-CZ" sz="2400" b="1" dirty="0">
                <a:solidFill>
                  <a:srgbClr val="0033CC"/>
                </a:solidFill>
                <a:latin typeface="Arial" panose="020B0604020202020204" pitchFamily="34" charset="0"/>
                <a:cs typeface="Arial" panose="020B0604020202020204" pitchFamily="34" charset="0"/>
              </a:rPr>
              <a:t> (NP 1937) and </a:t>
            </a:r>
            <a:r>
              <a:rPr lang="cs-CZ" sz="2400" b="1" dirty="0" err="1">
                <a:solidFill>
                  <a:srgbClr val="0033CC"/>
                </a:solidFill>
                <a:latin typeface="Arial" panose="020B0604020202020204" pitchFamily="34" charset="0"/>
                <a:cs typeface="Arial" panose="020B0604020202020204" pitchFamily="34" charset="0"/>
              </a:rPr>
              <a:t>Germer</a:t>
            </a:r>
            <a:endParaRPr lang="cs-CZ" sz="2400" b="1" dirty="0">
              <a:solidFill>
                <a:srgbClr val="0033CC"/>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cs-CZ" sz="2400" b="1" dirty="0">
                <a:solidFill>
                  <a:srgbClr val="0033CC"/>
                </a:solidFill>
                <a:latin typeface="Arial" panose="020B0604020202020204" pitchFamily="34" charset="0"/>
                <a:cs typeface="Arial" panose="020B0604020202020204" pitchFamily="34" charset="0"/>
              </a:rPr>
              <a:t>Born (NP 1954)</a:t>
            </a:r>
          </a:p>
        </p:txBody>
      </p:sp>
      <p:sp>
        <p:nvSpPr>
          <p:cNvPr id="4" name="TextovéPole 3">
            <a:extLst>
              <a:ext uri="{FF2B5EF4-FFF2-40B4-BE49-F238E27FC236}">
                <a16:creationId xmlns:a16="http://schemas.microsoft.com/office/drawing/2014/main" id="{525528E1-40FB-8AB6-329C-2A501F67CEDD}"/>
              </a:ext>
            </a:extLst>
          </p:cNvPr>
          <p:cNvSpPr txBox="1"/>
          <p:nvPr/>
        </p:nvSpPr>
        <p:spPr>
          <a:xfrm>
            <a:off x="374641" y="5741993"/>
            <a:ext cx="8805680"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but many more made important contributions: </a:t>
            </a:r>
            <a:r>
              <a:rPr lang="en-GB" sz="2400" b="1" dirty="0">
                <a:solidFill>
                  <a:srgbClr val="0033CC"/>
                </a:solidFill>
                <a:latin typeface="Arial" panose="020B0604020202020204" pitchFamily="34" charset="0"/>
                <a:cs typeface="Arial" panose="020B0604020202020204" pitchFamily="34" charset="0"/>
              </a:rPr>
              <a:t>Sommerfeld, </a:t>
            </a:r>
          </a:p>
          <a:p>
            <a:r>
              <a:rPr lang="en-GB" sz="2400" b="1" dirty="0">
                <a:solidFill>
                  <a:srgbClr val="0033CC"/>
                </a:solidFill>
                <a:latin typeface="Arial" panose="020B0604020202020204" pitchFamily="34" charset="0"/>
                <a:cs typeface="Arial" panose="020B0604020202020204" pitchFamily="34" charset="0"/>
              </a:rPr>
              <a:t>Pauli</a:t>
            </a:r>
            <a:r>
              <a:rPr lang="cs-CZ" sz="2400" b="1" dirty="0">
                <a:solidFill>
                  <a:srgbClr val="0033CC"/>
                </a:solidFill>
                <a:latin typeface="Arial" panose="020B0604020202020204" pitchFamily="34" charset="0"/>
                <a:cs typeface="Arial" panose="020B0604020202020204" pitchFamily="34" charset="0"/>
              </a:rPr>
              <a:t> (NP 1945)</a:t>
            </a:r>
            <a:r>
              <a:rPr lang="en-GB" sz="2400" b="1" dirty="0">
                <a:solidFill>
                  <a:srgbClr val="0033CC"/>
                </a:solidFill>
                <a:latin typeface="Arial" panose="020B0604020202020204" pitchFamily="34" charset="0"/>
                <a:cs typeface="Arial" panose="020B0604020202020204" pitchFamily="34" charset="0"/>
              </a:rPr>
              <a:t>, </a:t>
            </a:r>
            <a:r>
              <a:rPr lang="cs-CZ" sz="2400" b="1" dirty="0" err="1">
                <a:solidFill>
                  <a:srgbClr val="0033CC"/>
                </a:solidFill>
                <a:latin typeface="Arial" panose="020B0604020202020204" pitchFamily="34" charset="0"/>
                <a:cs typeface="Arial" panose="020B0604020202020204" pitchFamily="34" charset="0"/>
              </a:rPr>
              <a:t>Dirac</a:t>
            </a:r>
            <a:r>
              <a:rPr lang="cs-CZ" sz="2400" b="1" dirty="0">
                <a:solidFill>
                  <a:srgbClr val="0033CC"/>
                </a:solidFill>
                <a:latin typeface="Arial" panose="020B0604020202020204" pitchFamily="34" charset="0"/>
                <a:cs typeface="Arial" panose="020B0604020202020204" pitchFamily="34" charset="0"/>
              </a:rPr>
              <a:t> (NP 1933), </a:t>
            </a:r>
            <a:r>
              <a:rPr lang="en-GB" sz="2400" b="1" dirty="0" err="1">
                <a:solidFill>
                  <a:srgbClr val="0033CC"/>
                </a:solidFill>
                <a:latin typeface="Arial" panose="020B0604020202020204" pitchFamily="34" charset="0"/>
                <a:cs typeface="Arial" panose="020B0604020202020204" pitchFamily="34" charset="0"/>
              </a:rPr>
              <a:t>Goudsmit</a:t>
            </a:r>
            <a:r>
              <a:rPr lang="en-GB" sz="2400" b="1" dirty="0">
                <a:solidFill>
                  <a:srgbClr val="0033CC"/>
                </a:solidFill>
                <a:latin typeface="Arial" panose="020B0604020202020204" pitchFamily="34" charset="0"/>
                <a:cs typeface="Arial" panose="020B0604020202020204" pitchFamily="34" charset="0"/>
              </a:rPr>
              <a:t>, </a:t>
            </a:r>
            <a:r>
              <a:rPr lang="en-GB" sz="2400" b="1" dirty="0" err="1">
                <a:solidFill>
                  <a:srgbClr val="0033CC"/>
                </a:solidFill>
                <a:latin typeface="Arial" panose="020B0604020202020204" pitchFamily="34" charset="0"/>
                <a:cs typeface="Arial" panose="020B0604020202020204" pitchFamily="34" charset="0"/>
              </a:rPr>
              <a:t>Uhlenbeck</a:t>
            </a:r>
            <a:r>
              <a:rPr lang="cs-CZ" sz="2400" b="1" dirty="0">
                <a:solidFill>
                  <a:srgbClr val="0033CC"/>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  </a:t>
            </a:r>
          </a:p>
        </p:txBody>
      </p:sp>
      <p:sp>
        <p:nvSpPr>
          <p:cNvPr id="5" name="TextovéPole 4">
            <a:extLst>
              <a:ext uri="{FF2B5EF4-FFF2-40B4-BE49-F238E27FC236}">
                <a16:creationId xmlns:a16="http://schemas.microsoft.com/office/drawing/2014/main" id="{1CD0F635-7C64-651E-162A-98677274C9A6}"/>
              </a:ext>
            </a:extLst>
          </p:cNvPr>
          <p:cNvSpPr txBox="1"/>
          <p:nvPr/>
        </p:nvSpPr>
        <p:spPr>
          <a:xfrm>
            <a:off x="1959714" y="941395"/>
            <a:ext cx="5224571" cy="646331"/>
          </a:xfrm>
          <a:prstGeom prst="rect">
            <a:avLst/>
          </a:prstGeom>
          <a:noFill/>
        </p:spPr>
        <p:txBody>
          <a:bodyPr wrap="none" rtlCol="0">
            <a:spAutoFit/>
          </a:bodyPr>
          <a:lstStyle/>
          <a:p>
            <a:pPr algn="ctr"/>
            <a:r>
              <a:rPr lang="cs-CZ" dirty="0">
                <a:latin typeface="Arial" panose="020B0604020202020204" pitchFamily="34" charset="0"/>
                <a:cs typeface="Arial" panose="020B0604020202020204" pitchFamily="34" charset="0"/>
              </a:rPr>
              <a:t>Jiří Chýla</a:t>
            </a:r>
          </a:p>
          <a:p>
            <a:pPr algn="ctr"/>
            <a:r>
              <a:rPr lang="cs-CZ" dirty="0">
                <a:latin typeface="Arial" panose="020B0604020202020204" pitchFamily="34" charset="0"/>
                <a:cs typeface="Arial" panose="020B0604020202020204" pitchFamily="34" charset="0"/>
              </a:rPr>
              <a:t>Institute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Physics</a:t>
            </a:r>
            <a:r>
              <a:rPr lang="cs-CZ" dirty="0">
                <a:latin typeface="Arial" panose="020B0604020202020204" pitchFamily="34" charset="0"/>
                <a:cs typeface="Arial" panose="020B0604020202020204" pitchFamily="34" charset="0"/>
              </a:rPr>
              <a:t>, Czech </a:t>
            </a:r>
            <a:r>
              <a:rPr lang="cs-CZ" dirty="0" err="1">
                <a:latin typeface="Arial" panose="020B0604020202020204" pitchFamily="34" charset="0"/>
                <a:cs typeface="Arial" panose="020B0604020202020204" pitchFamily="34" charset="0"/>
              </a:rPr>
              <a:t>Academy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Sciences</a:t>
            </a:r>
            <a:r>
              <a:rPr lang="cs-CZ" dirty="0">
                <a:latin typeface="Arial" panose="020B0604020202020204" pitchFamily="34" charset="0"/>
                <a:cs typeface="Arial" panose="020B0604020202020204" pitchFamily="34" charset="0"/>
              </a:rPr>
              <a:t> </a:t>
            </a:r>
          </a:p>
        </p:txBody>
      </p:sp>
      <p:sp>
        <p:nvSpPr>
          <p:cNvPr id="6" name="TextovéPole 5">
            <a:extLst>
              <a:ext uri="{FF2B5EF4-FFF2-40B4-BE49-F238E27FC236}">
                <a16:creationId xmlns:a16="http://schemas.microsoft.com/office/drawing/2014/main" id="{6D068812-B306-FFE0-B147-6CE7620B240C}"/>
              </a:ext>
            </a:extLst>
          </p:cNvPr>
          <p:cNvSpPr txBox="1"/>
          <p:nvPr/>
        </p:nvSpPr>
        <p:spPr>
          <a:xfrm>
            <a:off x="3951890" y="2675700"/>
            <a:ext cx="5097518" cy="1569660"/>
          </a:xfrm>
          <a:prstGeom prst="rect">
            <a:avLst/>
          </a:prstGeom>
          <a:noFill/>
        </p:spPr>
        <p:txBody>
          <a:bodyPr wrap="square" rtlCol="0">
            <a:spAutoFit/>
          </a:bodyPr>
          <a:lstStyle/>
          <a:p>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During</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the</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selection</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process</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in 1921 and 1932,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the</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Nobel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Committee</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for</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Physics</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decided</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that</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none</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of</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the</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year’s</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nominations</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met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the</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criteria</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as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outlined</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in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the</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will</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of</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Alfred Nobel.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According</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to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the</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Nobel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Foundation‘s</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dirty="0" err="1">
                <a:solidFill>
                  <a:srgbClr val="339933"/>
                </a:solidFill>
                <a:effectLst/>
                <a:latin typeface="Arial" panose="020B0604020202020204" pitchFamily="34" charset="0"/>
                <a:ea typeface="Aptos" panose="020B0004020202020204" pitchFamily="34" charset="0"/>
                <a:cs typeface="Arial" panose="020B0604020202020204" pitchFamily="34" charset="0"/>
              </a:rPr>
              <a:t>statutes</a:t>
            </a:r>
            <a:r>
              <a:rPr lang="cs-CZ" sz="1600" b="1"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u="sng" dirty="0" err="1">
                <a:solidFill>
                  <a:srgbClr val="339933"/>
                </a:solidFill>
                <a:effectLst/>
                <a:latin typeface="Arial" panose="020B0604020202020204" pitchFamily="34" charset="0"/>
                <a:ea typeface="Aptos" panose="020B0004020202020204" pitchFamily="34" charset="0"/>
                <a:cs typeface="Arial" panose="020B0604020202020204" pitchFamily="34" charset="0"/>
              </a:rPr>
              <a:t>the</a:t>
            </a:r>
            <a:r>
              <a:rPr lang="cs-CZ" sz="1600" b="1" u="sng" dirty="0">
                <a:solidFill>
                  <a:srgbClr val="339933"/>
                </a:solidFill>
                <a:effectLst/>
                <a:latin typeface="Arial" panose="020B0604020202020204" pitchFamily="34" charset="0"/>
                <a:ea typeface="Aptos" panose="020B0004020202020204" pitchFamily="34" charset="0"/>
                <a:cs typeface="Arial" panose="020B0604020202020204" pitchFamily="34" charset="0"/>
              </a:rPr>
              <a:t> Nobel </a:t>
            </a:r>
            <a:r>
              <a:rPr lang="cs-CZ" sz="1600" b="1" u="sng" dirty="0" err="1">
                <a:solidFill>
                  <a:srgbClr val="339933"/>
                </a:solidFill>
                <a:effectLst/>
                <a:latin typeface="Arial" panose="020B0604020202020204" pitchFamily="34" charset="0"/>
                <a:ea typeface="Aptos" panose="020B0004020202020204" pitchFamily="34" charset="0"/>
                <a:cs typeface="Arial" panose="020B0604020202020204" pitchFamily="34" charset="0"/>
              </a:rPr>
              <a:t>Prize</a:t>
            </a:r>
            <a:r>
              <a:rPr lang="cs-CZ" sz="1600" b="1" u="sng"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u="sng" dirty="0" err="1">
                <a:solidFill>
                  <a:srgbClr val="339933"/>
                </a:solidFill>
                <a:effectLst/>
                <a:latin typeface="Arial" panose="020B0604020202020204" pitchFamily="34" charset="0"/>
                <a:ea typeface="Aptos" panose="020B0004020202020204" pitchFamily="34" charset="0"/>
                <a:cs typeface="Arial" panose="020B0604020202020204" pitchFamily="34" charset="0"/>
              </a:rPr>
              <a:t>can</a:t>
            </a:r>
            <a:r>
              <a:rPr lang="cs-CZ" sz="1600" b="1" u="sng" dirty="0">
                <a:solidFill>
                  <a:srgbClr val="339933"/>
                </a:solidFill>
                <a:effectLst/>
                <a:latin typeface="Arial" panose="020B0604020202020204" pitchFamily="34" charset="0"/>
                <a:ea typeface="Aptos" panose="020B0004020202020204" pitchFamily="34" charset="0"/>
                <a:cs typeface="Arial" panose="020B0604020202020204" pitchFamily="34" charset="0"/>
              </a:rPr>
              <a:t> in such a case </a:t>
            </a:r>
            <a:r>
              <a:rPr lang="cs-CZ" sz="1600" b="1" u="sng" dirty="0" err="1">
                <a:solidFill>
                  <a:srgbClr val="339933"/>
                </a:solidFill>
                <a:effectLst/>
                <a:latin typeface="Arial" panose="020B0604020202020204" pitchFamily="34" charset="0"/>
                <a:ea typeface="Aptos" panose="020B0004020202020204" pitchFamily="34" charset="0"/>
                <a:cs typeface="Arial" panose="020B0604020202020204" pitchFamily="34" charset="0"/>
              </a:rPr>
              <a:t>be</a:t>
            </a:r>
            <a:r>
              <a:rPr lang="cs-CZ" sz="1600" b="1" u="sng"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u="sng" dirty="0" err="1">
                <a:solidFill>
                  <a:srgbClr val="339933"/>
                </a:solidFill>
                <a:effectLst/>
                <a:latin typeface="Arial" panose="020B0604020202020204" pitchFamily="34" charset="0"/>
                <a:ea typeface="Aptos" panose="020B0004020202020204" pitchFamily="34" charset="0"/>
                <a:cs typeface="Arial" panose="020B0604020202020204" pitchFamily="34" charset="0"/>
              </a:rPr>
              <a:t>reserved</a:t>
            </a:r>
            <a:r>
              <a:rPr lang="cs-CZ" sz="1600" b="1" u="sng"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u="sng" dirty="0" err="1">
                <a:solidFill>
                  <a:srgbClr val="339933"/>
                </a:solidFill>
                <a:effectLst/>
                <a:latin typeface="Arial" panose="020B0604020202020204" pitchFamily="34" charset="0"/>
                <a:ea typeface="Aptos" panose="020B0004020202020204" pitchFamily="34" charset="0"/>
                <a:cs typeface="Arial" panose="020B0604020202020204" pitchFamily="34" charset="0"/>
              </a:rPr>
              <a:t>until</a:t>
            </a:r>
            <a:r>
              <a:rPr lang="cs-CZ" sz="1600" b="1" u="sng"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u="sng" dirty="0" err="1">
                <a:solidFill>
                  <a:srgbClr val="339933"/>
                </a:solidFill>
                <a:effectLst/>
                <a:latin typeface="Arial" panose="020B0604020202020204" pitchFamily="34" charset="0"/>
                <a:ea typeface="Aptos" panose="020B0004020202020204" pitchFamily="34" charset="0"/>
                <a:cs typeface="Arial" panose="020B0604020202020204" pitchFamily="34" charset="0"/>
              </a:rPr>
              <a:t>the</a:t>
            </a:r>
            <a:r>
              <a:rPr lang="cs-CZ" sz="1600" b="1" u="sng"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u="sng" dirty="0" err="1">
                <a:solidFill>
                  <a:srgbClr val="339933"/>
                </a:solidFill>
                <a:effectLst/>
                <a:latin typeface="Arial" panose="020B0604020202020204" pitchFamily="34" charset="0"/>
                <a:ea typeface="Aptos" panose="020B0004020202020204" pitchFamily="34" charset="0"/>
                <a:cs typeface="Arial" panose="020B0604020202020204" pitchFamily="34" charset="0"/>
              </a:rPr>
              <a:t>following</a:t>
            </a:r>
            <a:r>
              <a:rPr lang="cs-CZ" sz="1600" b="1" u="sng" dirty="0">
                <a:solidFill>
                  <a:srgbClr val="339933"/>
                </a:solidFill>
                <a:effectLst/>
                <a:latin typeface="Arial" panose="020B0604020202020204" pitchFamily="34" charset="0"/>
                <a:ea typeface="Aptos" panose="020B0004020202020204" pitchFamily="34" charset="0"/>
                <a:cs typeface="Arial" panose="020B0604020202020204" pitchFamily="34" charset="0"/>
              </a:rPr>
              <a:t> </a:t>
            </a:r>
            <a:r>
              <a:rPr lang="cs-CZ" sz="1600" b="1" u="sng" dirty="0" err="1">
                <a:solidFill>
                  <a:srgbClr val="339933"/>
                </a:solidFill>
                <a:effectLst/>
                <a:latin typeface="Arial" panose="020B0604020202020204" pitchFamily="34" charset="0"/>
                <a:ea typeface="Aptos" panose="020B0004020202020204" pitchFamily="34" charset="0"/>
                <a:cs typeface="Arial" panose="020B0604020202020204" pitchFamily="34" charset="0"/>
              </a:rPr>
              <a:t>year</a:t>
            </a:r>
            <a:r>
              <a:rPr lang="cs-CZ" sz="1600" b="1" u="sng" dirty="0">
                <a:solidFill>
                  <a:srgbClr val="339933"/>
                </a:solidFill>
                <a:effectLst/>
                <a:latin typeface="Arial" panose="020B0604020202020204" pitchFamily="34" charset="0"/>
                <a:ea typeface="Aptos" panose="020B0004020202020204" pitchFamily="34" charset="0"/>
                <a:cs typeface="Arial" panose="020B0604020202020204" pitchFamily="34" charset="0"/>
              </a:rPr>
              <a:t>.</a:t>
            </a:r>
            <a:endParaRPr lang="en-US" sz="1600" b="1" u="sng" dirty="0">
              <a:solidFill>
                <a:srgbClr val="339933"/>
              </a:solidFill>
              <a:latin typeface="Arial" panose="020B0604020202020204" pitchFamily="34" charset="0"/>
              <a:cs typeface="Arial" panose="020B0604020202020204" pitchFamily="34" charset="0"/>
            </a:endParaRPr>
          </a:p>
        </p:txBody>
      </p:sp>
      <p:sp>
        <p:nvSpPr>
          <p:cNvPr id="7" name="Zástupný symbol pro číslo snímku 6">
            <a:extLst>
              <a:ext uri="{FF2B5EF4-FFF2-40B4-BE49-F238E27FC236}">
                <a16:creationId xmlns:a16="http://schemas.microsoft.com/office/drawing/2014/main" id="{41B56DC2-CECE-24EC-5DB9-EFE131375619}"/>
              </a:ext>
            </a:extLst>
          </p:cNvPr>
          <p:cNvSpPr>
            <a:spLocks noGrp="1"/>
          </p:cNvSpPr>
          <p:nvPr>
            <p:ph type="sldNum" sz="quarter" idx="12"/>
          </p:nvPr>
        </p:nvSpPr>
        <p:spPr/>
        <p:txBody>
          <a:bodyPr/>
          <a:lstStyle/>
          <a:p>
            <a:fld id="{E32C4829-0E20-40A4-81C2-06447E714AD2}" type="slidenum">
              <a:rPr lang="cs-CZ" smtClean="0"/>
              <a:t>2</a:t>
            </a:fld>
            <a:endParaRPr lang="cs-CZ"/>
          </a:p>
        </p:txBody>
      </p:sp>
      <p:sp>
        <p:nvSpPr>
          <p:cNvPr id="8" name="Zástupný symbol pro datum 7">
            <a:extLst>
              <a:ext uri="{FF2B5EF4-FFF2-40B4-BE49-F238E27FC236}">
                <a16:creationId xmlns:a16="http://schemas.microsoft.com/office/drawing/2014/main" id="{9799F2C4-28D0-1EA3-B52D-D02253E80AFE}"/>
              </a:ext>
            </a:extLst>
          </p:cNvPr>
          <p:cNvSpPr>
            <a:spLocks noGrp="1"/>
          </p:cNvSpPr>
          <p:nvPr>
            <p:ph type="dt" sz="half" idx="10"/>
          </p:nvPr>
        </p:nvSpPr>
        <p:spPr/>
        <p:txBody>
          <a:bodyPr/>
          <a:lstStyle/>
          <a:p>
            <a:r>
              <a:rPr lang="cs-CZ"/>
              <a:t>27.11.2024</a:t>
            </a:r>
          </a:p>
        </p:txBody>
      </p:sp>
      <p:sp>
        <p:nvSpPr>
          <p:cNvPr id="9" name="Zástupný symbol pro zápatí 8">
            <a:extLst>
              <a:ext uri="{FF2B5EF4-FFF2-40B4-BE49-F238E27FC236}">
                <a16:creationId xmlns:a16="http://schemas.microsoft.com/office/drawing/2014/main" id="{D0FC082F-214B-4380-ED94-BA7B0B248C70}"/>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220316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E466EB0-377D-04C1-E9B7-84F2F12C377B}"/>
              </a:ext>
            </a:extLst>
          </p:cNvPr>
          <p:cNvSpPr txBox="1"/>
          <p:nvPr/>
        </p:nvSpPr>
        <p:spPr>
          <a:xfrm>
            <a:off x="1931717" y="410272"/>
            <a:ext cx="5689378" cy="707886"/>
          </a:xfrm>
          <a:prstGeom prst="rect">
            <a:avLst/>
          </a:prstGeom>
          <a:noFill/>
        </p:spPr>
        <p:txBody>
          <a:bodyPr wrap="none" rtlCol="0">
            <a:spAutoFit/>
          </a:bodyPr>
          <a:lstStyle/>
          <a:p>
            <a:r>
              <a:rPr lang="cs-CZ" sz="4000" b="1" dirty="0">
                <a:solidFill>
                  <a:srgbClr val="0033CC"/>
                </a:solidFill>
                <a:latin typeface="Arial" panose="020B0604020202020204" pitchFamily="34" charset="0"/>
                <a:cs typeface="Arial" panose="020B0604020202020204" pitchFamily="34" charset="0"/>
              </a:rPr>
              <a:t>Niels </a:t>
            </a:r>
            <a:r>
              <a:rPr lang="cs-CZ" sz="4000" b="1" dirty="0" err="1">
                <a:solidFill>
                  <a:srgbClr val="0033CC"/>
                </a:solidFill>
                <a:latin typeface="Arial" panose="020B0604020202020204" pitchFamily="34" charset="0"/>
                <a:cs typeface="Arial" panose="020B0604020202020204" pitchFamily="34" charset="0"/>
              </a:rPr>
              <a:t>Bohr</a:t>
            </a:r>
            <a:r>
              <a:rPr lang="cs-CZ" sz="4000" b="1" dirty="0">
                <a:solidFill>
                  <a:srgbClr val="0033CC"/>
                </a:solidFill>
                <a:latin typeface="Arial" panose="020B0604020202020204" pitchFamily="34" charset="0"/>
                <a:cs typeface="Arial" panose="020B0604020202020204" pitchFamily="34" charset="0"/>
              </a:rPr>
              <a:t> (1885-1962)</a:t>
            </a:r>
          </a:p>
        </p:txBody>
      </p:sp>
      <p:pic>
        <p:nvPicPr>
          <p:cNvPr id="6" name="Obrázek 5" descr="Obsah obrázku Lidská tvář, osoba, portrét, oblečení&#10;&#10;Popis byl vytvořen automaticky">
            <a:extLst>
              <a:ext uri="{FF2B5EF4-FFF2-40B4-BE49-F238E27FC236}">
                <a16:creationId xmlns:a16="http://schemas.microsoft.com/office/drawing/2014/main" id="{C33CD0A8-9B6F-9D4B-356E-669A31228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577" y="1633654"/>
            <a:ext cx="6381750" cy="4857750"/>
          </a:xfrm>
          <a:prstGeom prst="rect">
            <a:avLst/>
          </a:prstGeom>
        </p:spPr>
      </p:pic>
      <p:pic>
        <p:nvPicPr>
          <p:cNvPr id="8" name="Obrázek 7" descr="Obsah obrázku Lidská tvář, osoba, oblečení, muž&#10;&#10;Popis byl vytvořen automaticky">
            <a:extLst>
              <a:ext uri="{FF2B5EF4-FFF2-40B4-BE49-F238E27FC236}">
                <a16:creationId xmlns:a16="http://schemas.microsoft.com/office/drawing/2014/main" id="{44B44212-5745-90B9-A714-F3B6EB252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3602" y="1677330"/>
            <a:ext cx="4770398" cy="4770398"/>
          </a:xfrm>
          <a:prstGeom prst="rect">
            <a:avLst/>
          </a:prstGeom>
        </p:spPr>
      </p:pic>
      <p:sp>
        <p:nvSpPr>
          <p:cNvPr id="3" name="Zástupný symbol pro číslo snímku 2">
            <a:extLst>
              <a:ext uri="{FF2B5EF4-FFF2-40B4-BE49-F238E27FC236}">
                <a16:creationId xmlns:a16="http://schemas.microsoft.com/office/drawing/2014/main" id="{C766510C-A161-659C-6947-DBA73FD49DF8}"/>
              </a:ext>
            </a:extLst>
          </p:cNvPr>
          <p:cNvSpPr>
            <a:spLocks noGrp="1"/>
          </p:cNvSpPr>
          <p:nvPr>
            <p:ph type="sldNum" sz="quarter" idx="12"/>
          </p:nvPr>
        </p:nvSpPr>
        <p:spPr/>
        <p:txBody>
          <a:bodyPr/>
          <a:lstStyle/>
          <a:p>
            <a:fld id="{E32C4829-0E20-40A4-81C2-06447E714AD2}" type="slidenum">
              <a:rPr lang="cs-CZ" smtClean="0"/>
              <a:t>20</a:t>
            </a:fld>
            <a:endParaRPr lang="cs-CZ"/>
          </a:p>
        </p:txBody>
      </p:sp>
      <p:sp>
        <p:nvSpPr>
          <p:cNvPr id="4" name="Zástupný symbol pro datum 3">
            <a:extLst>
              <a:ext uri="{FF2B5EF4-FFF2-40B4-BE49-F238E27FC236}">
                <a16:creationId xmlns:a16="http://schemas.microsoft.com/office/drawing/2014/main" id="{F0C21653-9622-40BC-B9BB-B353185942A4}"/>
              </a:ext>
            </a:extLst>
          </p:cNvPr>
          <p:cNvSpPr>
            <a:spLocks noGrp="1"/>
          </p:cNvSpPr>
          <p:nvPr>
            <p:ph type="dt" sz="half" idx="10"/>
          </p:nvPr>
        </p:nvSpPr>
        <p:spPr/>
        <p:txBody>
          <a:bodyPr/>
          <a:lstStyle/>
          <a:p>
            <a:r>
              <a:rPr lang="cs-CZ"/>
              <a:t>27.11.2024</a:t>
            </a:r>
          </a:p>
        </p:txBody>
      </p:sp>
      <p:sp>
        <p:nvSpPr>
          <p:cNvPr id="5" name="Zástupný symbol pro zápatí 4">
            <a:extLst>
              <a:ext uri="{FF2B5EF4-FFF2-40B4-BE49-F238E27FC236}">
                <a16:creationId xmlns:a16="http://schemas.microsoft.com/office/drawing/2014/main" id="{94D1FC09-CFB0-0971-C3E1-8ECB52DAB6D2}"/>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937177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a:extLst>
              <a:ext uri="{FF2B5EF4-FFF2-40B4-BE49-F238E27FC236}">
                <a16:creationId xmlns:a16="http://schemas.microsoft.com/office/drawing/2014/main" id="{F35D1580-4F65-B7DF-1627-C38E4B4883B1}"/>
              </a:ext>
            </a:extLst>
          </p:cNvPr>
          <p:cNvSpPr txBox="1">
            <a:spLocks noChangeArrowheads="1"/>
          </p:cNvSpPr>
          <p:nvPr/>
        </p:nvSpPr>
        <p:spPr bwMode="auto">
          <a:xfrm>
            <a:off x="2627313" y="92075"/>
            <a:ext cx="4281941"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dirty="0" err="1">
                <a:solidFill>
                  <a:srgbClr val="0000FF"/>
                </a:solidFill>
                <a:latin typeface="Microsoft Sans Serif" panose="020B0604020202020204" pitchFamily="34" charset="0"/>
              </a:rPr>
              <a:t>Bohr</a:t>
            </a:r>
            <a:r>
              <a:rPr lang="cs-CZ" altLang="cs-CZ" sz="2400" b="1" dirty="0">
                <a:solidFill>
                  <a:srgbClr val="0000FF"/>
                </a:solidFill>
                <a:latin typeface="Microsoft Sans Serif" panose="020B0604020202020204" pitchFamily="34" charset="0"/>
              </a:rPr>
              <a:t> model </a:t>
            </a:r>
            <a:r>
              <a:rPr lang="cs-CZ" altLang="cs-CZ" sz="2400" b="1" dirty="0" err="1">
                <a:solidFill>
                  <a:srgbClr val="0000FF"/>
                </a:solidFill>
                <a:latin typeface="Microsoft Sans Serif" panose="020B0604020202020204" pitchFamily="34" charset="0"/>
              </a:rPr>
              <a:t>of</a:t>
            </a:r>
            <a:r>
              <a:rPr lang="cs-CZ" altLang="cs-CZ" sz="2400" b="1" dirty="0">
                <a:solidFill>
                  <a:srgbClr val="0000FF"/>
                </a:solidFill>
                <a:latin typeface="Microsoft Sans Serif" panose="020B0604020202020204" pitchFamily="34" charset="0"/>
              </a:rPr>
              <a:t> Hydrogen atom</a:t>
            </a:r>
          </a:p>
        </p:txBody>
      </p:sp>
      <p:grpSp>
        <p:nvGrpSpPr>
          <p:cNvPr id="40963" name="Group 3">
            <a:extLst>
              <a:ext uri="{FF2B5EF4-FFF2-40B4-BE49-F238E27FC236}">
                <a16:creationId xmlns:a16="http://schemas.microsoft.com/office/drawing/2014/main" id="{34C4A45B-85F5-1093-AB53-17031805E96A}"/>
              </a:ext>
            </a:extLst>
          </p:cNvPr>
          <p:cNvGrpSpPr>
            <a:grpSpLocks/>
          </p:cNvGrpSpPr>
          <p:nvPr/>
        </p:nvGrpSpPr>
        <p:grpSpPr bwMode="auto">
          <a:xfrm>
            <a:off x="682625" y="547688"/>
            <a:ext cx="7489825" cy="3313112"/>
            <a:chOff x="1411" y="8742"/>
            <a:chExt cx="8466" cy="3806"/>
          </a:xfrm>
        </p:grpSpPr>
        <p:pic>
          <p:nvPicPr>
            <p:cNvPr id="40972" name="Picture 4">
              <a:extLst>
                <a:ext uri="{FF2B5EF4-FFF2-40B4-BE49-F238E27FC236}">
                  <a16:creationId xmlns:a16="http://schemas.microsoft.com/office/drawing/2014/main" id="{77D0DC45-3FED-380D-B336-CBDCFE406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7" y="8742"/>
              <a:ext cx="4500" cy="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5">
              <a:extLst>
                <a:ext uri="{FF2B5EF4-FFF2-40B4-BE49-F238E27FC236}">
                  <a16:creationId xmlns:a16="http://schemas.microsoft.com/office/drawing/2014/main" id="{39D119FB-C9EA-E0D0-5A2C-EEB0A566C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 y="8833"/>
              <a:ext cx="3506" cy="3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964" name="Group 6">
            <a:extLst>
              <a:ext uri="{FF2B5EF4-FFF2-40B4-BE49-F238E27FC236}">
                <a16:creationId xmlns:a16="http://schemas.microsoft.com/office/drawing/2014/main" id="{4A676F78-13DE-3BBC-FEDB-81EEA6FEF633}"/>
              </a:ext>
            </a:extLst>
          </p:cNvPr>
          <p:cNvGrpSpPr>
            <a:grpSpLocks/>
          </p:cNvGrpSpPr>
          <p:nvPr/>
        </p:nvGrpSpPr>
        <p:grpSpPr bwMode="auto">
          <a:xfrm>
            <a:off x="854075" y="3789363"/>
            <a:ext cx="7246938" cy="1008062"/>
            <a:chOff x="492" y="1528"/>
            <a:chExt cx="5019" cy="768"/>
          </a:xfrm>
        </p:grpSpPr>
        <p:graphicFrame>
          <p:nvGraphicFramePr>
            <p:cNvPr id="40968" name="Object 7">
              <a:extLst>
                <a:ext uri="{FF2B5EF4-FFF2-40B4-BE49-F238E27FC236}">
                  <a16:creationId xmlns:a16="http://schemas.microsoft.com/office/drawing/2014/main" id="{D5E40C3B-65F2-0577-AD73-82E358CEC09E}"/>
                </a:ext>
              </a:extLst>
            </p:cNvPr>
            <p:cNvGraphicFramePr>
              <a:graphicFrameLocks noChangeAspect="1"/>
            </p:cNvGraphicFramePr>
            <p:nvPr/>
          </p:nvGraphicFramePr>
          <p:xfrm>
            <a:off x="2744" y="1528"/>
            <a:ext cx="2767" cy="768"/>
          </p:xfrm>
          <a:graphic>
            <a:graphicData uri="http://schemas.openxmlformats.org/presentationml/2006/ole">
              <mc:AlternateContent xmlns:mc="http://schemas.openxmlformats.org/markup-compatibility/2006">
                <mc:Choice xmlns:v="urn:schemas-microsoft-com:vml" Requires="v">
                  <p:oleObj name="Equation" r:id="rId4" imgW="1612900" imgH="444500" progId="Equation.DSMT4">
                    <p:embed/>
                  </p:oleObj>
                </mc:Choice>
                <mc:Fallback>
                  <p:oleObj name="Equation" r:id="rId4" imgW="1612900" imgH="444500" progId="Equation.DSMT4">
                    <p:embed/>
                    <p:pic>
                      <p:nvPicPr>
                        <p:cNvPr id="40968" name="Object 7">
                          <a:extLst>
                            <a:ext uri="{FF2B5EF4-FFF2-40B4-BE49-F238E27FC236}">
                              <a16:creationId xmlns:a16="http://schemas.microsoft.com/office/drawing/2014/main" id="{D5E40C3B-65F2-0577-AD73-82E358CEC0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4" y="1528"/>
                          <a:ext cx="2767" cy="76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0969" name="Group 8">
              <a:extLst>
                <a:ext uri="{FF2B5EF4-FFF2-40B4-BE49-F238E27FC236}">
                  <a16:creationId xmlns:a16="http://schemas.microsoft.com/office/drawing/2014/main" id="{41AEEF9C-DC4E-DFC4-1659-BED49C6BD573}"/>
                </a:ext>
              </a:extLst>
            </p:cNvPr>
            <p:cNvGrpSpPr>
              <a:grpSpLocks/>
            </p:cNvGrpSpPr>
            <p:nvPr/>
          </p:nvGrpSpPr>
          <p:grpSpPr bwMode="auto">
            <a:xfrm>
              <a:off x="492" y="1564"/>
              <a:ext cx="2116" cy="732"/>
              <a:chOff x="517" y="1564"/>
              <a:chExt cx="2116" cy="732"/>
            </a:xfrm>
          </p:grpSpPr>
          <p:graphicFrame>
            <p:nvGraphicFramePr>
              <p:cNvPr id="40970" name="Object 9">
                <a:extLst>
                  <a:ext uri="{FF2B5EF4-FFF2-40B4-BE49-F238E27FC236}">
                    <a16:creationId xmlns:a16="http://schemas.microsoft.com/office/drawing/2014/main" id="{813CDE94-D6FD-43D0-1666-0900CFFFA991}"/>
                  </a:ext>
                </a:extLst>
              </p:cNvPr>
              <p:cNvGraphicFramePr>
                <a:graphicFrameLocks noChangeAspect="1"/>
              </p:cNvGraphicFramePr>
              <p:nvPr/>
            </p:nvGraphicFramePr>
            <p:xfrm>
              <a:off x="517" y="1564"/>
              <a:ext cx="1365" cy="732"/>
            </p:xfrm>
            <a:graphic>
              <a:graphicData uri="http://schemas.openxmlformats.org/presentationml/2006/ole">
                <mc:AlternateContent xmlns:mc="http://schemas.openxmlformats.org/markup-compatibility/2006">
                  <mc:Choice xmlns:v="urn:schemas-microsoft-com:vml" Requires="v">
                    <p:oleObj name="Equation" r:id="rId6" imgW="787400" imgH="419100" progId="Equation.DSMT4">
                      <p:embed/>
                    </p:oleObj>
                  </mc:Choice>
                  <mc:Fallback>
                    <p:oleObj name="Equation" r:id="rId6" imgW="787400" imgH="419100" progId="Equation.DSMT4">
                      <p:embed/>
                      <p:pic>
                        <p:nvPicPr>
                          <p:cNvPr id="40970" name="Object 9">
                            <a:extLst>
                              <a:ext uri="{FF2B5EF4-FFF2-40B4-BE49-F238E27FC236}">
                                <a16:creationId xmlns:a16="http://schemas.microsoft.com/office/drawing/2014/main" id="{813CDE94-D6FD-43D0-1666-0900CFFFA9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 y="1564"/>
                            <a:ext cx="1365" cy="7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971" name="AutoShape 10">
                <a:extLst>
                  <a:ext uri="{FF2B5EF4-FFF2-40B4-BE49-F238E27FC236}">
                    <a16:creationId xmlns:a16="http://schemas.microsoft.com/office/drawing/2014/main" id="{E64195B4-A823-0E21-F595-FBC85F059A7E}"/>
                  </a:ext>
                </a:extLst>
              </p:cNvPr>
              <p:cNvSpPr>
                <a:spLocks noChangeArrowheads="1"/>
              </p:cNvSpPr>
              <p:nvPr/>
            </p:nvSpPr>
            <p:spPr bwMode="auto">
              <a:xfrm>
                <a:off x="2018" y="1797"/>
                <a:ext cx="615" cy="306"/>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cs-CZ" sz="1800"/>
              </a:p>
            </p:txBody>
          </p:sp>
        </p:grpSp>
      </p:grpSp>
      <p:sp>
        <p:nvSpPr>
          <p:cNvPr id="40965" name="Text Box 11">
            <a:extLst>
              <a:ext uri="{FF2B5EF4-FFF2-40B4-BE49-F238E27FC236}">
                <a16:creationId xmlns:a16="http://schemas.microsoft.com/office/drawing/2014/main" id="{07360188-250F-1E15-760A-C53C3082FAB9}"/>
              </a:ext>
            </a:extLst>
          </p:cNvPr>
          <p:cNvSpPr txBox="1">
            <a:spLocks noChangeArrowheads="1"/>
          </p:cNvSpPr>
          <p:nvPr/>
        </p:nvSpPr>
        <p:spPr bwMode="auto">
          <a:xfrm>
            <a:off x="682625" y="4856574"/>
            <a:ext cx="77151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err="1">
                <a:cs typeface="Arial" panose="020B0604020202020204" pitchFamily="34" charset="0"/>
              </a:rPr>
              <a:t>Bohr</a:t>
            </a:r>
            <a:r>
              <a:rPr lang="cs-CZ" altLang="cs-CZ" sz="2000" dirty="0">
                <a:cs typeface="Arial" panose="020B0604020202020204" pitchFamily="34" charset="0"/>
              </a:rPr>
              <a:t> </a:t>
            </a:r>
            <a:r>
              <a:rPr lang="cs-CZ" altLang="cs-CZ" sz="2000" dirty="0" err="1">
                <a:cs typeface="Arial" panose="020B0604020202020204" pitchFamily="34" charset="0"/>
              </a:rPr>
              <a:t>assumed</a:t>
            </a:r>
            <a:r>
              <a:rPr lang="cs-CZ" altLang="cs-CZ" sz="2000" dirty="0">
                <a:cs typeface="Arial" panose="020B0604020202020204" pitchFamily="34" charset="0"/>
              </a:rPr>
              <a:t> </a:t>
            </a:r>
            <a:r>
              <a:rPr lang="cs-CZ" altLang="cs-CZ" sz="2000" dirty="0" err="1">
                <a:cs typeface="Arial" panose="020B0604020202020204" pitchFamily="34" charset="0"/>
              </a:rPr>
              <a:t>that</a:t>
            </a:r>
            <a:r>
              <a:rPr lang="cs-CZ" altLang="cs-CZ" sz="2000" dirty="0">
                <a:cs typeface="Arial" panose="020B0604020202020204" pitchFamily="34" charset="0"/>
              </a:rPr>
              <a:t> </a:t>
            </a:r>
            <a:r>
              <a:rPr lang="cs-CZ" altLang="cs-CZ" sz="2000" dirty="0" err="1">
                <a:cs typeface="Arial" panose="020B0604020202020204" pitchFamily="34" charset="0"/>
              </a:rPr>
              <a:t>electron</a:t>
            </a:r>
            <a:r>
              <a:rPr lang="cs-CZ" altLang="cs-CZ" sz="2000" dirty="0">
                <a:cs typeface="Arial" panose="020B0604020202020204" pitchFamily="34" charset="0"/>
              </a:rPr>
              <a:t> </a:t>
            </a:r>
            <a:r>
              <a:rPr lang="cs-CZ" altLang="cs-CZ" sz="2000" dirty="0" err="1">
                <a:cs typeface="Arial" panose="020B0604020202020204" pitchFamily="34" charset="0"/>
              </a:rPr>
              <a:t>captured</a:t>
            </a:r>
            <a:r>
              <a:rPr lang="cs-CZ" altLang="cs-CZ" sz="2000" dirty="0">
                <a:cs typeface="Arial" panose="020B0604020202020204" pitchFamily="34" charset="0"/>
              </a:rPr>
              <a:t> on orbit </a:t>
            </a:r>
            <a:r>
              <a:rPr lang="cs-CZ" altLang="cs-CZ" sz="2000" dirty="0" err="1">
                <a:cs typeface="Arial" panose="020B0604020202020204" pitchFamily="34" charset="0"/>
              </a:rPr>
              <a:t>with</a:t>
            </a:r>
            <a:r>
              <a:rPr lang="cs-CZ" altLang="cs-CZ" sz="2000" dirty="0">
                <a:cs typeface="Arial" panose="020B0604020202020204" pitchFamily="34" charset="0"/>
              </a:rPr>
              <a:t> </a:t>
            </a:r>
            <a:r>
              <a:rPr lang="cs-CZ" altLang="cs-CZ" sz="2000" dirty="0" err="1">
                <a:cs typeface="Arial" panose="020B0604020202020204" pitchFamily="34" charset="0"/>
              </a:rPr>
              <a:t>classical</a:t>
            </a:r>
            <a:r>
              <a:rPr lang="cs-CZ" altLang="cs-CZ" sz="2000" dirty="0">
                <a:cs typeface="Arial" panose="020B0604020202020204" pitchFamily="34" charset="0"/>
              </a:rPr>
              <a:t> </a:t>
            </a:r>
            <a:r>
              <a:rPr lang="cs-CZ" altLang="cs-CZ" sz="2000" dirty="0" err="1">
                <a:cs typeface="Arial" panose="020B0604020202020204" pitchFamily="34" charset="0"/>
              </a:rPr>
              <a:t>frequency</a:t>
            </a:r>
            <a:r>
              <a:rPr lang="cs-CZ" altLang="cs-CZ" sz="2000" dirty="0">
                <a:cs typeface="Arial" panose="020B0604020202020204" pitchFamily="34" charset="0"/>
              </a:rPr>
              <a:t> </a:t>
            </a:r>
            <a:r>
              <a:rPr lang="el-GR" altLang="cs-CZ" sz="2000" dirty="0">
                <a:cs typeface="Arial" panose="020B0604020202020204" pitchFamily="34" charset="0"/>
              </a:rPr>
              <a:t>ω</a:t>
            </a:r>
            <a:r>
              <a:rPr lang="cs-CZ" altLang="cs-CZ" sz="2000" dirty="0">
                <a:cs typeface="Arial" panose="020B0604020202020204" pitchFamily="34" charset="0"/>
              </a:rPr>
              <a:t> </a:t>
            </a:r>
            <a:r>
              <a:rPr lang="cs-CZ" altLang="cs-CZ" sz="2000" dirty="0" err="1">
                <a:cs typeface="Arial" panose="020B0604020202020204" pitchFamily="34" charset="0"/>
              </a:rPr>
              <a:t>emitts</a:t>
            </a:r>
            <a:r>
              <a:rPr lang="cs-CZ" altLang="cs-CZ" sz="2000" dirty="0">
                <a:cs typeface="Arial" panose="020B0604020202020204" pitchFamily="34" charset="0"/>
              </a:rPr>
              <a:t> </a:t>
            </a:r>
            <a:r>
              <a:rPr lang="cs-CZ" altLang="cs-CZ" sz="2000" dirty="0">
                <a:solidFill>
                  <a:srgbClr val="FF3300"/>
                </a:solidFill>
                <a:cs typeface="Arial" panose="020B0604020202020204" pitchFamily="34" charset="0"/>
              </a:rPr>
              <a:t>n</a:t>
            </a:r>
            <a:r>
              <a:rPr lang="cs-CZ" altLang="cs-CZ" sz="2000" dirty="0">
                <a:cs typeface="Arial" panose="020B0604020202020204" pitchFamily="34" charset="0"/>
              </a:rPr>
              <a:t> </a:t>
            </a:r>
            <a:r>
              <a:rPr lang="cs-CZ" altLang="cs-CZ" sz="2000" dirty="0" err="1">
                <a:cs typeface="Arial" panose="020B0604020202020204" pitchFamily="34" charset="0"/>
              </a:rPr>
              <a:t>quanta</a:t>
            </a:r>
            <a:r>
              <a:rPr lang="cs-CZ" altLang="cs-CZ" sz="2000" dirty="0">
                <a:cs typeface="Arial" panose="020B0604020202020204" pitchFamily="34" charset="0"/>
              </a:rPr>
              <a:t> </a:t>
            </a:r>
            <a:r>
              <a:rPr lang="cs-CZ" altLang="cs-CZ" sz="2000" dirty="0" err="1">
                <a:cs typeface="Arial" panose="020B0604020202020204" pitchFamily="34" charset="0"/>
              </a:rPr>
              <a:t>of</a:t>
            </a:r>
            <a:r>
              <a:rPr lang="cs-CZ" altLang="cs-CZ" sz="2000" dirty="0">
                <a:cs typeface="Arial" panose="020B0604020202020204" pitchFamily="34" charset="0"/>
              </a:rPr>
              <a:t> frekvenci</a:t>
            </a:r>
          </a:p>
        </p:txBody>
      </p:sp>
      <p:graphicFrame>
        <p:nvGraphicFramePr>
          <p:cNvPr id="40966" name="Object 12">
            <a:extLst>
              <a:ext uri="{FF2B5EF4-FFF2-40B4-BE49-F238E27FC236}">
                <a16:creationId xmlns:a16="http://schemas.microsoft.com/office/drawing/2014/main" id="{D91CE700-6EEC-8080-5E64-4427012BD4F9}"/>
              </a:ext>
            </a:extLst>
          </p:cNvPr>
          <p:cNvGraphicFramePr>
            <a:graphicFrameLocks noChangeAspect="1"/>
          </p:cNvGraphicFramePr>
          <p:nvPr>
            <p:extLst>
              <p:ext uri="{D42A27DB-BD31-4B8C-83A1-F6EECF244321}">
                <p14:modId xmlns:p14="http://schemas.microsoft.com/office/powerpoint/2010/main" val="3747109820"/>
              </p:ext>
            </p:extLst>
          </p:nvPr>
        </p:nvGraphicFramePr>
        <p:xfrm>
          <a:off x="5697991" y="5173935"/>
          <a:ext cx="1211263" cy="390525"/>
        </p:xfrm>
        <a:graphic>
          <a:graphicData uri="http://schemas.openxmlformats.org/presentationml/2006/ole">
            <mc:AlternateContent xmlns:mc="http://schemas.openxmlformats.org/markup-compatibility/2006">
              <mc:Choice xmlns:v="urn:schemas-microsoft-com:vml" Requires="v">
                <p:oleObj name="Equation" r:id="rId8" imgW="558558" imgH="177723" progId="Equation.DSMT4">
                  <p:embed/>
                </p:oleObj>
              </mc:Choice>
              <mc:Fallback>
                <p:oleObj name="Equation" r:id="rId8" imgW="558558" imgH="177723" progId="Equation.DSMT4">
                  <p:embed/>
                  <p:pic>
                    <p:nvPicPr>
                      <p:cNvPr id="40966" name="Object 12">
                        <a:extLst>
                          <a:ext uri="{FF2B5EF4-FFF2-40B4-BE49-F238E27FC236}">
                            <a16:creationId xmlns:a16="http://schemas.microsoft.com/office/drawing/2014/main" id="{D91CE700-6EEC-8080-5E64-4427012BD4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7991" y="5173935"/>
                        <a:ext cx="1211263" cy="3905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967" name="Object 13">
            <a:extLst>
              <a:ext uri="{FF2B5EF4-FFF2-40B4-BE49-F238E27FC236}">
                <a16:creationId xmlns:a16="http://schemas.microsoft.com/office/drawing/2014/main" id="{B4587960-0030-713C-8FA5-A4AAFB576F99}"/>
              </a:ext>
            </a:extLst>
          </p:cNvPr>
          <p:cNvGraphicFramePr>
            <a:graphicFrameLocks noChangeAspect="1"/>
          </p:cNvGraphicFramePr>
          <p:nvPr/>
        </p:nvGraphicFramePr>
        <p:xfrm>
          <a:off x="684213" y="5661025"/>
          <a:ext cx="7921625" cy="1001713"/>
        </p:xfrm>
        <a:graphic>
          <a:graphicData uri="http://schemas.openxmlformats.org/presentationml/2006/ole">
            <mc:AlternateContent xmlns:mc="http://schemas.openxmlformats.org/markup-compatibility/2006">
              <mc:Choice xmlns:v="urn:schemas-microsoft-com:vml" Requires="v">
                <p:oleObj name="Equation" r:id="rId10" imgW="3314700" imgH="419100" progId="Equation.DSMT4">
                  <p:embed/>
                </p:oleObj>
              </mc:Choice>
              <mc:Fallback>
                <p:oleObj name="Equation" r:id="rId10" imgW="3314700" imgH="419100" progId="Equation.DSMT4">
                  <p:embed/>
                  <p:pic>
                    <p:nvPicPr>
                      <p:cNvPr id="40967" name="Object 13">
                        <a:extLst>
                          <a:ext uri="{FF2B5EF4-FFF2-40B4-BE49-F238E27FC236}">
                            <a16:creationId xmlns:a16="http://schemas.microsoft.com/office/drawing/2014/main" id="{B4587960-0030-713C-8FA5-A4AAFB576F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4213" y="5661025"/>
                        <a:ext cx="7921625" cy="10017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Zástupný symbol pro číslo snímku 1">
            <a:extLst>
              <a:ext uri="{FF2B5EF4-FFF2-40B4-BE49-F238E27FC236}">
                <a16:creationId xmlns:a16="http://schemas.microsoft.com/office/drawing/2014/main" id="{BA6D91E8-BEEE-5108-97D4-FB17A4585883}"/>
              </a:ext>
            </a:extLst>
          </p:cNvPr>
          <p:cNvSpPr>
            <a:spLocks noGrp="1"/>
          </p:cNvSpPr>
          <p:nvPr>
            <p:ph type="sldNum" sz="quarter" idx="12"/>
          </p:nvPr>
        </p:nvSpPr>
        <p:spPr/>
        <p:txBody>
          <a:bodyPr/>
          <a:lstStyle/>
          <a:p>
            <a:fld id="{E32C4829-0E20-40A4-81C2-06447E714AD2}" type="slidenum">
              <a:rPr lang="cs-CZ" smtClean="0"/>
              <a:t>21</a:t>
            </a:fld>
            <a:endParaRPr lang="cs-CZ"/>
          </a:p>
        </p:txBody>
      </p:sp>
      <p:sp>
        <p:nvSpPr>
          <p:cNvPr id="3" name="Zástupný symbol pro datum 2">
            <a:extLst>
              <a:ext uri="{FF2B5EF4-FFF2-40B4-BE49-F238E27FC236}">
                <a16:creationId xmlns:a16="http://schemas.microsoft.com/office/drawing/2014/main" id="{B8DAD39F-C6E1-F38A-257E-028269B7559C}"/>
              </a:ext>
            </a:extLst>
          </p:cNvPr>
          <p:cNvSpPr>
            <a:spLocks noGrp="1"/>
          </p:cNvSpPr>
          <p:nvPr>
            <p:ph type="dt" sz="half" idx="10"/>
          </p:nvPr>
        </p:nvSpPr>
        <p:spPr/>
        <p:txBody>
          <a:bodyPr/>
          <a:lstStyle/>
          <a:p>
            <a:r>
              <a:rPr lang="cs-CZ"/>
              <a:t>27.11.2024</a:t>
            </a:r>
          </a:p>
        </p:txBody>
      </p:sp>
      <p:sp>
        <p:nvSpPr>
          <p:cNvPr id="4" name="Zástupný symbol pro zápatí 3">
            <a:extLst>
              <a:ext uri="{FF2B5EF4-FFF2-40B4-BE49-F238E27FC236}">
                <a16:creationId xmlns:a16="http://schemas.microsoft.com/office/drawing/2014/main" id="{E3918D2A-8845-5CBE-9A90-EF918DF03D5E}"/>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43316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animEffect transition="in" filter="fade">
                                      <p:cBhvr>
                                        <p:cTn id="7" dur="10"/>
                                        <p:tgtEl>
                                          <p:spTgt spid="4096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966"/>
                                        </p:tgtEl>
                                        <p:attrNameLst>
                                          <p:attrName>style.visibility</p:attrName>
                                        </p:attrNameLst>
                                      </p:cBhvr>
                                      <p:to>
                                        <p:strVal val="visible"/>
                                      </p:to>
                                    </p:set>
                                    <p:animEffect transition="in" filter="fade">
                                      <p:cBhvr>
                                        <p:cTn id="10" dur="10"/>
                                        <p:tgtEl>
                                          <p:spTgt spid="409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67"/>
                                        </p:tgtEl>
                                        <p:attrNameLst>
                                          <p:attrName>style.visibility</p:attrName>
                                        </p:attrNameLst>
                                      </p:cBhvr>
                                      <p:to>
                                        <p:strVal val="visible"/>
                                      </p:to>
                                    </p:set>
                                    <p:animEffect transition="in" filter="fade">
                                      <p:cBhvr>
                                        <p:cTn id="15" dur="10"/>
                                        <p:tgtEl>
                                          <p:spTgt spid="40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00A061-C9D6-56FD-174D-AFB3E8DD9884}"/>
              </a:ext>
            </a:extLst>
          </p:cNvPr>
          <p:cNvPicPr>
            <a:picLocks noChangeAspect="1"/>
          </p:cNvPicPr>
          <p:nvPr/>
        </p:nvPicPr>
        <p:blipFill>
          <a:blip r:embed="rId2"/>
          <a:stretch>
            <a:fillRect/>
          </a:stretch>
        </p:blipFill>
        <p:spPr>
          <a:xfrm>
            <a:off x="2687442" y="175866"/>
            <a:ext cx="4127899" cy="1590179"/>
          </a:xfrm>
          <a:prstGeom prst="rect">
            <a:avLst/>
          </a:prstGeom>
        </p:spPr>
      </p:pic>
      <p:pic>
        <p:nvPicPr>
          <p:cNvPr id="5" name="Obrázek 4">
            <a:extLst>
              <a:ext uri="{FF2B5EF4-FFF2-40B4-BE49-F238E27FC236}">
                <a16:creationId xmlns:a16="http://schemas.microsoft.com/office/drawing/2014/main" id="{0F2EB662-80AD-2F06-3ED1-3B04A0D20B78}"/>
              </a:ext>
            </a:extLst>
          </p:cNvPr>
          <p:cNvPicPr>
            <a:picLocks noChangeAspect="1"/>
          </p:cNvPicPr>
          <p:nvPr/>
        </p:nvPicPr>
        <p:blipFill>
          <a:blip r:embed="rId3"/>
          <a:stretch>
            <a:fillRect/>
          </a:stretch>
        </p:blipFill>
        <p:spPr>
          <a:xfrm>
            <a:off x="1939090" y="1766045"/>
            <a:ext cx="5624602" cy="1728393"/>
          </a:xfrm>
          <a:prstGeom prst="rect">
            <a:avLst/>
          </a:prstGeom>
        </p:spPr>
      </p:pic>
      <p:pic>
        <p:nvPicPr>
          <p:cNvPr id="6" name="Obrázek 5">
            <a:extLst>
              <a:ext uri="{FF2B5EF4-FFF2-40B4-BE49-F238E27FC236}">
                <a16:creationId xmlns:a16="http://schemas.microsoft.com/office/drawing/2014/main" id="{6792BCA8-8FD7-24BB-B7A1-791E53450985}"/>
              </a:ext>
            </a:extLst>
          </p:cNvPr>
          <p:cNvPicPr>
            <a:picLocks noChangeAspect="1"/>
          </p:cNvPicPr>
          <p:nvPr/>
        </p:nvPicPr>
        <p:blipFill>
          <a:blip r:embed="rId4"/>
          <a:stretch>
            <a:fillRect/>
          </a:stretch>
        </p:blipFill>
        <p:spPr>
          <a:xfrm>
            <a:off x="113208" y="3574836"/>
            <a:ext cx="8917583" cy="3019561"/>
          </a:xfrm>
          <a:prstGeom prst="rect">
            <a:avLst/>
          </a:prstGeom>
        </p:spPr>
      </p:pic>
      <p:pic>
        <p:nvPicPr>
          <p:cNvPr id="8" name="Obrázek 7">
            <a:extLst>
              <a:ext uri="{FF2B5EF4-FFF2-40B4-BE49-F238E27FC236}">
                <a16:creationId xmlns:a16="http://schemas.microsoft.com/office/drawing/2014/main" id="{8E89C6E5-6C50-2962-777E-0BE1A0036EDD}"/>
              </a:ext>
            </a:extLst>
          </p:cNvPr>
          <p:cNvPicPr>
            <a:picLocks noChangeAspect="1"/>
          </p:cNvPicPr>
          <p:nvPr/>
        </p:nvPicPr>
        <p:blipFill>
          <a:blip r:embed="rId5"/>
          <a:stretch>
            <a:fillRect/>
          </a:stretch>
        </p:blipFill>
        <p:spPr>
          <a:xfrm>
            <a:off x="217023" y="2034925"/>
            <a:ext cx="3113525" cy="689929"/>
          </a:xfrm>
          <a:prstGeom prst="rect">
            <a:avLst/>
          </a:prstGeom>
        </p:spPr>
      </p:pic>
      <p:cxnSp>
        <p:nvCxnSpPr>
          <p:cNvPr id="10" name="Přímá spojnice se šipkou 9">
            <a:extLst>
              <a:ext uri="{FF2B5EF4-FFF2-40B4-BE49-F238E27FC236}">
                <a16:creationId xmlns:a16="http://schemas.microsoft.com/office/drawing/2014/main" id="{B3F481D6-8B06-3045-85FB-83E65AEA0D57}"/>
              </a:ext>
            </a:extLst>
          </p:cNvPr>
          <p:cNvCxnSpPr/>
          <p:nvPr/>
        </p:nvCxnSpPr>
        <p:spPr>
          <a:xfrm flipH="1" flipV="1">
            <a:off x="1580308" y="2732049"/>
            <a:ext cx="460365" cy="2564780"/>
          </a:xfrm>
          <a:prstGeom prst="straightConnector1">
            <a:avLst/>
          </a:prstGeom>
          <a:ln w="984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Obdélník 10">
            <a:extLst>
              <a:ext uri="{FF2B5EF4-FFF2-40B4-BE49-F238E27FC236}">
                <a16:creationId xmlns:a16="http://schemas.microsoft.com/office/drawing/2014/main" id="{5C9FC4E7-69BF-3134-BA35-B121C6F33726}"/>
              </a:ext>
            </a:extLst>
          </p:cNvPr>
          <p:cNvSpPr/>
          <p:nvPr/>
        </p:nvSpPr>
        <p:spPr>
          <a:xfrm>
            <a:off x="253727" y="2042120"/>
            <a:ext cx="3225453" cy="689929"/>
          </a:xfrm>
          <a:prstGeom prst="rect">
            <a:avLst/>
          </a:prstGeom>
          <a:noFill/>
          <a:ln w="5080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3" name="Přímá spojnice 12">
            <a:extLst>
              <a:ext uri="{FF2B5EF4-FFF2-40B4-BE49-F238E27FC236}">
                <a16:creationId xmlns:a16="http://schemas.microsoft.com/office/drawing/2014/main" id="{E6CBEE81-9F64-4AC6-AF48-1EAEB8BA832D}"/>
              </a:ext>
            </a:extLst>
          </p:cNvPr>
          <p:cNvCxnSpPr/>
          <p:nvPr/>
        </p:nvCxnSpPr>
        <p:spPr>
          <a:xfrm>
            <a:off x="390293" y="4962293"/>
            <a:ext cx="8508380" cy="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Přímá spojnice 14">
            <a:extLst>
              <a:ext uri="{FF2B5EF4-FFF2-40B4-BE49-F238E27FC236}">
                <a16:creationId xmlns:a16="http://schemas.microsoft.com/office/drawing/2014/main" id="{E0DCA6CB-3951-F133-0CE2-590326452E0D}"/>
              </a:ext>
            </a:extLst>
          </p:cNvPr>
          <p:cNvCxnSpPr/>
          <p:nvPr/>
        </p:nvCxnSpPr>
        <p:spPr>
          <a:xfrm>
            <a:off x="390293" y="5296829"/>
            <a:ext cx="8508380" cy="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Přímá spojnice 15">
            <a:extLst>
              <a:ext uri="{FF2B5EF4-FFF2-40B4-BE49-F238E27FC236}">
                <a16:creationId xmlns:a16="http://schemas.microsoft.com/office/drawing/2014/main" id="{689F945F-0F7B-E180-1868-20E2B3E6AF92}"/>
              </a:ext>
            </a:extLst>
          </p:cNvPr>
          <p:cNvCxnSpPr>
            <a:cxnSpLocks/>
          </p:cNvCxnSpPr>
          <p:nvPr/>
        </p:nvCxnSpPr>
        <p:spPr>
          <a:xfrm>
            <a:off x="317810" y="5594196"/>
            <a:ext cx="3306336" cy="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Přímá spojnice 17">
            <a:extLst>
              <a:ext uri="{FF2B5EF4-FFF2-40B4-BE49-F238E27FC236}">
                <a16:creationId xmlns:a16="http://schemas.microsoft.com/office/drawing/2014/main" id="{AB4F7130-6822-5031-08DE-761BC25CB6AD}"/>
              </a:ext>
            </a:extLst>
          </p:cNvPr>
          <p:cNvCxnSpPr>
            <a:cxnSpLocks/>
          </p:cNvCxnSpPr>
          <p:nvPr/>
        </p:nvCxnSpPr>
        <p:spPr>
          <a:xfrm>
            <a:off x="7807713" y="4642626"/>
            <a:ext cx="1090960" cy="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 name="Přímá spojnice 1">
            <a:extLst>
              <a:ext uri="{FF2B5EF4-FFF2-40B4-BE49-F238E27FC236}">
                <a16:creationId xmlns:a16="http://schemas.microsoft.com/office/drawing/2014/main" id="{3B6D0B9A-DE89-A7FE-3326-72606E316AC3}"/>
              </a:ext>
            </a:extLst>
          </p:cNvPr>
          <p:cNvCxnSpPr>
            <a:cxnSpLocks/>
          </p:cNvCxnSpPr>
          <p:nvPr/>
        </p:nvCxnSpPr>
        <p:spPr>
          <a:xfrm>
            <a:off x="1893533" y="5923986"/>
            <a:ext cx="7010400" cy="0"/>
          </a:xfrm>
          <a:prstGeom prst="line">
            <a:avLst/>
          </a:prstGeom>
          <a:ln w="50800">
            <a:solidFill>
              <a:srgbClr val="0033CC"/>
            </a:solidFill>
          </a:ln>
        </p:spPr>
        <p:style>
          <a:lnRef idx="2">
            <a:schemeClr val="accent1"/>
          </a:lnRef>
          <a:fillRef idx="0">
            <a:schemeClr val="accent1"/>
          </a:fillRef>
          <a:effectRef idx="1">
            <a:schemeClr val="accent1"/>
          </a:effectRef>
          <a:fontRef idx="minor">
            <a:schemeClr val="tx1"/>
          </a:fontRef>
        </p:style>
      </p:cxnSp>
      <p:cxnSp>
        <p:nvCxnSpPr>
          <p:cNvPr id="7" name="Přímá spojnice 6">
            <a:extLst>
              <a:ext uri="{FF2B5EF4-FFF2-40B4-BE49-F238E27FC236}">
                <a16:creationId xmlns:a16="http://schemas.microsoft.com/office/drawing/2014/main" id="{A2A917C3-9079-96F4-B6FB-57C322A796A8}"/>
              </a:ext>
            </a:extLst>
          </p:cNvPr>
          <p:cNvCxnSpPr/>
          <p:nvPr/>
        </p:nvCxnSpPr>
        <p:spPr>
          <a:xfrm>
            <a:off x="364018" y="6270832"/>
            <a:ext cx="8508380" cy="0"/>
          </a:xfrm>
          <a:prstGeom prst="line">
            <a:avLst/>
          </a:prstGeom>
          <a:ln w="50800">
            <a:solidFill>
              <a:srgbClr val="0033CC"/>
            </a:solidFill>
          </a:ln>
        </p:spPr>
        <p:style>
          <a:lnRef idx="2">
            <a:schemeClr val="accent1"/>
          </a:lnRef>
          <a:fillRef idx="0">
            <a:schemeClr val="accent1"/>
          </a:fillRef>
          <a:effectRef idx="1">
            <a:schemeClr val="accent1"/>
          </a:effectRef>
          <a:fontRef idx="minor">
            <a:schemeClr val="tx1"/>
          </a:fontRef>
        </p:style>
      </p:cxnSp>
      <p:cxnSp>
        <p:nvCxnSpPr>
          <p:cNvPr id="9" name="Přímá spojnice 8">
            <a:extLst>
              <a:ext uri="{FF2B5EF4-FFF2-40B4-BE49-F238E27FC236}">
                <a16:creationId xmlns:a16="http://schemas.microsoft.com/office/drawing/2014/main" id="{3B5FD3BC-8D41-A9C3-AF14-2EFD2904076B}"/>
              </a:ext>
            </a:extLst>
          </p:cNvPr>
          <p:cNvCxnSpPr>
            <a:cxnSpLocks/>
          </p:cNvCxnSpPr>
          <p:nvPr/>
        </p:nvCxnSpPr>
        <p:spPr>
          <a:xfrm flipV="1">
            <a:off x="353769" y="6594397"/>
            <a:ext cx="4964465" cy="28530"/>
          </a:xfrm>
          <a:prstGeom prst="line">
            <a:avLst/>
          </a:prstGeom>
          <a:ln w="50800">
            <a:solidFill>
              <a:srgbClr val="0033CC"/>
            </a:solidFill>
          </a:ln>
        </p:spPr>
        <p:style>
          <a:lnRef idx="2">
            <a:schemeClr val="accent1"/>
          </a:lnRef>
          <a:fillRef idx="0">
            <a:schemeClr val="accent1"/>
          </a:fillRef>
          <a:effectRef idx="1">
            <a:schemeClr val="accent1"/>
          </a:effectRef>
          <a:fontRef idx="minor">
            <a:schemeClr val="tx1"/>
          </a:fontRef>
        </p:style>
      </p:cxnSp>
      <p:sp>
        <p:nvSpPr>
          <p:cNvPr id="4" name="Zástupný symbol pro číslo snímku 3">
            <a:extLst>
              <a:ext uri="{FF2B5EF4-FFF2-40B4-BE49-F238E27FC236}">
                <a16:creationId xmlns:a16="http://schemas.microsoft.com/office/drawing/2014/main" id="{5742C0D3-3C4F-1144-7C30-CD3996E17344}"/>
              </a:ext>
            </a:extLst>
          </p:cNvPr>
          <p:cNvSpPr>
            <a:spLocks noGrp="1"/>
          </p:cNvSpPr>
          <p:nvPr>
            <p:ph type="sldNum" sz="quarter" idx="12"/>
          </p:nvPr>
        </p:nvSpPr>
        <p:spPr/>
        <p:txBody>
          <a:bodyPr/>
          <a:lstStyle/>
          <a:p>
            <a:fld id="{E32C4829-0E20-40A4-81C2-06447E714AD2}" type="slidenum">
              <a:rPr lang="cs-CZ" smtClean="0"/>
              <a:t>22</a:t>
            </a:fld>
            <a:endParaRPr lang="cs-CZ"/>
          </a:p>
        </p:txBody>
      </p:sp>
      <p:sp>
        <p:nvSpPr>
          <p:cNvPr id="12" name="Zástupný symbol pro datum 11">
            <a:extLst>
              <a:ext uri="{FF2B5EF4-FFF2-40B4-BE49-F238E27FC236}">
                <a16:creationId xmlns:a16="http://schemas.microsoft.com/office/drawing/2014/main" id="{DFC4E145-176A-EC5F-AF82-9F2694978321}"/>
              </a:ext>
            </a:extLst>
          </p:cNvPr>
          <p:cNvSpPr>
            <a:spLocks noGrp="1"/>
          </p:cNvSpPr>
          <p:nvPr>
            <p:ph type="dt" sz="half" idx="10"/>
          </p:nvPr>
        </p:nvSpPr>
        <p:spPr/>
        <p:txBody>
          <a:bodyPr/>
          <a:lstStyle/>
          <a:p>
            <a:r>
              <a:rPr lang="cs-CZ"/>
              <a:t>27.11.2024</a:t>
            </a:r>
          </a:p>
        </p:txBody>
      </p:sp>
      <p:sp>
        <p:nvSpPr>
          <p:cNvPr id="14" name="Zástupný symbol pro zápatí 13">
            <a:extLst>
              <a:ext uri="{FF2B5EF4-FFF2-40B4-BE49-F238E27FC236}">
                <a16:creationId xmlns:a16="http://schemas.microsoft.com/office/drawing/2014/main" id="{865D19B1-3DA9-492B-2BE7-2787E1065F65}"/>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73803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
                                        <p:tgtEl>
                                          <p:spTgt spid="2"/>
                                        </p:tgtEl>
                                      </p:cBhvr>
                                    </p:animEffect>
                                  </p:childTnLst>
                                </p:cTn>
                              </p:par>
                              <p:par>
                                <p:cTn id="44" presetID="10"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
                                        <p:tgtEl>
                                          <p:spTgt spid="7"/>
                                        </p:tgtEl>
                                      </p:cBhvr>
                                    </p:animEffect>
                                  </p:childTnLst>
                                </p:cTn>
                              </p:par>
                              <p:par>
                                <p:cTn id="47" presetID="10"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53ED751-80C8-87F1-DC2F-572B20183E69}"/>
              </a:ext>
            </a:extLst>
          </p:cNvPr>
          <p:cNvSpPr txBox="1"/>
          <p:nvPr/>
        </p:nvSpPr>
        <p:spPr>
          <a:xfrm>
            <a:off x="389248" y="709054"/>
            <a:ext cx="8470973" cy="5188087"/>
          </a:xfrm>
          <a:prstGeom prst="rect">
            <a:avLst/>
          </a:prstGeom>
          <a:noFill/>
        </p:spPr>
        <p:txBody>
          <a:bodyPr wrap="square">
            <a:spAutoFit/>
          </a:bodyPr>
          <a:lstStyle/>
          <a:p>
            <a:pPr>
              <a:lnSpc>
                <a:spcPct val="107000"/>
              </a:lnSpc>
              <a:spcAft>
                <a:spcPts val="800"/>
              </a:spcAft>
            </a:pPr>
            <a:r>
              <a:rPr lang="cs-CZ" sz="2000" b="1" kern="1800" dirty="0">
                <a:effectLst/>
                <a:latin typeface="Arial" panose="020B0604020202020204" pitchFamily="34" charset="0"/>
                <a:ea typeface="Times New Roman" panose="02020603050405020304" pitchFamily="18" charset="0"/>
                <a:cs typeface="Arial" panose="020B0604020202020204" pitchFamily="34" charset="0"/>
              </a:rPr>
              <a:t>     </a:t>
            </a:r>
            <a:r>
              <a:rPr lang="en-GB" sz="2000" b="1" kern="1800" dirty="0">
                <a:effectLst/>
                <a:latin typeface="Arial" panose="020B0604020202020204" pitchFamily="34" charset="0"/>
                <a:ea typeface="Times New Roman" panose="02020603050405020304" pitchFamily="18" charset="0"/>
                <a:cs typeface="Arial" panose="020B0604020202020204" pitchFamily="34" charset="0"/>
              </a:rPr>
              <a:t>Max Planck </a:t>
            </a:r>
            <a:r>
              <a:rPr lang="cs-CZ" sz="2000" b="1" kern="1800" dirty="0">
                <a:latin typeface="Arial" panose="020B0604020202020204" pitchFamily="34" charset="0"/>
                <a:ea typeface="Times New Roman" panose="02020603050405020304" pitchFamily="18" charset="0"/>
                <a:cs typeface="Arial" panose="020B0604020202020204" pitchFamily="34" charset="0"/>
              </a:rPr>
              <a:t>on </a:t>
            </a:r>
            <a:r>
              <a:rPr lang="cs-CZ" sz="2000" b="1" kern="1800" dirty="0" err="1">
                <a:latin typeface="Arial" panose="020B0604020202020204" pitchFamily="34" charset="0"/>
                <a:ea typeface="Times New Roman" panose="02020603050405020304" pitchFamily="18" charset="0"/>
                <a:cs typeface="Arial" panose="020B0604020202020204" pitchFamily="34" charset="0"/>
              </a:rPr>
              <a:t>Bohr</a:t>
            </a:r>
            <a:r>
              <a:rPr lang="cs-CZ" sz="2000" b="1" kern="1800" dirty="0">
                <a:latin typeface="Arial" panose="020B0604020202020204" pitchFamily="34" charset="0"/>
                <a:ea typeface="Times New Roman" panose="02020603050405020304" pitchFamily="18" charset="0"/>
                <a:cs typeface="Arial" panose="020B0604020202020204" pitchFamily="34" charset="0"/>
              </a:rPr>
              <a:t> model </a:t>
            </a:r>
            <a:r>
              <a:rPr lang="cs-CZ" sz="2000" b="1" kern="1800" dirty="0">
                <a:effectLst/>
                <a:latin typeface="Arial" panose="020B0604020202020204" pitchFamily="34" charset="0"/>
                <a:ea typeface="Times New Roman" panose="02020603050405020304" pitchFamily="18" charset="0"/>
                <a:cs typeface="Arial" panose="020B0604020202020204" pitchFamily="34" charset="0"/>
              </a:rPr>
              <a:t>in his </a:t>
            </a:r>
            <a:r>
              <a:rPr lang="en-GB" sz="2000" b="1" dirty="0">
                <a:effectLst/>
                <a:latin typeface="Arial" panose="020B0604020202020204" pitchFamily="34" charset="0"/>
                <a:ea typeface="Times New Roman" panose="02020603050405020304" pitchFamily="18" charset="0"/>
                <a:cs typeface="Arial" panose="020B0604020202020204" pitchFamily="34" charset="0"/>
              </a:rPr>
              <a:t>Nobel Lecture</a:t>
            </a:r>
            <a:r>
              <a:rPr lang="cs-CZ" sz="2000" b="1" dirty="0">
                <a:effectLst/>
                <a:latin typeface="Arial" panose="020B0604020202020204" pitchFamily="34" charset="0"/>
                <a:ea typeface="Times New Roman" panose="02020603050405020304" pitchFamily="18" charset="0"/>
                <a:cs typeface="Arial" panose="020B0604020202020204" pitchFamily="34" charset="0"/>
              </a:rPr>
              <a:t>, </a:t>
            </a:r>
            <a:r>
              <a:rPr lang="en-GB" sz="2000" dirty="0">
                <a:effectLst/>
                <a:latin typeface="Arial" panose="020B0604020202020204" pitchFamily="34" charset="0"/>
                <a:ea typeface="Times New Roman" panose="02020603050405020304" pitchFamily="18" charset="0"/>
                <a:cs typeface="Arial" panose="020B0604020202020204" pitchFamily="34" charset="0"/>
              </a:rPr>
              <a:t>June 2, 1920</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cs-CZ" sz="2000" dirty="0">
              <a:effectLst/>
              <a:latin typeface="Arial" panose="020B0604020202020204" pitchFamily="34" charset="0"/>
              <a:ea typeface="Calibri" panose="020F0502020204030204" pitchFamily="34" charset="0"/>
              <a:cs typeface="Arial" panose="020B0604020202020204" pitchFamily="34" charset="0"/>
            </a:endParaRPr>
          </a:p>
          <a:p>
            <a:r>
              <a:rPr lang="en-GB" sz="2000" i="1" dirty="0">
                <a:effectLst/>
                <a:latin typeface="Arial" panose="020B0604020202020204" pitchFamily="34" charset="0"/>
                <a:ea typeface="Times New Roman" panose="02020603050405020304" pitchFamily="18" charset="0"/>
                <a:cs typeface="Arial" panose="020B0604020202020204" pitchFamily="34" charset="0"/>
              </a:rPr>
              <a:t>What serves in Bohr’s theory as a basis to build up the laws of action, is assembled out of specific hypotheses which, up to a generation ago, </a:t>
            </a:r>
            <a:r>
              <a:rPr lang="en-GB" sz="20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would undoubtedly have been flatly rejected altogether by every physicist</a:t>
            </a:r>
            <a:r>
              <a:rPr lang="en-GB" sz="2000" b="1" i="1" dirty="0">
                <a:solidFill>
                  <a:srgbClr val="0033CC"/>
                </a:solidFill>
                <a:effectLst/>
                <a:latin typeface="Arial" panose="020B0604020202020204" pitchFamily="34" charset="0"/>
                <a:ea typeface="Times New Roman" panose="02020603050405020304" pitchFamily="18" charset="0"/>
                <a:cs typeface="Arial" panose="020B0604020202020204" pitchFamily="34" charset="0"/>
              </a:rPr>
              <a:t>. </a:t>
            </a:r>
            <a:endParaRPr lang="cs-CZ" sz="2000" b="1" i="1" dirty="0">
              <a:solidFill>
                <a:srgbClr val="0033CC"/>
              </a:solidFill>
              <a:effectLst/>
              <a:latin typeface="Arial" panose="020B0604020202020204" pitchFamily="34" charset="0"/>
              <a:ea typeface="Times New Roman" panose="02020603050405020304" pitchFamily="18" charset="0"/>
              <a:cs typeface="Arial" panose="020B0604020202020204" pitchFamily="34" charset="0"/>
            </a:endParaRPr>
          </a:p>
          <a:p>
            <a:pPr>
              <a:spcAft>
                <a:spcPts val="600"/>
              </a:spcAft>
            </a:pPr>
            <a:endParaRPr lang="cs-CZ" sz="1000" b="1" i="1" dirty="0">
              <a:solidFill>
                <a:srgbClr val="0033CC"/>
              </a:solidFill>
              <a:latin typeface="Arial" panose="020B0604020202020204" pitchFamily="34" charset="0"/>
              <a:ea typeface="Times New Roman" panose="02020603050405020304" pitchFamily="18" charset="0"/>
              <a:cs typeface="Arial" panose="020B0604020202020204" pitchFamily="34" charset="0"/>
            </a:endParaRPr>
          </a:p>
          <a:p>
            <a:pPr>
              <a:spcAft>
                <a:spcPts val="600"/>
              </a:spcAft>
            </a:pPr>
            <a:r>
              <a:rPr lang="en-GB" sz="2000" i="1" dirty="0">
                <a:effectLst/>
                <a:latin typeface="Arial" panose="020B0604020202020204" pitchFamily="34" charset="0"/>
                <a:ea typeface="Times New Roman" panose="02020603050405020304" pitchFamily="18" charset="0"/>
                <a:cs typeface="Arial" panose="020B0604020202020204" pitchFamily="34" charset="0"/>
              </a:rPr>
              <a:t>The fact that in the atom certain quite definite quantum-selected orbits play a special role, might be taken still as acceptable, less easily however, that the electrons, circulating in these orbits with definite acceleration, radiate no energy at all. </a:t>
            </a:r>
            <a:r>
              <a:rPr lang="en-GB" sz="20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The fact that the quite sharply defined frequency of an emitted photon should be different from the frequency of the emitting electron must seem to a theoretical physicist, brought up in the classical school, at first sight to be a monstrous </a:t>
            </a:r>
            <a:r>
              <a:rPr lang="en-GB" sz="2000" i="1" dirty="0">
                <a:effectLst/>
                <a:latin typeface="Arial" panose="020B0604020202020204" pitchFamily="34" charset="0"/>
                <a:ea typeface="Times New Roman" panose="02020603050405020304" pitchFamily="18" charset="0"/>
                <a:cs typeface="Arial" panose="020B0604020202020204" pitchFamily="34" charset="0"/>
              </a:rPr>
              <a:t>and, for the purpose of a mental picture, a practically intolerable demand.</a:t>
            </a:r>
            <a:endParaRPr lang="cs-CZ" sz="2000" i="1"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192556DD-D45C-4400-39D4-62C3260F46B5}"/>
              </a:ext>
            </a:extLst>
          </p:cNvPr>
          <p:cNvSpPr>
            <a:spLocks noGrp="1"/>
          </p:cNvSpPr>
          <p:nvPr>
            <p:ph type="sldNum" sz="quarter" idx="12"/>
          </p:nvPr>
        </p:nvSpPr>
        <p:spPr/>
        <p:txBody>
          <a:bodyPr/>
          <a:lstStyle/>
          <a:p>
            <a:fld id="{E32C4829-0E20-40A4-81C2-06447E714AD2}" type="slidenum">
              <a:rPr lang="cs-CZ" smtClean="0"/>
              <a:t>23</a:t>
            </a:fld>
            <a:endParaRPr lang="cs-CZ"/>
          </a:p>
        </p:txBody>
      </p:sp>
      <p:sp>
        <p:nvSpPr>
          <p:cNvPr id="4" name="Zástupný symbol pro datum 3">
            <a:extLst>
              <a:ext uri="{FF2B5EF4-FFF2-40B4-BE49-F238E27FC236}">
                <a16:creationId xmlns:a16="http://schemas.microsoft.com/office/drawing/2014/main" id="{9963AA19-8B74-F642-64A1-5CEAC833E943}"/>
              </a:ext>
            </a:extLst>
          </p:cNvPr>
          <p:cNvSpPr>
            <a:spLocks noGrp="1"/>
          </p:cNvSpPr>
          <p:nvPr>
            <p:ph type="dt" sz="half" idx="10"/>
          </p:nvPr>
        </p:nvSpPr>
        <p:spPr/>
        <p:txBody>
          <a:bodyPr/>
          <a:lstStyle/>
          <a:p>
            <a:r>
              <a:rPr lang="cs-CZ"/>
              <a:t>27.11.2024</a:t>
            </a:r>
          </a:p>
        </p:txBody>
      </p:sp>
      <p:sp>
        <p:nvSpPr>
          <p:cNvPr id="5" name="Zástupný symbol pro zápatí 4">
            <a:extLst>
              <a:ext uri="{FF2B5EF4-FFF2-40B4-BE49-F238E27FC236}">
                <a16:creationId xmlns:a16="http://schemas.microsoft.com/office/drawing/2014/main" id="{3BF16626-7A68-1A1F-DE6D-52420F2D5C32}"/>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288447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1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1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FD93892-9107-A9E3-7C7E-245A06FCBA7A}"/>
              </a:ext>
            </a:extLst>
          </p:cNvPr>
          <p:cNvPicPr>
            <a:picLocks noChangeAspect="1"/>
          </p:cNvPicPr>
          <p:nvPr/>
        </p:nvPicPr>
        <p:blipFill>
          <a:blip r:embed="rId2"/>
          <a:stretch>
            <a:fillRect/>
          </a:stretch>
        </p:blipFill>
        <p:spPr>
          <a:xfrm>
            <a:off x="394518" y="108410"/>
            <a:ext cx="8497839" cy="3804714"/>
          </a:xfrm>
          <a:prstGeom prst="rect">
            <a:avLst/>
          </a:prstGeom>
        </p:spPr>
      </p:pic>
      <p:pic>
        <p:nvPicPr>
          <p:cNvPr id="5" name="Obrázek 4">
            <a:extLst>
              <a:ext uri="{FF2B5EF4-FFF2-40B4-BE49-F238E27FC236}">
                <a16:creationId xmlns:a16="http://schemas.microsoft.com/office/drawing/2014/main" id="{C3CBF400-E50C-7646-EF3F-EF7ECED7C4E0}"/>
              </a:ext>
            </a:extLst>
          </p:cNvPr>
          <p:cNvPicPr>
            <a:picLocks noChangeAspect="1"/>
          </p:cNvPicPr>
          <p:nvPr/>
        </p:nvPicPr>
        <p:blipFill>
          <a:blip r:embed="rId3"/>
          <a:stretch>
            <a:fillRect/>
          </a:stretch>
        </p:blipFill>
        <p:spPr>
          <a:xfrm>
            <a:off x="3499302" y="945930"/>
            <a:ext cx="5393055" cy="1406567"/>
          </a:xfrm>
          <a:prstGeom prst="rect">
            <a:avLst/>
          </a:prstGeom>
        </p:spPr>
      </p:pic>
      <p:sp>
        <p:nvSpPr>
          <p:cNvPr id="7" name="TextovéPole 6">
            <a:extLst>
              <a:ext uri="{FF2B5EF4-FFF2-40B4-BE49-F238E27FC236}">
                <a16:creationId xmlns:a16="http://schemas.microsoft.com/office/drawing/2014/main" id="{7C10F00F-888C-D012-D0E9-7EF885CB9222}"/>
              </a:ext>
            </a:extLst>
          </p:cNvPr>
          <p:cNvSpPr txBox="1"/>
          <p:nvPr/>
        </p:nvSpPr>
        <p:spPr>
          <a:xfrm>
            <a:off x="0" y="108410"/>
            <a:ext cx="526106" cy="461665"/>
          </a:xfrm>
          <a:prstGeom prst="rect">
            <a:avLst/>
          </a:prstGeom>
          <a:noFill/>
        </p:spPr>
        <p:txBody>
          <a:bodyPr wrap="none" rtlCol="0">
            <a:spAutoFit/>
          </a:bodyPr>
          <a:lstStyle/>
          <a:p>
            <a:r>
              <a:rPr lang="cs-CZ" sz="2400" dirty="0">
                <a:latin typeface="Arial" panose="020B0604020202020204" pitchFamily="34" charset="0"/>
                <a:cs typeface="Arial" panose="020B0604020202020204" pitchFamily="34" charset="0"/>
              </a:rPr>
              <a:t>In </a:t>
            </a:r>
            <a:endParaRPr lang="en-AU" sz="2400" dirty="0">
              <a:latin typeface="Arial" panose="020B0604020202020204" pitchFamily="34" charset="0"/>
              <a:cs typeface="Arial" panose="020B0604020202020204" pitchFamily="34" charset="0"/>
            </a:endParaRPr>
          </a:p>
        </p:txBody>
      </p:sp>
      <p:sp>
        <p:nvSpPr>
          <p:cNvPr id="2" name="TextovéPole 1">
            <a:extLst>
              <a:ext uri="{FF2B5EF4-FFF2-40B4-BE49-F238E27FC236}">
                <a16:creationId xmlns:a16="http://schemas.microsoft.com/office/drawing/2014/main" id="{8EC126DF-765C-112D-723F-4080189DEBEE}"/>
              </a:ext>
            </a:extLst>
          </p:cNvPr>
          <p:cNvSpPr txBox="1"/>
          <p:nvPr/>
        </p:nvSpPr>
        <p:spPr>
          <a:xfrm>
            <a:off x="394518" y="1641434"/>
            <a:ext cx="2164375" cy="400110"/>
          </a:xfrm>
          <a:prstGeom prst="rect">
            <a:avLst/>
          </a:prstGeom>
          <a:noFill/>
        </p:spPr>
        <p:txBody>
          <a:bodyPr wrap="none" rtlCol="0">
            <a:spAutoFit/>
          </a:bodyPr>
          <a:lstStyle/>
          <a:p>
            <a:r>
              <a:rPr lang="cs-CZ" sz="2000" b="1" dirty="0" err="1">
                <a:solidFill>
                  <a:srgbClr val="FF0000"/>
                </a:solidFill>
                <a:latin typeface="Arial" panose="020B0604020202020204" pitchFamily="34" charset="0"/>
                <a:cs typeface="Arial" panose="020B0604020202020204" pitchFamily="34" charset="0"/>
              </a:rPr>
              <a:t>Fantastic</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paper</a:t>
            </a:r>
            <a:r>
              <a:rPr lang="cs-CZ" sz="2000" b="1" dirty="0">
                <a:solidFill>
                  <a:srgbClr val="FF0000"/>
                </a:solidFill>
                <a:latin typeface="Arial" panose="020B0604020202020204" pitchFamily="34" charset="0"/>
                <a:cs typeface="Arial" panose="020B0604020202020204" pitchFamily="34" charset="0"/>
              </a:rPr>
              <a:t>!</a:t>
            </a:r>
            <a:endParaRPr lang="en-AU" sz="2000" b="1" dirty="0">
              <a:solidFill>
                <a:srgbClr val="FF0000"/>
              </a:solidFill>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C4A65277-A58C-E93D-A142-5CD80041E93A}"/>
              </a:ext>
            </a:extLst>
          </p:cNvPr>
          <p:cNvSpPr>
            <a:spLocks noGrp="1"/>
          </p:cNvSpPr>
          <p:nvPr>
            <p:ph type="sldNum" sz="quarter" idx="12"/>
          </p:nvPr>
        </p:nvSpPr>
        <p:spPr/>
        <p:txBody>
          <a:bodyPr/>
          <a:lstStyle/>
          <a:p>
            <a:fld id="{E32C4829-0E20-40A4-81C2-06447E714AD2}" type="slidenum">
              <a:rPr lang="cs-CZ" smtClean="0"/>
              <a:t>24</a:t>
            </a:fld>
            <a:endParaRPr lang="cs-CZ"/>
          </a:p>
        </p:txBody>
      </p:sp>
      <p:sp>
        <p:nvSpPr>
          <p:cNvPr id="8" name="Zástupný symbol pro datum 7">
            <a:extLst>
              <a:ext uri="{FF2B5EF4-FFF2-40B4-BE49-F238E27FC236}">
                <a16:creationId xmlns:a16="http://schemas.microsoft.com/office/drawing/2014/main" id="{5E11A127-AA6F-C4B7-B7D5-1301182E132B}"/>
              </a:ext>
            </a:extLst>
          </p:cNvPr>
          <p:cNvSpPr>
            <a:spLocks noGrp="1"/>
          </p:cNvSpPr>
          <p:nvPr>
            <p:ph type="dt" sz="half" idx="10"/>
          </p:nvPr>
        </p:nvSpPr>
        <p:spPr/>
        <p:txBody>
          <a:bodyPr/>
          <a:lstStyle/>
          <a:p>
            <a:r>
              <a:rPr lang="cs-CZ"/>
              <a:t>27.11.2024</a:t>
            </a:r>
          </a:p>
        </p:txBody>
      </p:sp>
      <p:sp>
        <p:nvSpPr>
          <p:cNvPr id="9" name="Zástupný symbol pro zápatí 8">
            <a:extLst>
              <a:ext uri="{FF2B5EF4-FFF2-40B4-BE49-F238E27FC236}">
                <a16:creationId xmlns:a16="http://schemas.microsoft.com/office/drawing/2014/main" id="{09AA138E-4051-4764-FA82-CC29E0C7FD96}"/>
              </a:ext>
            </a:extLst>
          </p:cNvPr>
          <p:cNvSpPr>
            <a:spLocks noGrp="1"/>
          </p:cNvSpPr>
          <p:nvPr>
            <p:ph type="ftr" sz="quarter" idx="11"/>
          </p:nvPr>
        </p:nvSpPr>
        <p:spPr/>
        <p:txBody>
          <a:bodyPr/>
          <a:lstStyle/>
          <a:p>
            <a:r>
              <a:rPr lang="cs-CZ"/>
              <a:t>Divisional seminar</a:t>
            </a:r>
          </a:p>
        </p:txBody>
      </p:sp>
      <p:sp>
        <p:nvSpPr>
          <p:cNvPr id="10" name="TextovéPole 9">
            <a:extLst>
              <a:ext uri="{FF2B5EF4-FFF2-40B4-BE49-F238E27FC236}">
                <a16:creationId xmlns:a16="http://schemas.microsoft.com/office/drawing/2014/main" id="{E1614D7D-2052-4094-0EA3-E2D7833302AF}"/>
              </a:ext>
            </a:extLst>
          </p:cNvPr>
          <p:cNvSpPr txBox="1"/>
          <p:nvPr/>
        </p:nvSpPr>
        <p:spPr>
          <a:xfrm>
            <a:off x="352623" y="3913124"/>
            <a:ext cx="8581629" cy="2862322"/>
          </a:xfrm>
          <a:prstGeom prst="rect">
            <a:avLst/>
          </a:prstGeom>
          <a:solidFill>
            <a:schemeClr val="bg1"/>
          </a:solidFill>
        </p:spPr>
        <p:txBody>
          <a:bodyPr wrap="square" rtlCol="0">
            <a:spAutoFit/>
          </a:bodyPr>
          <a:lstStyle/>
          <a:p>
            <a:r>
              <a:rPr lang="en-AU" sz="2000" dirty="0">
                <a:latin typeface="Arial" panose="020B0604020202020204" pitchFamily="34" charset="0"/>
                <a:cs typeface="Arial" panose="020B0604020202020204" pitchFamily="34" charset="0"/>
              </a:rPr>
              <a:t>extended Bohr model by </a:t>
            </a:r>
            <a:endParaRPr lang="cs-CZ"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considering </a:t>
            </a:r>
            <a:r>
              <a:rPr lang="en-AU" sz="2000" b="1" dirty="0">
                <a:solidFill>
                  <a:srgbClr val="FF0000"/>
                </a:solidFill>
                <a:latin typeface="Arial" panose="020B0604020202020204" pitchFamily="34" charset="0"/>
                <a:cs typeface="Arial" panose="020B0604020202020204" pitchFamily="34" charset="0"/>
              </a:rPr>
              <a:t>elliptical orbits,  </a:t>
            </a:r>
            <a:endParaRPr lang="cs-CZ" sz="2000" b="1"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us</a:t>
            </a:r>
            <a:r>
              <a:rPr lang="cs-CZ" sz="2000" dirty="0" err="1">
                <a:latin typeface="Arial" panose="020B0604020202020204" pitchFamily="34" charset="0"/>
                <a:cs typeface="Arial" panose="020B0604020202020204" pitchFamily="34" charset="0"/>
              </a:rPr>
              <a:t>ed</a:t>
            </a:r>
            <a:r>
              <a:rPr lang="en-AU" sz="2000" dirty="0">
                <a:latin typeface="Arial" panose="020B0604020202020204" pitchFamily="34" charset="0"/>
                <a:cs typeface="Arial" panose="020B0604020202020204" pitchFamily="34" charset="0"/>
              </a:rPr>
              <a:t> quantization based on </a:t>
            </a:r>
            <a:r>
              <a:rPr lang="en-AU" sz="2000" b="1" dirty="0" err="1">
                <a:solidFill>
                  <a:srgbClr val="FF0000"/>
                </a:solidFill>
                <a:latin typeface="Arial" panose="020B0604020202020204" pitchFamily="34" charset="0"/>
                <a:cs typeface="Arial" panose="020B0604020202020204" pitchFamily="34" charset="0"/>
              </a:rPr>
              <a:t>Maupertius</a:t>
            </a:r>
            <a:r>
              <a:rPr lang="en-AU" sz="2000" b="1" dirty="0">
                <a:solidFill>
                  <a:srgbClr val="FF0000"/>
                </a:solidFill>
                <a:latin typeface="Arial" panose="020B0604020202020204" pitchFamily="34" charset="0"/>
                <a:cs typeface="Arial" panose="020B0604020202020204" pitchFamily="34" charset="0"/>
              </a:rPr>
              <a:t> Principle </a:t>
            </a:r>
            <a:r>
              <a:rPr lang="en-AU" sz="2000" dirty="0">
                <a:latin typeface="Arial" panose="020B0604020202020204" pitchFamily="34" charset="0"/>
                <a:cs typeface="Arial" panose="020B0604020202020204" pitchFamily="34" charset="0"/>
              </a:rPr>
              <a:t>and</a:t>
            </a:r>
            <a:endParaRPr lang="cs-CZ"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introduced </a:t>
            </a:r>
            <a:r>
              <a:rPr lang="en-AU" sz="2000" b="1" dirty="0">
                <a:solidFill>
                  <a:srgbClr val="FF0000"/>
                </a:solidFill>
                <a:latin typeface="Arial" panose="020B0604020202020204" pitchFamily="34" charset="0"/>
                <a:cs typeface="Arial" panose="020B0604020202020204" pitchFamily="34" charset="0"/>
              </a:rPr>
              <a:t>quantization of orbital momentum</a:t>
            </a:r>
            <a:r>
              <a:rPr lang="en-AU"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endParaRPr lang="cs-CZ" sz="1000" dirty="0">
              <a:latin typeface="Arial" panose="020B0604020202020204" pitchFamily="34" charset="0"/>
              <a:cs typeface="Arial" panose="020B0604020202020204" pitchFamily="34" charset="0"/>
            </a:endParaRPr>
          </a:p>
          <a:p>
            <a:r>
              <a:rPr lang="en-AU" sz="2000" dirty="0">
                <a:latin typeface="Arial" panose="020B0604020202020204" pitchFamily="34" charset="0"/>
                <a:cs typeface="Arial" panose="020B0604020202020204" pitchFamily="34" charset="0"/>
              </a:rPr>
              <a:t>He thus formulated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en-AU" sz="2000" dirty="0">
                <a:latin typeface="Arial" panose="020B0604020202020204" pitchFamily="34" charset="0"/>
                <a:cs typeface="Arial" panose="020B0604020202020204" pitchFamily="34" charset="0"/>
              </a:rPr>
              <a:t>basis of what is called </a:t>
            </a:r>
            <a:r>
              <a:rPr lang="en-AU" sz="2000" b="1" dirty="0">
                <a:solidFill>
                  <a:srgbClr val="0033CC"/>
                </a:solidFill>
                <a:latin typeface="Arial" panose="020B0604020202020204" pitchFamily="34" charset="0"/>
                <a:cs typeface="Arial" panose="020B0604020202020204" pitchFamily="34" charset="0"/>
              </a:rPr>
              <a:t>Old Quantum Mechanics</a:t>
            </a:r>
            <a:r>
              <a:rPr lang="cs-CZ" sz="2000" b="1" dirty="0">
                <a:solidFill>
                  <a:srgbClr val="0033CC"/>
                </a:solidFill>
                <a:latin typeface="Arial" panose="020B0604020202020204" pitchFamily="34" charset="0"/>
                <a:cs typeface="Arial" panose="020B0604020202020204" pitchFamily="34" charset="0"/>
              </a:rPr>
              <a:t>.</a:t>
            </a:r>
          </a:p>
          <a:p>
            <a:r>
              <a:rPr lang="cs-CZ" sz="2000" b="1" dirty="0">
                <a:solidFill>
                  <a:srgbClr val="0033CC"/>
                </a:solidFill>
                <a:latin typeface="Arial" panose="020B0604020202020204" pitchFamily="34" charset="0"/>
                <a:cs typeface="Arial" panose="020B0604020202020204" pitchFamily="34" charset="0"/>
              </a:rPr>
              <a:t>He </a:t>
            </a:r>
            <a:r>
              <a:rPr lang="cs-CZ" sz="2000" b="1" dirty="0" err="1">
                <a:solidFill>
                  <a:srgbClr val="0033CC"/>
                </a:solidFill>
                <a:latin typeface="Arial" panose="020B0604020202020204" pitchFamily="34" charset="0"/>
                <a:cs typeface="Arial" panose="020B0604020202020204" pitchFamily="34" charset="0"/>
              </a:rPr>
              <a:t>should</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have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received</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Nobel </a:t>
            </a:r>
            <a:r>
              <a:rPr lang="cs-CZ" sz="2000" b="1" dirty="0" err="1">
                <a:solidFill>
                  <a:srgbClr val="0033CC"/>
                </a:solidFill>
                <a:latin typeface="Arial" panose="020B0604020202020204" pitchFamily="34" charset="0"/>
                <a:cs typeface="Arial" panose="020B0604020202020204" pitchFamily="34" charset="0"/>
              </a:rPr>
              <a:t>Prize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together</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with</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Bohr</a:t>
            </a:r>
            <a:r>
              <a:rPr lang="cs-CZ" sz="2000" b="1" dirty="0">
                <a:solidFill>
                  <a:srgbClr val="0033CC"/>
                </a:solidFill>
                <a:latin typeface="Arial" panose="020B0604020202020204" pitchFamily="34" charset="0"/>
                <a:cs typeface="Arial" panose="020B0604020202020204" pitchFamily="34" charset="0"/>
              </a:rPr>
              <a:t> in 2022.</a:t>
            </a:r>
          </a:p>
          <a:p>
            <a:endParaRPr lang="cs-CZ" sz="1000" b="1" dirty="0">
              <a:solidFill>
                <a:srgbClr val="0033CC"/>
              </a:solidFill>
              <a:latin typeface="Arial" panose="020B0604020202020204" pitchFamily="34" charset="0"/>
              <a:cs typeface="Arial" panose="020B0604020202020204" pitchFamily="34" charset="0"/>
            </a:endParaRPr>
          </a:p>
          <a:p>
            <a:r>
              <a:rPr lang="cs-CZ" sz="2000" b="1" dirty="0">
                <a:solidFill>
                  <a:srgbClr val="0033CC"/>
                </a:solidFill>
                <a:latin typeface="Arial" panose="020B0604020202020204" pitchFamily="34" charset="0"/>
                <a:cs typeface="Arial" panose="020B0604020202020204" pitchFamily="34" charset="0"/>
              </a:rPr>
              <a:t>84 </a:t>
            </a:r>
            <a:r>
              <a:rPr lang="cs-CZ" sz="2000" b="1" dirty="0" err="1">
                <a:solidFill>
                  <a:srgbClr val="0033CC"/>
                </a:solidFill>
                <a:latin typeface="Arial" panose="020B0604020202020204" pitchFamily="34" charset="0"/>
                <a:cs typeface="Arial" panose="020B0604020202020204" pitchFamily="34" charset="0"/>
              </a:rPr>
              <a:t>nomination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from</a:t>
            </a:r>
            <a:r>
              <a:rPr lang="cs-CZ" sz="2000" dirty="0">
                <a:latin typeface="Arial" panose="020B0604020202020204" pitchFamily="34" charset="0"/>
                <a:cs typeface="Arial" panose="020B0604020202020204" pitchFamily="34" charset="0"/>
              </a:rPr>
              <a:t> 1917-1951, 7x Planck, 4x Max von </a:t>
            </a:r>
            <a:r>
              <a:rPr lang="cs-CZ" sz="2000" dirty="0" err="1">
                <a:latin typeface="Arial" panose="020B0604020202020204" pitchFamily="34" charset="0"/>
                <a:cs typeface="Arial" panose="020B0604020202020204" pitchFamily="34" charset="0"/>
              </a:rPr>
              <a:t>Laue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Millikan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Goedel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Franck</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Thirring</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Fermi</a:t>
            </a:r>
            <a:r>
              <a:rPr lang="cs-CZ" sz="2000" dirty="0">
                <a:latin typeface="Arial" panose="020B0604020202020204" pitchFamily="34" charset="0"/>
                <a:cs typeface="Arial" panose="020B0604020202020204" pitchFamily="34" charset="0"/>
              </a:rPr>
              <a:t>, </a:t>
            </a:r>
            <a:r>
              <a:rPr lang="cs-CZ" sz="2000" dirty="0">
                <a:solidFill>
                  <a:srgbClr val="0033CC"/>
                </a:solidFill>
                <a:latin typeface="Arial" panose="020B0604020202020204" pitchFamily="34" charset="0"/>
                <a:cs typeface="Arial" panose="020B0604020202020204" pitchFamily="34" charset="0"/>
              </a:rPr>
              <a:t>…..</a:t>
            </a:r>
            <a:r>
              <a:rPr lang="cs-CZ" sz="2000" b="1" dirty="0" err="1">
                <a:latin typeface="Arial" panose="020B0604020202020204" pitchFamily="34" charset="0"/>
                <a:cs typeface="Arial" panose="020B0604020202020204" pitchFamily="34" charset="0"/>
              </a:rPr>
              <a:t>never</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Bohr</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or</a:t>
            </a:r>
            <a:r>
              <a:rPr lang="cs-CZ" sz="2000" b="1" dirty="0">
                <a:latin typeface="Arial" panose="020B0604020202020204" pitchFamily="34" charset="0"/>
                <a:cs typeface="Arial" panose="020B0604020202020204" pitchFamily="34" charset="0"/>
              </a:rPr>
              <a:t> Einstein</a:t>
            </a:r>
            <a:endParaRPr lang="en-A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236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
                                        <p:tgtEl>
                                          <p:spTgt spid="1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fade">
                                      <p:cBhvr>
                                        <p:cTn id="24" dur="10"/>
                                        <p:tgtEl>
                                          <p:spTgt spid="10">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10"/>
                                        <p:tgtEl>
                                          <p:spTgt spid="10">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Effect transition="in" filter="fade">
                                      <p:cBhvr>
                                        <p:cTn id="30" dur="10"/>
                                        <p:tgtEl>
                                          <p:spTgt spid="10">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xEl>
                                              <p:pRg st="5" end="5"/>
                                            </p:txEl>
                                          </p:spTgt>
                                        </p:tgtEl>
                                        <p:attrNameLst>
                                          <p:attrName>style.visibility</p:attrName>
                                        </p:attrNameLst>
                                      </p:cBhvr>
                                      <p:to>
                                        <p:strVal val="visible"/>
                                      </p:to>
                                    </p:set>
                                    <p:animEffect transition="in" filter="fade">
                                      <p:cBhvr>
                                        <p:cTn id="33" dur="10"/>
                                        <p:tgtEl>
                                          <p:spTgt spid="10">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xEl>
                                              <p:pRg st="6" end="6"/>
                                            </p:txEl>
                                          </p:spTgt>
                                        </p:tgtEl>
                                        <p:attrNameLst>
                                          <p:attrName>style.visibility</p:attrName>
                                        </p:attrNameLst>
                                      </p:cBhvr>
                                      <p:to>
                                        <p:strVal val="visible"/>
                                      </p:to>
                                    </p:set>
                                    <p:animEffect transition="in" filter="fade">
                                      <p:cBhvr>
                                        <p:cTn id="36" dur="10"/>
                                        <p:tgtEl>
                                          <p:spTgt spid="10">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xEl>
                                              <p:pRg st="8" end="8"/>
                                            </p:txEl>
                                          </p:spTgt>
                                        </p:tgtEl>
                                        <p:attrNameLst>
                                          <p:attrName>style.visibility</p:attrName>
                                        </p:attrNameLst>
                                      </p:cBhvr>
                                      <p:to>
                                        <p:strVal val="visible"/>
                                      </p:to>
                                    </p:set>
                                    <p:animEffect transition="in" filter="fade">
                                      <p:cBhvr>
                                        <p:cTn id="41" dur="10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9111D6AA-CB24-0C86-B918-65D011CB8FAA}"/>
              </a:ext>
            </a:extLst>
          </p:cNvPr>
          <p:cNvPicPr>
            <a:picLocks noChangeAspect="1"/>
          </p:cNvPicPr>
          <p:nvPr/>
        </p:nvPicPr>
        <p:blipFill>
          <a:blip r:embed="rId2"/>
          <a:stretch>
            <a:fillRect/>
          </a:stretch>
        </p:blipFill>
        <p:spPr>
          <a:xfrm>
            <a:off x="130331" y="179509"/>
            <a:ext cx="4932175" cy="6641858"/>
          </a:xfrm>
          <a:prstGeom prst="rect">
            <a:avLst/>
          </a:prstGeom>
        </p:spPr>
      </p:pic>
      <mc:AlternateContent xmlns:mc="http://schemas.openxmlformats.org/markup-compatibility/2006" xmlns:a14="http://schemas.microsoft.com/office/drawing/2010/main">
        <mc:Choice Requires="a14">
          <p:sp>
            <p:nvSpPr>
              <p:cNvPr id="8" name="TextovéPole 7">
                <a:extLst>
                  <a:ext uri="{FF2B5EF4-FFF2-40B4-BE49-F238E27FC236}">
                    <a16:creationId xmlns:a16="http://schemas.microsoft.com/office/drawing/2014/main" id="{03632A95-BC2D-7D4E-D89B-7F57A499E0B4}"/>
                  </a:ext>
                </a:extLst>
              </p:cNvPr>
              <p:cNvSpPr txBox="1"/>
              <p:nvPr/>
            </p:nvSpPr>
            <p:spPr>
              <a:xfrm>
                <a:off x="5585067" y="1142334"/>
                <a:ext cx="2624693" cy="1004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en-AU" sz="2800" i="1" smtClean="0">
                              <a:latin typeface="Cambria Math" panose="02040503050406030204" pitchFamily="18" charset="0"/>
                            </a:rPr>
                          </m:ctrlPr>
                        </m:naryPr>
                        <m:sub>
                          <m:r>
                            <m:rPr>
                              <m:brk m:alnAt="23"/>
                            </m:rPr>
                            <a:rPr lang="cs-CZ" sz="2800" b="0" i="1" smtClean="0">
                              <a:latin typeface="Cambria Math" panose="02040503050406030204" pitchFamily="18" charset="0"/>
                            </a:rPr>
                            <m:t>𝐻</m:t>
                          </m:r>
                          <m:r>
                            <a:rPr lang="cs-CZ" sz="2800" b="0" i="1" smtClean="0">
                              <a:latin typeface="Cambria Math" panose="02040503050406030204" pitchFamily="18" charset="0"/>
                            </a:rPr>
                            <m:t>=</m:t>
                          </m:r>
                          <m:r>
                            <a:rPr lang="cs-CZ" sz="2800" b="0" i="1" smtClean="0">
                              <a:latin typeface="Cambria Math" panose="02040503050406030204" pitchFamily="18" charset="0"/>
                            </a:rPr>
                            <m:t>𝐸</m:t>
                          </m:r>
                        </m:sub>
                        <m:sup/>
                        <m:e>
                          <m:sSub>
                            <m:sSubPr>
                              <m:ctrlPr>
                                <a:rPr lang="en-AU" sz="2800" i="1" smtClean="0">
                                  <a:latin typeface="Cambria Math" panose="02040503050406030204" pitchFamily="18" charset="0"/>
                                </a:rPr>
                              </m:ctrlPr>
                            </m:sSubPr>
                            <m:e>
                              <m:r>
                                <a:rPr lang="cs-CZ" sz="2800" b="0" i="1" smtClean="0">
                                  <a:latin typeface="Cambria Math" panose="02040503050406030204" pitchFamily="18" charset="0"/>
                                </a:rPr>
                                <m:t>𝑝</m:t>
                              </m:r>
                            </m:e>
                            <m:sub>
                              <m:r>
                                <a:rPr lang="cs-CZ" sz="2800" b="0" i="1" smtClean="0">
                                  <a:latin typeface="Cambria Math" panose="02040503050406030204" pitchFamily="18" charset="0"/>
                                </a:rPr>
                                <m:t>𝑖</m:t>
                              </m:r>
                            </m:sub>
                          </m:sSub>
                          <m:r>
                            <a:rPr lang="cs-CZ" sz="2800" b="0" i="1" smtClean="0">
                              <a:latin typeface="Cambria Math" panose="02040503050406030204" pitchFamily="18" charset="0"/>
                            </a:rPr>
                            <m:t>𝑑</m:t>
                          </m:r>
                          <m:sSub>
                            <m:sSubPr>
                              <m:ctrlPr>
                                <a:rPr lang="cs-CZ" sz="2800" b="0" i="1" smtClean="0">
                                  <a:latin typeface="Cambria Math" panose="02040503050406030204" pitchFamily="18" charset="0"/>
                                </a:rPr>
                              </m:ctrlPr>
                            </m:sSubPr>
                            <m:e>
                              <m:r>
                                <a:rPr lang="cs-CZ" sz="2800" b="0" i="1" smtClean="0">
                                  <a:latin typeface="Cambria Math" panose="02040503050406030204" pitchFamily="18" charset="0"/>
                                </a:rPr>
                                <m:t>𝑞</m:t>
                              </m:r>
                            </m:e>
                            <m:sub>
                              <m:r>
                                <a:rPr lang="cs-CZ" sz="2800" b="0" i="1" smtClean="0">
                                  <a:latin typeface="Cambria Math" panose="02040503050406030204" pitchFamily="18" charset="0"/>
                                </a:rPr>
                                <m:t>𝑖</m:t>
                              </m:r>
                            </m:sub>
                          </m:sSub>
                          <m:r>
                            <a:rPr lang="cs-CZ" sz="2800" b="0" i="1" smtClean="0">
                              <a:latin typeface="Cambria Math" panose="02040503050406030204" pitchFamily="18" charset="0"/>
                            </a:rPr>
                            <m:t>=</m:t>
                          </m:r>
                          <m:sSub>
                            <m:sSubPr>
                              <m:ctrlPr>
                                <a:rPr lang="cs-CZ" sz="2800" b="0" i="1" smtClean="0">
                                  <a:latin typeface="Cambria Math" panose="02040503050406030204" pitchFamily="18" charset="0"/>
                                </a:rPr>
                              </m:ctrlPr>
                            </m:sSubPr>
                            <m:e>
                              <m:r>
                                <a:rPr lang="cs-CZ" sz="2800" b="0" i="1" smtClean="0">
                                  <a:latin typeface="Cambria Math" panose="02040503050406030204" pitchFamily="18" charset="0"/>
                                </a:rPr>
                                <m:t>𝑛</m:t>
                              </m:r>
                            </m:e>
                            <m:sub>
                              <m:r>
                                <a:rPr lang="cs-CZ" sz="2800" b="0" i="1" smtClean="0">
                                  <a:latin typeface="Cambria Math" panose="02040503050406030204" pitchFamily="18" charset="0"/>
                                </a:rPr>
                                <m:t>𝑖</m:t>
                              </m:r>
                            </m:sub>
                          </m:sSub>
                          <m:r>
                            <a:rPr lang="cs-CZ" sz="2800" b="0" i="1" smtClean="0">
                              <a:latin typeface="Cambria Math" panose="02040503050406030204" pitchFamily="18" charset="0"/>
                              <a:ea typeface="Cambria Math" panose="02040503050406030204" pitchFamily="18" charset="0"/>
                            </a:rPr>
                            <m:t>h</m:t>
                          </m:r>
                        </m:e>
                      </m:nary>
                    </m:oMath>
                  </m:oMathPara>
                </a14:m>
                <a:endParaRPr lang="en-AU" sz="2800" dirty="0"/>
              </a:p>
            </p:txBody>
          </p:sp>
        </mc:Choice>
        <mc:Fallback xmlns="">
          <p:sp>
            <p:nvSpPr>
              <p:cNvPr id="8" name="TextovéPole 7">
                <a:extLst>
                  <a:ext uri="{FF2B5EF4-FFF2-40B4-BE49-F238E27FC236}">
                    <a16:creationId xmlns:a16="http://schemas.microsoft.com/office/drawing/2014/main" id="{03632A95-BC2D-7D4E-D89B-7F57A499E0B4}"/>
                  </a:ext>
                </a:extLst>
              </p:cNvPr>
              <p:cNvSpPr txBox="1">
                <a:spLocks noRot="1" noChangeAspect="1" noMove="1" noResize="1" noEditPoints="1" noAdjustHandles="1" noChangeArrowheads="1" noChangeShapeType="1" noTextEdit="1"/>
              </p:cNvSpPr>
              <p:nvPr/>
            </p:nvSpPr>
            <p:spPr>
              <a:xfrm>
                <a:off x="5585067" y="1142334"/>
                <a:ext cx="2624693" cy="1004249"/>
              </a:xfrm>
              <a:prstGeom prst="rect">
                <a:avLst/>
              </a:prstGeom>
              <a:blipFill>
                <a:blip r:embed="rId3"/>
                <a:stretch>
                  <a:fillRect/>
                </a:stretch>
              </a:blipFill>
            </p:spPr>
            <p:txBody>
              <a:bodyPr/>
              <a:lstStyle/>
              <a:p>
                <a:r>
                  <a:rPr lang="en-AU">
                    <a:noFill/>
                  </a:rPr>
                  <a:t> </a:t>
                </a:r>
              </a:p>
            </p:txBody>
          </p:sp>
        </mc:Fallback>
      </mc:AlternateContent>
      <p:sp>
        <p:nvSpPr>
          <p:cNvPr id="10" name="TextovéPole 9">
            <a:extLst>
              <a:ext uri="{FF2B5EF4-FFF2-40B4-BE49-F238E27FC236}">
                <a16:creationId xmlns:a16="http://schemas.microsoft.com/office/drawing/2014/main" id="{BAC6B94F-09C5-1A90-4C9B-F5F4EA1AAD72}"/>
              </a:ext>
            </a:extLst>
          </p:cNvPr>
          <p:cNvSpPr txBox="1"/>
          <p:nvPr/>
        </p:nvSpPr>
        <p:spPr>
          <a:xfrm>
            <a:off x="5292401" y="2353883"/>
            <a:ext cx="3573517" cy="1631216"/>
          </a:xfrm>
          <a:prstGeom prst="rect">
            <a:avLst/>
          </a:prstGeom>
          <a:noFill/>
        </p:spPr>
        <p:txBody>
          <a:bodyPr wrap="square">
            <a:spAutoFit/>
          </a:bodyPr>
          <a:lstStyle/>
          <a:p>
            <a:pPr algn="l"/>
            <a:r>
              <a:rPr lang="cs-CZ" sz="2000" dirty="0" err="1">
                <a:latin typeface="Arial" panose="020B0604020202020204" pitchFamily="34" charset="0"/>
                <a:cs typeface="Arial" panose="020B0604020202020204" pitchFamily="34" charset="0"/>
              </a:rPr>
              <a:t>w</a:t>
            </a:r>
            <a:r>
              <a:rPr lang="cs-CZ" sz="2000" b="0" i="0" u="none" strike="noStrike" baseline="0" dirty="0" err="1">
                <a:latin typeface="Arial" panose="020B0604020202020204" pitchFamily="34" charset="0"/>
                <a:cs typeface="Arial" panose="020B0604020202020204" pitchFamily="34" charset="0"/>
              </a:rPr>
              <a:t>here</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the integral is taken over one period of the motion at</a:t>
            </a:r>
            <a:r>
              <a:rPr lang="cs-CZ" sz="2000" b="0" i="0" u="none" strike="noStrike" baseline="0" dirty="0">
                <a:latin typeface="Arial" panose="020B0604020202020204" pitchFamily="34" charset="0"/>
                <a:cs typeface="Arial" panose="020B0604020202020204" pitchFamily="34" charset="0"/>
              </a:rPr>
              <a:t> </a:t>
            </a:r>
            <a:r>
              <a:rPr lang="en-AU" sz="2000" b="0" i="0" u="none" strike="noStrike" baseline="0" dirty="0">
                <a:latin typeface="Arial" panose="020B0604020202020204" pitchFamily="34" charset="0"/>
                <a:cs typeface="Arial" panose="020B0604020202020204" pitchFamily="34" charset="0"/>
              </a:rPr>
              <a:t>constant energy</a:t>
            </a:r>
            <a:r>
              <a:rPr lang="cs-CZ" sz="2000" b="0" i="0" u="none" strike="noStrike" baseline="0" dirty="0">
                <a:latin typeface="Arial" panose="020B0604020202020204" pitchFamily="34" charset="0"/>
                <a:cs typeface="Arial" panose="020B0604020202020204" pitchFamily="34" charset="0"/>
              </a:rPr>
              <a:t> E.</a:t>
            </a:r>
          </a:p>
          <a:p>
            <a:pPr algn="l"/>
            <a:endParaRPr lang="cs-CZ" sz="2000" dirty="0">
              <a:latin typeface="Arial" panose="020B0604020202020204" pitchFamily="34" charset="0"/>
              <a:cs typeface="Arial" panose="020B0604020202020204" pitchFamily="34" charset="0"/>
            </a:endParaRPr>
          </a:p>
          <a:p>
            <a:pPr algn="l"/>
            <a:r>
              <a:rPr lang="cs-CZ" sz="2000" dirty="0" err="1">
                <a:latin typeface="Arial" panose="020B0604020202020204" pitchFamily="34" charset="0"/>
                <a:cs typeface="Arial" panose="020B0604020202020204" pitchFamily="34" charset="0"/>
              </a:rPr>
              <a:t>For</a:t>
            </a:r>
            <a:r>
              <a:rPr lang="cs-CZ" sz="2000" dirty="0">
                <a:latin typeface="Arial" panose="020B0604020202020204" pitchFamily="34" charset="0"/>
                <a:cs typeface="Arial" panose="020B0604020202020204" pitchFamily="34" charset="0"/>
              </a:rPr>
              <a:t> Hydrogen atom </a:t>
            </a:r>
            <a:endParaRPr lang="en-AU" sz="2000" dirty="0">
              <a:latin typeface="Arial" panose="020B0604020202020204" pitchFamily="34" charset="0"/>
              <a:cs typeface="Arial" panose="020B0604020202020204" pitchFamily="34" charset="0"/>
            </a:endParaRPr>
          </a:p>
        </p:txBody>
      </p:sp>
      <p:sp>
        <p:nvSpPr>
          <p:cNvPr id="11" name="TextovéPole 10">
            <a:extLst>
              <a:ext uri="{FF2B5EF4-FFF2-40B4-BE49-F238E27FC236}">
                <a16:creationId xmlns:a16="http://schemas.microsoft.com/office/drawing/2014/main" id="{5ECF450F-ECA6-0187-3AF9-DF36ACCCAD6D}"/>
              </a:ext>
            </a:extLst>
          </p:cNvPr>
          <p:cNvSpPr txBox="1"/>
          <p:nvPr/>
        </p:nvSpPr>
        <p:spPr>
          <a:xfrm>
            <a:off x="5397062" y="227148"/>
            <a:ext cx="3000704" cy="707886"/>
          </a:xfrm>
          <a:prstGeom prst="rect">
            <a:avLst/>
          </a:prstGeom>
          <a:noFill/>
        </p:spPr>
        <p:txBody>
          <a:bodyPr wrap="square" rtlCol="0">
            <a:spAutoFit/>
          </a:bodyPr>
          <a:lstStyle/>
          <a:p>
            <a:r>
              <a:rPr lang="cs-CZ" sz="2000" dirty="0" err="1">
                <a:latin typeface="Arial" panose="020B0604020202020204" pitchFamily="34" charset="0"/>
                <a:cs typeface="Arial" panose="020B0604020202020204" pitchFamily="34" charset="0"/>
              </a:rPr>
              <a:t>Quantization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using</a:t>
            </a:r>
            <a:r>
              <a:rPr lang="cs-CZ" sz="2000" dirty="0">
                <a:latin typeface="Arial" panose="020B0604020202020204" pitchFamily="34" charset="0"/>
                <a:cs typeface="Arial" panose="020B0604020202020204" pitchFamily="34" charset="0"/>
              </a:rPr>
              <a:t> </a:t>
            </a:r>
          </a:p>
          <a:p>
            <a:r>
              <a:rPr lang="cs-CZ" sz="2000" b="1" dirty="0" err="1">
                <a:solidFill>
                  <a:srgbClr val="0033CC"/>
                </a:solidFill>
                <a:latin typeface="Arial" panose="020B0604020202020204" pitchFamily="34" charset="0"/>
                <a:cs typeface="Arial" panose="020B0604020202020204" pitchFamily="34" charset="0"/>
              </a:rPr>
              <a:t>Maupertius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Principle</a:t>
            </a:r>
            <a:endParaRPr lang="en-AU" sz="2000" b="1" dirty="0">
              <a:solidFill>
                <a:srgbClr val="0033CC"/>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ovéPole 13">
                <a:extLst>
                  <a:ext uri="{FF2B5EF4-FFF2-40B4-BE49-F238E27FC236}">
                    <a16:creationId xmlns:a16="http://schemas.microsoft.com/office/drawing/2014/main" id="{C832DF4C-3508-3B65-A090-1E1CC1029EF1}"/>
                  </a:ext>
                </a:extLst>
              </p:cNvPr>
              <p:cNvSpPr txBox="1"/>
              <p:nvPr/>
            </p:nvSpPr>
            <p:spPr>
              <a:xfrm>
                <a:off x="5397062" y="4192399"/>
                <a:ext cx="2600071" cy="7787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panose="02040503050406030204" pitchFamily="18" charset="0"/>
                        </a:rPr>
                        <m:t>𝐸</m:t>
                      </m:r>
                      <m:r>
                        <a:rPr lang="cs-CZ" sz="2400" b="0" i="1" smtClean="0">
                          <a:latin typeface="Cambria Math" panose="02040503050406030204" pitchFamily="18" charset="0"/>
                        </a:rPr>
                        <m:t>=−</m:t>
                      </m:r>
                      <m:f>
                        <m:fPr>
                          <m:ctrlPr>
                            <a:rPr lang="cs-CZ" sz="2400" b="0" i="1" smtClean="0">
                              <a:latin typeface="Cambria Math" panose="02040503050406030204" pitchFamily="18" charset="0"/>
                            </a:rPr>
                          </m:ctrlPr>
                        </m:fPr>
                        <m:num>
                          <m:r>
                            <a:rPr lang="cs-CZ" sz="2400" b="0" i="1" smtClean="0">
                              <a:latin typeface="Cambria Math" panose="02040503050406030204" pitchFamily="18" charset="0"/>
                            </a:rPr>
                            <m:t>1</m:t>
                          </m:r>
                        </m:num>
                        <m:den>
                          <m:r>
                            <a:rPr lang="cs-CZ" sz="2400" b="0" i="1" smtClean="0">
                              <a:latin typeface="Cambria Math" panose="02040503050406030204" pitchFamily="18" charset="0"/>
                            </a:rPr>
                            <m:t>2</m:t>
                          </m:r>
                        </m:den>
                      </m:f>
                      <m:f>
                        <m:fPr>
                          <m:ctrlPr>
                            <a:rPr lang="cs-CZ" sz="2400" b="0" i="1" smtClean="0">
                              <a:latin typeface="Cambria Math" panose="02040503050406030204" pitchFamily="18" charset="0"/>
                            </a:rPr>
                          </m:ctrlPr>
                        </m:fPr>
                        <m:num>
                          <m:r>
                            <a:rPr lang="cs-CZ" sz="2400" b="0" i="1" smtClean="0">
                              <a:latin typeface="Cambria Math" panose="02040503050406030204" pitchFamily="18" charset="0"/>
                            </a:rPr>
                            <m:t>𝐴</m:t>
                          </m:r>
                        </m:num>
                        <m:den>
                          <m:sSup>
                            <m:sSupPr>
                              <m:ctrlPr>
                                <a:rPr lang="cs-CZ" sz="2400" b="0" i="1" smtClean="0">
                                  <a:latin typeface="Cambria Math" panose="02040503050406030204" pitchFamily="18" charset="0"/>
                                </a:rPr>
                              </m:ctrlPr>
                            </m:sSupPr>
                            <m:e>
                              <m:d>
                                <m:dPr>
                                  <m:ctrlPr>
                                    <a:rPr lang="cs-CZ" sz="2400" b="0" i="1" smtClean="0">
                                      <a:latin typeface="Cambria Math" panose="02040503050406030204" pitchFamily="18" charset="0"/>
                                    </a:rPr>
                                  </m:ctrlPr>
                                </m:dPr>
                                <m:e>
                                  <m:sSub>
                                    <m:sSubPr>
                                      <m:ctrlPr>
                                        <a:rPr lang="cs-CZ" sz="2400" b="0" i="1" smtClean="0">
                                          <a:latin typeface="Cambria Math" panose="02040503050406030204" pitchFamily="18" charset="0"/>
                                        </a:rPr>
                                      </m:ctrlPr>
                                    </m:sSubPr>
                                    <m:e>
                                      <m:r>
                                        <a:rPr lang="cs-CZ" sz="2400" b="0" i="1" smtClean="0">
                                          <a:latin typeface="Cambria Math" panose="02040503050406030204" pitchFamily="18" charset="0"/>
                                        </a:rPr>
                                        <m:t>𝑛</m:t>
                                      </m:r>
                                    </m:e>
                                    <m:sub>
                                      <m:r>
                                        <a:rPr lang="cs-CZ" sz="2400" b="0" i="1" smtClean="0">
                                          <a:latin typeface="Cambria Math" panose="02040503050406030204" pitchFamily="18" charset="0"/>
                                        </a:rPr>
                                        <m:t>𝑟</m:t>
                                      </m:r>
                                    </m:sub>
                                  </m:sSub>
                                  <m:r>
                                    <a:rPr lang="cs-CZ" sz="2400" b="0" i="1" smtClean="0">
                                      <a:latin typeface="Cambria Math" panose="02040503050406030204" pitchFamily="18" charset="0"/>
                                    </a:rPr>
                                    <m:t>+</m:t>
                                  </m:r>
                                  <m:sSub>
                                    <m:sSubPr>
                                      <m:ctrlPr>
                                        <a:rPr lang="cs-CZ" sz="2400" b="0" i="1" smtClean="0">
                                          <a:latin typeface="Cambria Math" panose="02040503050406030204" pitchFamily="18" charset="0"/>
                                        </a:rPr>
                                      </m:ctrlPr>
                                    </m:sSubPr>
                                    <m:e>
                                      <m:r>
                                        <a:rPr lang="cs-CZ" sz="2400" b="0" i="1" smtClean="0">
                                          <a:latin typeface="Cambria Math" panose="02040503050406030204" pitchFamily="18" charset="0"/>
                                        </a:rPr>
                                        <m:t>𝑛</m:t>
                                      </m:r>
                                    </m:e>
                                    <m:sub>
                                      <m:r>
                                        <a:rPr lang="cs-CZ" sz="2400" b="0" i="1" smtClean="0">
                                          <a:latin typeface="Cambria Math" panose="02040503050406030204" pitchFamily="18" charset="0"/>
                                        </a:rPr>
                                        <m:t>𝑙</m:t>
                                      </m:r>
                                    </m:sub>
                                  </m:sSub>
                                </m:e>
                              </m:d>
                            </m:e>
                            <m:sup>
                              <m:r>
                                <a:rPr lang="cs-CZ" sz="2400" b="0" i="1" smtClean="0">
                                  <a:latin typeface="Cambria Math" panose="02040503050406030204" pitchFamily="18" charset="0"/>
                                </a:rPr>
                                <m:t>2</m:t>
                              </m:r>
                            </m:sup>
                          </m:sSup>
                        </m:den>
                      </m:f>
                    </m:oMath>
                  </m:oMathPara>
                </a14:m>
                <a:endParaRPr lang="en-AU" sz="2400" dirty="0"/>
              </a:p>
            </p:txBody>
          </p:sp>
        </mc:Choice>
        <mc:Fallback xmlns="">
          <p:sp>
            <p:nvSpPr>
              <p:cNvPr id="14" name="TextovéPole 13">
                <a:extLst>
                  <a:ext uri="{FF2B5EF4-FFF2-40B4-BE49-F238E27FC236}">
                    <a16:creationId xmlns:a16="http://schemas.microsoft.com/office/drawing/2014/main" id="{C832DF4C-3508-3B65-A090-1E1CC1029EF1}"/>
                  </a:ext>
                </a:extLst>
              </p:cNvPr>
              <p:cNvSpPr txBox="1">
                <a:spLocks noRot="1" noChangeAspect="1" noMove="1" noResize="1" noEditPoints="1" noAdjustHandles="1" noChangeArrowheads="1" noChangeShapeType="1" noTextEdit="1"/>
              </p:cNvSpPr>
              <p:nvPr/>
            </p:nvSpPr>
            <p:spPr>
              <a:xfrm>
                <a:off x="5397062" y="4192399"/>
                <a:ext cx="2600071" cy="778739"/>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5" name="TextovéPole 14">
                <a:extLst>
                  <a:ext uri="{FF2B5EF4-FFF2-40B4-BE49-F238E27FC236}">
                    <a16:creationId xmlns:a16="http://schemas.microsoft.com/office/drawing/2014/main" id="{802288C0-7CBC-D6EF-023A-868C0895E320}"/>
                  </a:ext>
                </a:extLst>
              </p:cNvPr>
              <p:cNvSpPr txBox="1"/>
              <p:nvPr/>
            </p:nvSpPr>
            <p:spPr>
              <a:xfrm>
                <a:off x="6301487" y="5298270"/>
                <a:ext cx="1003352" cy="400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AU" sz="2600" i="1" smtClean="0">
                              <a:latin typeface="Cambria Math" panose="02040503050406030204" pitchFamily="18" charset="0"/>
                            </a:rPr>
                          </m:ctrlPr>
                        </m:sSubPr>
                        <m:e>
                          <m:r>
                            <a:rPr lang="cs-CZ" sz="2600" b="0" i="1" smtClean="0">
                              <a:latin typeface="Cambria Math" panose="02040503050406030204" pitchFamily="18" charset="0"/>
                            </a:rPr>
                            <m:t>𝑛</m:t>
                          </m:r>
                        </m:e>
                        <m:sub>
                          <m:r>
                            <a:rPr lang="cs-CZ" sz="2600" b="0" i="1" smtClean="0">
                              <a:latin typeface="Cambria Math" panose="02040503050406030204" pitchFamily="18" charset="0"/>
                            </a:rPr>
                            <m:t>𝑟</m:t>
                          </m:r>
                        </m:sub>
                      </m:sSub>
                      <m:r>
                        <a:rPr lang="cs-CZ" sz="2600" b="1" i="1" smtClean="0">
                          <a:solidFill>
                            <a:srgbClr val="FF0000"/>
                          </a:solidFill>
                          <a:latin typeface="Cambria Math" panose="02040503050406030204" pitchFamily="18" charset="0"/>
                        </a:rPr>
                        <m:t>+</m:t>
                      </m:r>
                      <m:r>
                        <a:rPr lang="cs-CZ" sz="2600" b="1" i="1" smtClean="0">
                          <a:solidFill>
                            <a:srgbClr val="FF0000"/>
                          </a:solidFill>
                          <a:latin typeface="Cambria Math" panose="02040503050406030204" pitchFamily="18" charset="0"/>
                        </a:rPr>
                        <m:t>𝟏</m:t>
                      </m:r>
                    </m:oMath>
                  </m:oMathPara>
                </a14:m>
                <a:endParaRPr lang="en-AU" sz="2600" b="1" dirty="0"/>
              </a:p>
            </p:txBody>
          </p:sp>
        </mc:Choice>
        <mc:Fallback xmlns="">
          <p:sp>
            <p:nvSpPr>
              <p:cNvPr id="15" name="TextovéPole 14">
                <a:extLst>
                  <a:ext uri="{FF2B5EF4-FFF2-40B4-BE49-F238E27FC236}">
                    <a16:creationId xmlns:a16="http://schemas.microsoft.com/office/drawing/2014/main" id="{802288C0-7CBC-D6EF-023A-868C0895E320}"/>
                  </a:ext>
                </a:extLst>
              </p:cNvPr>
              <p:cNvSpPr txBox="1">
                <a:spLocks noRot="1" noChangeAspect="1" noMove="1" noResize="1" noEditPoints="1" noAdjustHandles="1" noChangeArrowheads="1" noChangeShapeType="1" noTextEdit="1"/>
              </p:cNvSpPr>
              <p:nvPr/>
            </p:nvSpPr>
            <p:spPr>
              <a:xfrm>
                <a:off x="6301487" y="5298270"/>
                <a:ext cx="1003352" cy="400110"/>
              </a:xfrm>
              <a:prstGeom prst="rect">
                <a:avLst/>
              </a:prstGeom>
              <a:blipFill>
                <a:blip r:embed="rId5"/>
                <a:stretch>
                  <a:fillRect/>
                </a:stretch>
              </a:blipFill>
            </p:spPr>
            <p:txBody>
              <a:bodyPr/>
              <a:lstStyle/>
              <a:p>
                <a:r>
                  <a:rPr lang="en-AU">
                    <a:noFill/>
                  </a:rPr>
                  <a:t> </a:t>
                </a:r>
              </a:p>
            </p:txBody>
          </p:sp>
        </mc:Fallback>
      </mc:AlternateContent>
      <p:cxnSp>
        <p:nvCxnSpPr>
          <p:cNvPr id="17" name="Přímá spojnice se šipkou 16">
            <a:extLst>
              <a:ext uri="{FF2B5EF4-FFF2-40B4-BE49-F238E27FC236}">
                <a16:creationId xmlns:a16="http://schemas.microsoft.com/office/drawing/2014/main" id="{E3E8A613-659B-508D-3A9C-0F3E408AED58}"/>
              </a:ext>
            </a:extLst>
          </p:cNvPr>
          <p:cNvCxnSpPr/>
          <p:nvPr/>
        </p:nvCxnSpPr>
        <p:spPr>
          <a:xfrm>
            <a:off x="6758151" y="4951774"/>
            <a:ext cx="0" cy="367862"/>
          </a:xfrm>
          <a:prstGeom prst="straightConnector1">
            <a:avLst/>
          </a:prstGeom>
          <a:ln w="50800">
            <a:solidFill>
              <a:srgbClr val="0033CC"/>
            </a:solidFill>
            <a:tailEnd type="triangle"/>
          </a:ln>
        </p:spPr>
        <p:style>
          <a:lnRef idx="2">
            <a:schemeClr val="accent1"/>
          </a:lnRef>
          <a:fillRef idx="0">
            <a:schemeClr val="accent1"/>
          </a:fillRef>
          <a:effectRef idx="1">
            <a:schemeClr val="accent1"/>
          </a:effectRef>
          <a:fontRef idx="minor">
            <a:schemeClr val="tx1"/>
          </a:fontRef>
        </p:style>
      </p:cxnSp>
      <p:sp>
        <p:nvSpPr>
          <p:cNvPr id="18" name="TextovéPole 17">
            <a:extLst>
              <a:ext uri="{FF2B5EF4-FFF2-40B4-BE49-F238E27FC236}">
                <a16:creationId xmlns:a16="http://schemas.microsoft.com/office/drawing/2014/main" id="{47DE9B7A-9F3B-5DD1-7054-25D2407F84EB}"/>
              </a:ext>
            </a:extLst>
          </p:cNvPr>
          <p:cNvSpPr txBox="1"/>
          <p:nvPr/>
        </p:nvSpPr>
        <p:spPr>
          <a:xfrm>
            <a:off x="5157539" y="5711149"/>
            <a:ext cx="3685624" cy="400110"/>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in </a:t>
            </a:r>
            <a:r>
              <a:rPr lang="cs-CZ" sz="2000" dirty="0" err="1">
                <a:latin typeface="Arial" panose="020B0604020202020204" pitchFamily="34" charset="0"/>
                <a:cs typeface="Arial" panose="020B0604020202020204" pitchFamily="34" charset="0"/>
              </a:rPr>
              <a:t>current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Quantum</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Mechanics</a:t>
            </a:r>
            <a:endParaRPr lang="en-AU" sz="2000" dirty="0">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E70EBB0D-1EFD-470C-0E22-3E16212125C6}"/>
              </a:ext>
            </a:extLst>
          </p:cNvPr>
          <p:cNvSpPr>
            <a:spLocks noGrp="1"/>
          </p:cNvSpPr>
          <p:nvPr>
            <p:ph type="sldNum" sz="quarter" idx="12"/>
          </p:nvPr>
        </p:nvSpPr>
        <p:spPr/>
        <p:txBody>
          <a:bodyPr/>
          <a:lstStyle/>
          <a:p>
            <a:fld id="{E32C4829-0E20-40A4-81C2-06447E714AD2}" type="slidenum">
              <a:rPr lang="cs-CZ" smtClean="0"/>
              <a:t>25</a:t>
            </a:fld>
            <a:endParaRPr lang="cs-CZ"/>
          </a:p>
        </p:txBody>
      </p:sp>
      <p:sp>
        <p:nvSpPr>
          <p:cNvPr id="3" name="Zástupný symbol pro datum 2">
            <a:extLst>
              <a:ext uri="{FF2B5EF4-FFF2-40B4-BE49-F238E27FC236}">
                <a16:creationId xmlns:a16="http://schemas.microsoft.com/office/drawing/2014/main" id="{0632E959-446C-4D31-69E9-E331D49F6636}"/>
              </a:ext>
            </a:extLst>
          </p:cNvPr>
          <p:cNvSpPr>
            <a:spLocks noGrp="1"/>
          </p:cNvSpPr>
          <p:nvPr>
            <p:ph type="dt" sz="half" idx="10"/>
          </p:nvPr>
        </p:nvSpPr>
        <p:spPr/>
        <p:txBody>
          <a:bodyPr/>
          <a:lstStyle/>
          <a:p>
            <a:r>
              <a:rPr lang="cs-CZ"/>
              <a:t>27.11.2024</a:t>
            </a:r>
          </a:p>
        </p:txBody>
      </p:sp>
      <p:sp>
        <p:nvSpPr>
          <p:cNvPr id="4" name="Zástupný symbol pro zápatí 3">
            <a:extLst>
              <a:ext uri="{FF2B5EF4-FFF2-40B4-BE49-F238E27FC236}">
                <a16:creationId xmlns:a16="http://schemas.microsoft.com/office/drawing/2014/main" id="{6AFAF12F-C788-2D30-DCAA-307684E6851F}"/>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262020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a:extLst>
              <a:ext uri="{FF2B5EF4-FFF2-40B4-BE49-F238E27FC236}">
                <a16:creationId xmlns:a16="http://schemas.microsoft.com/office/drawing/2014/main" id="{AED86251-8B7A-688E-1EAA-B1DFC166F3B7}"/>
              </a:ext>
            </a:extLst>
          </p:cNvPr>
          <p:cNvSpPr>
            <a:spLocks noChangeArrowheads="1"/>
          </p:cNvSpPr>
          <p:nvPr/>
        </p:nvSpPr>
        <p:spPr bwMode="auto">
          <a:xfrm>
            <a:off x="305197" y="515881"/>
            <a:ext cx="8713788"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cs-CZ" sz="2000" dirty="0">
                <a:cs typeface="Arial" panose="020B0604020202020204" pitchFamily="34" charset="0"/>
              </a:rPr>
              <a:t>Bohr model of atom required dramatic departure from the concepts and laws of classical physics. Important bridge to classical physics was provided  by </a:t>
            </a:r>
            <a:r>
              <a:rPr lang="en-AU" altLang="cs-CZ" sz="2000" b="1" dirty="0">
                <a:solidFill>
                  <a:srgbClr val="FF0000"/>
                </a:solidFill>
                <a:cs typeface="Arial" panose="020B0604020202020204" pitchFamily="34" charset="0"/>
              </a:rPr>
              <a:t>the correspondence principle</a:t>
            </a:r>
            <a:r>
              <a:rPr lang="en-AU" altLang="cs-CZ" sz="2000" dirty="0">
                <a:cs typeface="Arial" panose="020B0604020202020204" pitchFamily="34" charset="0"/>
              </a:rPr>
              <a:t>, which concerns the circumstances when the behaviour of quantum system is close to laws of classical physics.</a:t>
            </a:r>
          </a:p>
          <a:p>
            <a:pPr>
              <a:spcBef>
                <a:spcPct val="0"/>
              </a:spcBef>
              <a:buFontTx/>
              <a:buNone/>
            </a:pPr>
            <a:endParaRPr lang="en-AU" altLang="cs-CZ" sz="1000" dirty="0">
              <a:cs typeface="Arial" panose="020B0604020202020204" pitchFamily="34" charset="0"/>
            </a:endParaRPr>
          </a:p>
          <a:p>
            <a:pPr>
              <a:spcBef>
                <a:spcPct val="0"/>
              </a:spcBef>
              <a:buFontTx/>
              <a:buNone/>
            </a:pPr>
            <a:r>
              <a:rPr lang="en-AU" altLang="cs-CZ" sz="2000" dirty="0">
                <a:cs typeface="Arial" panose="020B0604020202020204" pitchFamily="34" charset="0"/>
              </a:rPr>
              <a:t>For the case of electron in the electric field of  </a:t>
            </a:r>
            <a:r>
              <a:rPr lang="en-AU" altLang="cs-CZ" sz="2000" dirty="0" err="1">
                <a:cs typeface="Arial" panose="020B0604020202020204" pitchFamily="34" charset="0"/>
              </a:rPr>
              <a:t>charg</a:t>
            </a:r>
            <a:r>
              <a:rPr lang="cs-CZ" altLang="cs-CZ" sz="2000" dirty="0">
                <a:cs typeface="Arial" panose="020B0604020202020204" pitchFamily="34" charset="0"/>
              </a:rPr>
              <a:t>e</a:t>
            </a:r>
            <a:r>
              <a:rPr lang="en-AU" altLang="cs-CZ" sz="2000" dirty="0">
                <a:cs typeface="Arial" panose="020B0604020202020204" pitchFamily="34" charset="0"/>
              </a:rPr>
              <a:t> Z this is reflected by the fact that in stationary states </a:t>
            </a:r>
            <a:r>
              <a:rPr lang="en-AU" altLang="cs-CZ" sz="2000" b="1" dirty="0">
                <a:solidFill>
                  <a:srgbClr val="0033CC"/>
                </a:solidFill>
                <a:cs typeface="Arial" panose="020B0604020202020204" pitchFamily="34" charset="0"/>
              </a:rPr>
              <a:t>with large n </a:t>
            </a:r>
            <a:r>
              <a:rPr lang="en-AU" altLang="cs-CZ" sz="2000" b="1" dirty="0">
                <a:solidFill>
                  <a:srgbClr val="FF0000"/>
                </a:solidFill>
                <a:cs typeface="Arial" panose="020B0604020202020204" pitchFamily="34" charset="0"/>
              </a:rPr>
              <a:t>electrons behave almost classically</a:t>
            </a:r>
            <a:r>
              <a:rPr lang="en-AU" altLang="cs-CZ" sz="2000" dirty="0">
                <a:cs typeface="Arial" panose="020B0604020202020204" pitchFamily="34" charset="0"/>
              </a:rPr>
              <a:t> as the difference of energies between two such highly excited states</a:t>
            </a:r>
          </a:p>
        </p:txBody>
      </p:sp>
      <p:graphicFrame>
        <p:nvGraphicFramePr>
          <p:cNvPr id="44035" name="Object 4">
            <a:extLst>
              <a:ext uri="{FF2B5EF4-FFF2-40B4-BE49-F238E27FC236}">
                <a16:creationId xmlns:a16="http://schemas.microsoft.com/office/drawing/2014/main" id="{F8A2C67E-2EBD-6CA5-0314-737B93389337}"/>
              </a:ext>
            </a:extLst>
          </p:cNvPr>
          <p:cNvGraphicFramePr>
            <a:graphicFrameLocks noChangeAspect="1"/>
          </p:cNvGraphicFramePr>
          <p:nvPr/>
        </p:nvGraphicFramePr>
        <p:xfrm>
          <a:off x="-4637088" y="3540125"/>
          <a:ext cx="123825" cy="142875"/>
        </p:xfrm>
        <a:graphic>
          <a:graphicData uri="http://schemas.openxmlformats.org/presentationml/2006/ole">
            <mc:AlternateContent xmlns:mc="http://schemas.openxmlformats.org/markup-compatibility/2006">
              <mc:Choice xmlns:v="urn:schemas-microsoft-com:vml" Requires="v">
                <p:oleObj name="Equation" r:id="rId2" imgW="126835" imgH="139518" progId="Equation.DSMT4">
                  <p:embed/>
                </p:oleObj>
              </mc:Choice>
              <mc:Fallback>
                <p:oleObj name="Equation" r:id="rId2" imgW="126835" imgH="139518" progId="Equation.DSMT4">
                  <p:embed/>
                  <p:pic>
                    <p:nvPicPr>
                      <p:cNvPr id="44035" name="Object 4">
                        <a:extLst>
                          <a:ext uri="{FF2B5EF4-FFF2-40B4-BE49-F238E27FC236}">
                            <a16:creationId xmlns:a16="http://schemas.microsoft.com/office/drawing/2014/main" id="{F8A2C67E-2EBD-6CA5-0314-737B93389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088" y="3540125"/>
                        <a:ext cx="12382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36" name="Rectangle 6">
            <a:extLst>
              <a:ext uri="{FF2B5EF4-FFF2-40B4-BE49-F238E27FC236}">
                <a16:creationId xmlns:a16="http://schemas.microsoft.com/office/drawing/2014/main" id="{A9A1856B-C3CE-3213-5994-621FC84D717B}"/>
              </a:ext>
            </a:extLst>
          </p:cNvPr>
          <p:cNvSpPr>
            <a:spLocks noChangeArrowheads="1"/>
          </p:cNvSpPr>
          <p:nvPr/>
        </p:nvSpPr>
        <p:spPr bwMode="auto">
          <a:xfrm>
            <a:off x="323850" y="2492375"/>
            <a:ext cx="227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200">
                <a:cs typeface="Times New Roman" panose="02020603050405020304" pitchFamily="18" charset="0"/>
              </a:rPr>
              <a:t> </a:t>
            </a:r>
            <a:endParaRPr lang="cs-CZ" altLang="cs-CZ" sz="1800"/>
          </a:p>
        </p:txBody>
      </p:sp>
      <p:sp>
        <p:nvSpPr>
          <p:cNvPr id="44037" name="Text Box 7">
            <a:extLst>
              <a:ext uri="{FF2B5EF4-FFF2-40B4-BE49-F238E27FC236}">
                <a16:creationId xmlns:a16="http://schemas.microsoft.com/office/drawing/2014/main" id="{97DA9A00-81CF-1A99-C2C8-BAFB9874E278}"/>
              </a:ext>
            </a:extLst>
          </p:cNvPr>
          <p:cNvSpPr txBox="1">
            <a:spLocks noChangeArrowheads="1"/>
          </p:cNvSpPr>
          <p:nvPr/>
        </p:nvSpPr>
        <p:spPr bwMode="auto">
          <a:xfrm>
            <a:off x="323850" y="127784"/>
            <a:ext cx="8116324"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AU" altLang="cs-CZ" sz="2400" b="1" dirty="0">
                <a:solidFill>
                  <a:srgbClr val="0000FF"/>
                </a:solidFill>
                <a:cs typeface="Arial" panose="020B0604020202020204" pitchFamily="34" charset="0"/>
              </a:rPr>
              <a:t>Correspondence Principle: bridge to classical physics</a:t>
            </a:r>
          </a:p>
        </p:txBody>
      </p:sp>
      <p:sp>
        <p:nvSpPr>
          <p:cNvPr id="44038" name="Rectangle 9">
            <a:extLst>
              <a:ext uri="{FF2B5EF4-FFF2-40B4-BE49-F238E27FC236}">
                <a16:creationId xmlns:a16="http://schemas.microsoft.com/office/drawing/2014/main" id="{ABBBCA49-CCEF-F567-15A9-24FAE397D7E2}"/>
              </a:ext>
            </a:extLst>
          </p:cNvPr>
          <p:cNvSpPr>
            <a:spLocks noChangeArrowheads="1"/>
          </p:cNvSpPr>
          <p:nvPr/>
        </p:nvSpPr>
        <p:spPr bwMode="auto">
          <a:xfrm>
            <a:off x="0" y="3200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cs-CZ" sz="1800"/>
          </a:p>
        </p:txBody>
      </p:sp>
      <p:sp>
        <p:nvSpPr>
          <p:cNvPr id="44040" name="Rectangle 10">
            <a:extLst>
              <a:ext uri="{FF2B5EF4-FFF2-40B4-BE49-F238E27FC236}">
                <a16:creationId xmlns:a16="http://schemas.microsoft.com/office/drawing/2014/main" id="{ADFFE8B6-738A-B5B4-A277-53D6E8FB7BB8}"/>
              </a:ext>
            </a:extLst>
          </p:cNvPr>
          <p:cNvSpPr>
            <a:spLocks noChangeArrowheads="1"/>
          </p:cNvSpPr>
          <p:nvPr/>
        </p:nvSpPr>
        <p:spPr bwMode="auto">
          <a:xfrm>
            <a:off x="323850" y="4235296"/>
            <a:ext cx="86764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AU" altLang="cs-CZ" sz="2000" dirty="0">
                <a:cs typeface="Arial" panose="020B0604020202020204" pitchFamily="34" charset="0"/>
              </a:rPr>
              <a:t>is </a:t>
            </a:r>
            <a:r>
              <a:rPr lang="en-AU" altLang="cs-CZ" sz="2000" b="1" dirty="0">
                <a:solidFill>
                  <a:srgbClr val="FF0000"/>
                </a:solidFill>
                <a:cs typeface="Arial" panose="020B0604020202020204" pitchFamily="34" charset="0"/>
              </a:rPr>
              <a:t>approximately equal </a:t>
            </a:r>
            <a:r>
              <a:rPr lang="cs-CZ" altLang="cs-CZ" sz="2000" b="1" dirty="0">
                <a:solidFill>
                  <a:srgbClr val="FF0000"/>
                </a:solidFill>
                <a:cs typeface="Arial" panose="020B0604020202020204" pitchFamily="34" charset="0"/>
              </a:rPr>
              <a:t>to </a:t>
            </a:r>
            <a:r>
              <a:rPr lang="en-AU" altLang="cs-CZ" sz="2000" b="1" dirty="0">
                <a:solidFill>
                  <a:srgbClr val="FF0000"/>
                </a:solidFill>
                <a:cs typeface="Arial" panose="020B0604020202020204" pitchFamily="34" charset="0"/>
              </a:rPr>
              <a:t>energy </a:t>
            </a:r>
            <a:r>
              <a:rPr lang="en-AU" altLang="cs-CZ" sz="2000" dirty="0">
                <a:cs typeface="Arial" panose="020B0604020202020204" pitchFamily="34" charset="0"/>
              </a:rPr>
              <a:t>of the classical orbital electron frequency</a:t>
            </a:r>
            <a:r>
              <a:rPr lang="cs-CZ" altLang="cs-CZ" sz="2000" dirty="0">
                <a:cs typeface="Arial" panose="020B0604020202020204" pitchFamily="34" charset="0"/>
              </a:rPr>
              <a:t> and </a:t>
            </a:r>
            <a:r>
              <a:rPr lang="cs-CZ" altLang="cs-CZ" sz="2000" b="1" dirty="0">
                <a:solidFill>
                  <a:srgbClr val="FF0000"/>
                </a:solidFill>
                <a:cs typeface="Arial" panose="020B0604020202020204" pitchFamily="34" charset="0"/>
              </a:rPr>
              <a:t>much </a:t>
            </a:r>
            <a:r>
              <a:rPr lang="cs-CZ" altLang="cs-CZ" sz="2000" b="1" dirty="0" err="1">
                <a:solidFill>
                  <a:srgbClr val="FF0000"/>
                </a:solidFill>
                <a:cs typeface="Arial" panose="020B0604020202020204" pitchFamily="34" charset="0"/>
              </a:rPr>
              <a:t>smaller</a:t>
            </a:r>
            <a:r>
              <a:rPr lang="cs-CZ" altLang="cs-CZ" sz="2000" b="1" dirty="0">
                <a:solidFill>
                  <a:srgbClr val="FF0000"/>
                </a:solidFill>
                <a:cs typeface="Arial" panose="020B0604020202020204" pitchFamily="34" charset="0"/>
              </a:rPr>
              <a:t> </a:t>
            </a:r>
            <a:r>
              <a:rPr lang="cs-CZ" altLang="cs-CZ" sz="2000" b="1" dirty="0" err="1">
                <a:solidFill>
                  <a:srgbClr val="FF0000"/>
                </a:solidFill>
                <a:cs typeface="Arial" panose="020B0604020202020204" pitchFamily="34" charset="0"/>
              </a:rPr>
              <a:t>than</a:t>
            </a:r>
            <a:r>
              <a:rPr lang="cs-CZ" altLang="cs-CZ" sz="2000" b="1" dirty="0">
                <a:solidFill>
                  <a:srgbClr val="FF0000"/>
                </a:solidFill>
                <a:cs typeface="Arial" panose="020B0604020202020204" pitchFamily="34" charset="0"/>
              </a:rPr>
              <a:t> </a:t>
            </a:r>
            <a:r>
              <a:rPr lang="cs-CZ" altLang="cs-CZ" sz="2000" b="1" dirty="0" err="1">
                <a:solidFill>
                  <a:srgbClr val="FF0000"/>
                </a:solidFill>
                <a:cs typeface="Arial" panose="020B0604020202020204" pitchFamily="34" charset="0"/>
              </a:rPr>
              <a:t>both</a:t>
            </a:r>
            <a:r>
              <a:rPr lang="cs-CZ" altLang="cs-CZ" sz="2000" b="1" dirty="0">
                <a:solidFill>
                  <a:srgbClr val="FF0000"/>
                </a:solidFill>
                <a:cs typeface="Arial" panose="020B0604020202020204" pitchFamily="34" charset="0"/>
              </a:rPr>
              <a:t> </a:t>
            </a:r>
            <a:r>
              <a:rPr lang="cs-CZ" altLang="cs-CZ" sz="2000" b="1" dirty="0" err="1">
                <a:solidFill>
                  <a:srgbClr val="FF0000"/>
                </a:solidFill>
                <a:cs typeface="Arial" panose="020B0604020202020204" pitchFamily="34" charset="0"/>
              </a:rPr>
              <a:t>energies</a:t>
            </a:r>
            <a:r>
              <a:rPr lang="cs-CZ" altLang="cs-CZ" sz="2000" b="1" dirty="0">
                <a:solidFill>
                  <a:srgbClr val="FF0000"/>
                </a:solidFill>
                <a:cs typeface="Arial" panose="020B0604020202020204" pitchFamily="34" charset="0"/>
              </a:rPr>
              <a:t>.  </a:t>
            </a:r>
            <a:endParaRPr lang="en-AU" altLang="cs-CZ" sz="2000" b="1" dirty="0">
              <a:solidFill>
                <a:srgbClr val="FF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3" name="TextovéPole 2">
                <a:extLst>
                  <a:ext uri="{FF2B5EF4-FFF2-40B4-BE49-F238E27FC236}">
                    <a16:creationId xmlns:a16="http://schemas.microsoft.com/office/drawing/2014/main" id="{632EEDA5-45C8-E92B-387B-8D21511DE5B7}"/>
                  </a:ext>
                </a:extLst>
              </p:cNvPr>
              <p:cNvSpPr txBox="1"/>
              <p:nvPr/>
            </p:nvSpPr>
            <p:spPr>
              <a:xfrm>
                <a:off x="305197" y="3356441"/>
                <a:ext cx="8380073" cy="8195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AU" sz="2200" i="1" smtClean="0">
                              <a:solidFill>
                                <a:srgbClr val="836967"/>
                              </a:solidFill>
                              <a:latin typeface="Cambria Math" panose="02040503050406030204" pitchFamily="18" charset="0"/>
                            </a:rPr>
                          </m:ctrlPr>
                        </m:sSubPr>
                        <m:e>
                          <m:r>
                            <a:rPr lang="en-AU" sz="2200" i="1">
                              <a:latin typeface="Cambria Math" panose="02040503050406030204" pitchFamily="18" charset="0"/>
                            </a:rPr>
                            <m:t>𝐸</m:t>
                          </m:r>
                        </m:e>
                        <m:sub>
                          <m:r>
                            <a:rPr lang="en-AU" sz="2200" i="1">
                              <a:latin typeface="Cambria Math" panose="02040503050406030204" pitchFamily="18" charset="0"/>
                            </a:rPr>
                            <m:t>𝑛</m:t>
                          </m:r>
                        </m:sub>
                      </m:sSub>
                      <m:r>
                        <a:rPr lang="en-AU" sz="2200" i="0">
                          <a:latin typeface="Cambria Math" panose="02040503050406030204" pitchFamily="18" charset="0"/>
                        </a:rPr>
                        <m:t>−</m:t>
                      </m:r>
                      <m:sSub>
                        <m:sSubPr>
                          <m:ctrlPr>
                            <a:rPr lang="en-AU" sz="2200" i="1">
                              <a:solidFill>
                                <a:srgbClr val="836967"/>
                              </a:solidFill>
                              <a:latin typeface="Cambria Math" panose="02040503050406030204" pitchFamily="18" charset="0"/>
                            </a:rPr>
                          </m:ctrlPr>
                        </m:sSubPr>
                        <m:e>
                          <m:r>
                            <a:rPr lang="en-AU" sz="2200" i="1">
                              <a:latin typeface="Cambria Math" panose="02040503050406030204" pitchFamily="18" charset="0"/>
                            </a:rPr>
                            <m:t>𝐸</m:t>
                          </m:r>
                        </m:e>
                        <m:sub>
                          <m:r>
                            <a:rPr lang="en-AU" sz="2200" i="1">
                              <a:latin typeface="Cambria Math" panose="02040503050406030204" pitchFamily="18" charset="0"/>
                            </a:rPr>
                            <m:t>𝑛</m:t>
                          </m:r>
                          <m:r>
                            <a:rPr lang="en-AU" sz="2200" i="0">
                              <a:latin typeface="Cambria Math" panose="02040503050406030204" pitchFamily="18" charset="0"/>
                            </a:rPr>
                            <m:t>+1</m:t>
                          </m:r>
                        </m:sub>
                      </m:sSub>
                      <m:r>
                        <a:rPr lang="en-AU" sz="2200" i="0">
                          <a:latin typeface="Cambria Math" panose="02040503050406030204" pitchFamily="18" charset="0"/>
                        </a:rPr>
                        <m:t>=</m:t>
                      </m:r>
                      <m:f>
                        <m:fPr>
                          <m:ctrlPr>
                            <a:rPr lang="en-AU" sz="2200" i="1">
                              <a:solidFill>
                                <a:srgbClr val="836967"/>
                              </a:solidFill>
                              <a:latin typeface="Cambria Math" panose="02040503050406030204" pitchFamily="18" charset="0"/>
                            </a:rPr>
                          </m:ctrlPr>
                        </m:fPr>
                        <m:num>
                          <m:r>
                            <a:rPr lang="en-AU" sz="2200" i="0">
                              <a:latin typeface="Cambria Math" panose="02040503050406030204" pitchFamily="18" charset="0"/>
                            </a:rPr>
                            <m:t>2</m:t>
                          </m:r>
                          <m:sSup>
                            <m:sSupPr>
                              <m:ctrlPr>
                                <a:rPr lang="en-AU" sz="2200" i="1">
                                  <a:solidFill>
                                    <a:srgbClr val="836967"/>
                                  </a:solidFill>
                                  <a:latin typeface="Cambria Math" panose="02040503050406030204" pitchFamily="18" charset="0"/>
                                </a:rPr>
                              </m:ctrlPr>
                            </m:sSupPr>
                            <m:e>
                              <m:r>
                                <a:rPr lang="en-AU" sz="2200" i="1">
                                  <a:latin typeface="Cambria Math" panose="02040503050406030204" pitchFamily="18" charset="0"/>
                                </a:rPr>
                                <m:t>𝜋</m:t>
                              </m:r>
                            </m:e>
                            <m:sup>
                              <m:r>
                                <a:rPr lang="en-AU" sz="2200" i="0">
                                  <a:latin typeface="Cambria Math" panose="02040503050406030204" pitchFamily="18" charset="0"/>
                                </a:rPr>
                                <m:t>2</m:t>
                              </m:r>
                            </m:sup>
                          </m:sSup>
                          <m:sSup>
                            <m:sSupPr>
                              <m:ctrlPr>
                                <a:rPr lang="en-AU" sz="2200" i="1">
                                  <a:solidFill>
                                    <a:srgbClr val="836967"/>
                                  </a:solidFill>
                                  <a:latin typeface="Cambria Math" panose="02040503050406030204" pitchFamily="18" charset="0"/>
                                </a:rPr>
                              </m:ctrlPr>
                            </m:sSupPr>
                            <m:e>
                              <m:r>
                                <a:rPr lang="en-AU" sz="2200" i="1">
                                  <a:latin typeface="Cambria Math" panose="02040503050406030204" pitchFamily="18" charset="0"/>
                                </a:rPr>
                                <m:t>𝑍</m:t>
                              </m:r>
                            </m:e>
                            <m:sup>
                              <m:r>
                                <a:rPr lang="en-AU" sz="2200" i="0">
                                  <a:latin typeface="Cambria Math" panose="02040503050406030204" pitchFamily="18" charset="0"/>
                                </a:rPr>
                                <m:t>2</m:t>
                              </m:r>
                            </m:sup>
                          </m:sSup>
                          <m:sSup>
                            <m:sSupPr>
                              <m:ctrlPr>
                                <a:rPr lang="en-AU" sz="2200" i="1">
                                  <a:solidFill>
                                    <a:srgbClr val="836967"/>
                                  </a:solidFill>
                                  <a:latin typeface="Cambria Math" panose="02040503050406030204" pitchFamily="18" charset="0"/>
                                </a:rPr>
                              </m:ctrlPr>
                            </m:sSupPr>
                            <m:e>
                              <m:r>
                                <a:rPr lang="en-AU" sz="2200" i="1">
                                  <a:latin typeface="Cambria Math" panose="02040503050406030204" pitchFamily="18" charset="0"/>
                                </a:rPr>
                                <m:t>𝑒</m:t>
                              </m:r>
                            </m:e>
                            <m:sup>
                              <m:r>
                                <a:rPr lang="en-AU" sz="2200" i="0">
                                  <a:latin typeface="Cambria Math" panose="02040503050406030204" pitchFamily="18" charset="0"/>
                                </a:rPr>
                                <m:t>4</m:t>
                              </m:r>
                            </m:sup>
                          </m:sSup>
                          <m:r>
                            <a:rPr lang="en-AU" sz="2200" i="1">
                              <a:latin typeface="Cambria Math" panose="02040503050406030204" pitchFamily="18" charset="0"/>
                            </a:rPr>
                            <m:t>𝑚</m:t>
                          </m:r>
                        </m:num>
                        <m:den>
                          <m:sSup>
                            <m:sSupPr>
                              <m:ctrlPr>
                                <a:rPr lang="en-AU" sz="2200" i="1">
                                  <a:solidFill>
                                    <a:srgbClr val="836967"/>
                                  </a:solidFill>
                                  <a:latin typeface="Cambria Math" panose="02040503050406030204" pitchFamily="18" charset="0"/>
                                </a:rPr>
                              </m:ctrlPr>
                            </m:sSupPr>
                            <m:e>
                              <m:r>
                                <a:rPr lang="en-AU" sz="2200" i="1">
                                  <a:latin typeface="Cambria Math" panose="02040503050406030204" pitchFamily="18" charset="0"/>
                                </a:rPr>
                                <m:t>𝑛</m:t>
                              </m:r>
                            </m:e>
                            <m:sup>
                              <m:r>
                                <a:rPr lang="en-AU" sz="2200" i="0">
                                  <a:latin typeface="Cambria Math" panose="02040503050406030204" pitchFamily="18" charset="0"/>
                                </a:rPr>
                                <m:t>2</m:t>
                              </m:r>
                            </m:sup>
                          </m:sSup>
                          <m:sSup>
                            <m:sSupPr>
                              <m:ctrlPr>
                                <a:rPr lang="en-AU" sz="2200" i="1">
                                  <a:solidFill>
                                    <a:srgbClr val="836967"/>
                                  </a:solidFill>
                                  <a:latin typeface="Cambria Math" panose="02040503050406030204" pitchFamily="18" charset="0"/>
                                </a:rPr>
                              </m:ctrlPr>
                            </m:sSupPr>
                            <m:e>
                              <m:r>
                                <a:rPr lang="en-AU" sz="2200" i="1">
                                  <a:latin typeface="Cambria Math" panose="02040503050406030204" pitchFamily="18" charset="0"/>
                                </a:rPr>
                                <m:t>h</m:t>
                              </m:r>
                            </m:e>
                            <m:sup>
                              <m:r>
                                <a:rPr lang="en-AU" sz="2200" i="0">
                                  <a:latin typeface="Cambria Math" panose="02040503050406030204" pitchFamily="18" charset="0"/>
                                </a:rPr>
                                <m:t>2</m:t>
                              </m:r>
                            </m:sup>
                          </m:sSup>
                        </m:den>
                      </m:f>
                      <m:r>
                        <a:rPr lang="en-AU" sz="2200" i="0">
                          <a:latin typeface="Cambria Math" panose="02040503050406030204" pitchFamily="18" charset="0"/>
                        </a:rPr>
                        <m:t>−</m:t>
                      </m:r>
                      <m:f>
                        <m:fPr>
                          <m:ctrlPr>
                            <a:rPr lang="en-AU" sz="2200" i="1">
                              <a:solidFill>
                                <a:srgbClr val="836967"/>
                              </a:solidFill>
                              <a:latin typeface="Cambria Math" panose="02040503050406030204" pitchFamily="18" charset="0"/>
                            </a:rPr>
                          </m:ctrlPr>
                        </m:fPr>
                        <m:num>
                          <m:r>
                            <a:rPr lang="en-AU" sz="2200" i="0">
                              <a:latin typeface="Cambria Math" panose="02040503050406030204" pitchFamily="18" charset="0"/>
                            </a:rPr>
                            <m:t>2</m:t>
                          </m:r>
                          <m:sSup>
                            <m:sSupPr>
                              <m:ctrlPr>
                                <a:rPr lang="en-AU" sz="2200" i="1">
                                  <a:solidFill>
                                    <a:srgbClr val="836967"/>
                                  </a:solidFill>
                                  <a:latin typeface="Cambria Math" panose="02040503050406030204" pitchFamily="18" charset="0"/>
                                </a:rPr>
                              </m:ctrlPr>
                            </m:sSupPr>
                            <m:e>
                              <m:r>
                                <a:rPr lang="en-AU" sz="2200" i="1">
                                  <a:latin typeface="Cambria Math" panose="02040503050406030204" pitchFamily="18" charset="0"/>
                                </a:rPr>
                                <m:t>𝜋</m:t>
                              </m:r>
                            </m:e>
                            <m:sup>
                              <m:r>
                                <a:rPr lang="en-AU" sz="2200" i="0">
                                  <a:latin typeface="Cambria Math" panose="02040503050406030204" pitchFamily="18" charset="0"/>
                                </a:rPr>
                                <m:t>2</m:t>
                              </m:r>
                            </m:sup>
                          </m:sSup>
                          <m:sSup>
                            <m:sSupPr>
                              <m:ctrlPr>
                                <a:rPr lang="en-AU" sz="2200" i="1">
                                  <a:solidFill>
                                    <a:srgbClr val="836967"/>
                                  </a:solidFill>
                                  <a:latin typeface="Cambria Math" panose="02040503050406030204" pitchFamily="18" charset="0"/>
                                </a:rPr>
                              </m:ctrlPr>
                            </m:sSupPr>
                            <m:e>
                              <m:r>
                                <a:rPr lang="en-AU" sz="2200" i="1">
                                  <a:latin typeface="Cambria Math" panose="02040503050406030204" pitchFamily="18" charset="0"/>
                                </a:rPr>
                                <m:t>𝑍</m:t>
                              </m:r>
                            </m:e>
                            <m:sup>
                              <m:r>
                                <a:rPr lang="en-AU" sz="2200" i="0">
                                  <a:latin typeface="Cambria Math" panose="02040503050406030204" pitchFamily="18" charset="0"/>
                                </a:rPr>
                                <m:t>2</m:t>
                              </m:r>
                            </m:sup>
                          </m:sSup>
                          <m:sSup>
                            <m:sSupPr>
                              <m:ctrlPr>
                                <a:rPr lang="en-AU" sz="2200" i="1">
                                  <a:solidFill>
                                    <a:srgbClr val="836967"/>
                                  </a:solidFill>
                                  <a:latin typeface="Cambria Math" panose="02040503050406030204" pitchFamily="18" charset="0"/>
                                </a:rPr>
                              </m:ctrlPr>
                            </m:sSupPr>
                            <m:e>
                              <m:r>
                                <a:rPr lang="en-AU" sz="2200" i="1">
                                  <a:latin typeface="Cambria Math" panose="02040503050406030204" pitchFamily="18" charset="0"/>
                                </a:rPr>
                                <m:t>𝑒</m:t>
                              </m:r>
                            </m:e>
                            <m:sup>
                              <m:r>
                                <a:rPr lang="en-AU" sz="2200" i="0">
                                  <a:latin typeface="Cambria Math" panose="02040503050406030204" pitchFamily="18" charset="0"/>
                                </a:rPr>
                                <m:t>4</m:t>
                              </m:r>
                            </m:sup>
                          </m:sSup>
                          <m:r>
                            <a:rPr lang="en-AU" sz="2200" i="1">
                              <a:latin typeface="Cambria Math" panose="02040503050406030204" pitchFamily="18" charset="0"/>
                            </a:rPr>
                            <m:t>𝑚</m:t>
                          </m:r>
                        </m:num>
                        <m:den>
                          <m:sSup>
                            <m:sSupPr>
                              <m:ctrlPr>
                                <a:rPr lang="en-AU" sz="2200" i="1">
                                  <a:solidFill>
                                    <a:srgbClr val="836967"/>
                                  </a:solidFill>
                                  <a:latin typeface="Cambria Math" panose="02040503050406030204" pitchFamily="18" charset="0"/>
                                </a:rPr>
                              </m:ctrlPr>
                            </m:sSupPr>
                            <m:e>
                              <m:d>
                                <m:dPr>
                                  <m:ctrlPr>
                                    <a:rPr lang="en-AU" sz="2200" i="1">
                                      <a:solidFill>
                                        <a:srgbClr val="836967"/>
                                      </a:solidFill>
                                      <a:latin typeface="Cambria Math" panose="02040503050406030204" pitchFamily="18" charset="0"/>
                                    </a:rPr>
                                  </m:ctrlPr>
                                </m:dPr>
                                <m:e>
                                  <m:r>
                                    <a:rPr lang="en-AU" sz="2200" i="1">
                                      <a:latin typeface="Cambria Math" panose="02040503050406030204" pitchFamily="18" charset="0"/>
                                    </a:rPr>
                                    <m:t>𝑛</m:t>
                                  </m:r>
                                  <m:r>
                                    <a:rPr lang="en-AU" sz="2200" i="0">
                                      <a:latin typeface="Cambria Math" panose="02040503050406030204" pitchFamily="18" charset="0"/>
                                    </a:rPr>
                                    <m:t>+1</m:t>
                                  </m:r>
                                </m:e>
                              </m:d>
                            </m:e>
                            <m:sup>
                              <m:r>
                                <a:rPr lang="en-AU" sz="2200" i="0">
                                  <a:latin typeface="Cambria Math" panose="02040503050406030204" pitchFamily="18" charset="0"/>
                                </a:rPr>
                                <m:t>2</m:t>
                              </m:r>
                            </m:sup>
                          </m:sSup>
                          <m:sSup>
                            <m:sSupPr>
                              <m:ctrlPr>
                                <a:rPr lang="en-AU" sz="2200" i="1">
                                  <a:solidFill>
                                    <a:srgbClr val="836967"/>
                                  </a:solidFill>
                                  <a:latin typeface="Cambria Math" panose="02040503050406030204" pitchFamily="18" charset="0"/>
                                </a:rPr>
                              </m:ctrlPr>
                            </m:sSupPr>
                            <m:e>
                              <m:r>
                                <a:rPr lang="en-AU" sz="2200" i="1">
                                  <a:latin typeface="Cambria Math" panose="02040503050406030204" pitchFamily="18" charset="0"/>
                                </a:rPr>
                                <m:t>h</m:t>
                              </m:r>
                            </m:e>
                            <m:sup>
                              <m:r>
                                <a:rPr lang="en-AU" sz="2200" i="0">
                                  <a:latin typeface="Cambria Math" panose="02040503050406030204" pitchFamily="18" charset="0"/>
                                </a:rPr>
                                <m:t>2</m:t>
                              </m:r>
                            </m:sup>
                          </m:sSup>
                        </m:den>
                      </m:f>
                      <m:r>
                        <a:rPr lang="en-AU" sz="2200" i="0">
                          <a:latin typeface="Cambria Math" panose="02040503050406030204" pitchFamily="18" charset="0"/>
                        </a:rPr>
                        <m:t>≅</m:t>
                      </m:r>
                      <m:r>
                        <a:rPr lang="en-AU" sz="2200" i="1">
                          <a:latin typeface="Cambria Math" panose="02040503050406030204" pitchFamily="18" charset="0"/>
                        </a:rPr>
                        <m:t>h</m:t>
                      </m:r>
                      <m:f>
                        <m:fPr>
                          <m:ctrlPr>
                            <a:rPr lang="en-AU" sz="2200" i="1">
                              <a:solidFill>
                                <a:srgbClr val="836967"/>
                              </a:solidFill>
                              <a:latin typeface="Cambria Math" panose="02040503050406030204" pitchFamily="18" charset="0"/>
                            </a:rPr>
                          </m:ctrlPr>
                        </m:fPr>
                        <m:num>
                          <m:r>
                            <a:rPr lang="en-AU" sz="2200" i="0">
                              <a:latin typeface="Cambria Math" panose="02040503050406030204" pitchFamily="18" charset="0"/>
                            </a:rPr>
                            <m:t>4</m:t>
                          </m:r>
                          <m:sSup>
                            <m:sSupPr>
                              <m:ctrlPr>
                                <a:rPr lang="en-AU" sz="2200" i="1">
                                  <a:solidFill>
                                    <a:srgbClr val="836967"/>
                                  </a:solidFill>
                                  <a:latin typeface="Cambria Math" panose="02040503050406030204" pitchFamily="18" charset="0"/>
                                </a:rPr>
                              </m:ctrlPr>
                            </m:sSupPr>
                            <m:e>
                              <m:r>
                                <a:rPr lang="en-AU" sz="2200" i="1">
                                  <a:latin typeface="Cambria Math" panose="02040503050406030204" pitchFamily="18" charset="0"/>
                                </a:rPr>
                                <m:t>𝜋</m:t>
                              </m:r>
                            </m:e>
                            <m:sup>
                              <m:r>
                                <a:rPr lang="en-AU" sz="2200" i="0">
                                  <a:latin typeface="Cambria Math" panose="02040503050406030204" pitchFamily="18" charset="0"/>
                                </a:rPr>
                                <m:t>2</m:t>
                              </m:r>
                            </m:sup>
                          </m:sSup>
                          <m:sSup>
                            <m:sSupPr>
                              <m:ctrlPr>
                                <a:rPr lang="en-AU" sz="2200" i="1">
                                  <a:solidFill>
                                    <a:srgbClr val="836967"/>
                                  </a:solidFill>
                                  <a:latin typeface="Cambria Math" panose="02040503050406030204" pitchFamily="18" charset="0"/>
                                </a:rPr>
                              </m:ctrlPr>
                            </m:sSupPr>
                            <m:e>
                              <m:r>
                                <a:rPr lang="en-AU" sz="2200" i="1">
                                  <a:latin typeface="Cambria Math" panose="02040503050406030204" pitchFamily="18" charset="0"/>
                                </a:rPr>
                                <m:t>𝑍</m:t>
                              </m:r>
                            </m:e>
                            <m:sup>
                              <m:r>
                                <a:rPr lang="en-AU" sz="2200" i="0">
                                  <a:latin typeface="Cambria Math" panose="02040503050406030204" pitchFamily="18" charset="0"/>
                                </a:rPr>
                                <m:t>2</m:t>
                              </m:r>
                            </m:sup>
                          </m:sSup>
                          <m:sSup>
                            <m:sSupPr>
                              <m:ctrlPr>
                                <a:rPr lang="en-AU" sz="2200" i="1">
                                  <a:solidFill>
                                    <a:srgbClr val="836967"/>
                                  </a:solidFill>
                                  <a:latin typeface="Cambria Math" panose="02040503050406030204" pitchFamily="18" charset="0"/>
                                </a:rPr>
                              </m:ctrlPr>
                            </m:sSupPr>
                            <m:e>
                              <m:r>
                                <a:rPr lang="en-AU" sz="2200" i="1">
                                  <a:latin typeface="Cambria Math" panose="02040503050406030204" pitchFamily="18" charset="0"/>
                                </a:rPr>
                                <m:t>𝑒</m:t>
                              </m:r>
                            </m:e>
                            <m:sup>
                              <m:r>
                                <a:rPr lang="en-AU" sz="2200" i="0">
                                  <a:latin typeface="Cambria Math" panose="02040503050406030204" pitchFamily="18" charset="0"/>
                                </a:rPr>
                                <m:t>4</m:t>
                              </m:r>
                            </m:sup>
                          </m:sSup>
                          <m:r>
                            <a:rPr lang="en-AU" sz="2200" i="1">
                              <a:latin typeface="Cambria Math" panose="02040503050406030204" pitchFamily="18" charset="0"/>
                            </a:rPr>
                            <m:t>𝑚</m:t>
                          </m:r>
                        </m:num>
                        <m:den>
                          <m:sSup>
                            <m:sSupPr>
                              <m:ctrlPr>
                                <a:rPr lang="en-AU" sz="2200" i="1">
                                  <a:solidFill>
                                    <a:srgbClr val="836967"/>
                                  </a:solidFill>
                                  <a:latin typeface="Cambria Math" panose="02040503050406030204" pitchFamily="18" charset="0"/>
                                </a:rPr>
                              </m:ctrlPr>
                            </m:sSupPr>
                            <m:e>
                              <m:r>
                                <a:rPr lang="en-AU" sz="2200" i="1">
                                  <a:latin typeface="Cambria Math" panose="02040503050406030204" pitchFamily="18" charset="0"/>
                                </a:rPr>
                                <m:t>𝑛</m:t>
                              </m:r>
                            </m:e>
                            <m:sup>
                              <m:r>
                                <a:rPr lang="en-AU" sz="2200" i="0">
                                  <a:latin typeface="Cambria Math" panose="02040503050406030204" pitchFamily="18" charset="0"/>
                                </a:rPr>
                                <m:t>2</m:t>
                              </m:r>
                            </m:sup>
                          </m:sSup>
                          <m:sSup>
                            <m:sSupPr>
                              <m:ctrlPr>
                                <a:rPr lang="en-AU" sz="2200" i="1">
                                  <a:solidFill>
                                    <a:srgbClr val="836967"/>
                                  </a:solidFill>
                                  <a:latin typeface="Cambria Math" panose="02040503050406030204" pitchFamily="18" charset="0"/>
                                </a:rPr>
                              </m:ctrlPr>
                            </m:sSupPr>
                            <m:e>
                              <m:r>
                                <a:rPr lang="en-AU" sz="2200" i="1">
                                  <a:latin typeface="Cambria Math" panose="02040503050406030204" pitchFamily="18" charset="0"/>
                                </a:rPr>
                                <m:t>h</m:t>
                              </m:r>
                            </m:e>
                            <m:sup>
                              <m:r>
                                <a:rPr lang="en-AU" sz="2200" i="0">
                                  <a:latin typeface="Cambria Math" panose="02040503050406030204" pitchFamily="18" charset="0"/>
                                </a:rPr>
                                <m:t>3</m:t>
                              </m:r>
                            </m:sup>
                          </m:sSup>
                        </m:den>
                      </m:f>
                      <m:r>
                        <a:rPr lang="en-AU" sz="2200" i="0">
                          <a:latin typeface="Cambria Math" panose="02040503050406030204" pitchFamily="18" charset="0"/>
                        </a:rPr>
                        <m:t>=</m:t>
                      </m:r>
                      <m:r>
                        <a:rPr lang="en-AU" sz="2200" i="1">
                          <a:latin typeface="Cambria Math" panose="02040503050406030204" pitchFamily="18" charset="0"/>
                        </a:rPr>
                        <m:t>h</m:t>
                      </m:r>
                      <m:sSub>
                        <m:sSubPr>
                          <m:ctrlPr>
                            <a:rPr lang="en-AU" sz="2200" i="1">
                              <a:solidFill>
                                <a:srgbClr val="836967"/>
                              </a:solidFill>
                              <a:latin typeface="Cambria Math" panose="02040503050406030204" pitchFamily="18" charset="0"/>
                            </a:rPr>
                          </m:ctrlPr>
                        </m:sSubPr>
                        <m:e>
                          <m:r>
                            <a:rPr lang="en-AU" sz="2200" i="1">
                              <a:latin typeface="Cambria Math" panose="02040503050406030204" pitchFamily="18" charset="0"/>
                            </a:rPr>
                            <m:t>𝜔</m:t>
                          </m:r>
                        </m:e>
                        <m:sub>
                          <m:r>
                            <a:rPr lang="en-AU" sz="2200" i="1">
                              <a:latin typeface="Cambria Math" panose="02040503050406030204" pitchFamily="18" charset="0"/>
                            </a:rPr>
                            <m:t>𝑛</m:t>
                          </m:r>
                        </m:sub>
                      </m:sSub>
                      <m:r>
                        <a:rPr lang="en-AU" sz="2200" i="0">
                          <a:latin typeface="Cambria Math" panose="02040503050406030204" pitchFamily="18" charset="0"/>
                        </a:rPr>
                        <m:t>≪</m:t>
                      </m:r>
                      <m:sSub>
                        <m:sSubPr>
                          <m:ctrlPr>
                            <a:rPr lang="en-AU" sz="2200" i="1">
                              <a:solidFill>
                                <a:srgbClr val="836967"/>
                              </a:solidFill>
                              <a:latin typeface="Cambria Math" panose="02040503050406030204" pitchFamily="18" charset="0"/>
                            </a:rPr>
                          </m:ctrlPr>
                        </m:sSubPr>
                        <m:e>
                          <m:r>
                            <a:rPr lang="en-AU" sz="2200" i="1">
                              <a:latin typeface="Cambria Math" panose="02040503050406030204" pitchFamily="18" charset="0"/>
                            </a:rPr>
                            <m:t>𝐸</m:t>
                          </m:r>
                        </m:e>
                        <m:sub>
                          <m:r>
                            <a:rPr lang="en-AU" sz="2200" i="1">
                              <a:latin typeface="Cambria Math" panose="02040503050406030204" pitchFamily="18" charset="0"/>
                            </a:rPr>
                            <m:t>𝑛</m:t>
                          </m:r>
                        </m:sub>
                      </m:sSub>
                    </m:oMath>
                  </m:oMathPara>
                </a14:m>
                <a:endParaRPr lang="en-AU" sz="2200" dirty="0"/>
              </a:p>
            </p:txBody>
          </p:sp>
        </mc:Choice>
        <mc:Fallback xmlns="">
          <p:sp>
            <p:nvSpPr>
              <p:cNvPr id="3" name="TextovéPole 2">
                <a:extLst>
                  <a:ext uri="{FF2B5EF4-FFF2-40B4-BE49-F238E27FC236}">
                    <a16:creationId xmlns:a16="http://schemas.microsoft.com/office/drawing/2014/main" id="{632EEDA5-45C8-E92B-387B-8D21511DE5B7}"/>
                  </a:ext>
                </a:extLst>
              </p:cNvPr>
              <p:cNvSpPr txBox="1">
                <a:spLocks noRot="1" noChangeAspect="1" noMove="1" noResize="1" noEditPoints="1" noAdjustHandles="1" noChangeArrowheads="1" noChangeShapeType="1" noTextEdit="1"/>
              </p:cNvSpPr>
              <p:nvPr/>
            </p:nvSpPr>
            <p:spPr>
              <a:xfrm>
                <a:off x="305197" y="3356441"/>
                <a:ext cx="8380073" cy="819520"/>
              </a:xfrm>
              <a:prstGeom prst="rect">
                <a:avLst/>
              </a:prstGeom>
              <a:blipFill>
                <a:blip r:embed="rId4"/>
                <a:stretch>
                  <a:fillRect/>
                </a:stretch>
              </a:blipFill>
            </p:spPr>
            <p:txBody>
              <a:bodyPr/>
              <a:lstStyle/>
              <a:p>
                <a:r>
                  <a:rPr lang="en-AU">
                    <a:noFill/>
                  </a:rPr>
                  <a:t> </a:t>
                </a:r>
              </a:p>
            </p:txBody>
          </p:sp>
        </mc:Fallback>
      </mc:AlternateContent>
      <p:sp>
        <p:nvSpPr>
          <p:cNvPr id="5" name="TextovéPole 4">
            <a:extLst>
              <a:ext uri="{FF2B5EF4-FFF2-40B4-BE49-F238E27FC236}">
                <a16:creationId xmlns:a16="http://schemas.microsoft.com/office/drawing/2014/main" id="{028A186E-E15E-2D37-685E-8AF4768C997C}"/>
              </a:ext>
            </a:extLst>
          </p:cNvPr>
          <p:cNvSpPr txBox="1"/>
          <p:nvPr/>
        </p:nvSpPr>
        <p:spPr>
          <a:xfrm>
            <a:off x="323850" y="5002517"/>
            <a:ext cx="8676482" cy="1769715"/>
          </a:xfrm>
          <a:prstGeom prst="rect">
            <a:avLst/>
          </a:prstGeom>
          <a:noFill/>
        </p:spPr>
        <p:txBody>
          <a:bodyPr wrap="square">
            <a:spAutoFit/>
          </a:bodyPr>
          <a:lstStyle/>
          <a:p>
            <a:r>
              <a:rPr lang="cs-CZ" sz="2000" dirty="0" err="1">
                <a:latin typeface="Arial" panose="020B0604020202020204" pitchFamily="34" charset="0"/>
                <a:cs typeface="Arial" panose="020B0604020202020204" pitchFamily="34" charset="0"/>
              </a:rPr>
              <a:t>Bohr</a:t>
            </a:r>
            <a:r>
              <a:rPr lang="cs-CZ" sz="2000" dirty="0">
                <a:latin typeface="Arial" panose="020B0604020202020204" pitchFamily="34" charset="0"/>
                <a:cs typeface="Arial" panose="020B0604020202020204" pitchFamily="34" charset="0"/>
              </a:rPr>
              <a:t> made </a:t>
            </a:r>
            <a:r>
              <a:rPr lang="cs-CZ" sz="2000" dirty="0" err="1">
                <a:latin typeface="Arial" panose="020B0604020202020204" pitchFamily="34" charset="0"/>
                <a:cs typeface="Arial" panose="020B0604020202020204" pitchFamily="34" charset="0"/>
              </a:rPr>
              <a:t>correspondence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principle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b="1" dirty="0">
                <a:solidFill>
                  <a:srgbClr val="0033CC"/>
                </a:solidFill>
                <a:latin typeface="Arial" panose="020B0604020202020204" pitchFamily="34" charset="0"/>
                <a:cs typeface="Arial" panose="020B0604020202020204" pitchFamily="34" charset="0"/>
              </a:rPr>
              <a:t>basic </a:t>
            </a:r>
            <a:r>
              <a:rPr lang="cs-CZ" sz="2000" b="1" dirty="0" err="1">
                <a:solidFill>
                  <a:srgbClr val="0033CC"/>
                </a:solidFill>
                <a:latin typeface="Arial" panose="020B0604020202020204" pitchFamily="34" charset="0"/>
                <a:cs typeface="Arial" panose="020B0604020202020204" pitchFamily="34" charset="0"/>
              </a:rPr>
              <a:t>principle</a:t>
            </a:r>
            <a:r>
              <a:rPr lang="cs-CZ" sz="2000" b="1" dirty="0">
                <a:solidFill>
                  <a:srgbClr val="0033CC"/>
                </a:solidFill>
                <a:latin typeface="Arial" panose="020B0604020202020204" pitchFamily="34" charset="0"/>
                <a:cs typeface="Arial" panose="020B0604020202020204" pitchFamily="34" charset="0"/>
              </a:rPr>
              <a:t> his </a:t>
            </a:r>
            <a:r>
              <a:rPr lang="cs-CZ" sz="2000" b="1" dirty="0" err="1">
                <a:solidFill>
                  <a:srgbClr val="0033CC"/>
                </a:solidFill>
                <a:latin typeface="Arial" panose="020B0604020202020204" pitchFamily="34" charset="0"/>
                <a:cs typeface="Arial" panose="020B0604020202020204" pitchFamily="34" charset="0"/>
              </a:rPr>
              <a:t>attempt</a:t>
            </a:r>
            <a:r>
              <a:rPr lang="cs-CZ" sz="2000" b="1" dirty="0">
                <a:solidFill>
                  <a:srgbClr val="0033CC"/>
                </a:solidFill>
                <a:latin typeface="Arial" panose="020B0604020202020204" pitchFamily="34" charset="0"/>
                <a:cs typeface="Arial" panose="020B0604020202020204" pitchFamily="34" charset="0"/>
              </a:rPr>
              <a:t> to </a:t>
            </a:r>
            <a:r>
              <a:rPr lang="cs-CZ" sz="2000" b="1" dirty="0" err="1">
                <a:solidFill>
                  <a:srgbClr val="0033CC"/>
                </a:solidFill>
                <a:latin typeface="Arial" panose="020B0604020202020204" pitchFamily="34" charset="0"/>
                <a:cs typeface="Arial" panose="020B0604020202020204" pitchFamily="34" charset="0"/>
              </a:rPr>
              <a:t>construct</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Quantum</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Mechanics</a:t>
            </a:r>
            <a:r>
              <a:rPr lang="cs-CZ" sz="2000" dirty="0">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without</a:t>
            </a:r>
            <a:r>
              <a:rPr lang="cs-CZ" sz="2000" b="1" dirty="0">
                <a:solidFill>
                  <a:srgbClr val="FF0000"/>
                </a:solidFill>
                <a:latin typeface="Arial" panose="020B0604020202020204" pitchFamily="34" charset="0"/>
                <a:cs typeface="Arial" panose="020B0604020202020204" pitchFamily="34" charset="0"/>
              </a:rPr>
              <a:t> Einstein </a:t>
            </a:r>
            <a:r>
              <a:rPr lang="cs-CZ" sz="2000" b="1" dirty="0" err="1">
                <a:solidFill>
                  <a:srgbClr val="FF0000"/>
                </a:solidFill>
                <a:latin typeface="Arial" panose="020B0604020202020204" pitchFamily="34" charset="0"/>
                <a:cs typeface="Arial" panose="020B0604020202020204" pitchFamily="34" charset="0"/>
              </a:rPr>
              <a:t>concept</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of</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the</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photon</a:t>
            </a:r>
            <a:r>
              <a:rPr lang="cs-CZ" sz="2000" b="1" dirty="0">
                <a:solidFill>
                  <a:srgbClr val="FF0000"/>
                </a:solidFill>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which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heavily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relied</a:t>
            </a:r>
            <a:r>
              <a:rPr lang="cs-CZ" sz="2000" dirty="0">
                <a:latin typeface="Arial" panose="020B0604020202020204" pitchFamily="34" charset="0"/>
                <a:cs typeface="Arial" panose="020B0604020202020204" pitchFamily="34" charset="0"/>
              </a:rPr>
              <a:t> on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classical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concepts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electron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orbitals</a:t>
            </a:r>
            <a:r>
              <a:rPr lang="cs-CZ" sz="2000" dirty="0">
                <a:latin typeface="Arial" panose="020B0604020202020204" pitchFamily="34" charset="0"/>
                <a:cs typeface="Arial" panose="020B0604020202020204" pitchFamily="34" charset="0"/>
              </a:rPr>
              <a:t> and </a:t>
            </a:r>
            <a:r>
              <a:rPr lang="cs-CZ" sz="2000" dirty="0" err="1">
                <a:latin typeface="Arial" panose="020B0604020202020204" pitchFamily="34" charset="0"/>
                <a:cs typeface="Arial" panose="020B0604020202020204" pitchFamily="34" charset="0"/>
              </a:rPr>
              <a:t>their</a:t>
            </a:r>
            <a:r>
              <a:rPr lang="cs-CZ" sz="2000" dirty="0">
                <a:latin typeface="Arial" panose="020B0604020202020204" pitchFamily="34" charset="0"/>
                <a:cs typeface="Arial" panose="020B0604020202020204" pitchFamily="34" charset="0"/>
              </a:rPr>
              <a:t> Fourier </a:t>
            </a:r>
            <a:r>
              <a:rPr lang="cs-CZ" sz="2000" dirty="0" err="1">
                <a:latin typeface="Arial" panose="020B0604020202020204" pitchFamily="34" charset="0"/>
                <a:cs typeface="Arial" panose="020B0604020202020204" pitchFamily="34" charset="0"/>
              </a:rPr>
              <a:t>decomposition</a:t>
            </a:r>
            <a:r>
              <a:rPr lang="cs-CZ" sz="2000" dirty="0">
                <a:latin typeface="Arial" panose="020B0604020202020204" pitchFamily="34" charset="0"/>
                <a:cs typeface="Arial" panose="020B0604020202020204" pitchFamily="34" charset="0"/>
              </a:rPr>
              <a:t>. </a:t>
            </a:r>
            <a:r>
              <a:rPr lang="cs-CZ" sz="2000" b="1" dirty="0">
                <a:solidFill>
                  <a:srgbClr val="0033CC"/>
                </a:solidFill>
                <a:latin typeface="Arial" panose="020B0604020202020204" pitchFamily="34" charset="0"/>
                <a:cs typeface="Arial" panose="020B0604020202020204" pitchFamily="34" charset="0"/>
              </a:rPr>
              <a:t>It </a:t>
            </a:r>
            <a:r>
              <a:rPr lang="cs-CZ" sz="2000" b="1" dirty="0" err="1">
                <a:solidFill>
                  <a:srgbClr val="0033CC"/>
                </a:solidFill>
                <a:latin typeface="Arial" panose="020B0604020202020204" pitchFamily="34" charset="0"/>
                <a:cs typeface="Arial" panose="020B0604020202020204" pitchFamily="34" charset="0"/>
              </a:rPr>
              <a:t>ultimately</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failed</a:t>
            </a:r>
            <a:r>
              <a:rPr lang="cs-CZ" sz="2000" b="1" dirty="0">
                <a:solidFill>
                  <a:srgbClr val="0033CC"/>
                </a:solidFill>
                <a:latin typeface="Arial" panose="020B0604020202020204" pitchFamily="34" charset="0"/>
                <a:cs typeface="Arial" panose="020B0604020202020204" pitchFamily="34" charset="0"/>
              </a:rPr>
              <a:t> but </a:t>
            </a:r>
            <a:r>
              <a:rPr lang="cs-CZ" sz="2000" b="1" dirty="0" err="1">
                <a:solidFill>
                  <a:srgbClr val="0033CC"/>
                </a:solidFill>
                <a:latin typeface="Arial" panose="020B0604020202020204" pitchFamily="34" charset="0"/>
                <a:cs typeface="Arial" panose="020B0604020202020204" pitchFamily="34" charset="0"/>
              </a:rPr>
              <a:t>was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starting</a:t>
            </a:r>
            <a:r>
              <a:rPr lang="cs-CZ" sz="2000" b="1" dirty="0">
                <a:solidFill>
                  <a:srgbClr val="0033CC"/>
                </a:solidFill>
                <a:latin typeface="Arial" panose="020B0604020202020204" pitchFamily="34" charset="0"/>
                <a:cs typeface="Arial" panose="020B0604020202020204" pitchFamily="34" charset="0"/>
              </a:rPr>
              <a:t> point </a:t>
            </a:r>
            <a:r>
              <a:rPr lang="cs-CZ" sz="2000" b="1" dirty="0" err="1">
                <a:solidFill>
                  <a:srgbClr val="0033CC"/>
                </a:solidFill>
                <a:latin typeface="Arial" panose="020B0604020202020204" pitchFamily="34" charset="0"/>
                <a:cs typeface="Arial" panose="020B0604020202020204" pitchFamily="34" charset="0"/>
              </a:rPr>
              <a:t>for</a:t>
            </a:r>
            <a:r>
              <a:rPr lang="cs-CZ" sz="2000" b="1" dirty="0">
                <a:solidFill>
                  <a:srgbClr val="0033CC"/>
                </a:solidFill>
                <a:latin typeface="Arial" panose="020B0604020202020204" pitchFamily="34" charset="0"/>
                <a:cs typeface="Arial" panose="020B0604020202020204" pitchFamily="34" charset="0"/>
              </a:rPr>
              <a:t> Heisenberg matrix </a:t>
            </a:r>
            <a:r>
              <a:rPr lang="cs-CZ" sz="2000" b="1" dirty="0" err="1">
                <a:solidFill>
                  <a:srgbClr val="0033CC"/>
                </a:solidFill>
                <a:latin typeface="Arial" panose="020B0604020202020204" pitchFamily="34" charset="0"/>
                <a:cs typeface="Arial" panose="020B0604020202020204" pitchFamily="34" charset="0"/>
              </a:rPr>
              <a:t>mechanics</a:t>
            </a:r>
            <a:r>
              <a:rPr lang="cs-CZ" sz="2000" b="1" dirty="0">
                <a:solidFill>
                  <a:srgbClr val="0033CC"/>
                </a:solidFill>
                <a:latin typeface="Arial" panose="020B0604020202020204" pitchFamily="34" charset="0"/>
                <a:cs typeface="Arial" panose="020B0604020202020204" pitchFamily="34" charset="0"/>
              </a:rPr>
              <a:t>.</a:t>
            </a:r>
          </a:p>
          <a:p>
            <a:endParaRPr lang="cs-CZ" sz="900" dirty="0">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C5DDFCDB-4766-16F8-B5B8-BFF51ED17D3E}"/>
              </a:ext>
            </a:extLst>
          </p:cNvPr>
          <p:cNvSpPr>
            <a:spLocks noGrp="1"/>
          </p:cNvSpPr>
          <p:nvPr>
            <p:ph type="sldNum" sz="quarter" idx="12"/>
          </p:nvPr>
        </p:nvSpPr>
        <p:spPr/>
        <p:txBody>
          <a:bodyPr/>
          <a:lstStyle/>
          <a:p>
            <a:fld id="{E32C4829-0E20-40A4-81C2-06447E714AD2}" type="slidenum">
              <a:rPr lang="cs-CZ" smtClean="0"/>
              <a:t>26</a:t>
            </a:fld>
            <a:endParaRPr lang="cs-CZ"/>
          </a:p>
        </p:txBody>
      </p:sp>
      <p:sp>
        <p:nvSpPr>
          <p:cNvPr id="4" name="Zástupný symbol pro datum 3">
            <a:extLst>
              <a:ext uri="{FF2B5EF4-FFF2-40B4-BE49-F238E27FC236}">
                <a16:creationId xmlns:a16="http://schemas.microsoft.com/office/drawing/2014/main" id="{E9885F3D-45A6-4286-1BF8-D1283CF6ED36}"/>
              </a:ext>
            </a:extLst>
          </p:cNvPr>
          <p:cNvSpPr>
            <a:spLocks noGrp="1"/>
          </p:cNvSpPr>
          <p:nvPr>
            <p:ph type="dt" sz="half" idx="10"/>
          </p:nvPr>
        </p:nvSpPr>
        <p:spPr/>
        <p:txBody>
          <a:bodyPr/>
          <a:lstStyle/>
          <a:p>
            <a:r>
              <a:rPr lang="cs-CZ"/>
              <a:t>27.11.2024</a:t>
            </a:r>
          </a:p>
        </p:txBody>
      </p:sp>
      <p:sp>
        <p:nvSpPr>
          <p:cNvPr id="6" name="Zástupný symbol pro zápatí 5">
            <a:extLst>
              <a:ext uri="{FF2B5EF4-FFF2-40B4-BE49-F238E27FC236}">
                <a16:creationId xmlns:a16="http://schemas.microsoft.com/office/drawing/2014/main" id="{5CA30023-CD1B-BE6F-F379-4CA00347F967}"/>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22785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fade">
                                      <p:cBhvr>
                                        <p:cTn id="7" dur="10"/>
                                        <p:tgtEl>
                                          <p:spTgt spid="44037"/>
                                        </p:tgtEl>
                                      </p:cBhvr>
                                    </p:animEffect>
                                  </p:childTnLst>
                                </p:cTn>
                              </p:par>
                              <p:par>
                                <p:cTn id="8" presetID="10" presetClass="entr" presetSubtype="0" fill="hold" nodeType="withEffect">
                                  <p:stCondLst>
                                    <p:cond delay="0"/>
                                  </p:stCondLst>
                                  <p:childTnLst>
                                    <p:set>
                                      <p:cBhvr>
                                        <p:cTn id="9" dur="1" fill="hold">
                                          <p:stCondLst>
                                            <p:cond delay="0"/>
                                          </p:stCondLst>
                                        </p:cTn>
                                        <p:tgtEl>
                                          <p:spTgt spid="44034">
                                            <p:txEl>
                                              <p:pRg st="0" end="0"/>
                                            </p:txEl>
                                          </p:spTgt>
                                        </p:tgtEl>
                                        <p:attrNameLst>
                                          <p:attrName>style.visibility</p:attrName>
                                        </p:attrNameLst>
                                      </p:cBhvr>
                                      <p:to>
                                        <p:strVal val="visible"/>
                                      </p:to>
                                    </p:set>
                                    <p:animEffect transition="in" filter="fade">
                                      <p:cBhvr>
                                        <p:cTn id="10" dur="10"/>
                                        <p:tgtEl>
                                          <p:spTgt spid="4403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4034">
                                            <p:txEl>
                                              <p:pRg st="2" end="2"/>
                                            </p:txEl>
                                          </p:spTgt>
                                        </p:tgtEl>
                                        <p:attrNameLst>
                                          <p:attrName>style.visibility</p:attrName>
                                        </p:attrNameLst>
                                      </p:cBhvr>
                                      <p:to>
                                        <p:strVal val="visible"/>
                                      </p:to>
                                    </p:set>
                                    <p:animEffect transition="in" filter="fade">
                                      <p:cBhvr>
                                        <p:cTn id="15" dur="10"/>
                                        <p:tgtEl>
                                          <p:spTgt spid="4403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4040"/>
                                        </p:tgtEl>
                                        <p:attrNameLst>
                                          <p:attrName>style.visibility</p:attrName>
                                        </p:attrNameLst>
                                      </p:cBhvr>
                                      <p:to>
                                        <p:strVal val="visible"/>
                                      </p:to>
                                    </p:set>
                                    <p:animEffect transition="in" filter="fade">
                                      <p:cBhvr>
                                        <p:cTn id="21" dur="10"/>
                                        <p:tgtEl>
                                          <p:spTgt spid="4404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P spid="44040" grpId="0"/>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6A31AC9-59B2-BD0B-ADC5-16215BE38C2C}"/>
              </a:ext>
            </a:extLst>
          </p:cNvPr>
          <p:cNvSpPr txBox="1"/>
          <p:nvPr/>
        </p:nvSpPr>
        <p:spPr>
          <a:xfrm>
            <a:off x="1227975" y="261152"/>
            <a:ext cx="6688049" cy="707886"/>
          </a:xfrm>
          <a:prstGeom prst="rect">
            <a:avLst/>
          </a:prstGeom>
          <a:noFill/>
        </p:spPr>
        <p:txBody>
          <a:bodyPr wrap="none" rtlCol="0">
            <a:spAutoFit/>
          </a:bodyPr>
          <a:lstStyle/>
          <a:p>
            <a:r>
              <a:rPr lang="cs-CZ" sz="4000" b="1" dirty="0">
                <a:solidFill>
                  <a:srgbClr val="0033CC"/>
                </a:solidFill>
              </a:rPr>
              <a:t>Robert </a:t>
            </a:r>
            <a:r>
              <a:rPr lang="cs-CZ" sz="4000" b="1" dirty="0" err="1">
                <a:solidFill>
                  <a:srgbClr val="0033CC"/>
                </a:solidFill>
                <a:latin typeface="Arial" panose="020B0604020202020204" pitchFamily="34" charset="0"/>
                <a:cs typeface="Arial" panose="020B0604020202020204" pitchFamily="34" charset="0"/>
              </a:rPr>
              <a:t>Millikan</a:t>
            </a:r>
            <a:r>
              <a:rPr lang="cs-CZ" sz="4000" b="1" dirty="0">
                <a:solidFill>
                  <a:srgbClr val="0033CC"/>
                </a:solidFill>
                <a:latin typeface="Arial" panose="020B0604020202020204" pitchFamily="34" charset="0"/>
                <a:cs typeface="Arial" panose="020B0604020202020204" pitchFamily="34" charset="0"/>
              </a:rPr>
              <a:t> (1865-1953)</a:t>
            </a:r>
          </a:p>
        </p:txBody>
      </p:sp>
      <p:pic>
        <p:nvPicPr>
          <p:cNvPr id="4" name="Obrázek 3" descr="Obsah obrázku Lidská tvář, portrét, oblečení, osoba&#10;&#10;Popis byl vytvořen automaticky">
            <a:extLst>
              <a:ext uri="{FF2B5EF4-FFF2-40B4-BE49-F238E27FC236}">
                <a16:creationId xmlns:a16="http://schemas.microsoft.com/office/drawing/2014/main" id="{3259D1A4-691C-8F2D-3538-BFD0C3D510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29" y="1127640"/>
            <a:ext cx="4153829" cy="5469208"/>
          </a:xfrm>
          <a:prstGeom prst="rect">
            <a:avLst/>
          </a:prstGeom>
        </p:spPr>
      </p:pic>
      <p:pic>
        <p:nvPicPr>
          <p:cNvPr id="6" name="Obrázek 5" descr="Obsah obrázku Lidská tvář, portrét, osoba, oblečení&#10;&#10;Popis byl vytvořen automaticky">
            <a:extLst>
              <a:ext uri="{FF2B5EF4-FFF2-40B4-BE49-F238E27FC236}">
                <a16:creationId xmlns:a16="http://schemas.microsoft.com/office/drawing/2014/main" id="{9AB84D9C-45FC-48A0-1EEC-4D1E410E1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437" y="1206188"/>
            <a:ext cx="4054513" cy="5390659"/>
          </a:xfrm>
          <a:prstGeom prst="rect">
            <a:avLst/>
          </a:prstGeom>
        </p:spPr>
      </p:pic>
      <p:sp>
        <p:nvSpPr>
          <p:cNvPr id="3" name="Zástupný symbol pro číslo snímku 2">
            <a:extLst>
              <a:ext uri="{FF2B5EF4-FFF2-40B4-BE49-F238E27FC236}">
                <a16:creationId xmlns:a16="http://schemas.microsoft.com/office/drawing/2014/main" id="{F222EEE5-9C55-38C1-CBBE-8EFF89CE39C2}"/>
              </a:ext>
            </a:extLst>
          </p:cNvPr>
          <p:cNvSpPr>
            <a:spLocks noGrp="1"/>
          </p:cNvSpPr>
          <p:nvPr>
            <p:ph type="sldNum" sz="quarter" idx="12"/>
          </p:nvPr>
        </p:nvSpPr>
        <p:spPr/>
        <p:txBody>
          <a:bodyPr/>
          <a:lstStyle/>
          <a:p>
            <a:fld id="{E32C4829-0E20-40A4-81C2-06447E714AD2}" type="slidenum">
              <a:rPr lang="cs-CZ" smtClean="0"/>
              <a:t>27</a:t>
            </a:fld>
            <a:endParaRPr lang="cs-CZ"/>
          </a:p>
        </p:txBody>
      </p:sp>
      <p:sp>
        <p:nvSpPr>
          <p:cNvPr id="5" name="Zástupný symbol pro datum 4">
            <a:extLst>
              <a:ext uri="{FF2B5EF4-FFF2-40B4-BE49-F238E27FC236}">
                <a16:creationId xmlns:a16="http://schemas.microsoft.com/office/drawing/2014/main" id="{2AD87A95-47DC-6E57-4A17-7643D5348E38}"/>
              </a:ext>
            </a:extLst>
          </p:cNvPr>
          <p:cNvSpPr>
            <a:spLocks noGrp="1"/>
          </p:cNvSpPr>
          <p:nvPr>
            <p:ph type="dt" sz="half" idx="10"/>
          </p:nvPr>
        </p:nvSpPr>
        <p:spPr/>
        <p:txBody>
          <a:bodyPr/>
          <a:lstStyle/>
          <a:p>
            <a:r>
              <a:rPr lang="cs-CZ"/>
              <a:t>27.11.2024</a:t>
            </a:r>
          </a:p>
        </p:txBody>
      </p:sp>
      <p:sp>
        <p:nvSpPr>
          <p:cNvPr id="7" name="Zástupný symbol pro zápatí 6">
            <a:extLst>
              <a:ext uri="{FF2B5EF4-FFF2-40B4-BE49-F238E27FC236}">
                <a16:creationId xmlns:a16="http://schemas.microsoft.com/office/drawing/2014/main" id="{A9A8FA6A-68EB-3E54-ADDA-5C1298EFDF23}"/>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799143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6EFBEF5-3D53-FEBB-655B-4B0F613FBF26}"/>
              </a:ext>
            </a:extLst>
          </p:cNvPr>
          <p:cNvPicPr>
            <a:picLocks noChangeAspect="1"/>
          </p:cNvPicPr>
          <p:nvPr/>
        </p:nvPicPr>
        <p:blipFill>
          <a:blip r:embed="rId2"/>
          <a:stretch>
            <a:fillRect/>
          </a:stretch>
        </p:blipFill>
        <p:spPr>
          <a:xfrm>
            <a:off x="727776" y="1463948"/>
            <a:ext cx="7688448" cy="5179023"/>
          </a:xfrm>
          <a:prstGeom prst="rect">
            <a:avLst/>
          </a:prstGeom>
        </p:spPr>
      </p:pic>
      <p:sp>
        <p:nvSpPr>
          <p:cNvPr id="2" name="TextovéPole 1">
            <a:extLst>
              <a:ext uri="{FF2B5EF4-FFF2-40B4-BE49-F238E27FC236}">
                <a16:creationId xmlns:a16="http://schemas.microsoft.com/office/drawing/2014/main" id="{D60A517D-4B1A-070D-1457-493D9A8E912F}"/>
              </a:ext>
            </a:extLst>
          </p:cNvPr>
          <p:cNvSpPr txBox="1"/>
          <p:nvPr/>
        </p:nvSpPr>
        <p:spPr>
          <a:xfrm>
            <a:off x="214487" y="0"/>
            <a:ext cx="8857902" cy="1323439"/>
          </a:xfrm>
          <a:prstGeom prst="rect">
            <a:avLst/>
          </a:prstGeom>
          <a:noFill/>
        </p:spPr>
        <p:txBody>
          <a:bodyPr wrap="square">
            <a:spAutoFit/>
          </a:bodyPr>
          <a:lstStyle/>
          <a:p>
            <a:r>
              <a:rPr lang="cs-CZ" sz="2000" kern="100" dirty="0" err="1">
                <a:effectLst/>
                <a:latin typeface="Arial" panose="020B0604020202020204" pitchFamily="34" charset="0"/>
                <a:ea typeface="Aptos" panose="020B0004020202020204" pitchFamily="34" charset="0"/>
                <a:cs typeface="Arial" panose="020B0604020202020204" pitchFamily="34" charset="0"/>
              </a:rPr>
              <a:t>Millikan</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began</a:t>
            </a:r>
            <a:r>
              <a:rPr lang="cs-CZ" sz="2000" kern="100" dirty="0">
                <a:effectLst/>
                <a:latin typeface="Arial" panose="020B0604020202020204" pitchFamily="34" charset="0"/>
                <a:ea typeface="Aptos" panose="020B0004020202020204" pitchFamily="34" charset="0"/>
                <a:cs typeface="Arial" panose="020B0604020202020204" pitchFamily="34" charset="0"/>
              </a:rPr>
              <a:t> his </a:t>
            </a:r>
            <a:r>
              <a:rPr lang="cs-CZ" sz="2000" kern="100" dirty="0" err="1">
                <a:effectLst/>
                <a:latin typeface="Arial" panose="020B0604020202020204" pitchFamily="34" charset="0"/>
                <a:ea typeface="Aptos" panose="020B0004020202020204" pitchFamily="34" charset="0"/>
                <a:cs typeface="Arial" panose="020B0604020202020204" pitchFamily="34" charset="0"/>
              </a:rPr>
              <a:t>photoelectric</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effect</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experiments</a:t>
            </a:r>
            <a:r>
              <a:rPr lang="cs-CZ" sz="2000" kern="100" dirty="0">
                <a:effectLst/>
                <a:latin typeface="Arial" panose="020B0604020202020204" pitchFamily="34" charset="0"/>
                <a:ea typeface="Aptos" panose="020B0004020202020204" pitchFamily="34" charset="0"/>
                <a:cs typeface="Arial" panose="020B0604020202020204" pitchFamily="34" charset="0"/>
              </a:rPr>
              <a:t> in 1912</a:t>
            </a:r>
            <a:r>
              <a:rPr lang="cs-CZ" sz="2000" kern="100" dirty="0">
                <a:latin typeface="Arial" panose="020B0604020202020204" pitchFamily="34" charset="0"/>
                <a:ea typeface="Aptos" panose="020B0004020202020204" pitchFamily="34" charset="0"/>
                <a:cs typeface="Arial" panose="020B0604020202020204" pitchFamily="34" charset="0"/>
              </a:rPr>
              <a:t> and </a:t>
            </a:r>
            <a:r>
              <a:rPr lang="cs-CZ" sz="2000" kern="100" dirty="0" err="1">
                <a:latin typeface="Arial" panose="020B0604020202020204" pitchFamily="34" charset="0"/>
                <a:ea typeface="Aptos" panose="020B0004020202020204" pitchFamily="34" charset="0"/>
                <a:cs typeface="Arial" panose="020B0604020202020204" pitchFamily="34" charset="0"/>
              </a:rPr>
              <a:t>found</a:t>
            </a:r>
            <a:r>
              <a:rPr lang="cs-CZ" sz="2000" kern="100" dirty="0">
                <a:latin typeface="Arial" panose="020B0604020202020204" pitchFamily="34" charset="0"/>
                <a:ea typeface="Aptos" panose="020B0004020202020204" pitchFamily="34" charset="0"/>
                <a:cs typeface="Arial" panose="020B0604020202020204" pitchFamily="34" charset="0"/>
              </a:rPr>
              <a:t> </a:t>
            </a:r>
            <a:r>
              <a:rPr lang="cs-CZ" sz="2000" kern="100" dirty="0" err="1">
                <a:latin typeface="Arial" panose="020B0604020202020204" pitchFamily="34" charset="0"/>
                <a:ea typeface="Aptos" panose="020B0004020202020204" pitchFamily="34" charset="0"/>
                <a:cs typeface="Arial" panose="020B0604020202020204" pitchFamily="34" charset="0"/>
              </a:rPr>
              <a:t>that</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radiation</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over</a:t>
            </a:r>
            <a:r>
              <a:rPr lang="cs-CZ" sz="2000" kern="100" dirty="0">
                <a:effectLst/>
                <a:latin typeface="Arial" panose="020B0604020202020204" pitchFamily="34" charset="0"/>
                <a:ea typeface="Aptos" panose="020B0004020202020204" pitchFamily="34" charset="0"/>
                <a:cs typeface="Arial" panose="020B0604020202020204" pitchFamily="34" charset="0"/>
              </a:rPr>
              <a:t> a </a:t>
            </a:r>
            <a:r>
              <a:rPr lang="cs-CZ" sz="2000" kern="100" dirty="0" err="1">
                <a:effectLst/>
                <a:latin typeface="Arial" panose="020B0604020202020204" pitchFamily="34" charset="0"/>
                <a:ea typeface="Aptos" panose="020B0004020202020204" pitchFamily="34" charset="0"/>
                <a:cs typeface="Arial" panose="020B0604020202020204" pitchFamily="34" charset="0"/>
              </a:rPr>
              <a:t>wide</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range</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of</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frequencies</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ejected</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photoelectrons</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from</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alkali</a:t>
            </a:r>
            <a:r>
              <a:rPr lang="cs-CZ" sz="2000" kern="100" dirty="0">
                <a:effectLst/>
                <a:latin typeface="Arial" panose="020B0604020202020204" pitchFamily="34" charset="0"/>
                <a:ea typeface="Aptos" panose="020B0004020202020204" pitchFamily="34" charset="0"/>
                <a:cs typeface="Arial" panose="020B0604020202020204" pitchFamily="34" charset="0"/>
              </a:rPr>
              <a:t> metals, lithium, </a:t>
            </a:r>
            <a:r>
              <a:rPr lang="cs-CZ" sz="2000" kern="100" dirty="0" err="1">
                <a:effectLst/>
                <a:latin typeface="Arial" panose="020B0604020202020204" pitchFamily="34" charset="0"/>
                <a:ea typeface="Aptos" panose="020B0004020202020204" pitchFamily="34" charset="0"/>
                <a:cs typeface="Arial" panose="020B0604020202020204" pitchFamily="34" charset="0"/>
              </a:rPr>
              <a:t>sodium</a:t>
            </a:r>
            <a:r>
              <a:rPr lang="cs-CZ" sz="2000" kern="100" dirty="0">
                <a:effectLst/>
                <a:latin typeface="Arial" panose="020B0604020202020204" pitchFamily="34" charset="0"/>
                <a:ea typeface="Aptos" panose="020B0004020202020204" pitchFamily="34" charset="0"/>
                <a:cs typeface="Arial" panose="020B0604020202020204" pitchFamily="34" charset="0"/>
              </a:rPr>
              <a:t>, and </a:t>
            </a:r>
            <a:r>
              <a:rPr lang="cs-CZ" sz="2000" kern="100" dirty="0" err="1">
                <a:effectLst/>
                <a:latin typeface="Arial" panose="020B0604020202020204" pitchFamily="34" charset="0"/>
                <a:ea typeface="Aptos" panose="020B0004020202020204" pitchFamily="34" charset="0"/>
                <a:cs typeface="Arial" panose="020B0604020202020204" pitchFamily="34" charset="0"/>
              </a:rPr>
              <a:t>potassium</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a:latin typeface="Arial" panose="020B0604020202020204" pitchFamily="34" charset="0"/>
                <a:ea typeface="Aptos" panose="020B0004020202020204" pitchFamily="34" charset="0"/>
                <a:cs typeface="Arial" panose="020B0604020202020204" pitchFamily="34" charset="0"/>
              </a:rPr>
              <a:t>His </a:t>
            </a:r>
            <a:r>
              <a:rPr lang="cs-CZ" sz="2000" kern="100" dirty="0" err="1">
                <a:latin typeface="Arial" panose="020B0604020202020204" pitchFamily="34" charset="0"/>
                <a:ea typeface="Aptos" panose="020B0004020202020204" pitchFamily="34" charset="0"/>
                <a:cs typeface="Arial" panose="020B0604020202020204" pitchFamily="34" charset="0"/>
              </a:rPr>
              <a:t>results</a:t>
            </a:r>
            <a:r>
              <a:rPr lang="cs-CZ" sz="2000" kern="100" dirty="0">
                <a:latin typeface="Arial" panose="020B0604020202020204" pitchFamily="34" charset="0"/>
                <a:ea typeface="Aptos" panose="020B0004020202020204" pitchFamily="34" charset="0"/>
                <a:cs typeface="Arial" panose="020B0604020202020204" pitchFamily="34" charset="0"/>
              </a:rPr>
              <a:t> </a:t>
            </a:r>
            <a:r>
              <a:rPr lang="cs-CZ" sz="2000" kern="100" dirty="0" err="1">
                <a:latin typeface="Arial" panose="020B0604020202020204" pitchFamily="34" charset="0"/>
                <a:ea typeface="Aptos" panose="020B0004020202020204" pitchFamily="34" charset="0"/>
                <a:cs typeface="Arial" panose="020B0604020202020204" pitchFamily="34" charset="0"/>
              </a:rPr>
              <a:t>of</a:t>
            </a:r>
            <a:r>
              <a:rPr lang="cs-CZ" sz="2000" kern="100" dirty="0">
                <a:latin typeface="Arial" panose="020B0604020202020204" pitchFamily="34" charset="0"/>
                <a:ea typeface="Aptos" panose="020B0004020202020204" pitchFamily="34" charset="0"/>
                <a:cs typeface="Arial" panose="020B0604020202020204" pitchFamily="34" charset="0"/>
              </a:rPr>
              <a:t> </a:t>
            </a:r>
            <a:r>
              <a:rPr lang="cs-CZ" sz="2000" kern="100" dirty="0">
                <a:effectLst/>
                <a:latin typeface="Arial" panose="020B0604020202020204" pitchFamily="34" charset="0"/>
                <a:ea typeface="Aptos" panose="020B0004020202020204" pitchFamily="34" charset="0"/>
                <a:cs typeface="Arial" panose="020B0604020202020204" pitchFamily="34" charset="0"/>
              </a:rPr>
              <a:t>1916</a:t>
            </a:r>
            <a:r>
              <a:rPr lang="cs-CZ" sz="20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left</a:t>
            </a:r>
            <a:r>
              <a:rPr lang="cs-CZ" sz="20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no </a:t>
            </a:r>
            <a:r>
              <a:rPr lang="cs-CZ" sz="2000" b="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doubt</a:t>
            </a:r>
            <a:r>
              <a:rPr lang="cs-CZ" sz="20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about</a:t>
            </a:r>
            <a:r>
              <a:rPr lang="cs-CZ" sz="20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the</a:t>
            </a:r>
            <a:r>
              <a:rPr lang="cs-CZ" sz="20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complete</a:t>
            </a:r>
            <a:r>
              <a:rPr lang="cs-CZ" sz="20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validity </a:t>
            </a:r>
            <a:r>
              <a:rPr lang="cs-CZ" sz="2000" b="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of</a:t>
            </a:r>
            <a:r>
              <a:rPr lang="cs-CZ" sz="20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Einstein’s</a:t>
            </a:r>
            <a:r>
              <a:rPr lang="cs-CZ" sz="20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equation</a:t>
            </a:r>
            <a:r>
              <a:rPr lang="cs-CZ" sz="20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of</a:t>
            </a:r>
            <a:r>
              <a:rPr lang="cs-CZ" sz="20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the</a:t>
            </a:r>
            <a:r>
              <a:rPr lang="cs-CZ" sz="20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 </a:t>
            </a:r>
            <a:r>
              <a:rPr lang="cs-CZ" sz="2000" b="1" kern="100" dirty="0" err="1">
                <a:solidFill>
                  <a:srgbClr val="FF0000"/>
                </a:solidFill>
                <a:effectLst/>
                <a:latin typeface="Arial" panose="020B0604020202020204" pitchFamily="34" charset="0"/>
                <a:ea typeface="Aptos" panose="020B0004020202020204" pitchFamily="34" charset="0"/>
                <a:cs typeface="Arial" panose="020B0604020202020204" pitchFamily="34" charset="0"/>
              </a:rPr>
              <a:t>photoelffect</a:t>
            </a:r>
            <a:r>
              <a:rPr lang="cs-CZ" sz="2000" b="1" kern="100" dirty="0">
                <a:solidFill>
                  <a:srgbClr val="FF0000"/>
                </a:solidFill>
                <a:effectLst/>
                <a:latin typeface="Arial" panose="020B0604020202020204" pitchFamily="34" charset="0"/>
                <a:ea typeface="Aptos" panose="020B0004020202020204" pitchFamily="34" charset="0"/>
                <a:cs typeface="Arial" panose="020B0604020202020204" pitchFamily="34" charset="0"/>
              </a:rPr>
              <a:t>.</a:t>
            </a:r>
            <a:endParaRPr lang="cs-CZ" sz="20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A1831E06-FD87-C697-6CC0-8498A533AAF3}"/>
              </a:ext>
            </a:extLst>
          </p:cNvPr>
          <p:cNvSpPr>
            <a:spLocks noGrp="1"/>
          </p:cNvSpPr>
          <p:nvPr>
            <p:ph type="sldNum" sz="quarter" idx="12"/>
          </p:nvPr>
        </p:nvSpPr>
        <p:spPr/>
        <p:txBody>
          <a:bodyPr/>
          <a:lstStyle/>
          <a:p>
            <a:fld id="{E32C4829-0E20-40A4-81C2-06447E714AD2}" type="slidenum">
              <a:rPr lang="cs-CZ" smtClean="0"/>
              <a:t>28</a:t>
            </a:fld>
            <a:endParaRPr lang="cs-CZ"/>
          </a:p>
        </p:txBody>
      </p:sp>
      <p:sp>
        <p:nvSpPr>
          <p:cNvPr id="5" name="Zástupný symbol pro datum 4">
            <a:extLst>
              <a:ext uri="{FF2B5EF4-FFF2-40B4-BE49-F238E27FC236}">
                <a16:creationId xmlns:a16="http://schemas.microsoft.com/office/drawing/2014/main" id="{7A6EF713-8178-E631-5A85-DB25604FC3AC}"/>
              </a:ext>
            </a:extLst>
          </p:cNvPr>
          <p:cNvSpPr>
            <a:spLocks noGrp="1"/>
          </p:cNvSpPr>
          <p:nvPr>
            <p:ph type="dt" sz="half" idx="10"/>
          </p:nvPr>
        </p:nvSpPr>
        <p:spPr/>
        <p:txBody>
          <a:bodyPr/>
          <a:lstStyle/>
          <a:p>
            <a:r>
              <a:rPr lang="cs-CZ"/>
              <a:t>27.11.2024</a:t>
            </a:r>
          </a:p>
        </p:txBody>
      </p:sp>
      <p:sp>
        <p:nvSpPr>
          <p:cNvPr id="6" name="Zástupný symbol pro zápatí 5">
            <a:extLst>
              <a:ext uri="{FF2B5EF4-FFF2-40B4-BE49-F238E27FC236}">
                <a16:creationId xmlns:a16="http://schemas.microsoft.com/office/drawing/2014/main" id="{977293B1-EB8D-6783-8057-5E34494AABEA}"/>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346326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ovéPole 3">
                <a:extLst>
                  <a:ext uri="{FF2B5EF4-FFF2-40B4-BE49-F238E27FC236}">
                    <a16:creationId xmlns:a16="http://schemas.microsoft.com/office/drawing/2014/main" id="{C34DA18B-0E87-4D33-6847-D21E23CC1075}"/>
                  </a:ext>
                </a:extLst>
              </p:cNvPr>
              <p:cNvSpPr txBox="1"/>
              <p:nvPr/>
            </p:nvSpPr>
            <p:spPr>
              <a:xfrm>
                <a:off x="308401" y="3033463"/>
                <a:ext cx="8670074" cy="2708434"/>
              </a:xfrm>
              <a:prstGeom prst="rect">
                <a:avLst/>
              </a:prstGeom>
              <a:noFill/>
            </p:spPr>
            <p:txBody>
              <a:bodyPr wrap="square">
                <a:spAutoFit/>
              </a:bodyPr>
              <a:lstStyle/>
              <a:p>
                <a:pPr algn="l"/>
                <a:r>
                  <a:rPr lang="cs-CZ" sz="2000" dirty="0">
                    <a:latin typeface="Arial" panose="020B0604020202020204" pitchFamily="34" charset="0"/>
                    <a:cs typeface="Arial" panose="020B0604020202020204" pitchFamily="34" charset="0"/>
                  </a:rPr>
                  <a:t>But</a:t>
                </a:r>
                <a:r>
                  <a:rPr lang="en-US" sz="2000" b="0" i="0" u="none" strike="noStrike" baseline="0" dirty="0">
                    <a:latin typeface="Arial" panose="020B0604020202020204" pitchFamily="34" charset="0"/>
                    <a:cs typeface="Arial" panose="020B0604020202020204" pitchFamily="34" charset="0"/>
                  </a:rPr>
                  <a:t> </a:t>
                </a:r>
                <a:r>
                  <a:rPr lang="en-US" sz="2000" b="1" i="0" u="none" strike="noStrike" baseline="0" dirty="0">
                    <a:solidFill>
                      <a:srgbClr val="0033CC"/>
                    </a:solidFill>
                    <a:latin typeface="Arial" panose="020B0604020202020204" pitchFamily="34" charset="0"/>
                    <a:cs typeface="Arial" panose="020B0604020202020204" pitchFamily="34" charset="0"/>
                  </a:rPr>
                  <a:t>Millikan’s </a:t>
                </a:r>
                <a:r>
                  <a:rPr lang="en-US" sz="2000" b="1" i="0" u="none" strike="noStrike" baseline="0" dirty="0" err="1">
                    <a:solidFill>
                      <a:srgbClr val="0033CC"/>
                    </a:solidFill>
                    <a:latin typeface="Arial" panose="020B0604020202020204" pitchFamily="34" charset="0"/>
                    <a:cs typeface="Arial" panose="020B0604020202020204" pitchFamily="34" charset="0"/>
                  </a:rPr>
                  <a:t>Autobiograph</a:t>
                </a:r>
                <a:r>
                  <a:rPr lang="cs-CZ" sz="2000" b="1" dirty="0">
                    <a:solidFill>
                      <a:srgbClr val="0033CC"/>
                    </a:solidFill>
                    <a:latin typeface="Arial" panose="020B0604020202020204" pitchFamily="34" charset="0"/>
                    <a:cs typeface="Arial" panose="020B0604020202020204" pitchFamily="34" charset="0"/>
                  </a:rPr>
                  <a:t>y </a:t>
                </a:r>
                <a:r>
                  <a:rPr lang="en-US" sz="2000" b="1" i="0" u="none" strike="noStrike" baseline="0" dirty="0">
                    <a:solidFill>
                      <a:srgbClr val="0033CC"/>
                    </a:solidFill>
                    <a:latin typeface="Arial" panose="020B0604020202020204" pitchFamily="34" charset="0"/>
                    <a:cs typeface="Arial" panose="020B0604020202020204" pitchFamily="34" charset="0"/>
                  </a:rPr>
                  <a:t>published in 1950</a:t>
                </a:r>
                <a:r>
                  <a:rPr lang="cs-CZ" sz="2000" b="1" i="0" u="none" strike="noStrike" baseline="0" dirty="0">
                    <a:solidFill>
                      <a:srgbClr val="0033CC"/>
                    </a:solidFill>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include</a:t>
                </a:r>
                <a:r>
                  <a:rPr lang="cs-CZ" sz="2000" b="0" i="0" u="none" strike="noStrike" baseline="0" dirty="0">
                    <a:latin typeface="Arial" panose="020B0604020202020204" pitchFamily="34" charset="0"/>
                    <a:cs typeface="Arial" panose="020B0604020202020204" pitchFamily="34" charset="0"/>
                  </a:rPr>
                  <a:t>s</a:t>
                </a:r>
                <a:r>
                  <a:rPr lang="en-US" sz="2000" b="0" i="0" u="none" strike="noStrike" baseline="0" dirty="0">
                    <a:latin typeface="Arial" panose="020B0604020202020204" pitchFamily="34" charset="0"/>
                    <a:cs typeface="Arial" panose="020B0604020202020204" pitchFamily="34" charset="0"/>
                  </a:rPr>
                  <a:t> a chapter on </a:t>
                </a:r>
                <a:r>
                  <a:rPr lang="en-US" sz="2000" i="0" u="none" strike="noStrike" baseline="0" dirty="0">
                    <a:latin typeface="Arial" panose="020B0604020202020204" pitchFamily="34" charset="0"/>
                    <a:cs typeface="Arial" panose="020B0604020202020204" pitchFamily="34" charset="0"/>
                  </a:rPr>
                  <a:t>“The</a:t>
                </a:r>
                <a:r>
                  <a:rPr lang="cs-CZ" sz="2000" i="0" u="none" strike="noStrike" baseline="0" dirty="0">
                    <a:latin typeface="Arial" panose="020B0604020202020204" pitchFamily="34" charset="0"/>
                    <a:cs typeface="Arial" panose="020B0604020202020204" pitchFamily="34" charset="0"/>
                  </a:rPr>
                  <a:t> </a:t>
                </a:r>
                <a:r>
                  <a:rPr lang="en-US" sz="2000" i="0" u="none" strike="noStrike" baseline="0" dirty="0">
                    <a:latin typeface="Arial" panose="020B0604020202020204" pitchFamily="34" charset="0"/>
                    <a:cs typeface="Arial" panose="020B0604020202020204" pitchFamily="34" charset="0"/>
                  </a:rPr>
                  <a:t>Experimental Proof of the Existence of the Photon” </a:t>
                </a:r>
                <a:r>
                  <a:rPr lang="en-US" sz="2000" b="0" i="0" u="none" strike="noStrike" baseline="0" dirty="0">
                    <a:latin typeface="Arial" panose="020B0604020202020204" pitchFamily="34" charset="0"/>
                    <a:cs typeface="Arial" panose="020B0604020202020204" pitchFamily="34" charset="0"/>
                  </a:rPr>
                  <a:t>in which he wrote</a:t>
                </a:r>
                <a:r>
                  <a:rPr lang="cs-CZ" sz="2000" b="0" i="0" u="none" strike="noStrike" baseline="0" dirty="0">
                    <a:latin typeface="Arial" panose="020B0604020202020204" pitchFamily="34" charset="0"/>
                    <a:cs typeface="Arial" panose="020B0604020202020204" pitchFamily="34" charset="0"/>
                  </a:rPr>
                  <a:t> </a:t>
                </a:r>
                <a:endParaRPr lang="en-US" sz="2000" b="0" i="0" u="none" strike="noStrike" baseline="0" dirty="0">
                  <a:latin typeface="Arial" panose="020B0604020202020204" pitchFamily="34" charset="0"/>
                  <a:cs typeface="Arial" panose="020B0604020202020204" pitchFamily="34" charset="0"/>
                </a:endParaRPr>
              </a:p>
              <a:p>
                <a:pPr algn="l"/>
                <a:endParaRPr lang="cs-CZ" sz="1000" b="0" i="0" u="none" strike="noStrike" baseline="0" dirty="0">
                  <a:latin typeface="Arial" panose="020B0604020202020204" pitchFamily="34" charset="0"/>
                  <a:cs typeface="Arial" panose="020B0604020202020204" pitchFamily="34" charset="0"/>
                </a:endParaRPr>
              </a:p>
              <a:p>
                <a:pPr algn="l"/>
                <a:r>
                  <a:rPr lang="en-US" sz="2000" b="0" i="1" u="none" strike="noStrike" baseline="0" dirty="0">
                    <a:latin typeface="Arial" panose="020B0604020202020204" pitchFamily="34" charset="0"/>
                    <a:cs typeface="Arial" panose="020B0604020202020204" pitchFamily="34" charset="0"/>
                  </a:rPr>
                  <a:t>This</a:t>
                </a:r>
                <a:r>
                  <a:rPr lang="cs-CZ" sz="2000" b="0" i="1" u="none" strike="noStrike" dirty="0">
                    <a:latin typeface="Arial" panose="020B0604020202020204" pitchFamily="34" charset="0"/>
                    <a:cs typeface="Arial" panose="020B0604020202020204" pitchFamily="34" charset="0"/>
                  </a:rPr>
                  <a:t> </a:t>
                </a:r>
                <a:r>
                  <a:rPr lang="en-US" sz="2000" i="1" u="none" strike="noStrike" baseline="0" dirty="0">
                    <a:solidFill>
                      <a:schemeClr val="tx1"/>
                    </a:solidFill>
                    <a:latin typeface="Arial" panose="020B0604020202020204" pitchFamily="34" charset="0"/>
                    <a:cs typeface="Arial" panose="020B0604020202020204" pitchFamily="34" charset="0"/>
                  </a:rPr>
                  <a:t>proved simply and irrefutably I thought, that the</a:t>
                </a:r>
                <a:r>
                  <a:rPr lang="cs-CZ" sz="2000" i="1" u="none" strike="noStrike" dirty="0">
                    <a:solidFill>
                      <a:schemeClr val="tx1"/>
                    </a:solidFill>
                    <a:latin typeface="Arial" panose="020B0604020202020204" pitchFamily="34" charset="0"/>
                    <a:cs typeface="Arial" panose="020B0604020202020204" pitchFamily="34" charset="0"/>
                  </a:rPr>
                  <a:t> </a:t>
                </a:r>
                <a:r>
                  <a:rPr lang="en-US" sz="2000" i="1" u="none" strike="noStrike" baseline="0" dirty="0">
                    <a:solidFill>
                      <a:schemeClr val="tx1"/>
                    </a:solidFill>
                    <a:latin typeface="Arial" panose="020B0604020202020204" pitchFamily="34" charset="0"/>
                    <a:cs typeface="Arial" panose="020B0604020202020204" pitchFamily="34" charset="0"/>
                  </a:rPr>
                  <a:t>emitted electron that escapes with the energy h</a:t>
                </a:r>
                <a14:m>
                  <m:oMath xmlns:m="http://schemas.openxmlformats.org/officeDocument/2006/math">
                    <m:r>
                      <a:rPr lang="en-US" sz="2000" b="0" i="1" u="none" strike="noStrike"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𝜈</m:t>
                    </m:r>
                  </m:oMath>
                </a14:m>
                <a:r>
                  <a:rPr lang="en-US" sz="2000" i="1" u="none" strike="noStrike" baseline="0" dirty="0">
                    <a:solidFill>
                      <a:schemeClr val="tx1"/>
                    </a:solidFill>
                    <a:latin typeface="Arial" panose="020B0604020202020204" pitchFamily="34" charset="0"/>
                    <a:cs typeface="Arial" panose="020B0604020202020204" pitchFamily="34" charset="0"/>
                  </a:rPr>
                  <a:t> gets that energy by</a:t>
                </a:r>
                <a:r>
                  <a:rPr lang="cs-CZ" sz="2000" i="1" u="none" strike="noStrike" dirty="0">
                    <a:solidFill>
                      <a:schemeClr val="tx1"/>
                    </a:solidFill>
                    <a:latin typeface="Arial" panose="020B0604020202020204" pitchFamily="34" charset="0"/>
                    <a:cs typeface="Arial" panose="020B0604020202020204" pitchFamily="34" charset="0"/>
                  </a:rPr>
                  <a:t> </a:t>
                </a:r>
                <a:r>
                  <a:rPr lang="en-US" sz="2000" i="1" u="none" strike="noStrike" baseline="0" dirty="0">
                    <a:solidFill>
                      <a:schemeClr val="tx1"/>
                    </a:solidFill>
                    <a:latin typeface="Arial" panose="020B0604020202020204" pitchFamily="34" charset="0"/>
                    <a:cs typeface="Arial" panose="020B0604020202020204" pitchFamily="34" charset="0"/>
                  </a:rPr>
                  <a:t>the direct transfer of h</a:t>
                </a:r>
                <a14:m>
                  <m:oMath xmlns:m="http://schemas.openxmlformats.org/officeDocument/2006/math">
                    <m:r>
                      <a:rPr lang="en-US" sz="2000" b="0" i="1" u="none" strike="noStrike"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𝜈</m:t>
                    </m:r>
                  </m:oMath>
                </a14:m>
                <a:r>
                  <a:rPr lang="en-US" sz="2000" i="1" u="none" strike="noStrike" baseline="0" dirty="0">
                    <a:solidFill>
                      <a:schemeClr val="tx1"/>
                    </a:solidFill>
                    <a:latin typeface="Arial" panose="020B0604020202020204" pitchFamily="34" charset="0"/>
                    <a:cs typeface="Arial" panose="020B0604020202020204" pitchFamily="34" charset="0"/>
                  </a:rPr>
                  <a:t> units of energy from the light to the electron</a:t>
                </a:r>
                <a:r>
                  <a:rPr lang="cs-CZ" sz="2000" i="1" u="none" strike="noStrike" baseline="0" dirty="0">
                    <a:solidFill>
                      <a:schemeClr val="tx1"/>
                    </a:solidFill>
                    <a:latin typeface="Arial" panose="020B0604020202020204" pitchFamily="34" charset="0"/>
                    <a:cs typeface="Arial" panose="020B0604020202020204" pitchFamily="34" charset="0"/>
                  </a:rPr>
                  <a:t> </a:t>
                </a:r>
                <a:r>
                  <a:rPr lang="en-US" sz="2000" i="1" u="none" strike="noStrike" baseline="0" dirty="0">
                    <a:solidFill>
                      <a:schemeClr val="tx1"/>
                    </a:solidFill>
                    <a:latin typeface="Arial" panose="020B0604020202020204" pitchFamily="34" charset="0"/>
                    <a:cs typeface="Arial" panose="020B0604020202020204" pitchFamily="34" charset="0"/>
                  </a:rPr>
                  <a:t>and </a:t>
                </a:r>
                <a:r>
                  <a:rPr lang="en-US" sz="2000" b="1" i="1" u="none" strike="noStrike" baseline="0" dirty="0">
                    <a:solidFill>
                      <a:srgbClr val="0033CC"/>
                    </a:solidFill>
                    <a:latin typeface="Arial" panose="020B0604020202020204" pitchFamily="34" charset="0"/>
                    <a:cs typeface="Arial" panose="020B0604020202020204" pitchFamily="34" charset="0"/>
                  </a:rPr>
                  <a:t>hence scarcely permits any other interpretation than that which</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Einstein had originally suggested, namely that of the semi-corpuscular</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or photon theory of light itself</a:t>
                </a:r>
                <a:r>
                  <a:rPr lang="cs-CZ" sz="2000" b="1" i="1" u="none" strike="noStrike" baseline="0" dirty="0">
                    <a:solidFill>
                      <a:srgbClr val="0033CC"/>
                    </a:solidFill>
                    <a:latin typeface="Arial" panose="020B0604020202020204" pitchFamily="34" charset="0"/>
                    <a:cs typeface="Arial" panose="020B0604020202020204" pitchFamily="34" charset="0"/>
                  </a:rPr>
                  <a:t>.</a:t>
                </a:r>
                <a:endParaRPr lang="cs-CZ" sz="2000" i="1" dirty="0">
                  <a:solidFill>
                    <a:srgbClr val="0033CC"/>
                  </a:solidFill>
                  <a:latin typeface="Arial" panose="020B0604020202020204" pitchFamily="34" charset="0"/>
                  <a:cs typeface="Arial" panose="020B0604020202020204" pitchFamily="34" charset="0"/>
                </a:endParaRPr>
              </a:p>
            </p:txBody>
          </p:sp>
        </mc:Choice>
        <mc:Fallback xmlns="">
          <p:sp>
            <p:nvSpPr>
              <p:cNvPr id="4" name="TextovéPole 3">
                <a:extLst>
                  <a:ext uri="{FF2B5EF4-FFF2-40B4-BE49-F238E27FC236}">
                    <a16:creationId xmlns:a16="http://schemas.microsoft.com/office/drawing/2014/main" id="{C34DA18B-0E87-4D33-6847-D21E23CC1075}"/>
                  </a:ext>
                </a:extLst>
              </p:cNvPr>
              <p:cNvSpPr txBox="1">
                <a:spLocks noRot="1" noChangeAspect="1" noMove="1" noResize="1" noEditPoints="1" noAdjustHandles="1" noChangeArrowheads="1" noChangeShapeType="1" noTextEdit="1"/>
              </p:cNvSpPr>
              <p:nvPr/>
            </p:nvSpPr>
            <p:spPr>
              <a:xfrm>
                <a:off x="308401" y="3033463"/>
                <a:ext cx="8670074" cy="2708434"/>
              </a:xfrm>
              <a:prstGeom prst="rect">
                <a:avLst/>
              </a:prstGeom>
              <a:blipFill>
                <a:blip r:embed="rId2"/>
                <a:stretch>
                  <a:fillRect l="-774" t="-1126" b="-3378"/>
                </a:stretch>
              </a:blipFill>
            </p:spPr>
            <p:txBody>
              <a:bodyPr/>
              <a:lstStyle/>
              <a:p>
                <a:r>
                  <a:rPr lang="en-AU">
                    <a:noFill/>
                  </a:rPr>
                  <a:t> </a:t>
                </a:r>
              </a:p>
            </p:txBody>
          </p:sp>
        </mc:Fallback>
      </mc:AlternateContent>
      <p:sp>
        <p:nvSpPr>
          <p:cNvPr id="5" name="TextovéPole 4">
            <a:extLst>
              <a:ext uri="{FF2B5EF4-FFF2-40B4-BE49-F238E27FC236}">
                <a16:creationId xmlns:a16="http://schemas.microsoft.com/office/drawing/2014/main" id="{E2460AE4-8074-83E1-2EA1-7D7CD9F56C46}"/>
              </a:ext>
            </a:extLst>
          </p:cNvPr>
          <p:cNvSpPr txBox="1"/>
          <p:nvPr/>
        </p:nvSpPr>
        <p:spPr>
          <a:xfrm>
            <a:off x="308401" y="1116103"/>
            <a:ext cx="8670074" cy="1631216"/>
          </a:xfrm>
          <a:prstGeom prst="rect">
            <a:avLst/>
          </a:prstGeom>
          <a:noFill/>
        </p:spPr>
        <p:txBody>
          <a:bodyPr wrap="square">
            <a:spAutoFit/>
          </a:bodyPr>
          <a:lstStyle/>
          <a:p>
            <a:pPr algn="l">
              <a:tabLst>
                <a:tab pos="357188" algn="l"/>
              </a:tabLst>
            </a:pPr>
            <a:r>
              <a:rPr lang="en-US" sz="2000" b="0" i="1" u="none" strike="noStrike" baseline="0" dirty="0">
                <a:latin typeface="Arial" panose="020B0604020202020204" pitchFamily="34" charset="0"/>
                <a:cs typeface="Arial" panose="020B0604020202020204" pitchFamily="34" charset="0"/>
              </a:rPr>
              <a:t>It was in I9</a:t>
            </a:r>
            <a:r>
              <a:rPr lang="cs-CZ" sz="2000" b="0" i="1" u="none" strike="noStrike" baseline="0" dirty="0">
                <a:latin typeface="Arial" panose="020B0604020202020204" pitchFamily="34" charset="0"/>
                <a:cs typeface="Arial" panose="020B0604020202020204" pitchFamily="34" charset="0"/>
              </a:rPr>
              <a:t>0</a:t>
            </a:r>
            <a:r>
              <a:rPr lang="en-US" sz="2000" b="0" i="1" u="none" strike="noStrike" baseline="0" dirty="0">
                <a:latin typeface="Arial" panose="020B0604020202020204" pitchFamily="34" charset="0"/>
                <a:cs typeface="Arial" panose="020B0604020202020204" pitchFamily="34" charset="0"/>
              </a:rPr>
              <a:t>5 that Einstein' made the first coupling of photo effects</a:t>
            </a:r>
          </a:p>
          <a:p>
            <a:pPr algn="l">
              <a:tabLst>
                <a:tab pos="357188" algn="l"/>
              </a:tabLst>
            </a:pPr>
            <a:r>
              <a:rPr lang="en-US" sz="2000" b="0" i="1" u="none" strike="noStrike" baseline="0" dirty="0">
                <a:latin typeface="Arial" panose="020B0604020202020204" pitchFamily="34" charset="0"/>
                <a:cs typeface="Arial" panose="020B0604020202020204" pitchFamily="34" charset="0"/>
              </a:rPr>
              <a:t>and with any form of quantum theory </a:t>
            </a:r>
            <a:r>
              <a:rPr lang="en-US" sz="2000" b="1" i="1" u="none" strike="noStrike" baseline="0" dirty="0">
                <a:solidFill>
                  <a:srgbClr val="FF0000"/>
                </a:solidFill>
                <a:latin typeface="Arial" panose="020B0604020202020204" pitchFamily="34" charset="0"/>
                <a:cs typeface="Arial" panose="020B0604020202020204" pitchFamily="34" charset="0"/>
              </a:rPr>
              <a:t>by bringing forward the bold, not</a:t>
            </a:r>
          </a:p>
          <a:p>
            <a:pPr algn="l">
              <a:tabLst>
                <a:tab pos="357188" algn="l"/>
              </a:tabLst>
            </a:pPr>
            <a:r>
              <a:rPr lang="en-US" sz="2000" b="1" i="1" u="none" strike="noStrike" baseline="0" dirty="0">
                <a:solidFill>
                  <a:srgbClr val="FF0000"/>
                </a:solidFill>
                <a:latin typeface="Arial" panose="020B0604020202020204" pitchFamily="34" charset="0"/>
                <a:cs typeface="Arial" panose="020B0604020202020204" pitchFamily="34" charset="0"/>
              </a:rPr>
              <a:t>to say the reckless, hypothesis</a:t>
            </a:r>
            <a:r>
              <a:rPr lang="en-US"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of an electromagnetic light corpuscle </a:t>
            </a:r>
            <a:r>
              <a:rPr lang="en-US" sz="2000" b="0" i="1" u="none" strike="noStrike" baseline="0" dirty="0">
                <a:latin typeface="Arial" panose="020B0604020202020204" pitchFamily="34" charset="0"/>
                <a:cs typeface="Arial" panose="020B0604020202020204" pitchFamily="34" charset="0"/>
              </a:rPr>
              <a:t>of</a:t>
            </a:r>
            <a:r>
              <a:rPr lang="cs-CZ" sz="2000" b="0" i="1" u="none" strike="noStrike"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energy hv</a:t>
            </a:r>
            <a:r>
              <a:rPr lang="cs-CZ" sz="2000" i="1" dirty="0">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This hypothesis may well be called reckless </a:t>
            </a:r>
            <a:r>
              <a:rPr lang="en-US" sz="2000" b="0" i="1" u="none" strike="noStrike" baseline="0" dirty="0">
                <a:latin typeface="Arial" panose="020B0604020202020204" pitchFamily="34" charset="0"/>
                <a:cs typeface="Arial" panose="020B0604020202020204" pitchFamily="34" charset="0"/>
              </a:rPr>
              <a:t>because </a:t>
            </a:r>
            <a:r>
              <a:rPr lang="en-US" sz="2000" b="1" i="1" u="none" strike="noStrike" baseline="0" dirty="0">
                <a:solidFill>
                  <a:srgbClr val="FF0000"/>
                </a:solidFill>
                <a:latin typeface="Arial" panose="020B0604020202020204" pitchFamily="34" charset="0"/>
                <a:cs typeface="Arial" panose="020B0604020202020204" pitchFamily="34" charset="0"/>
              </a:rPr>
              <a:t>it </a:t>
            </a:r>
            <a:r>
              <a:rPr lang="cs-CZ" sz="2000" b="1" i="1" dirty="0" err="1">
                <a:solidFill>
                  <a:srgbClr val="FF0000"/>
                </a:solidFill>
                <a:latin typeface="Arial" panose="020B0604020202020204" pitchFamily="34" charset="0"/>
                <a:cs typeface="Arial" panose="020B0604020202020204" pitchFamily="34" charset="0"/>
              </a:rPr>
              <a:t>fl</a:t>
            </a:r>
            <a:r>
              <a:rPr lang="en-US" sz="2000" b="1" i="1" u="none" strike="noStrike" baseline="0" dirty="0" err="1">
                <a:solidFill>
                  <a:srgbClr val="FF0000"/>
                </a:solidFill>
                <a:latin typeface="Arial" panose="020B0604020202020204" pitchFamily="34" charset="0"/>
                <a:cs typeface="Arial" panose="020B0604020202020204" pitchFamily="34" charset="0"/>
              </a:rPr>
              <a:t>ies</a:t>
            </a:r>
            <a:r>
              <a:rPr lang="en-US" sz="2000" b="1" i="1" u="none" strike="noStrike" baseline="0" dirty="0">
                <a:solidFill>
                  <a:srgbClr val="FF0000"/>
                </a:solidFill>
                <a:latin typeface="Arial" panose="020B0604020202020204" pitchFamily="34" charset="0"/>
                <a:cs typeface="Arial" panose="020B0604020202020204" pitchFamily="34" charset="0"/>
              </a:rPr>
              <a:t> in the face of the thoroughly established facts of interference.</a:t>
            </a:r>
            <a:endParaRPr lang="en-GB" sz="2000" b="1" i="1" dirty="0">
              <a:solidFill>
                <a:srgbClr val="FF0000"/>
              </a:solidFill>
              <a:latin typeface="Arial" panose="020B0604020202020204" pitchFamily="34" charset="0"/>
              <a:cs typeface="Arial" panose="020B0604020202020204" pitchFamily="34" charset="0"/>
            </a:endParaRPr>
          </a:p>
        </p:txBody>
      </p:sp>
      <p:sp>
        <p:nvSpPr>
          <p:cNvPr id="9" name="TextovéPole 8">
            <a:extLst>
              <a:ext uri="{FF2B5EF4-FFF2-40B4-BE49-F238E27FC236}">
                <a16:creationId xmlns:a16="http://schemas.microsoft.com/office/drawing/2014/main" id="{DA3B475F-B50E-3937-2430-287F50AA73C9}"/>
              </a:ext>
            </a:extLst>
          </p:cNvPr>
          <p:cNvSpPr txBox="1"/>
          <p:nvPr/>
        </p:nvSpPr>
        <p:spPr>
          <a:xfrm>
            <a:off x="413504" y="204920"/>
            <a:ext cx="8459867" cy="707886"/>
          </a:xfrm>
          <a:prstGeom prst="rect">
            <a:avLst/>
          </a:prstGeom>
          <a:noFill/>
        </p:spPr>
        <p:txBody>
          <a:bodyPr wrap="square">
            <a:spAutoFit/>
          </a:bodyPr>
          <a:lstStyle/>
          <a:p>
            <a:r>
              <a:rPr lang="en-US" sz="2000" b="1" dirty="0">
                <a:solidFill>
                  <a:srgbClr val="0033CC"/>
                </a:solidFill>
                <a:latin typeface="Arial" panose="020B0604020202020204" pitchFamily="34" charset="0"/>
                <a:cs typeface="Arial" panose="020B0604020202020204" pitchFamily="34" charset="0"/>
              </a:rPr>
              <a:t>R. A. Millikan</a:t>
            </a:r>
            <a:r>
              <a:rPr lang="cs-CZ" sz="2000" b="1" dirty="0">
                <a:solidFill>
                  <a:srgbClr val="0033CC"/>
                </a:solidFill>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A Direct Photoelectric Determination of Planck's "ℎ"</a:t>
            </a:r>
          </a:p>
          <a:p>
            <a:r>
              <a:rPr lang="en-US" sz="2000" dirty="0">
                <a:latin typeface="Arial" panose="020B0604020202020204" pitchFamily="34" charset="0"/>
                <a:cs typeface="Arial" panose="020B0604020202020204" pitchFamily="34" charset="0"/>
              </a:rPr>
              <a:t>Phys. Rev. 7, 355 –</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1 March 1916</a:t>
            </a:r>
          </a:p>
        </p:txBody>
      </p:sp>
      <p:sp>
        <p:nvSpPr>
          <p:cNvPr id="2" name="Zástupný symbol pro číslo snímku 1">
            <a:extLst>
              <a:ext uri="{FF2B5EF4-FFF2-40B4-BE49-F238E27FC236}">
                <a16:creationId xmlns:a16="http://schemas.microsoft.com/office/drawing/2014/main" id="{950D86AC-C722-3FFE-83BE-A0EAC5D67EC3}"/>
              </a:ext>
            </a:extLst>
          </p:cNvPr>
          <p:cNvSpPr>
            <a:spLocks noGrp="1"/>
          </p:cNvSpPr>
          <p:nvPr>
            <p:ph type="sldNum" sz="quarter" idx="12"/>
          </p:nvPr>
        </p:nvSpPr>
        <p:spPr/>
        <p:txBody>
          <a:bodyPr/>
          <a:lstStyle/>
          <a:p>
            <a:fld id="{E32C4829-0E20-40A4-81C2-06447E714AD2}" type="slidenum">
              <a:rPr lang="cs-CZ" smtClean="0"/>
              <a:t>29</a:t>
            </a:fld>
            <a:endParaRPr lang="cs-CZ"/>
          </a:p>
        </p:txBody>
      </p:sp>
      <p:sp>
        <p:nvSpPr>
          <p:cNvPr id="3" name="Zástupný symbol pro datum 2">
            <a:extLst>
              <a:ext uri="{FF2B5EF4-FFF2-40B4-BE49-F238E27FC236}">
                <a16:creationId xmlns:a16="http://schemas.microsoft.com/office/drawing/2014/main" id="{E96E4AA1-37B5-3516-8E74-F11671031D4E}"/>
              </a:ext>
            </a:extLst>
          </p:cNvPr>
          <p:cNvSpPr>
            <a:spLocks noGrp="1"/>
          </p:cNvSpPr>
          <p:nvPr>
            <p:ph type="dt" sz="half" idx="10"/>
          </p:nvPr>
        </p:nvSpPr>
        <p:spPr/>
        <p:txBody>
          <a:bodyPr/>
          <a:lstStyle/>
          <a:p>
            <a:r>
              <a:rPr lang="cs-CZ"/>
              <a:t>27.11.2024</a:t>
            </a:r>
          </a:p>
        </p:txBody>
      </p:sp>
      <p:sp>
        <p:nvSpPr>
          <p:cNvPr id="6" name="Zástupný symbol pro zápatí 5">
            <a:extLst>
              <a:ext uri="{FF2B5EF4-FFF2-40B4-BE49-F238E27FC236}">
                <a16:creationId xmlns:a16="http://schemas.microsoft.com/office/drawing/2014/main" id="{5E32231A-6F62-1A00-9B53-C64ABBB2B51D}"/>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97917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8">
            <a:extLst>
              <a:ext uri="{FF2B5EF4-FFF2-40B4-BE49-F238E27FC236}">
                <a16:creationId xmlns:a16="http://schemas.microsoft.com/office/drawing/2014/main" id="{97CDECAD-8E25-71F6-6AE2-29EF556F87DD}"/>
              </a:ext>
            </a:extLst>
          </p:cNvPr>
          <p:cNvSpPr txBox="1">
            <a:spLocks noChangeArrowheads="1"/>
          </p:cNvSpPr>
          <p:nvPr/>
        </p:nvSpPr>
        <p:spPr bwMode="auto">
          <a:xfrm>
            <a:off x="3305100" y="759267"/>
            <a:ext cx="5661630" cy="277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err="1">
                <a:cs typeface="Arial" panose="020B0604020202020204" pitchFamily="34" charset="0"/>
              </a:rPr>
              <a:t>The</a:t>
            </a:r>
            <a:r>
              <a:rPr lang="cs-CZ" altLang="cs-CZ" sz="2000" dirty="0">
                <a:cs typeface="Arial" panose="020B0604020202020204" pitchFamily="34" charset="0"/>
              </a:rPr>
              <a:t> </a:t>
            </a:r>
            <a:r>
              <a:rPr lang="cs-CZ" altLang="cs-CZ" sz="2000" dirty="0" err="1">
                <a:cs typeface="Arial" panose="020B0604020202020204" pitchFamily="34" charset="0"/>
              </a:rPr>
              <a:t>road</a:t>
            </a:r>
            <a:r>
              <a:rPr lang="cs-CZ" altLang="cs-CZ" sz="2000" dirty="0">
                <a:cs typeface="Arial" panose="020B0604020202020204" pitchFamily="34" charset="0"/>
              </a:rPr>
              <a:t> to </a:t>
            </a:r>
            <a:r>
              <a:rPr lang="cs-CZ" altLang="cs-CZ" sz="2000" dirty="0" err="1">
                <a:cs typeface="Arial" panose="020B0604020202020204" pitchFamily="34" charset="0"/>
              </a:rPr>
              <a:t>quantum</a:t>
            </a:r>
            <a:r>
              <a:rPr lang="cs-CZ" altLang="cs-CZ" sz="2000" dirty="0">
                <a:cs typeface="Arial" panose="020B0604020202020204" pitchFamily="34" charset="0"/>
              </a:rPr>
              <a:t> </a:t>
            </a:r>
            <a:r>
              <a:rPr lang="cs-CZ" altLang="cs-CZ" sz="2000" dirty="0" err="1">
                <a:cs typeface="Arial" panose="020B0604020202020204" pitchFamily="34" charset="0"/>
              </a:rPr>
              <a:t>started</a:t>
            </a:r>
            <a:r>
              <a:rPr lang="cs-CZ" altLang="cs-CZ" sz="2000" dirty="0">
                <a:cs typeface="Arial" panose="020B0604020202020204" pitchFamily="34" charset="0"/>
              </a:rPr>
              <a:t> in 1859 </a:t>
            </a:r>
            <a:r>
              <a:rPr lang="cs-CZ" altLang="cs-CZ" sz="2000" dirty="0" err="1">
                <a:cs typeface="Arial" panose="020B0604020202020204" pitchFamily="34" charset="0"/>
              </a:rPr>
              <a:t>when</a:t>
            </a:r>
            <a:r>
              <a:rPr lang="cs-CZ" altLang="cs-CZ" sz="2000" dirty="0">
                <a:cs typeface="Arial" panose="020B0604020202020204" pitchFamily="34" charset="0"/>
              </a:rPr>
              <a:t> </a:t>
            </a:r>
            <a:r>
              <a:rPr lang="cs-CZ" altLang="cs-CZ" sz="2000" b="1" dirty="0">
                <a:solidFill>
                  <a:srgbClr val="0033CC"/>
                </a:solidFill>
                <a:cs typeface="Arial" panose="020B0604020202020204" pitchFamily="34" charset="0"/>
              </a:rPr>
              <a:t>Gustav </a:t>
            </a:r>
            <a:r>
              <a:rPr lang="cs-CZ" altLang="cs-CZ" sz="2000" b="1" dirty="0" err="1">
                <a:solidFill>
                  <a:srgbClr val="0033CC"/>
                </a:solidFill>
                <a:cs typeface="Arial" panose="020B0604020202020204" pitchFamily="34" charset="0"/>
              </a:rPr>
              <a:t>Kirchhoff</a:t>
            </a:r>
            <a:r>
              <a:rPr lang="cs-CZ" altLang="cs-CZ" sz="2000" b="1" dirty="0">
                <a:solidFill>
                  <a:srgbClr val="0033CC"/>
                </a:solidFill>
                <a:cs typeface="Arial" panose="020B0604020202020204" pitchFamily="34" charset="0"/>
              </a:rPr>
              <a:t> </a:t>
            </a:r>
            <a:r>
              <a:rPr lang="cs-CZ" altLang="cs-CZ" sz="2000" dirty="0" err="1">
                <a:cs typeface="Arial" panose="020B0604020202020204" pitchFamily="34" charset="0"/>
              </a:rPr>
              <a:t>formulated</a:t>
            </a:r>
            <a:r>
              <a:rPr lang="cs-CZ" altLang="cs-CZ" sz="2000" dirty="0">
                <a:cs typeface="Arial" panose="020B0604020202020204" pitchFamily="34" charset="0"/>
              </a:rPr>
              <a:t> </a:t>
            </a:r>
            <a:r>
              <a:rPr lang="cs-CZ" altLang="cs-CZ" sz="2000" dirty="0" err="1">
                <a:cs typeface="Arial" panose="020B0604020202020204" pitchFamily="34" charset="0"/>
              </a:rPr>
              <a:t>the</a:t>
            </a:r>
            <a:r>
              <a:rPr lang="cs-CZ" altLang="cs-CZ" sz="2000" dirty="0">
                <a:cs typeface="Arial" panose="020B0604020202020204" pitchFamily="34" charset="0"/>
              </a:rPr>
              <a:t> </a:t>
            </a:r>
            <a:r>
              <a:rPr lang="cs-CZ" altLang="cs-CZ" sz="2000" dirty="0" err="1">
                <a:cs typeface="Arial" panose="020B0604020202020204" pitchFamily="34" charset="0"/>
              </a:rPr>
              <a:t>concept</a:t>
            </a:r>
            <a:r>
              <a:rPr lang="cs-CZ" altLang="cs-CZ" sz="2000" dirty="0">
                <a:cs typeface="Arial" panose="020B0604020202020204" pitchFamily="34" charset="0"/>
              </a:rPr>
              <a:t> </a:t>
            </a:r>
            <a:r>
              <a:rPr lang="cs-CZ" altLang="cs-CZ" sz="2000" dirty="0" err="1">
                <a:cs typeface="Arial" panose="020B0604020202020204" pitchFamily="34" charset="0"/>
              </a:rPr>
              <a:t>of</a:t>
            </a:r>
            <a:endParaRPr lang="cs-CZ" altLang="cs-CZ" sz="2000" dirty="0">
              <a:cs typeface="Arial" panose="020B0604020202020204" pitchFamily="34" charset="0"/>
            </a:endParaRPr>
          </a:p>
          <a:p>
            <a:pPr eaLnBrk="1" hangingPunct="1">
              <a:spcBef>
                <a:spcPct val="0"/>
              </a:spcBef>
              <a:buFontTx/>
              <a:buNone/>
            </a:pPr>
            <a:endParaRPr lang="cs-CZ" altLang="cs-CZ" sz="1000" dirty="0">
              <a:cs typeface="Arial" panose="020B0604020202020204" pitchFamily="34" charset="0"/>
            </a:endParaRPr>
          </a:p>
          <a:p>
            <a:pPr algn="ctr" eaLnBrk="1" hangingPunct="1">
              <a:spcBef>
                <a:spcPct val="0"/>
              </a:spcBef>
              <a:buFontTx/>
              <a:buNone/>
            </a:pPr>
            <a:r>
              <a:rPr lang="cs-CZ" altLang="cs-CZ" sz="2400" b="1" dirty="0" err="1">
                <a:cs typeface="Arial" panose="020B0604020202020204" pitchFamily="34" charset="0"/>
              </a:rPr>
              <a:t>absolute</a:t>
            </a:r>
            <a:r>
              <a:rPr lang="cs-CZ" altLang="cs-CZ" sz="2400" b="1" dirty="0">
                <a:cs typeface="Arial" panose="020B0604020202020204" pitchFamily="34" charset="0"/>
              </a:rPr>
              <a:t> </a:t>
            </a:r>
            <a:r>
              <a:rPr lang="cs-CZ" altLang="cs-CZ" sz="2400" b="1" dirty="0" err="1">
                <a:cs typeface="Arial" panose="020B0604020202020204" pitchFamily="34" charset="0"/>
              </a:rPr>
              <a:t>black</a:t>
            </a:r>
            <a:r>
              <a:rPr lang="cs-CZ" altLang="cs-CZ" sz="2400" b="1" dirty="0">
                <a:cs typeface="Arial" panose="020B0604020202020204" pitchFamily="34" charset="0"/>
              </a:rPr>
              <a:t> body</a:t>
            </a:r>
          </a:p>
          <a:p>
            <a:pPr eaLnBrk="1" hangingPunct="1">
              <a:spcBef>
                <a:spcPct val="0"/>
              </a:spcBef>
              <a:buFontTx/>
              <a:buNone/>
            </a:pPr>
            <a:endParaRPr lang="cs-CZ" altLang="cs-CZ" sz="1000" b="1" dirty="0">
              <a:cs typeface="Arial" panose="020B0604020202020204" pitchFamily="34" charset="0"/>
            </a:endParaRPr>
          </a:p>
          <a:p>
            <a:pPr eaLnBrk="1" hangingPunct="1">
              <a:spcBef>
                <a:spcPct val="0"/>
              </a:spcBef>
              <a:buFontTx/>
              <a:buNone/>
            </a:pPr>
            <a:r>
              <a:rPr lang="cs-CZ" altLang="cs-CZ" sz="2000" dirty="0">
                <a:cs typeface="Arial" panose="020B0604020202020204" pitchFamily="34" charset="0"/>
              </a:rPr>
              <a:t>and proved </a:t>
            </a:r>
            <a:r>
              <a:rPr lang="cs-CZ" altLang="cs-CZ" sz="2000" dirty="0" err="1">
                <a:cs typeface="Arial" panose="020B0604020202020204" pitchFamily="34" charset="0"/>
              </a:rPr>
              <a:t>that</a:t>
            </a:r>
            <a:r>
              <a:rPr lang="cs-CZ" altLang="cs-CZ" sz="2000" dirty="0">
                <a:cs typeface="Arial" panose="020B0604020202020204" pitchFamily="34" charset="0"/>
              </a:rPr>
              <a:t> </a:t>
            </a:r>
          </a:p>
          <a:p>
            <a:pPr eaLnBrk="1" hangingPunct="1">
              <a:spcBef>
                <a:spcPct val="0"/>
              </a:spcBef>
              <a:buFontTx/>
              <a:buNone/>
            </a:pPr>
            <a:endParaRPr lang="cs-CZ" altLang="cs-CZ" sz="1050" b="1" dirty="0">
              <a:cs typeface="Arial" panose="020B0604020202020204" pitchFamily="34" charset="0"/>
            </a:endParaRPr>
          </a:p>
          <a:p>
            <a:pPr eaLnBrk="1" hangingPunct="1">
              <a:spcBef>
                <a:spcPct val="0"/>
              </a:spcBef>
              <a:buFontTx/>
              <a:buNone/>
            </a:pPr>
            <a:r>
              <a:rPr lang="cs-CZ" altLang="cs-CZ" sz="2000" b="1" dirty="0" err="1">
                <a:solidFill>
                  <a:srgbClr val="0033CC"/>
                </a:solidFill>
                <a:cs typeface="Arial" panose="020B0604020202020204" pitchFamily="34" charset="0"/>
              </a:rPr>
              <a:t>spectral</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distribution</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of</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density</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of</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electro-magnetic</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radiation</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emitted</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from</a:t>
            </a:r>
            <a:r>
              <a:rPr lang="cs-CZ" altLang="cs-CZ" sz="2000" b="1" dirty="0">
                <a:solidFill>
                  <a:srgbClr val="0033CC"/>
                </a:solidFill>
                <a:cs typeface="Arial" panose="020B0604020202020204" pitchFamily="34" charset="0"/>
              </a:rPr>
              <a:t> such body </a:t>
            </a:r>
            <a:r>
              <a:rPr lang="cs-CZ" altLang="cs-CZ" sz="2000" b="1" dirty="0" err="1">
                <a:solidFill>
                  <a:srgbClr val="0033CC"/>
                </a:solidFill>
                <a:cs typeface="Arial" panose="020B0604020202020204" pitchFamily="34" charset="0"/>
              </a:rPr>
              <a:t>depends</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only</a:t>
            </a:r>
            <a:r>
              <a:rPr lang="cs-CZ" altLang="cs-CZ" sz="2000" b="1" dirty="0">
                <a:solidFill>
                  <a:srgbClr val="0033CC"/>
                </a:solidFill>
                <a:cs typeface="Arial" panose="020B0604020202020204" pitchFamily="34" charset="0"/>
              </a:rPr>
              <a:t> on </a:t>
            </a:r>
            <a:r>
              <a:rPr lang="cs-CZ" altLang="cs-CZ" sz="2000" b="1" dirty="0" err="1">
                <a:solidFill>
                  <a:srgbClr val="0033CC"/>
                </a:solidFill>
                <a:cs typeface="Arial" panose="020B0604020202020204" pitchFamily="34" charset="0"/>
              </a:rPr>
              <a:t>its</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temperature</a:t>
            </a:r>
            <a:r>
              <a:rPr lang="cs-CZ" altLang="cs-CZ" sz="2000" b="1" dirty="0">
                <a:solidFill>
                  <a:srgbClr val="0033CC"/>
                </a:solidFill>
                <a:cs typeface="Arial" panose="020B0604020202020204" pitchFamily="34" charset="0"/>
              </a:rPr>
              <a:t>.</a:t>
            </a:r>
          </a:p>
        </p:txBody>
      </p:sp>
      <p:sp>
        <p:nvSpPr>
          <p:cNvPr id="8196" name="Rectangle 9">
            <a:extLst>
              <a:ext uri="{FF2B5EF4-FFF2-40B4-BE49-F238E27FC236}">
                <a16:creationId xmlns:a16="http://schemas.microsoft.com/office/drawing/2014/main" id="{CD73604F-B882-D8C1-DBE4-91D0B2B60934}"/>
              </a:ext>
            </a:extLst>
          </p:cNvPr>
          <p:cNvSpPr>
            <a:spLocks noChangeArrowheads="1"/>
          </p:cNvSpPr>
          <p:nvPr/>
        </p:nvSpPr>
        <p:spPr bwMode="auto">
          <a:xfrm>
            <a:off x="198815" y="4203947"/>
            <a:ext cx="874636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err="1">
                <a:cs typeface="Arial" panose="020B0604020202020204" pitchFamily="34" charset="0"/>
              </a:rPr>
              <a:t>Experimental</a:t>
            </a:r>
            <a:r>
              <a:rPr lang="cs-CZ" altLang="cs-CZ" sz="2000" dirty="0">
                <a:cs typeface="Arial" panose="020B0604020202020204" pitchFamily="34" charset="0"/>
              </a:rPr>
              <a:t> </a:t>
            </a:r>
            <a:r>
              <a:rPr lang="cs-CZ" altLang="cs-CZ" sz="2000" dirty="0" err="1">
                <a:cs typeface="Arial" panose="020B0604020202020204" pitchFamily="34" charset="0"/>
              </a:rPr>
              <a:t>investigation</a:t>
            </a:r>
            <a:r>
              <a:rPr lang="cs-CZ" altLang="cs-CZ" sz="2000" dirty="0">
                <a:cs typeface="Arial" panose="020B0604020202020204" pitchFamily="34" charset="0"/>
              </a:rPr>
              <a:t> </a:t>
            </a:r>
            <a:r>
              <a:rPr lang="cs-CZ" altLang="cs-CZ" sz="2000" dirty="0" err="1">
                <a:cs typeface="Arial" panose="020B0604020202020204" pitchFamily="34" charset="0"/>
              </a:rPr>
              <a:t>of</a:t>
            </a:r>
            <a:r>
              <a:rPr lang="cs-CZ" altLang="cs-CZ" sz="2000" dirty="0">
                <a:cs typeface="Arial" panose="020B0604020202020204" pitchFamily="34" charset="0"/>
              </a:rPr>
              <a:t> </a:t>
            </a:r>
            <a:r>
              <a:rPr lang="cs-CZ" altLang="cs-CZ" sz="2000" dirty="0" err="1">
                <a:cs typeface="Arial" panose="020B0604020202020204" pitchFamily="34" charset="0"/>
              </a:rPr>
              <a:t>this</a:t>
            </a:r>
            <a:r>
              <a:rPr lang="cs-CZ" altLang="cs-CZ" sz="2000" dirty="0">
                <a:cs typeface="Arial" panose="020B0604020202020204" pitchFamily="34" charset="0"/>
              </a:rPr>
              <a:t> </a:t>
            </a:r>
            <a:r>
              <a:rPr lang="cs-CZ" altLang="cs-CZ" sz="2000" dirty="0" err="1">
                <a:cs typeface="Arial" panose="020B0604020202020204" pitchFamily="34" charset="0"/>
              </a:rPr>
              <a:t>spectum</a:t>
            </a:r>
            <a:r>
              <a:rPr lang="cs-CZ" altLang="cs-CZ" sz="2000" dirty="0">
                <a:cs typeface="Arial" panose="020B0604020202020204" pitchFamily="34" charset="0"/>
              </a:rPr>
              <a:t> </a:t>
            </a:r>
            <a:r>
              <a:rPr lang="cs-CZ" altLang="cs-CZ" sz="2000" dirty="0" err="1">
                <a:cs typeface="Arial" panose="020B0604020202020204" pitchFamily="34" charset="0"/>
              </a:rPr>
              <a:t>accompanied</a:t>
            </a:r>
            <a:r>
              <a:rPr lang="cs-CZ" altLang="cs-CZ" sz="2000" dirty="0">
                <a:cs typeface="Arial" panose="020B0604020202020204" pitchFamily="34" charset="0"/>
              </a:rPr>
              <a:t> by </a:t>
            </a:r>
            <a:r>
              <a:rPr lang="cs-CZ" altLang="cs-CZ" sz="2000" dirty="0" err="1">
                <a:cs typeface="Arial" panose="020B0604020202020204" pitchFamily="34" charset="0"/>
              </a:rPr>
              <a:t>efforts</a:t>
            </a:r>
            <a:r>
              <a:rPr lang="cs-CZ" altLang="cs-CZ" sz="2000" dirty="0">
                <a:cs typeface="Arial" panose="020B0604020202020204" pitchFamily="34" charset="0"/>
              </a:rPr>
              <a:t> to to </a:t>
            </a:r>
            <a:r>
              <a:rPr lang="cs-CZ" altLang="cs-CZ" sz="2000" dirty="0" err="1">
                <a:cs typeface="Arial" panose="020B0604020202020204" pitchFamily="34" charset="0"/>
              </a:rPr>
              <a:t>derive</a:t>
            </a:r>
            <a:r>
              <a:rPr lang="cs-CZ" altLang="cs-CZ" sz="2000" dirty="0">
                <a:cs typeface="Arial" panose="020B0604020202020204" pitchFamily="34" charset="0"/>
              </a:rPr>
              <a:t> </a:t>
            </a:r>
            <a:r>
              <a:rPr lang="cs-CZ" altLang="cs-CZ" sz="2000" dirty="0" err="1">
                <a:cs typeface="Arial" panose="020B0604020202020204" pitchFamily="34" charset="0"/>
              </a:rPr>
              <a:t>its</a:t>
            </a:r>
            <a:r>
              <a:rPr lang="cs-CZ" altLang="cs-CZ" sz="2000" dirty="0">
                <a:cs typeface="Arial" panose="020B0604020202020204" pitchFamily="34" charset="0"/>
              </a:rPr>
              <a:t> </a:t>
            </a:r>
            <a:r>
              <a:rPr lang="cs-CZ" altLang="cs-CZ" sz="2000" dirty="0" err="1">
                <a:cs typeface="Arial" panose="020B0604020202020204" pitchFamily="34" charset="0"/>
              </a:rPr>
              <a:t>form</a:t>
            </a:r>
            <a:r>
              <a:rPr lang="cs-CZ" altLang="cs-CZ" sz="2000" dirty="0">
                <a:cs typeface="Arial" panose="020B0604020202020204" pitchFamily="34" charset="0"/>
              </a:rPr>
              <a:t> </a:t>
            </a:r>
            <a:r>
              <a:rPr lang="cs-CZ" altLang="cs-CZ" sz="2000" dirty="0" err="1">
                <a:cs typeface="Arial" panose="020B0604020202020204" pitchFamily="34" charset="0"/>
              </a:rPr>
              <a:t>based</a:t>
            </a:r>
            <a:r>
              <a:rPr lang="cs-CZ" altLang="cs-CZ" sz="2000" dirty="0">
                <a:cs typeface="Arial" panose="020B0604020202020204" pitchFamily="34" charset="0"/>
              </a:rPr>
              <a:t> on </a:t>
            </a:r>
            <a:r>
              <a:rPr lang="cs-CZ" altLang="cs-CZ" sz="2000" dirty="0" err="1">
                <a:cs typeface="Arial" panose="020B0604020202020204" pitchFamily="34" charset="0"/>
              </a:rPr>
              <a:t>existing</a:t>
            </a:r>
            <a:r>
              <a:rPr lang="cs-CZ" altLang="cs-CZ" sz="2000" dirty="0">
                <a:cs typeface="Arial" panose="020B0604020202020204" pitchFamily="34" charset="0"/>
              </a:rPr>
              <a:t> idea </a:t>
            </a:r>
            <a:r>
              <a:rPr lang="cs-CZ" altLang="cs-CZ" sz="2000" dirty="0" err="1">
                <a:cs typeface="Arial" panose="020B0604020202020204" pitchFamily="34" charset="0"/>
              </a:rPr>
              <a:t>of</a:t>
            </a:r>
            <a:r>
              <a:rPr lang="cs-CZ" altLang="cs-CZ" sz="2000" dirty="0">
                <a:cs typeface="Arial" panose="020B0604020202020204" pitchFamily="34" charset="0"/>
              </a:rPr>
              <a:t> </a:t>
            </a:r>
            <a:r>
              <a:rPr lang="cs-CZ" altLang="cs-CZ" sz="2000" dirty="0" err="1">
                <a:cs typeface="Arial" panose="020B0604020202020204" pitchFamily="34" charset="0"/>
              </a:rPr>
              <a:t>the</a:t>
            </a:r>
            <a:r>
              <a:rPr lang="cs-CZ" altLang="cs-CZ" sz="2000" dirty="0">
                <a:cs typeface="Arial" panose="020B0604020202020204" pitchFamily="34" charset="0"/>
              </a:rPr>
              <a:t> </a:t>
            </a:r>
            <a:r>
              <a:rPr lang="cs-CZ" altLang="cs-CZ" sz="2000" dirty="0" err="1">
                <a:cs typeface="Arial" panose="020B0604020202020204" pitchFamily="34" charset="0"/>
              </a:rPr>
              <a:t>strucure</a:t>
            </a:r>
            <a:r>
              <a:rPr lang="cs-CZ" altLang="cs-CZ" sz="2000" dirty="0">
                <a:cs typeface="Arial" panose="020B0604020202020204" pitchFamily="34" charset="0"/>
              </a:rPr>
              <a:t> </a:t>
            </a:r>
            <a:r>
              <a:rPr lang="cs-CZ" altLang="cs-CZ" sz="2000" dirty="0" err="1">
                <a:cs typeface="Arial" panose="020B0604020202020204" pitchFamily="34" charset="0"/>
              </a:rPr>
              <a:t>of</a:t>
            </a:r>
            <a:r>
              <a:rPr lang="cs-CZ" altLang="cs-CZ" sz="2000" dirty="0">
                <a:cs typeface="Arial" panose="020B0604020202020204" pitchFamily="34" charset="0"/>
              </a:rPr>
              <a:t> </a:t>
            </a:r>
            <a:r>
              <a:rPr lang="cs-CZ" altLang="cs-CZ" sz="2000" dirty="0" err="1">
                <a:cs typeface="Arial" panose="020B0604020202020204" pitchFamily="34" charset="0"/>
              </a:rPr>
              <a:t>matter</a:t>
            </a:r>
            <a:r>
              <a:rPr lang="cs-CZ" altLang="cs-CZ" sz="2000" dirty="0">
                <a:cs typeface="Arial" panose="020B0604020202020204" pitchFamily="34" charset="0"/>
              </a:rPr>
              <a:t> </a:t>
            </a:r>
            <a:r>
              <a:rPr lang="cs-CZ" altLang="cs-CZ" sz="2000" b="1" dirty="0" err="1">
                <a:solidFill>
                  <a:srgbClr val="0033CC"/>
                </a:solidFill>
                <a:cs typeface="Arial" panose="020B0604020202020204" pitchFamily="34" charset="0"/>
              </a:rPr>
              <a:t>preoccupied</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physicists</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for</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the</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next</a:t>
            </a:r>
            <a:r>
              <a:rPr lang="cs-CZ" altLang="cs-CZ" sz="2000" b="1" dirty="0">
                <a:solidFill>
                  <a:srgbClr val="0033CC"/>
                </a:solidFill>
                <a:cs typeface="Arial" panose="020B0604020202020204" pitchFamily="34" charset="0"/>
              </a:rPr>
              <a:t> 40 </a:t>
            </a:r>
            <a:r>
              <a:rPr lang="cs-CZ" altLang="cs-CZ" sz="2000" b="1" dirty="0" err="1">
                <a:solidFill>
                  <a:srgbClr val="0033CC"/>
                </a:solidFill>
                <a:cs typeface="Arial" panose="020B0604020202020204" pitchFamily="34" charset="0"/>
              </a:rPr>
              <a:t>years</a:t>
            </a:r>
            <a:r>
              <a:rPr lang="cs-CZ" altLang="cs-CZ" sz="2000" b="1" dirty="0">
                <a:solidFill>
                  <a:srgbClr val="0033CC"/>
                </a:solidFill>
                <a:cs typeface="Arial" panose="020B0604020202020204" pitchFamily="34" charset="0"/>
              </a:rPr>
              <a:t>.</a:t>
            </a:r>
          </a:p>
          <a:p>
            <a:pPr eaLnBrk="1" hangingPunct="1">
              <a:spcBef>
                <a:spcPct val="0"/>
              </a:spcBef>
              <a:buFontTx/>
              <a:buNone/>
            </a:pPr>
            <a:endParaRPr lang="cs-CZ" altLang="cs-CZ" sz="2000" b="1" dirty="0">
              <a:cs typeface="Arial" panose="020B0604020202020204" pitchFamily="34" charset="0"/>
            </a:endParaRPr>
          </a:p>
          <a:p>
            <a:pPr eaLnBrk="1" hangingPunct="1">
              <a:spcBef>
                <a:spcPct val="0"/>
              </a:spcBef>
              <a:buFontTx/>
              <a:buNone/>
            </a:pPr>
            <a:r>
              <a:rPr lang="cs-CZ" altLang="cs-CZ" sz="2000" b="1" dirty="0" err="1">
                <a:solidFill>
                  <a:srgbClr val="FF0000"/>
                </a:solidFill>
                <a:cs typeface="Arial" panose="020B0604020202020204" pitchFamily="34" charset="0"/>
              </a:rPr>
              <a:t>For</a:t>
            </a:r>
            <a:r>
              <a:rPr lang="cs-CZ" altLang="cs-CZ" sz="2000" b="1" dirty="0">
                <a:solidFill>
                  <a:srgbClr val="FF0000"/>
                </a:solidFill>
                <a:cs typeface="Arial" panose="020B0604020202020204" pitchFamily="34" charset="0"/>
              </a:rPr>
              <a:t> a long </a:t>
            </a:r>
            <a:r>
              <a:rPr lang="cs-CZ" altLang="cs-CZ" sz="2000" b="1" dirty="0" err="1">
                <a:solidFill>
                  <a:srgbClr val="FF0000"/>
                </a:solidFill>
                <a:cs typeface="Arial" panose="020B0604020202020204" pitchFamily="34" charset="0"/>
              </a:rPr>
              <a:t>time</a:t>
            </a:r>
            <a:r>
              <a:rPr lang="cs-CZ" altLang="cs-CZ" sz="2000" b="1" dirty="0">
                <a:solidFill>
                  <a:srgbClr val="FF0000"/>
                </a:solidFill>
                <a:cs typeface="Arial" panose="020B0604020202020204" pitchFamily="34" charset="0"/>
              </a:rPr>
              <a:t> </a:t>
            </a:r>
            <a:r>
              <a:rPr lang="cs-CZ" altLang="cs-CZ" sz="2000" b="1" dirty="0" err="1">
                <a:solidFill>
                  <a:srgbClr val="FF0000"/>
                </a:solidFill>
                <a:cs typeface="Arial" panose="020B0604020202020204" pitchFamily="34" charset="0"/>
              </a:rPr>
              <a:t>nothing</a:t>
            </a:r>
            <a:r>
              <a:rPr lang="cs-CZ" altLang="cs-CZ" sz="2000" b="1" dirty="0">
                <a:solidFill>
                  <a:srgbClr val="FF0000"/>
                </a:solidFill>
                <a:cs typeface="Arial" panose="020B0604020202020204" pitchFamily="34" charset="0"/>
              </a:rPr>
              <a:t> </a:t>
            </a:r>
            <a:r>
              <a:rPr lang="cs-CZ" altLang="cs-CZ" sz="2000" b="1" dirty="0" err="1">
                <a:solidFill>
                  <a:srgbClr val="FF0000"/>
                </a:solidFill>
                <a:cs typeface="Arial" panose="020B0604020202020204" pitchFamily="34" charset="0"/>
              </a:rPr>
              <a:t>suggested</a:t>
            </a:r>
            <a:r>
              <a:rPr lang="cs-CZ" altLang="cs-CZ" sz="2000" b="1" dirty="0">
                <a:solidFill>
                  <a:srgbClr val="FF0000"/>
                </a:solidFill>
                <a:cs typeface="Arial" panose="020B0604020202020204" pitchFamily="34" charset="0"/>
              </a:rPr>
              <a:t> </a:t>
            </a:r>
            <a:r>
              <a:rPr lang="cs-CZ" altLang="cs-CZ" sz="2000" b="1" dirty="0" err="1">
                <a:solidFill>
                  <a:srgbClr val="FF0000"/>
                </a:solidFill>
                <a:cs typeface="Arial" panose="020B0604020202020204" pitchFamily="34" charset="0"/>
              </a:rPr>
              <a:t>that</a:t>
            </a:r>
            <a:r>
              <a:rPr lang="cs-CZ" altLang="cs-CZ" sz="2000" b="1" dirty="0">
                <a:solidFill>
                  <a:srgbClr val="FF0000"/>
                </a:solidFill>
                <a:cs typeface="Arial" panose="020B0604020202020204" pitchFamily="34" charset="0"/>
              </a:rPr>
              <a:t> </a:t>
            </a:r>
            <a:r>
              <a:rPr lang="cs-CZ" altLang="cs-CZ" sz="2000" b="1" dirty="0" err="1">
                <a:solidFill>
                  <a:srgbClr val="FF0000"/>
                </a:solidFill>
                <a:cs typeface="Arial" panose="020B0604020202020204" pitchFamily="34" charset="0"/>
              </a:rPr>
              <a:t>this</a:t>
            </a:r>
            <a:r>
              <a:rPr lang="cs-CZ" altLang="cs-CZ" sz="2000" b="1" dirty="0">
                <a:solidFill>
                  <a:srgbClr val="FF0000"/>
                </a:solidFill>
                <a:cs typeface="Arial" panose="020B0604020202020204" pitchFamily="34" charset="0"/>
              </a:rPr>
              <a:t> </a:t>
            </a:r>
            <a:r>
              <a:rPr lang="cs-CZ" altLang="cs-CZ" sz="2000" b="1" dirty="0" err="1">
                <a:solidFill>
                  <a:srgbClr val="FF0000"/>
                </a:solidFill>
                <a:cs typeface="Arial" panose="020B0604020202020204" pitchFamily="34" charset="0"/>
              </a:rPr>
              <a:t>problem</a:t>
            </a:r>
            <a:r>
              <a:rPr lang="cs-CZ" altLang="cs-CZ" sz="2000" b="1" dirty="0">
                <a:solidFill>
                  <a:srgbClr val="FF0000"/>
                </a:solidFill>
                <a:cs typeface="Arial" panose="020B0604020202020204" pitchFamily="34" charset="0"/>
              </a:rPr>
              <a:t> </a:t>
            </a:r>
            <a:r>
              <a:rPr lang="cs-CZ" altLang="cs-CZ" sz="2000" b="1" dirty="0" err="1">
                <a:solidFill>
                  <a:srgbClr val="FF0000"/>
                </a:solidFill>
                <a:cs typeface="Arial" panose="020B0604020202020204" pitchFamily="34" charset="0"/>
              </a:rPr>
              <a:t>will</a:t>
            </a:r>
            <a:r>
              <a:rPr lang="cs-CZ" altLang="cs-CZ" sz="2000" b="1" dirty="0">
                <a:solidFill>
                  <a:srgbClr val="FF0000"/>
                </a:solidFill>
                <a:cs typeface="Arial" panose="020B0604020202020204" pitchFamily="34" charset="0"/>
              </a:rPr>
              <a:t> lead to </a:t>
            </a:r>
            <a:r>
              <a:rPr lang="cs-CZ" altLang="cs-CZ" sz="2000" b="1" dirty="0" err="1">
                <a:solidFill>
                  <a:srgbClr val="FF0000"/>
                </a:solidFill>
                <a:cs typeface="Arial" panose="020B0604020202020204" pitchFamily="34" charset="0"/>
              </a:rPr>
              <a:t>the</a:t>
            </a:r>
            <a:r>
              <a:rPr lang="cs-CZ" altLang="cs-CZ" sz="2000" b="1" dirty="0">
                <a:solidFill>
                  <a:srgbClr val="FF0000"/>
                </a:solidFill>
                <a:cs typeface="Arial" panose="020B0604020202020204" pitchFamily="34" charset="0"/>
              </a:rPr>
              <a:t> </a:t>
            </a:r>
            <a:r>
              <a:rPr lang="cs-CZ" altLang="cs-CZ" sz="2000" b="1" dirty="0" err="1">
                <a:solidFill>
                  <a:srgbClr val="FF0000"/>
                </a:solidFill>
                <a:cs typeface="Arial" panose="020B0604020202020204" pitchFamily="34" charset="0"/>
              </a:rPr>
              <a:t>break</a:t>
            </a:r>
            <a:r>
              <a:rPr lang="cs-CZ" altLang="cs-CZ" sz="2000" b="1" dirty="0">
                <a:solidFill>
                  <a:srgbClr val="FF0000"/>
                </a:solidFill>
                <a:cs typeface="Arial" panose="020B0604020202020204" pitchFamily="34" charset="0"/>
              </a:rPr>
              <a:t> </a:t>
            </a:r>
            <a:r>
              <a:rPr lang="cs-CZ" altLang="cs-CZ" sz="2000" b="1" dirty="0" err="1">
                <a:solidFill>
                  <a:srgbClr val="FF0000"/>
                </a:solidFill>
                <a:cs typeface="Arial" panose="020B0604020202020204" pitchFamily="34" charset="0"/>
              </a:rPr>
              <a:t>with</a:t>
            </a:r>
            <a:r>
              <a:rPr lang="cs-CZ" altLang="cs-CZ" sz="2000" b="1" dirty="0">
                <a:solidFill>
                  <a:srgbClr val="FF0000"/>
                </a:solidFill>
                <a:cs typeface="Arial" panose="020B0604020202020204" pitchFamily="34" charset="0"/>
              </a:rPr>
              <a:t> </a:t>
            </a:r>
            <a:r>
              <a:rPr lang="cs-CZ" altLang="cs-CZ" sz="2000" b="1" dirty="0" err="1">
                <a:solidFill>
                  <a:srgbClr val="FF0000"/>
                </a:solidFill>
                <a:cs typeface="Arial" panose="020B0604020202020204" pitchFamily="34" charset="0"/>
              </a:rPr>
              <a:t>classical</a:t>
            </a:r>
            <a:r>
              <a:rPr lang="cs-CZ" altLang="cs-CZ" sz="2000" b="1" dirty="0">
                <a:solidFill>
                  <a:srgbClr val="FF0000"/>
                </a:solidFill>
                <a:cs typeface="Arial" panose="020B0604020202020204" pitchFamily="34" charset="0"/>
              </a:rPr>
              <a:t> </a:t>
            </a:r>
            <a:r>
              <a:rPr lang="cs-CZ" altLang="cs-CZ" sz="2000" b="1" dirty="0" err="1">
                <a:solidFill>
                  <a:srgbClr val="FF0000"/>
                </a:solidFill>
                <a:cs typeface="Arial" panose="020B0604020202020204" pitchFamily="34" charset="0"/>
              </a:rPr>
              <a:t>physics</a:t>
            </a:r>
            <a:r>
              <a:rPr lang="cs-CZ" altLang="cs-CZ" sz="2000" b="1" dirty="0">
                <a:solidFill>
                  <a:srgbClr val="FF0000"/>
                </a:solidFill>
                <a:cs typeface="Arial" panose="020B0604020202020204" pitchFamily="34" charset="0"/>
              </a:rPr>
              <a:t> in </a:t>
            </a:r>
            <a:r>
              <a:rPr lang="cs-CZ" altLang="cs-CZ" sz="2000" b="1" dirty="0" err="1">
                <a:solidFill>
                  <a:srgbClr val="FF0000"/>
                </a:solidFill>
                <a:cs typeface="Arial" panose="020B0604020202020204" pitchFamily="34" charset="0"/>
              </a:rPr>
              <a:t>describing</a:t>
            </a:r>
            <a:r>
              <a:rPr lang="cs-CZ" altLang="cs-CZ" sz="2000" b="1" dirty="0">
                <a:solidFill>
                  <a:srgbClr val="FF0000"/>
                </a:solidFill>
                <a:cs typeface="Arial" panose="020B0604020202020204" pitchFamily="34" charset="0"/>
              </a:rPr>
              <a:t> </a:t>
            </a:r>
            <a:r>
              <a:rPr lang="cs-CZ" altLang="cs-CZ" sz="2000" b="1" dirty="0" err="1">
                <a:solidFill>
                  <a:srgbClr val="FF0000"/>
                </a:solidFill>
                <a:cs typeface="Arial" panose="020B0604020202020204" pitchFamily="34" charset="0"/>
              </a:rPr>
              <a:t>the</a:t>
            </a:r>
            <a:r>
              <a:rPr lang="cs-CZ" altLang="cs-CZ" sz="2000" b="1" dirty="0">
                <a:solidFill>
                  <a:srgbClr val="FF0000"/>
                </a:solidFill>
                <a:cs typeface="Arial" panose="020B0604020202020204" pitchFamily="34" charset="0"/>
              </a:rPr>
              <a:t> </a:t>
            </a:r>
            <a:r>
              <a:rPr lang="cs-CZ" altLang="cs-CZ" sz="2000" b="1" dirty="0" err="1">
                <a:solidFill>
                  <a:srgbClr val="FF0000"/>
                </a:solidFill>
                <a:cs typeface="Arial" panose="020B0604020202020204" pitchFamily="34" charset="0"/>
              </a:rPr>
              <a:t>laws</a:t>
            </a:r>
            <a:r>
              <a:rPr lang="cs-CZ" altLang="cs-CZ" sz="2000" b="1" dirty="0">
                <a:solidFill>
                  <a:srgbClr val="FF0000"/>
                </a:solidFill>
                <a:cs typeface="Arial" panose="020B0604020202020204" pitchFamily="34" charset="0"/>
              </a:rPr>
              <a:t> </a:t>
            </a:r>
            <a:r>
              <a:rPr lang="cs-CZ" altLang="cs-CZ" sz="2000" b="1" dirty="0" err="1">
                <a:solidFill>
                  <a:srgbClr val="FF0000"/>
                </a:solidFill>
                <a:cs typeface="Arial" panose="020B0604020202020204" pitchFamily="34" charset="0"/>
              </a:rPr>
              <a:t>of</a:t>
            </a:r>
            <a:r>
              <a:rPr lang="cs-CZ" altLang="cs-CZ" sz="2000" b="1" dirty="0">
                <a:solidFill>
                  <a:srgbClr val="FF0000"/>
                </a:solidFill>
                <a:cs typeface="Arial" panose="020B0604020202020204" pitchFamily="34" charset="0"/>
              </a:rPr>
              <a:t> </a:t>
            </a:r>
            <a:r>
              <a:rPr lang="cs-CZ" altLang="cs-CZ" sz="2000" b="1" dirty="0" err="1">
                <a:solidFill>
                  <a:srgbClr val="FF0000"/>
                </a:solidFill>
                <a:cs typeface="Arial" panose="020B0604020202020204" pitchFamily="34" charset="0"/>
              </a:rPr>
              <a:t>microworld</a:t>
            </a:r>
            <a:r>
              <a:rPr lang="cs-CZ" altLang="cs-CZ" sz="2000" b="1" dirty="0">
                <a:solidFill>
                  <a:srgbClr val="FF0000"/>
                </a:solidFill>
                <a:cs typeface="Arial" panose="020B0604020202020204" pitchFamily="34" charset="0"/>
              </a:rPr>
              <a:t>.</a:t>
            </a:r>
          </a:p>
        </p:txBody>
      </p:sp>
      <p:pic>
        <p:nvPicPr>
          <p:cNvPr id="3" name="Picture 5" descr="Kirchhoff">
            <a:extLst>
              <a:ext uri="{FF2B5EF4-FFF2-40B4-BE49-F238E27FC236}">
                <a16:creationId xmlns:a16="http://schemas.microsoft.com/office/drawing/2014/main" id="{38341E09-A35A-4ADC-A48E-B3A76A64EB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271" y="531568"/>
            <a:ext cx="2679816" cy="356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527143A7-DFD1-0648-1F18-4951E4F2A9D2}"/>
              </a:ext>
            </a:extLst>
          </p:cNvPr>
          <p:cNvSpPr txBox="1">
            <a:spLocks noChangeArrowheads="1"/>
          </p:cNvSpPr>
          <p:nvPr/>
        </p:nvSpPr>
        <p:spPr bwMode="auto">
          <a:xfrm>
            <a:off x="417395" y="3465513"/>
            <a:ext cx="2305050" cy="457200"/>
          </a:xfrm>
          <a:prstGeom prst="rect">
            <a:avLst/>
          </a:prstGeom>
          <a:noFill/>
          <a:ln>
            <a:noFill/>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000" dirty="0">
                <a:solidFill>
                  <a:schemeClr val="bg1"/>
                </a:solidFill>
              </a:rPr>
              <a:t>Gustav </a:t>
            </a:r>
            <a:r>
              <a:rPr lang="cs-CZ" altLang="cs-CZ" sz="2000" dirty="0" err="1">
                <a:solidFill>
                  <a:schemeClr val="bg1"/>
                </a:solidFill>
              </a:rPr>
              <a:t>Kirchhoff</a:t>
            </a:r>
            <a:endParaRPr lang="cs-CZ" altLang="cs-CZ" sz="2000" dirty="0">
              <a:solidFill>
                <a:schemeClr val="bg1"/>
              </a:solidFill>
            </a:endParaRPr>
          </a:p>
          <a:p>
            <a:pPr algn="ctr" eaLnBrk="1" hangingPunct="1">
              <a:spcBef>
                <a:spcPct val="0"/>
              </a:spcBef>
              <a:buFontTx/>
              <a:buNone/>
            </a:pPr>
            <a:r>
              <a:rPr lang="cs-CZ" altLang="cs-CZ" sz="2000" dirty="0">
                <a:solidFill>
                  <a:schemeClr val="bg1"/>
                </a:solidFill>
              </a:rPr>
              <a:t>(1824-1887)</a:t>
            </a:r>
          </a:p>
        </p:txBody>
      </p:sp>
      <p:sp>
        <p:nvSpPr>
          <p:cNvPr id="2" name="Zástupný symbol pro číslo snímku 1">
            <a:extLst>
              <a:ext uri="{FF2B5EF4-FFF2-40B4-BE49-F238E27FC236}">
                <a16:creationId xmlns:a16="http://schemas.microsoft.com/office/drawing/2014/main" id="{6694EBF7-4990-B738-115A-C65BF53DA8A8}"/>
              </a:ext>
            </a:extLst>
          </p:cNvPr>
          <p:cNvSpPr>
            <a:spLocks noGrp="1"/>
          </p:cNvSpPr>
          <p:nvPr>
            <p:ph type="sldNum" sz="quarter" idx="12"/>
          </p:nvPr>
        </p:nvSpPr>
        <p:spPr/>
        <p:txBody>
          <a:bodyPr/>
          <a:lstStyle/>
          <a:p>
            <a:fld id="{E32C4829-0E20-40A4-81C2-06447E714AD2}" type="slidenum">
              <a:rPr lang="cs-CZ" smtClean="0"/>
              <a:t>3</a:t>
            </a:fld>
            <a:endParaRPr lang="cs-CZ"/>
          </a:p>
        </p:txBody>
      </p:sp>
      <p:sp>
        <p:nvSpPr>
          <p:cNvPr id="4" name="Zástupný symbol pro datum 3">
            <a:extLst>
              <a:ext uri="{FF2B5EF4-FFF2-40B4-BE49-F238E27FC236}">
                <a16:creationId xmlns:a16="http://schemas.microsoft.com/office/drawing/2014/main" id="{CBB7EE17-346D-EA19-A00F-048FEEFDE78D}"/>
              </a:ext>
            </a:extLst>
          </p:cNvPr>
          <p:cNvSpPr>
            <a:spLocks noGrp="1"/>
          </p:cNvSpPr>
          <p:nvPr>
            <p:ph type="dt" sz="half" idx="10"/>
          </p:nvPr>
        </p:nvSpPr>
        <p:spPr/>
        <p:txBody>
          <a:bodyPr/>
          <a:lstStyle/>
          <a:p>
            <a:r>
              <a:rPr lang="cs-CZ"/>
              <a:t>27.11.2024</a:t>
            </a:r>
          </a:p>
        </p:txBody>
      </p:sp>
      <p:sp>
        <p:nvSpPr>
          <p:cNvPr id="6" name="Zástupný symbol pro zápatí 5">
            <a:extLst>
              <a:ext uri="{FF2B5EF4-FFF2-40B4-BE49-F238E27FC236}">
                <a16:creationId xmlns:a16="http://schemas.microsoft.com/office/drawing/2014/main" id="{3504B32B-B891-13E6-66C9-6886C5A2D02A}"/>
              </a:ext>
            </a:extLst>
          </p:cNvPr>
          <p:cNvSpPr>
            <a:spLocks noGrp="1"/>
          </p:cNvSpPr>
          <p:nvPr>
            <p:ph type="ftr" sz="quarter" idx="11"/>
          </p:nvPr>
        </p:nvSpPr>
        <p:spPr/>
        <p:txBody>
          <a:bodyPr/>
          <a:lstStyle/>
          <a:p>
            <a:r>
              <a:rPr lang="cs-CZ"/>
              <a:t>Divisional seminar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95"/>
                                        </p:tgtEl>
                                        <p:attrNameLst>
                                          <p:attrName>style.visibility</p:attrName>
                                        </p:attrNameLst>
                                      </p:cBhvr>
                                      <p:to>
                                        <p:strVal val="visible"/>
                                      </p:to>
                                    </p:set>
                                    <p:animEffect transition="in" filter="fade">
                                      <p:cBhvr>
                                        <p:cTn id="10" dur="10"/>
                                        <p:tgtEl>
                                          <p:spTgt spid="819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96">
                                            <p:txEl>
                                              <p:pRg st="0" end="0"/>
                                            </p:txEl>
                                          </p:spTgt>
                                        </p:tgtEl>
                                        <p:attrNameLst>
                                          <p:attrName>style.visibility</p:attrName>
                                        </p:attrNameLst>
                                      </p:cBhvr>
                                      <p:to>
                                        <p:strVal val="visible"/>
                                      </p:to>
                                    </p:set>
                                    <p:animEffect transition="in" filter="fade">
                                      <p:cBhvr>
                                        <p:cTn id="15" dur="10"/>
                                        <p:tgtEl>
                                          <p:spTgt spid="819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196">
                                            <p:txEl>
                                              <p:pRg st="2" end="2"/>
                                            </p:txEl>
                                          </p:spTgt>
                                        </p:tgtEl>
                                        <p:attrNameLst>
                                          <p:attrName>style.visibility</p:attrName>
                                        </p:attrNameLst>
                                      </p:cBhvr>
                                      <p:to>
                                        <p:strVal val="visible"/>
                                      </p:to>
                                    </p:set>
                                    <p:animEffect transition="in" filter="fade">
                                      <p:cBhvr>
                                        <p:cTn id="20" dur="10"/>
                                        <p:tgtEl>
                                          <p:spTgt spid="81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0D4276E-BFFE-D68A-1838-B18A31228E9D}"/>
              </a:ext>
            </a:extLst>
          </p:cNvPr>
          <p:cNvSpPr txBox="1"/>
          <p:nvPr/>
        </p:nvSpPr>
        <p:spPr>
          <a:xfrm>
            <a:off x="1349298" y="250000"/>
            <a:ext cx="7083991" cy="707886"/>
          </a:xfrm>
          <a:prstGeom prst="rect">
            <a:avLst/>
          </a:prstGeom>
          <a:noFill/>
        </p:spPr>
        <p:txBody>
          <a:bodyPr wrap="none" rtlCol="0">
            <a:spAutoFit/>
          </a:bodyPr>
          <a:lstStyle/>
          <a:p>
            <a:r>
              <a:rPr lang="cs-CZ" sz="4000" b="1" dirty="0">
                <a:solidFill>
                  <a:srgbClr val="0033CC"/>
                </a:solidFill>
                <a:latin typeface="Arial" panose="020B0604020202020204" pitchFamily="34" charset="0"/>
                <a:cs typeface="Arial" panose="020B0604020202020204" pitchFamily="34" charset="0"/>
              </a:rPr>
              <a:t>Arthur </a:t>
            </a:r>
            <a:r>
              <a:rPr lang="cs-CZ" sz="4000" b="1" dirty="0" err="1">
                <a:solidFill>
                  <a:srgbClr val="0033CC"/>
                </a:solidFill>
                <a:latin typeface="Arial" panose="020B0604020202020204" pitchFamily="34" charset="0"/>
                <a:cs typeface="Arial" panose="020B0604020202020204" pitchFamily="34" charset="0"/>
              </a:rPr>
              <a:t>Compton</a:t>
            </a:r>
            <a:r>
              <a:rPr lang="cs-CZ" sz="4000" b="1" dirty="0">
                <a:solidFill>
                  <a:srgbClr val="0033CC"/>
                </a:solidFill>
                <a:latin typeface="Arial" panose="020B0604020202020204" pitchFamily="34" charset="0"/>
                <a:cs typeface="Arial" panose="020B0604020202020204" pitchFamily="34" charset="0"/>
              </a:rPr>
              <a:t> (1892-1962)</a:t>
            </a:r>
          </a:p>
        </p:txBody>
      </p:sp>
      <p:pic>
        <p:nvPicPr>
          <p:cNvPr id="6" name="Obrázek 5" descr="Obsah obrázku Lidská tvář, portrét, osoba, vázanka&#10;&#10;Popis byl vytvořen automaticky">
            <a:extLst>
              <a:ext uri="{FF2B5EF4-FFF2-40B4-BE49-F238E27FC236}">
                <a16:creationId xmlns:a16="http://schemas.microsoft.com/office/drawing/2014/main" id="{C14FB466-4A03-9F0D-797F-3D41A3DC2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129" y="1039677"/>
            <a:ext cx="3958977" cy="5297948"/>
          </a:xfrm>
          <a:prstGeom prst="rect">
            <a:avLst/>
          </a:prstGeom>
        </p:spPr>
      </p:pic>
      <p:pic>
        <p:nvPicPr>
          <p:cNvPr id="8" name="Obrázek 7" descr="Obsah obrázku Lidská tvář, osoba, portrét, vázanka&#10;&#10;Popis byl vytvořen automaticky">
            <a:extLst>
              <a:ext uri="{FF2B5EF4-FFF2-40B4-BE49-F238E27FC236}">
                <a16:creationId xmlns:a16="http://schemas.microsoft.com/office/drawing/2014/main" id="{DB4EC774-45E9-A7CD-6F29-BF1A8977F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0618" y="1039677"/>
            <a:ext cx="4485392" cy="5320530"/>
          </a:xfrm>
          <a:prstGeom prst="rect">
            <a:avLst/>
          </a:prstGeom>
        </p:spPr>
      </p:pic>
      <p:sp>
        <p:nvSpPr>
          <p:cNvPr id="3" name="Zástupný symbol pro číslo snímku 2">
            <a:extLst>
              <a:ext uri="{FF2B5EF4-FFF2-40B4-BE49-F238E27FC236}">
                <a16:creationId xmlns:a16="http://schemas.microsoft.com/office/drawing/2014/main" id="{7CEBC143-FC4E-74C7-3EFE-2F0C80A73AD8}"/>
              </a:ext>
            </a:extLst>
          </p:cNvPr>
          <p:cNvSpPr>
            <a:spLocks noGrp="1"/>
          </p:cNvSpPr>
          <p:nvPr>
            <p:ph type="sldNum" sz="quarter" idx="12"/>
          </p:nvPr>
        </p:nvSpPr>
        <p:spPr/>
        <p:txBody>
          <a:bodyPr/>
          <a:lstStyle/>
          <a:p>
            <a:fld id="{E32C4829-0E20-40A4-81C2-06447E714AD2}" type="slidenum">
              <a:rPr lang="cs-CZ" smtClean="0"/>
              <a:t>30</a:t>
            </a:fld>
            <a:endParaRPr lang="cs-CZ"/>
          </a:p>
        </p:txBody>
      </p:sp>
      <p:sp>
        <p:nvSpPr>
          <p:cNvPr id="4" name="Zástupný symbol pro datum 3">
            <a:extLst>
              <a:ext uri="{FF2B5EF4-FFF2-40B4-BE49-F238E27FC236}">
                <a16:creationId xmlns:a16="http://schemas.microsoft.com/office/drawing/2014/main" id="{39B8E7AA-9E26-9A59-6425-7B90BD5A8577}"/>
              </a:ext>
            </a:extLst>
          </p:cNvPr>
          <p:cNvSpPr>
            <a:spLocks noGrp="1"/>
          </p:cNvSpPr>
          <p:nvPr>
            <p:ph type="dt" sz="half" idx="10"/>
          </p:nvPr>
        </p:nvSpPr>
        <p:spPr/>
        <p:txBody>
          <a:bodyPr/>
          <a:lstStyle/>
          <a:p>
            <a:r>
              <a:rPr lang="cs-CZ"/>
              <a:t>27.11.2024</a:t>
            </a:r>
          </a:p>
        </p:txBody>
      </p:sp>
      <p:sp>
        <p:nvSpPr>
          <p:cNvPr id="5" name="Zástupný symbol pro zápatí 4">
            <a:extLst>
              <a:ext uri="{FF2B5EF4-FFF2-40B4-BE49-F238E27FC236}">
                <a16:creationId xmlns:a16="http://schemas.microsoft.com/office/drawing/2014/main" id="{75218468-47FE-54CC-30D8-2E7487246DC6}"/>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557933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875635F-BDDD-D3F7-0982-5F15FB0DC28B}"/>
              </a:ext>
            </a:extLst>
          </p:cNvPr>
          <p:cNvSpPr txBox="1"/>
          <p:nvPr/>
        </p:nvSpPr>
        <p:spPr>
          <a:xfrm>
            <a:off x="108155" y="1709185"/>
            <a:ext cx="4348976" cy="4247317"/>
          </a:xfrm>
          <a:prstGeom prst="rect">
            <a:avLst/>
          </a:prstGeom>
          <a:noFill/>
        </p:spPr>
        <p:txBody>
          <a:bodyPr wrap="square">
            <a:spAutoFit/>
          </a:bodyPr>
          <a:lstStyle/>
          <a:p>
            <a:pPr algn="l"/>
            <a:r>
              <a:rPr lang="en-US" sz="2000" b="0" i="1" u="none" strike="noStrike" baseline="0" dirty="0">
                <a:latin typeface="Arial" panose="020B0604020202020204" pitchFamily="34" charset="0"/>
                <a:cs typeface="Arial" panose="020B0604020202020204" pitchFamily="34" charset="0"/>
              </a:rPr>
              <a:t>A series of experiments performed during the last few years* has shown</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that </a:t>
            </a:r>
            <a:r>
              <a:rPr lang="en-US" sz="2000" b="1" i="1" u="none" strike="noStrike" baseline="0" dirty="0">
                <a:solidFill>
                  <a:srgbClr val="0033CC"/>
                </a:solidFill>
                <a:latin typeface="Arial" panose="020B0604020202020204" pitchFamily="34" charset="0"/>
                <a:cs typeface="Arial" panose="020B0604020202020204" pitchFamily="34" charset="0"/>
              </a:rPr>
              <a:t>secondary X-rays are of greater wavelength than the primary rays</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which produce them</a:t>
            </a:r>
            <a:r>
              <a:rPr lang="en-US" sz="2000" b="0" i="1" u="none" strike="noStrike" baseline="0" dirty="0">
                <a:latin typeface="Arial" panose="020B0604020202020204" pitchFamily="34" charset="0"/>
                <a:cs typeface="Arial" panose="020B0604020202020204" pitchFamily="34" charset="0"/>
              </a:rPr>
              <a:t>. This work is too well-known to require description</a:t>
            </a:r>
            <a:r>
              <a:rPr lang="cs-CZ" sz="2000" b="0" i="1" u="none" strike="noStrike" baseline="0" dirty="0">
                <a:latin typeface="Arial" panose="020B0604020202020204" pitchFamily="34" charset="0"/>
                <a:cs typeface="Arial" panose="020B0604020202020204" pitchFamily="34" charset="0"/>
              </a:rPr>
              <a:t> </a:t>
            </a:r>
          </a:p>
          <a:p>
            <a:pPr algn="l"/>
            <a:endParaRPr lang="cs-CZ" sz="1000" i="1" dirty="0">
              <a:latin typeface="Arial" panose="020B0604020202020204" pitchFamily="34" charset="0"/>
              <a:cs typeface="Arial" panose="020B0604020202020204" pitchFamily="34" charset="0"/>
            </a:endParaRPr>
          </a:p>
          <a:p>
            <a:pPr algn="l"/>
            <a:r>
              <a:rPr lang="en-US" sz="2000" b="0" i="1" u="none" strike="noStrike" baseline="0" dirty="0">
                <a:latin typeface="Arial" panose="020B0604020202020204" pitchFamily="34" charset="0"/>
                <a:cs typeface="Arial" panose="020B0604020202020204" pitchFamily="34" charset="0"/>
              </a:rPr>
              <a:t>.</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An examination of the spectrum of the secondary X-rays shows</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that the </a:t>
            </a:r>
            <a:r>
              <a:rPr lang="en-US" sz="2000" b="1" i="1" u="none" strike="noStrike" baseline="0" dirty="0">
                <a:solidFill>
                  <a:srgbClr val="0033CC"/>
                </a:solidFill>
                <a:latin typeface="Arial" panose="020B0604020202020204" pitchFamily="34" charset="0"/>
                <a:cs typeface="Arial" panose="020B0604020202020204" pitchFamily="34" charset="0"/>
              </a:rPr>
              <a:t>primary beam has been split into two parts</a:t>
            </a:r>
            <a:r>
              <a:rPr lang="en-US" sz="2000" b="0" i="1" u="none" strike="noStrike" baseline="0" dirty="0">
                <a:latin typeface="Arial" panose="020B0604020202020204" pitchFamily="34" charset="0"/>
                <a:cs typeface="Arial" panose="020B0604020202020204" pitchFamily="34" charset="0"/>
              </a:rPr>
              <a:t>, as shown in Fig. 8,</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one of the same wavelength and </a:t>
            </a:r>
            <a:r>
              <a:rPr lang="en-US" sz="2000" b="1" i="1" u="none" strike="noStrike" baseline="0" dirty="0">
                <a:solidFill>
                  <a:srgbClr val="0033CC"/>
                </a:solidFill>
                <a:latin typeface="Arial" panose="020B0604020202020204" pitchFamily="34" charset="0"/>
                <a:cs typeface="Arial" panose="020B0604020202020204" pitchFamily="34" charset="0"/>
              </a:rPr>
              <a:t>the other of increased wavelength.</a:t>
            </a:r>
            <a:endParaRPr lang="en-GB" sz="2000" b="1" i="1" dirty="0">
              <a:solidFill>
                <a:srgbClr val="0033CC"/>
              </a:solidFill>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B1C5A7FB-323A-4A94-75F9-DA0E0CC8D3FD}"/>
              </a:ext>
            </a:extLst>
          </p:cNvPr>
          <p:cNvPicPr>
            <a:picLocks noChangeAspect="1"/>
          </p:cNvPicPr>
          <p:nvPr/>
        </p:nvPicPr>
        <p:blipFill>
          <a:blip r:embed="rId2"/>
          <a:stretch>
            <a:fillRect/>
          </a:stretch>
        </p:blipFill>
        <p:spPr>
          <a:xfrm>
            <a:off x="4549967" y="806463"/>
            <a:ext cx="4594033" cy="5188797"/>
          </a:xfrm>
          <a:prstGeom prst="rect">
            <a:avLst/>
          </a:prstGeom>
        </p:spPr>
      </p:pic>
      <p:pic>
        <p:nvPicPr>
          <p:cNvPr id="5" name="Obrázek 4">
            <a:extLst>
              <a:ext uri="{FF2B5EF4-FFF2-40B4-BE49-F238E27FC236}">
                <a16:creationId xmlns:a16="http://schemas.microsoft.com/office/drawing/2014/main" id="{505B5FBF-3B9C-BA91-7BD6-3A70754B3648}"/>
              </a:ext>
            </a:extLst>
          </p:cNvPr>
          <p:cNvPicPr>
            <a:picLocks noChangeAspect="1"/>
          </p:cNvPicPr>
          <p:nvPr/>
        </p:nvPicPr>
        <p:blipFill>
          <a:blip r:embed="rId3"/>
          <a:stretch>
            <a:fillRect/>
          </a:stretch>
        </p:blipFill>
        <p:spPr>
          <a:xfrm>
            <a:off x="256976" y="7150"/>
            <a:ext cx="4189503" cy="1598626"/>
          </a:xfrm>
          <a:prstGeom prst="rect">
            <a:avLst/>
          </a:prstGeom>
        </p:spPr>
      </p:pic>
      <p:sp>
        <p:nvSpPr>
          <p:cNvPr id="6" name="Obdélník 5">
            <a:extLst>
              <a:ext uri="{FF2B5EF4-FFF2-40B4-BE49-F238E27FC236}">
                <a16:creationId xmlns:a16="http://schemas.microsoft.com/office/drawing/2014/main" id="{5C3E8B02-BCF4-8856-48F9-D69E49790645}"/>
              </a:ext>
            </a:extLst>
          </p:cNvPr>
          <p:cNvSpPr/>
          <p:nvPr/>
        </p:nvSpPr>
        <p:spPr>
          <a:xfrm>
            <a:off x="664445" y="1096758"/>
            <a:ext cx="3613265" cy="490654"/>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Zástupný symbol pro číslo snímku 1">
            <a:extLst>
              <a:ext uri="{FF2B5EF4-FFF2-40B4-BE49-F238E27FC236}">
                <a16:creationId xmlns:a16="http://schemas.microsoft.com/office/drawing/2014/main" id="{27A107B4-9E4F-C752-BF86-CBFA1CED5CAF}"/>
              </a:ext>
            </a:extLst>
          </p:cNvPr>
          <p:cNvSpPr>
            <a:spLocks noGrp="1"/>
          </p:cNvSpPr>
          <p:nvPr>
            <p:ph type="sldNum" sz="quarter" idx="12"/>
          </p:nvPr>
        </p:nvSpPr>
        <p:spPr/>
        <p:txBody>
          <a:bodyPr/>
          <a:lstStyle/>
          <a:p>
            <a:fld id="{E32C4829-0E20-40A4-81C2-06447E714AD2}" type="slidenum">
              <a:rPr lang="cs-CZ" smtClean="0"/>
              <a:t>31</a:t>
            </a:fld>
            <a:endParaRPr lang="cs-CZ"/>
          </a:p>
        </p:txBody>
      </p:sp>
      <p:sp>
        <p:nvSpPr>
          <p:cNvPr id="7" name="Zástupný symbol pro datum 6">
            <a:extLst>
              <a:ext uri="{FF2B5EF4-FFF2-40B4-BE49-F238E27FC236}">
                <a16:creationId xmlns:a16="http://schemas.microsoft.com/office/drawing/2014/main" id="{A98135E8-B202-5794-F23A-39B2961FF872}"/>
              </a:ext>
            </a:extLst>
          </p:cNvPr>
          <p:cNvSpPr>
            <a:spLocks noGrp="1"/>
          </p:cNvSpPr>
          <p:nvPr>
            <p:ph type="dt" sz="half" idx="10"/>
          </p:nvPr>
        </p:nvSpPr>
        <p:spPr/>
        <p:txBody>
          <a:bodyPr/>
          <a:lstStyle/>
          <a:p>
            <a:r>
              <a:rPr lang="cs-CZ"/>
              <a:t>27.11.2024</a:t>
            </a:r>
          </a:p>
        </p:txBody>
      </p:sp>
      <p:sp>
        <p:nvSpPr>
          <p:cNvPr id="8" name="Zástupný symbol pro zápatí 7">
            <a:extLst>
              <a:ext uri="{FF2B5EF4-FFF2-40B4-BE49-F238E27FC236}">
                <a16:creationId xmlns:a16="http://schemas.microsoft.com/office/drawing/2014/main" id="{44E5061E-7EEB-0295-2A37-9E2D9071F213}"/>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37914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46C3CFF-FDEA-9977-6FC4-9D5BA901AC2B}"/>
              </a:ext>
            </a:extLst>
          </p:cNvPr>
          <p:cNvSpPr txBox="1"/>
          <p:nvPr/>
        </p:nvSpPr>
        <p:spPr>
          <a:xfrm>
            <a:off x="215509" y="57484"/>
            <a:ext cx="8384911" cy="2400657"/>
          </a:xfrm>
          <a:prstGeom prst="rect">
            <a:avLst/>
          </a:prstGeom>
          <a:noFill/>
        </p:spPr>
        <p:txBody>
          <a:bodyPr wrap="square">
            <a:spAutoFit/>
          </a:bodyPr>
          <a:lstStyle/>
          <a:p>
            <a:pPr algn="l"/>
            <a:r>
              <a:rPr lang="en-US" sz="2000" b="0" i="1" u="none" strike="noStrike" baseline="0" dirty="0">
                <a:latin typeface="Arial" panose="020B0604020202020204" pitchFamily="34" charset="0"/>
                <a:cs typeface="Arial" panose="020B0604020202020204" pitchFamily="34" charset="0"/>
              </a:rPr>
              <a:t>According to </a:t>
            </a:r>
            <a:r>
              <a:rPr lang="en-US" sz="2000" b="1" i="1" u="none" strike="noStrike" baseline="0" dirty="0">
                <a:solidFill>
                  <a:srgbClr val="0033CC"/>
                </a:solidFill>
                <a:latin typeface="Arial" panose="020B0604020202020204" pitchFamily="34" charset="0"/>
                <a:cs typeface="Arial" panose="020B0604020202020204" pitchFamily="34" charset="0"/>
              </a:rPr>
              <a:t>the classical theory, an electromagnetic wave is scattered</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when it sets the electrons which it traverses into forced oscillations, and these</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oscillating electrons reradiate the energy which they receive</a:t>
            </a:r>
            <a:r>
              <a:rPr lang="en-US" sz="2000" b="0" i="1" u="none" strike="noStrike" baseline="0" dirty="0">
                <a:latin typeface="Arial" panose="020B0604020202020204" pitchFamily="34" charset="0"/>
                <a:cs typeface="Arial" panose="020B0604020202020204" pitchFamily="34" charset="0"/>
              </a:rPr>
              <a:t>. </a:t>
            </a:r>
            <a:endParaRPr lang="cs-CZ" sz="2000" b="0" i="1" u="none" strike="noStrike" baseline="0" dirty="0">
              <a:latin typeface="Arial" panose="020B0604020202020204" pitchFamily="34" charset="0"/>
              <a:cs typeface="Arial" panose="020B0604020202020204" pitchFamily="34" charset="0"/>
            </a:endParaRPr>
          </a:p>
          <a:p>
            <a:pPr algn="l"/>
            <a:endParaRPr lang="cs-CZ" sz="1000" i="1" dirty="0">
              <a:latin typeface="Arial" panose="020B0604020202020204" pitchFamily="34" charset="0"/>
              <a:cs typeface="Arial" panose="020B0604020202020204" pitchFamily="34" charset="0"/>
            </a:endParaRPr>
          </a:p>
          <a:p>
            <a:pPr algn="l"/>
            <a:r>
              <a:rPr lang="en-US" sz="2000" b="0" i="1" u="none" strike="noStrike" baseline="0" dirty="0">
                <a:latin typeface="Arial" panose="020B0604020202020204" pitchFamily="34" charset="0"/>
                <a:cs typeface="Arial" panose="020B0604020202020204" pitchFamily="34" charset="0"/>
              </a:rPr>
              <a:t>In order to account</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for the change in wavelength of the scattered rays, however, we have</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had to adopt a </a:t>
            </a:r>
            <a:r>
              <a:rPr lang="en-US" sz="2000" b="1" i="1" u="none" strike="noStrike" baseline="0" dirty="0">
                <a:solidFill>
                  <a:srgbClr val="FF0000"/>
                </a:solidFill>
                <a:latin typeface="Arial" panose="020B0604020202020204" pitchFamily="34" charset="0"/>
                <a:cs typeface="Arial" panose="020B0604020202020204" pitchFamily="34" charset="0"/>
              </a:rPr>
              <a:t>wholly different picture of the scattering process, </a:t>
            </a:r>
            <a:r>
              <a:rPr lang="en-US" sz="2000" b="0" i="1" u="none" strike="noStrike" baseline="0" dirty="0">
                <a:latin typeface="Arial" panose="020B0604020202020204" pitchFamily="34" charset="0"/>
                <a:cs typeface="Arial" panose="020B0604020202020204" pitchFamily="34" charset="0"/>
              </a:rPr>
              <a:t>as shown in</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Fig. </a:t>
            </a:r>
            <a:r>
              <a:rPr lang="cs-CZ" sz="2000" b="0" i="1" u="none" strike="noStrike" baseline="0" dirty="0">
                <a:latin typeface="Arial" panose="020B0604020202020204" pitchFamily="34" charset="0"/>
                <a:cs typeface="Arial" panose="020B0604020202020204" pitchFamily="34" charset="0"/>
              </a:rPr>
              <a:t>9</a:t>
            </a:r>
            <a:r>
              <a:rPr lang="en-US" sz="2000" b="0" i="1" u="none" strike="noStrike" baseline="0" dirty="0">
                <a:latin typeface="Arial" panose="020B0604020202020204" pitchFamily="34" charset="0"/>
                <a:cs typeface="Arial" panose="020B0604020202020204" pitchFamily="34" charset="0"/>
              </a:rPr>
              <a:t>. </a:t>
            </a:r>
            <a:endParaRPr lang="cs-CZ" sz="2000" b="0" i="1" u="none" strike="noStrike" baseline="0" dirty="0">
              <a:latin typeface="Arial" panose="020B0604020202020204" pitchFamily="34" charset="0"/>
              <a:cs typeface="Arial" panose="020B0604020202020204" pitchFamily="34" charset="0"/>
            </a:endParaRPr>
          </a:p>
        </p:txBody>
      </p:sp>
      <p:pic>
        <p:nvPicPr>
          <p:cNvPr id="2" name="Picture 8">
            <a:extLst>
              <a:ext uri="{FF2B5EF4-FFF2-40B4-BE49-F238E27FC236}">
                <a16:creationId xmlns:a16="http://schemas.microsoft.com/office/drawing/2014/main" id="{F9D24BBF-ADB8-F02D-577A-F7F236FCB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52" y="2421984"/>
            <a:ext cx="3752384" cy="395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a:extLst>
              <a:ext uri="{FF2B5EF4-FFF2-40B4-BE49-F238E27FC236}">
                <a16:creationId xmlns:a16="http://schemas.microsoft.com/office/drawing/2014/main" id="{A22C1303-1AEC-42F2-3B08-323BFEEDD700}"/>
              </a:ext>
            </a:extLst>
          </p:cNvPr>
          <p:cNvSpPr txBox="1"/>
          <p:nvPr/>
        </p:nvSpPr>
        <p:spPr>
          <a:xfrm>
            <a:off x="4572000" y="2617927"/>
            <a:ext cx="4166902" cy="3323987"/>
          </a:xfrm>
          <a:prstGeom prst="rect">
            <a:avLst/>
          </a:prstGeom>
          <a:noFill/>
        </p:spPr>
        <p:txBody>
          <a:bodyPr wrap="square">
            <a:spAutoFit/>
          </a:bodyPr>
          <a:lstStyle/>
          <a:p>
            <a:pPr algn="l"/>
            <a:r>
              <a:rPr lang="en-US" sz="2000" b="1" i="1" u="none" strike="noStrike" baseline="0" dirty="0">
                <a:solidFill>
                  <a:srgbClr val="0033CC"/>
                </a:solidFill>
                <a:latin typeface="Arial" panose="020B0604020202020204" pitchFamily="34" charset="0"/>
                <a:cs typeface="Arial" panose="020B0604020202020204" pitchFamily="34" charset="0"/>
              </a:rPr>
              <a:t>Here we do not think of the X-rays as waves but as light corpuscles</a:t>
            </a:r>
            <a:r>
              <a:rPr lang="en-US" sz="2000" i="1" u="none" strike="noStrike" baseline="0" dirty="0">
                <a:latin typeface="Arial" panose="020B0604020202020204" pitchFamily="34" charset="0"/>
                <a:cs typeface="Arial" panose="020B0604020202020204" pitchFamily="34" charset="0"/>
              </a:rPr>
              <a:t>,</a:t>
            </a:r>
            <a:r>
              <a:rPr lang="cs-CZ" sz="2000" i="1" u="none" strike="noStrike" baseline="0" dirty="0">
                <a:latin typeface="Arial" panose="020B0604020202020204" pitchFamily="34" charset="0"/>
                <a:cs typeface="Arial" panose="020B0604020202020204" pitchFamily="34" charset="0"/>
              </a:rPr>
              <a:t> </a:t>
            </a:r>
            <a:r>
              <a:rPr lang="en-US" sz="2000" i="1" u="none" strike="noStrike" baseline="0" dirty="0">
                <a:latin typeface="Arial" panose="020B0604020202020204" pitchFamily="34" charset="0"/>
                <a:cs typeface="Arial" panose="020B0604020202020204" pitchFamily="34" charset="0"/>
              </a:rPr>
              <a:t>quanta, or, as we may call them, photons. </a:t>
            </a:r>
            <a:endParaRPr lang="cs-CZ" sz="2000" i="1" u="none" strike="noStrike" baseline="0" dirty="0">
              <a:latin typeface="Arial" panose="020B0604020202020204" pitchFamily="34" charset="0"/>
              <a:cs typeface="Arial" panose="020B0604020202020204" pitchFamily="34" charset="0"/>
            </a:endParaRPr>
          </a:p>
          <a:p>
            <a:pPr algn="l"/>
            <a:endParaRPr lang="cs-CZ" sz="1000" b="1" i="1" dirty="0">
              <a:solidFill>
                <a:srgbClr val="FF0000"/>
              </a:solidFill>
              <a:latin typeface="Arial" panose="020B0604020202020204" pitchFamily="34" charset="0"/>
              <a:cs typeface="Arial" panose="020B0604020202020204" pitchFamily="34" charset="0"/>
            </a:endParaRPr>
          </a:p>
          <a:p>
            <a:pPr algn="l"/>
            <a:r>
              <a:rPr lang="en-US" sz="2000" i="1" u="none" strike="noStrike" baseline="0" dirty="0">
                <a:latin typeface="Arial" panose="020B0604020202020204" pitchFamily="34" charset="0"/>
                <a:cs typeface="Arial" panose="020B0604020202020204" pitchFamily="34" charset="0"/>
              </a:rPr>
              <a:t>Moreover, there is nothing here of</a:t>
            </a:r>
            <a:r>
              <a:rPr lang="cs-CZ" sz="2000" i="1" u="none" strike="noStrike" baseline="0" dirty="0">
                <a:latin typeface="Arial" panose="020B0604020202020204" pitchFamily="34" charset="0"/>
                <a:cs typeface="Arial" panose="020B0604020202020204" pitchFamily="34" charset="0"/>
              </a:rPr>
              <a:t> </a:t>
            </a:r>
            <a:r>
              <a:rPr lang="en-US" sz="2000" i="1" u="none" strike="noStrike" baseline="0" dirty="0">
                <a:latin typeface="Arial" panose="020B0604020202020204" pitchFamily="34" charset="0"/>
                <a:cs typeface="Arial" panose="020B0604020202020204" pitchFamily="34" charset="0"/>
              </a:rPr>
              <a:t>the forced oscillation pictured on the classical view, </a:t>
            </a:r>
            <a:r>
              <a:rPr lang="en-US" sz="2000" b="1" i="1" u="none" strike="noStrike" baseline="0" dirty="0">
                <a:solidFill>
                  <a:srgbClr val="FF0000"/>
                </a:solidFill>
                <a:latin typeface="Arial" panose="020B0604020202020204" pitchFamily="34" charset="0"/>
                <a:cs typeface="Arial" panose="020B0604020202020204" pitchFamily="34" charset="0"/>
              </a:rPr>
              <a:t>but a sort of elastic</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collision, in which the energy and momentum are conserved.</a:t>
            </a:r>
            <a:endParaRPr lang="en-GB" sz="2000" b="1" i="1" dirty="0">
              <a:solidFill>
                <a:srgbClr val="FF0000"/>
              </a:solidFill>
              <a:latin typeface="Arial" panose="020B0604020202020204" pitchFamily="34" charset="0"/>
              <a:cs typeface="Arial" panose="020B0604020202020204" pitchFamily="34" charset="0"/>
            </a:endParaRPr>
          </a:p>
        </p:txBody>
      </p:sp>
      <p:pic>
        <p:nvPicPr>
          <p:cNvPr id="7" name="Picture 9">
            <a:extLst>
              <a:ext uri="{FF2B5EF4-FFF2-40B4-BE49-F238E27FC236}">
                <a16:creationId xmlns:a16="http://schemas.microsoft.com/office/drawing/2014/main" id="{965C17AD-9E4B-0374-DD97-BE942BDD6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09" y="5194572"/>
            <a:ext cx="2931824" cy="117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symbol pro číslo snímku 2">
            <a:extLst>
              <a:ext uri="{FF2B5EF4-FFF2-40B4-BE49-F238E27FC236}">
                <a16:creationId xmlns:a16="http://schemas.microsoft.com/office/drawing/2014/main" id="{B2B7E149-8E7F-8007-1EAB-B0D4DAB0B922}"/>
              </a:ext>
            </a:extLst>
          </p:cNvPr>
          <p:cNvSpPr>
            <a:spLocks noGrp="1"/>
          </p:cNvSpPr>
          <p:nvPr>
            <p:ph type="sldNum" sz="quarter" idx="12"/>
          </p:nvPr>
        </p:nvSpPr>
        <p:spPr/>
        <p:txBody>
          <a:bodyPr/>
          <a:lstStyle/>
          <a:p>
            <a:fld id="{E32C4829-0E20-40A4-81C2-06447E714AD2}" type="slidenum">
              <a:rPr lang="cs-CZ" smtClean="0"/>
              <a:t>32</a:t>
            </a:fld>
            <a:endParaRPr lang="cs-CZ"/>
          </a:p>
        </p:txBody>
      </p:sp>
      <p:sp>
        <p:nvSpPr>
          <p:cNvPr id="6" name="Zástupný symbol pro datum 5">
            <a:extLst>
              <a:ext uri="{FF2B5EF4-FFF2-40B4-BE49-F238E27FC236}">
                <a16:creationId xmlns:a16="http://schemas.microsoft.com/office/drawing/2014/main" id="{CEC89DEB-90FF-9244-922C-1A6A76AEA031}"/>
              </a:ext>
            </a:extLst>
          </p:cNvPr>
          <p:cNvSpPr>
            <a:spLocks noGrp="1"/>
          </p:cNvSpPr>
          <p:nvPr>
            <p:ph type="dt" sz="half" idx="10"/>
          </p:nvPr>
        </p:nvSpPr>
        <p:spPr/>
        <p:txBody>
          <a:bodyPr/>
          <a:lstStyle/>
          <a:p>
            <a:r>
              <a:rPr lang="cs-CZ"/>
              <a:t>27.11.2024</a:t>
            </a:r>
          </a:p>
        </p:txBody>
      </p:sp>
      <p:sp>
        <p:nvSpPr>
          <p:cNvPr id="8" name="Zástupný symbol pro zápatí 7">
            <a:extLst>
              <a:ext uri="{FF2B5EF4-FFF2-40B4-BE49-F238E27FC236}">
                <a16:creationId xmlns:a16="http://schemas.microsoft.com/office/drawing/2014/main" id="{30A18244-C425-9DDE-841B-953263E3792C}"/>
              </a:ext>
            </a:extLst>
          </p:cNvPr>
          <p:cNvSpPr>
            <a:spLocks noGrp="1"/>
          </p:cNvSpPr>
          <p:nvPr>
            <p:ph type="ftr" sz="quarter" idx="11"/>
          </p:nvPr>
        </p:nvSpPr>
        <p:spPr/>
        <p:txBody>
          <a:bodyPr/>
          <a:lstStyle/>
          <a:p>
            <a:r>
              <a:rPr lang="cs-CZ"/>
              <a:t>Divisional seminar</a:t>
            </a:r>
          </a:p>
        </p:txBody>
      </p:sp>
      <p:pic>
        <p:nvPicPr>
          <p:cNvPr id="10" name="Obrázek 9">
            <a:extLst>
              <a:ext uri="{FF2B5EF4-FFF2-40B4-BE49-F238E27FC236}">
                <a16:creationId xmlns:a16="http://schemas.microsoft.com/office/drawing/2014/main" id="{B23E6982-E75C-A095-ED0E-44971DE3B431}"/>
              </a:ext>
            </a:extLst>
          </p:cNvPr>
          <p:cNvPicPr>
            <a:picLocks noChangeAspect="1"/>
          </p:cNvPicPr>
          <p:nvPr/>
        </p:nvPicPr>
        <p:blipFill>
          <a:blip r:embed="rId4"/>
          <a:stretch>
            <a:fillRect/>
          </a:stretch>
        </p:blipFill>
        <p:spPr>
          <a:xfrm>
            <a:off x="4593816" y="2285460"/>
            <a:ext cx="4166902" cy="4436016"/>
          </a:xfrm>
          <a:prstGeom prst="rect">
            <a:avLst/>
          </a:prstGeom>
        </p:spPr>
      </p:pic>
    </p:spTree>
    <p:extLst>
      <p:ext uri="{BB962C8B-B14F-4D97-AF65-F5344CB8AC3E}">
        <p14:creationId xmlns:p14="http://schemas.microsoft.com/office/powerpoint/2010/main" val="297673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snímek obrazovky, řada/pruh, diagram, design&#10;&#10;Popis byl vytvořen automaticky">
            <a:extLst>
              <a:ext uri="{FF2B5EF4-FFF2-40B4-BE49-F238E27FC236}">
                <a16:creationId xmlns:a16="http://schemas.microsoft.com/office/drawing/2014/main" id="{95EAFD8D-5F84-26D5-231D-B043C5974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74" y="3837497"/>
            <a:ext cx="5854152" cy="2863762"/>
          </a:xfrm>
          <a:prstGeom prst="rect">
            <a:avLst/>
          </a:prstGeom>
        </p:spPr>
      </p:pic>
      <p:pic>
        <p:nvPicPr>
          <p:cNvPr id="4" name="Picture 6" descr="compdat2">
            <a:extLst>
              <a:ext uri="{FF2B5EF4-FFF2-40B4-BE49-F238E27FC236}">
                <a16:creationId xmlns:a16="http://schemas.microsoft.com/office/drawing/2014/main" id="{FB0CD1A8-FF92-91BF-21AE-7E01B2BAE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363" y="-98883"/>
            <a:ext cx="7826705" cy="424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ovéPole 4">
                <a:extLst>
                  <a:ext uri="{FF2B5EF4-FFF2-40B4-BE49-F238E27FC236}">
                    <a16:creationId xmlns:a16="http://schemas.microsoft.com/office/drawing/2014/main" id="{607CED8A-0820-150A-701F-65E02AA7DE6F}"/>
                  </a:ext>
                </a:extLst>
              </p:cNvPr>
              <p:cNvSpPr txBox="1"/>
              <p:nvPr/>
            </p:nvSpPr>
            <p:spPr>
              <a:xfrm>
                <a:off x="6000826" y="5023305"/>
                <a:ext cx="3143174" cy="1323439"/>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There </a:t>
                </a:r>
                <a:r>
                  <a:rPr lang="cs-CZ" sz="2000" dirty="0" err="1">
                    <a:latin typeface="Arial" panose="020B0604020202020204" pitchFamily="34" charset="0"/>
                    <a:cs typeface="Arial" panose="020B0604020202020204" pitchFamily="34" charset="0"/>
                  </a:rPr>
                  <a:t>is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one</a:t>
                </a:r>
                <a:r>
                  <a:rPr lang="cs-CZ" sz="2000" dirty="0">
                    <a:latin typeface="Arial" panose="020B0604020202020204" pitchFamily="34" charset="0"/>
                    <a:cs typeface="Arial" panose="020B0604020202020204" pitchFamily="34" charset="0"/>
                  </a:rPr>
                  <a:t>-to-</a:t>
                </a:r>
                <a:r>
                  <a:rPr lang="cs-CZ" sz="2000" dirty="0" err="1">
                    <a:latin typeface="Arial" panose="020B0604020202020204" pitchFamily="34" charset="0"/>
                    <a:cs typeface="Arial" panose="020B0604020202020204" pitchFamily="34" charset="0"/>
                  </a:rPr>
                  <a:t>one</a:t>
                </a:r>
                <a:r>
                  <a:rPr lang="cs-CZ" sz="2000" dirty="0">
                    <a:latin typeface="Arial" panose="020B0604020202020204" pitchFamily="34" charset="0"/>
                    <a:cs typeface="Arial" panose="020B0604020202020204" pitchFamily="34" charset="0"/>
                  </a:rPr>
                  <a:t> </a:t>
                </a:r>
              </a:p>
              <a:p>
                <a:r>
                  <a:rPr lang="cs-CZ" sz="2000" dirty="0" err="1">
                    <a:latin typeface="Arial" panose="020B0604020202020204" pitchFamily="34" charset="0"/>
                    <a:cs typeface="Arial" panose="020B0604020202020204" pitchFamily="34" charset="0"/>
                  </a:rPr>
                  <a:t>correspondence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between</a:t>
                </a:r>
                <a:r>
                  <a:rPr lang="cs-CZ" sz="2000" dirty="0">
                    <a:latin typeface="Arial" panose="020B0604020202020204" pitchFamily="34" charset="0"/>
                    <a:cs typeface="Arial" panose="020B0604020202020204" pitchFamily="34" charset="0"/>
                  </a:rPr>
                  <a:t> </a:t>
                </a:r>
                <a:r>
                  <a:rPr lang="cs-CZ" sz="2000" b="1" dirty="0">
                    <a:solidFill>
                      <a:srgbClr val="FF0000"/>
                    </a:solidFill>
                    <a:latin typeface="Arial" panose="020B0604020202020204" pitchFamily="34" charset="0"/>
                    <a:cs typeface="Arial" panose="020B0604020202020204" pitchFamily="34" charset="0"/>
                  </a:rPr>
                  <a:t>glancing </a:t>
                </a:r>
                <a:r>
                  <a:rPr lang="cs-CZ" sz="2000" b="1" dirty="0" err="1">
                    <a:solidFill>
                      <a:srgbClr val="FF0000"/>
                    </a:solidFill>
                    <a:latin typeface="Arial" panose="020B0604020202020204" pitchFamily="34" charset="0"/>
                    <a:cs typeface="Arial" panose="020B0604020202020204" pitchFamily="34" charset="0"/>
                  </a:rPr>
                  <a:t>angle</a:t>
                </a:r>
                <a:r>
                  <a:rPr lang="cs-CZ" sz="2000" b="1"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cs-CZ" sz="20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𝜽</m:t>
                    </m:r>
                    <m:r>
                      <a:rPr lang="cs-CZ" sz="20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 </m:t>
                    </m:r>
                  </m:oMath>
                </a14:m>
                <a:r>
                  <a:rPr lang="cs-CZ" sz="2000" b="1" dirty="0">
                    <a:solidFill>
                      <a:srgbClr val="FF0000"/>
                    </a:solidFill>
                    <a:latin typeface="Arial" panose="020B0604020202020204" pitchFamily="34" charset="0"/>
                    <a:cs typeface="Arial" panose="020B0604020202020204" pitchFamily="34" charset="0"/>
                  </a:rPr>
                  <a:t>and </a:t>
                </a:r>
                <a:r>
                  <a:rPr lang="cs-CZ" sz="2000" b="1" dirty="0" err="1">
                    <a:solidFill>
                      <a:srgbClr val="FF0000"/>
                    </a:solidFill>
                    <a:latin typeface="Arial" panose="020B0604020202020204" pitchFamily="34" charset="0"/>
                    <a:cs typeface="Arial" panose="020B0604020202020204" pitchFamily="34" charset="0"/>
                  </a:rPr>
                  <a:t>measured</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wavelength</a:t>
                </a:r>
                <a:r>
                  <a:rPr lang="cs-CZ" sz="2000" b="1" dirty="0">
                    <a:solidFill>
                      <a:srgbClr val="FF0000"/>
                    </a:solidFill>
                    <a:latin typeface="Arial" panose="020B0604020202020204" pitchFamily="34" charset="0"/>
                    <a:cs typeface="Arial" panose="020B0604020202020204" pitchFamily="34" charset="0"/>
                  </a:rPr>
                  <a:t>.</a:t>
                </a:r>
                <a:endParaRPr lang="en-GB" sz="2000" b="1" dirty="0">
                  <a:latin typeface="Arial" panose="020B0604020202020204" pitchFamily="34" charset="0"/>
                  <a:cs typeface="Arial" panose="020B0604020202020204" pitchFamily="34" charset="0"/>
                </a:endParaRPr>
              </a:p>
            </p:txBody>
          </p:sp>
        </mc:Choice>
        <mc:Fallback xmlns="">
          <p:sp>
            <p:nvSpPr>
              <p:cNvPr id="5" name="TextovéPole 4">
                <a:extLst>
                  <a:ext uri="{FF2B5EF4-FFF2-40B4-BE49-F238E27FC236}">
                    <a16:creationId xmlns:a16="http://schemas.microsoft.com/office/drawing/2014/main" id="{607CED8A-0820-150A-701F-65E02AA7DE6F}"/>
                  </a:ext>
                </a:extLst>
              </p:cNvPr>
              <p:cNvSpPr txBox="1">
                <a:spLocks noRot="1" noChangeAspect="1" noMove="1" noResize="1" noEditPoints="1" noAdjustHandles="1" noChangeArrowheads="1" noChangeShapeType="1" noTextEdit="1"/>
              </p:cNvSpPr>
              <p:nvPr/>
            </p:nvSpPr>
            <p:spPr>
              <a:xfrm>
                <a:off x="6000826" y="5023305"/>
                <a:ext cx="3143174" cy="1323439"/>
              </a:xfrm>
              <a:prstGeom prst="rect">
                <a:avLst/>
              </a:prstGeom>
              <a:blipFill>
                <a:blip r:embed="rId4"/>
                <a:stretch>
                  <a:fillRect l="-1938" t="-1843" b="-7834"/>
                </a:stretch>
              </a:blipFill>
            </p:spPr>
            <p:txBody>
              <a:bodyPr/>
              <a:lstStyle/>
              <a:p>
                <a:r>
                  <a:rPr lang="en-GB">
                    <a:noFill/>
                  </a:rPr>
                  <a:t> </a:t>
                </a:r>
              </a:p>
            </p:txBody>
          </p:sp>
        </mc:Fallback>
      </mc:AlternateContent>
      <p:sp>
        <p:nvSpPr>
          <p:cNvPr id="2" name="Zástupný symbol pro číslo snímku 1">
            <a:extLst>
              <a:ext uri="{FF2B5EF4-FFF2-40B4-BE49-F238E27FC236}">
                <a16:creationId xmlns:a16="http://schemas.microsoft.com/office/drawing/2014/main" id="{87F3F47C-6A81-3FDC-C65E-FFA45B700C25}"/>
              </a:ext>
            </a:extLst>
          </p:cNvPr>
          <p:cNvSpPr>
            <a:spLocks noGrp="1"/>
          </p:cNvSpPr>
          <p:nvPr>
            <p:ph type="sldNum" sz="quarter" idx="12"/>
          </p:nvPr>
        </p:nvSpPr>
        <p:spPr/>
        <p:txBody>
          <a:bodyPr/>
          <a:lstStyle/>
          <a:p>
            <a:fld id="{E32C4829-0E20-40A4-81C2-06447E714AD2}" type="slidenum">
              <a:rPr lang="cs-CZ" smtClean="0"/>
              <a:t>33</a:t>
            </a:fld>
            <a:endParaRPr lang="cs-CZ"/>
          </a:p>
        </p:txBody>
      </p:sp>
      <p:sp>
        <p:nvSpPr>
          <p:cNvPr id="6" name="Zástupný symbol pro datum 5">
            <a:extLst>
              <a:ext uri="{FF2B5EF4-FFF2-40B4-BE49-F238E27FC236}">
                <a16:creationId xmlns:a16="http://schemas.microsoft.com/office/drawing/2014/main" id="{66B73D91-9849-31AA-F7D0-9180DA48E5BD}"/>
              </a:ext>
            </a:extLst>
          </p:cNvPr>
          <p:cNvSpPr>
            <a:spLocks noGrp="1"/>
          </p:cNvSpPr>
          <p:nvPr>
            <p:ph type="dt" sz="half" idx="10"/>
          </p:nvPr>
        </p:nvSpPr>
        <p:spPr/>
        <p:txBody>
          <a:bodyPr/>
          <a:lstStyle/>
          <a:p>
            <a:r>
              <a:rPr lang="cs-CZ"/>
              <a:t>27.11.2024</a:t>
            </a:r>
          </a:p>
        </p:txBody>
      </p:sp>
      <p:sp>
        <p:nvSpPr>
          <p:cNvPr id="7" name="Zástupný symbol pro zápatí 6">
            <a:extLst>
              <a:ext uri="{FF2B5EF4-FFF2-40B4-BE49-F238E27FC236}">
                <a16:creationId xmlns:a16="http://schemas.microsoft.com/office/drawing/2014/main" id="{5BA51723-5FD9-1018-781F-FF85A4A62DA3}"/>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337564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D656F2A-EBAA-638C-4FEC-64D02DFC76B0}"/>
              </a:ext>
            </a:extLst>
          </p:cNvPr>
          <p:cNvSpPr txBox="1"/>
          <p:nvPr/>
        </p:nvSpPr>
        <p:spPr>
          <a:xfrm>
            <a:off x="183994" y="1570817"/>
            <a:ext cx="8776011" cy="4708981"/>
          </a:xfrm>
          <a:prstGeom prst="rect">
            <a:avLst/>
          </a:prstGeom>
          <a:noFill/>
        </p:spPr>
        <p:txBody>
          <a:bodyPr wrap="square">
            <a:spAutoFit/>
          </a:bodyPr>
          <a:lstStyle/>
          <a:p>
            <a:pPr algn="ctr"/>
            <a:r>
              <a:rPr lang="cs-CZ" sz="2000" b="1" i="0" u="none" strike="noStrike" baseline="0" dirty="0" err="1">
                <a:solidFill>
                  <a:srgbClr val="0033CC"/>
                </a:solidFill>
                <a:latin typeface="Arial" panose="020B0604020202020204" pitchFamily="34" charset="0"/>
                <a:cs typeface="Arial" panose="020B0604020202020204" pitchFamily="34" charset="0"/>
              </a:rPr>
              <a:t>The</a:t>
            </a:r>
            <a:r>
              <a:rPr lang="cs-CZ" sz="2000" b="1" i="0" u="none" strike="noStrike" baseline="0" dirty="0">
                <a:solidFill>
                  <a:srgbClr val="0033CC"/>
                </a:solidFill>
                <a:latin typeface="Arial" panose="020B0604020202020204" pitchFamily="34" charset="0"/>
                <a:cs typeface="Arial" panose="020B0604020202020204" pitchFamily="34" charset="0"/>
              </a:rPr>
              <a:t> </a:t>
            </a:r>
            <a:r>
              <a:rPr lang="cs-CZ" sz="2000" b="1" i="0" u="none" strike="noStrike" baseline="0" dirty="0" err="1">
                <a:solidFill>
                  <a:srgbClr val="0033CC"/>
                </a:solidFill>
                <a:latin typeface="Arial" panose="020B0604020202020204" pitchFamily="34" charset="0"/>
                <a:cs typeface="Arial" panose="020B0604020202020204" pitchFamily="34" charset="0"/>
              </a:rPr>
              <a:t>Bohr-Kramers-Slater</a:t>
            </a:r>
            <a:r>
              <a:rPr lang="cs-CZ" sz="2000" b="1" i="0" u="none" strike="noStrike" baseline="0" dirty="0">
                <a:solidFill>
                  <a:srgbClr val="0033CC"/>
                </a:solidFill>
                <a:latin typeface="Arial" panose="020B0604020202020204" pitchFamily="34" charset="0"/>
                <a:cs typeface="Arial" panose="020B0604020202020204" pitchFamily="34" charset="0"/>
              </a:rPr>
              <a:t> </a:t>
            </a:r>
            <a:r>
              <a:rPr lang="cs-CZ" sz="2000" b="1" i="0" u="none" strike="noStrike" baseline="0" dirty="0" err="1">
                <a:solidFill>
                  <a:srgbClr val="0033CC"/>
                </a:solidFill>
                <a:latin typeface="Arial" panose="020B0604020202020204" pitchFamily="34" charset="0"/>
                <a:cs typeface="Arial" panose="020B0604020202020204" pitchFamily="34" charset="0"/>
              </a:rPr>
              <a:t>Theory</a:t>
            </a:r>
            <a:r>
              <a:rPr lang="cs-CZ" sz="2000" b="1" i="0" u="none" strike="noStrike" baseline="0" dirty="0">
                <a:solidFill>
                  <a:srgbClr val="0033CC"/>
                </a:solidFill>
                <a:latin typeface="Arial" panose="020B0604020202020204" pitchFamily="34" charset="0"/>
                <a:cs typeface="Arial" panose="020B0604020202020204" pitchFamily="34" charset="0"/>
              </a:rPr>
              <a:t> (1924-1925) </a:t>
            </a:r>
          </a:p>
          <a:p>
            <a:pPr algn="ctr"/>
            <a:endParaRPr lang="cs-CZ" sz="2000" b="1" i="0" u="none" strike="noStrike" baseline="0" dirty="0">
              <a:solidFill>
                <a:srgbClr val="0033CC"/>
              </a:solidFill>
              <a:latin typeface="Arial" panose="020B0604020202020204" pitchFamily="34" charset="0"/>
              <a:cs typeface="Arial" panose="020B0604020202020204" pitchFamily="34" charset="0"/>
            </a:endParaRPr>
          </a:p>
          <a:p>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last </a:t>
            </a:r>
            <a:r>
              <a:rPr lang="cs-CZ" sz="2000" dirty="0" err="1">
                <a:latin typeface="Arial" panose="020B0604020202020204" pitchFamily="34" charset="0"/>
                <a:cs typeface="Arial" panose="020B0604020202020204" pitchFamily="34" charset="0"/>
              </a:rPr>
              <a:t>attempt</a:t>
            </a:r>
            <a:r>
              <a:rPr lang="cs-CZ" sz="2000" dirty="0">
                <a:latin typeface="Arial" panose="020B0604020202020204" pitchFamily="34" charset="0"/>
                <a:cs typeface="Arial" panose="020B0604020202020204" pitchFamily="34" charset="0"/>
              </a:rPr>
              <a:t> to </a:t>
            </a:r>
            <a:r>
              <a:rPr lang="cs-CZ" sz="2000" b="1" dirty="0" err="1">
                <a:solidFill>
                  <a:srgbClr val="0033CC"/>
                </a:solidFill>
                <a:latin typeface="Arial" panose="020B0604020202020204" pitchFamily="34" charset="0"/>
                <a:cs typeface="Arial" panose="020B0604020202020204" pitchFamily="34" charset="0"/>
              </a:rPr>
              <a:t>reconcile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Old</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Quantum</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Theory</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with</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classical</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picture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continuous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electromagnetic</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radiation</a:t>
            </a:r>
            <a:r>
              <a:rPr lang="cs-CZ" sz="2000" b="1" dirty="0">
                <a:solidFill>
                  <a:srgbClr val="0033CC"/>
                </a:solidFill>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based</a:t>
            </a:r>
            <a:r>
              <a:rPr lang="cs-CZ" sz="2000" dirty="0">
                <a:latin typeface="Arial" panose="020B0604020202020204" pitchFamily="34" charset="0"/>
                <a:cs typeface="Arial" panose="020B0604020202020204" pitchFamily="34" charset="0"/>
              </a:rPr>
              <a:t> on Maxwell </a:t>
            </a:r>
            <a:r>
              <a:rPr lang="cs-CZ" sz="2000" dirty="0" err="1">
                <a:latin typeface="Arial" panose="020B0604020202020204" pitchFamily="34" charset="0"/>
                <a:cs typeface="Arial" panose="020B0604020202020204" pitchFamily="34" charset="0"/>
              </a:rPr>
              <a:t>equation</a:t>
            </a:r>
            <a:r>
              <a:rPr lang="cs-CZ" sz="2000" dirty="0">
                <a:latin typeface="Arial" panose="020B0604020202020204" pitchFamily="34" charset="0"/>
                <a:cs typeface="Arial" panose="020B0604020202020204" pitchFamily="34" charset="0"/>
              </a:rPr>
              <a:t>.</a:t>
            </a:r>
            <a:endParaRPr lang="cs-CZ" sz="2000" b="0" i="0" u="none" strike="noStrike" baseline="0" dirty="0">
              <a:latin typeface="Arial" panose="020B0604020202020204" pitchFamily="34" charset="0"/>
              <a:cs typeface="Arial" panose="020B0604020202020204" pitchFamily="34" charset="0"/>
            </a:endParaRPr>
          </a:p>
          <a:p>
            <a:pPr algn="l"/>
            <a:endParaRPr lang="cs-CZ" sz="1000" b="0" i="0" u="none" strike="noStrike" baseline="0" dirty="0">
              <a:latin typeface="Arial" panose="020B0604020202020204" pitchFamily="34" charset="0"/>
              <a:cs typeface="Arial" panose="020B0604020202020204" pitchFamily="34" charset="0"/>
            </a:endParaRPr>
          </a:p>
          <a:p>
            <a:pPr algn="l"/>
            <a:r>
              <a:rPr lang="cs-CZ" sz="2000" b="1" dirty="0">
                <a:solidFill>
                  <a:srgbClr val="FF0000"/>
                </a:solidFill>
                <a:latin typeface="Arial" panose="020B0604020202020204" pitchFamily="34" charset="0"/>
                <a:cs typeface="Arial" panose="020B0604020202020204" pitchFamily="34" charset="0"/>
              </a:rPr>
              <a:t>T</a:t>
            </a:r>
            <a:r>
              <a:rPr lang="en-US" sz="2000" b="1" i="0" u="none" strike="noStrike" baseline="0" dirty="0">
                <a:solidFill>
                  <a:srgbClr val="FF0000"/>
                </a:solidFill>
                <a:latin typeface="Arial" panose="020B0604020202020204" pitchFamily="34" charset="0"/>
                <a:cs typeface="Arial" panose="020B0604020202020204" pitchFamily="34" charset="0"/>
              </a:rPr>
              <a:t>he</a:t>
            </a:r>
            <a:r>
              <a:rPr lang="cs-CZ" sz="2000" b="1" i="0" u="none" strike="noStrike" dirty="0">
                <a:solidFill>
                  <a:srgbClr val="FF0000"/>
                </a:solidFill>
                <a:latin typeface="Arial" panose="020B0604020202020204" pitchFamily="34" charset="0"/>
                <a:cs typeface="Arial" panose="020B0604020202020204" pitchFamily="34" charset="0"/>
              </a:rPr>
              <a:t> </a:t>
            </a:r>
            <a:r>
              <a:rPr lang="cs-CZ" sz="2000" b="1" i="0" u="none" strike="noStrike" baseline="0" dirty="0">
                <a:solidFill>
                  <a:srgbClr val="FF0000"/>
                </a:solidFill>
                <a:latin typeface="Arial" panose="020B0604020202020204" pitchFamily="34" charset="0"/>
                <a:cs typeface="Arial" panose="020B0604020202020204" pitchFamily="34" charset="0"/>
              </a:rPr>
              <a:t>BKS</a:t>
            </a:r>
            <a:r>
              <a:rPr lang="cs-CZ" sz="2000" b="1" i="0" u="none" strike="noStrike" dirty="0">
                <a:solidFill>
                  <a:srgbClr val="FF0000"/>
                </a:solidFill>
                <a:latin typeface="Arial" panose="020B0604020202020204" pitchFamily="34" charset="0"/>
                <a:cs typeface="Arial" panose="020B0604020202020204" pitchFamily="34" charset="0"/>
              </a:rPr>
              <a:t> </a:t>
            </a:r>
            <a:r>
              <a:rPr lang="cs-CZ" sz="2000" b="1" i="0" u="none" strike="noStrike" dirty="0" err="1">
                <a:solidFill>
                  <a:srgbClr val="FF0000"/>
                </a:solidFill>
                <a:latin typeface="Arial" panose="020B0604020202020204" pitchFamily="34" charset="0"/>
                <a:cs typeface="Arial" panose="020B0604020202020204" pitchFamily="34" charset="0"/>
              </a:rPr>
              <a:t>paper</a:t>
            </a:r>
            <a:r>
              <a:rPr lang="cs-CZ" sz="2000" b="1" i="0" u="none" strike="noStrike" dirty="0">
                <a:solidFill>
                  <a:srgbClr val="FF0000"/>
                </a:solidFill>
                <a:latin typeface="Arial" panose="020B0604020202020204" pitchFamily="34" charset="0"/>
                <a:cs typeface="Arial" panose="020B0604020202020204" pitchFamily="34" charset="0"/>
              </a:rPr>
              <a:t> </a:t>
            </a:r>
            <a:r>
              <a:rPr lang="en-US" sz="2000" b="1" i="0" u="none" strike="noStrike" baseline="0" dirty="0">
                <a:solidFill>
                  <a:srgbClr val="FF0000"/>
                </a:solidFill>
                <a:latin typeface="Arial" panose="020B0604020202020204" pitchFamily="34" charset="0"/>
                <a:cs typeface="Arial" panose="020B0604020202020204" pitchFamily="34" charset="0"/>
              </a:rPr>
              <a:t>predicted that energy and</a:t>
            </a:r>
            <a:r>
              <a:rPr lang="cs-CZ" sz="2000" b="1" i="0" u="none" strike="noStrike" baseline="0" dirty="0">
                <a:solidFill>
                  <a:srgbClr val="FF0000"/>
                </a:solidFill>
                <a:latin typeface="Arial" panose="020B0604020202020204" pitchFamily="34" charset="0"/>
                <a:cs typeface="Arial" panose="020B0604020202020204" pitchFamily="34" charset="0"/>
              </a:rPr>
              <a:t> </a:t>
            </a:r>
            <a:r>
              <a:rPr lang="en-US" sz="2000" b="1" i="0" u="none" strike="noStrike" baseline="0" dirty="0">
                <a:solidFill>
                  <a:srgbClr val="FF0000"/>
                </a:solidFill>
                <a:latin typeface="Arial" panose="020B0604020202020204" pitchFamily="34" charset="0"/>
                <a:cs typeface="Arial" panose="020B0604020202020204" pitchFamily="34" charset="0"/>
              </a:rPr>
              <a:t>momentum are conserved only statistically in the </a:t>
            </a:r>
            <a:r>
              <a:rPr lang="en-IE" sz="2000" b="1" i="0" u="none" strike="noStrike" baseline="0" dirty="0">
                <a:solidFill>
                  <a:srgbClr val="FF0000"/>
                </a:solidFill>
                <a:latin typeface="Arial" panose="020B0604020202020204" pitchFamily="34" charset="0"/>
                <a:cs typeface="Arial" panose="020B0604020202020204" pitchFamily="34" charset="0"/>
              </a:rPr>
              <a:t>interactio</a:t>
            </a:r>
            <a:r>
              <a:rPr lang="en-IE" sz="2000" b="1" dirty="0">
                <a:solidFill>
                  <a:srgbClr val="FF0000"/>
                </a:solidFill>
                <a:latin typeface="Arial" panose="020B0604020202020204" pitchFamily="34" charset="0"/>
                <a:cs typeface="Arial" panose="020B0604020202020204" pitchFamily="34" charset="0"/>
              </a:rPr>
              <a:t>ns</a:t>
            </a:r>
            <a:r>
              <a:rPr lang="en-IE" sz="2000" b="1" i="0" u="none" strike="noStrike" baseline="0" dirty="0">
                <a:solidFill>
                  <a:srgbClr val="FF0000"/>
                </a:solidFill>
                <a:latin typeface="Arial" panose="020B0604020202020204" pitchFamily="34" charset="0"/>
                <a:cs typeface="Arial" panose="020B0604020202020204" pitchFamily="34" charset="0"/>
              </a:rPr>
              <a:t> </a:t>
            </a:r>
            <a:r>
              <a:rPr lang="en-AU" sz="2000" b="1" i="0" u="none" strike="noStrike" baseline="0" dirty="0">
                <a:solidFill>
                  <a:srgbClr val="FF0000"/>
                </a:solidFill>
                <a:latin typeface="Arial" panose="020B0604020202020204" pitchFamily="34" charset="0"/>
                <a:cs typeface="Arial" panose="020B0604020202020204" pitchFamily="34" charset="0"/>
              </a:rPr>
              <a:t>between an incident light quantum and an electron</a:t>
            </a:r>
            <a:r>
              <a:rPr lang="en-AU" sz="2000" b="0" i="0" u="none" strike="noStrike" baseline="0" dirty="0">
                <a:latin typeface="Arial" panose="020B0604020202020204" pitchFamily="34" charset="0"/>
                <a:cs typeface="Arial" panose="020B0604020202020204" pitchFamily="34" charset="0"/>
              </a:rPr>
              <a:t>. </a:t>
            </a:r>
            <a:endParaRPr lang="cs-CZ" sz="2000" b="0" i="0" u="none" strike="noStrike" baseline="0" dirty="0">
              <a:latin typeface="Arial" panose="020B0604020202020204" pitchFamily="34" charset="0"/>
              <a:cs typeface="Arial" panose="020B0604020202020204" pitchFamily="34" charset="0"/>
            </a:endParaRPr>
          </a:p>
          <a:p>
            <a:pPr algn="l"/>
            <a:endParaRPr lang="cs-CZ" sz="1000" dirty="0">
              <a:latin typeface="Arial" panose="020B0604020202020204" pitchFamily="34" charset="0"/>
              <a:cs typeface="Arial" panose="020B0604020202020204" pitchFamily="34" charset="0"/>
            </a:endParaRPr>
          </a:p>
          <a:p>
            <a:pPr algn="l"/>
            <a:r>
              <a:rPr lang="en-AU" sz="2000" b="0" i="0" u="none" strike="noStrike" baseline="0" dirty="0">
                <a:latin typeface="Arial" panose="020B0604020202020204" pitchFamily="34" charset="0"/>
                <a:cs typeface="Arial" panose="020B0604020202020204" pitchFamily="34" charset="0"/>
              </a:rPr>
              <a:t>After </a:t>
            </a:r>
            <a:r>
              <a:rPr lang="en-AU" sz="2000" b="1" i="0" u="none" strike="noStrike" baseline="0" dirty="0">
                <a:solidFill>
                  <a:srgbClr val="0033CC"/>
                </a:solidFill>
                <a:latin typeface="Arial" panose="020B0604020202020204" pitchFamily="34" charset="0"/>
                <a:cs typeface="Arial" panose="020B0604020202020204" pitchFamily="34" charset="0"/>
              </a:rPr>
              <a:t>Geiger and Bothe disproved the BKS theory</a:t>
            </a:r>
            <a:r>
              <a:rPr lang="en-AU" sz="2000" b="0" i="0" u="none" strike="noStrike" baseline="0" dirty="0">
                <a:latin typeface="Arial" panose="020B0604020202020204" pitchFamily="34" charset="0"/>
                <a:cs typeface="Arial" panose="020B0604020202020204" pitchFamily="34" charset="0"/>
              </a:rPr>
              <a:t> in coincidence </a:t>
            </a:r>
            <a:r>
              <a:rPr lang="en-US" sz="2000" b="0" i="0" u="none" strike="noStrike" baseline="0" dirty="0">
                <a:latin typeface="Arial" panose="020B0604020202020204" pitchFamily="34" charset="0"/>
                <a:cs typeface="Arial" panose="020B0604020202020204" pitchFamily="34" charset="0"/>
              </a:rPr>
              <a:t>experiments </a:t>
            </a:r>
            <a:r>
              <a:rPr lang="cs-CZ" sz="2000" dirty="0">
                <a:latin typeface="Arial" panose="020B0604020202020204" pitchFamily="34" charset="0"/>
                <a:cs typeface="Arial" panose="020B0604020202020204" pitchFamily="34" charset="0"/>
              </a:rPr>
              <a:t>in</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April 1925</a:t>
            </a:r>
            <a:r>
              <a:rPr lang="cs-CZ" sz="2000" b="0" i="0" u="none" strike="noStrike" baseline="0" dirty="0">
                <a:latin typeface="Arial" panose="020B0604020202020204" pitchFamily="34" charset="0"/>
                <a:cs typeface="Arial" panose="020B0604020202020204" pitchFamily="34" charset="0"/>
              </a:rPr>
              <a:t> </a:t>
            </a:r>
            <a:r>
              <a:rPr lang="cs-CZ" sz="2000" b="1" i="0" u="none" strike="noStrike" baseline="0" dirty="0">
                <a:solidFill>
                  <a:srgbClr val="0033CC"/>
                </a:solidFill>
                <a:latin typeface="Arial" panose="020B0604020202020204" pitchFamily="34" charset="0"/>
                <a:cs typeface="Arial" panose="020B0604020202020204" pitchFamily="34" charset="0"/>
              </a:rPr>
              <a:t>and </a:t>
            </a:r>
            <a:r>
              <a:rPr lang="en-US" sz="2000" b="1" i="0" u="none" strike="noStrike" baseline="0" dirty="0" err="1">
                <a:solidFill>
                  <a:srgbClr val="0033CC"/>
                </a:solidFill>
                <a:latin typeface="Arial" panose="020B0604020202020204" pitchFamily="34" charset="0"/>
                <a:cs typeface="Arial" panose="020B0604020202020204" pitchFamily="34" charset="0"/>
              </a:rPr>
              <a:t>Compto</a:t>
            </a:r>
            <a:r>
              <a:rPr lang="cs-CZ" sz="2000" b="1" i="0" u="none" strike="noStrike" baseline="0" dirty="0">
                <a:solidFill>
                  <a:srgbClr val="0033CC"/>
                </a:solidFill>
                <a:latin typeface="Arial" panose="020B0604020202020204" pitchFamily="34" charset="0"/>
                <a:cs typeface="Arial" panose="020B0604020202020204" pitchFamily="34" charset="0"/>
              </a:rPr>
              <a:t>n</a:t>
            </a:r>
            <a:r>
              <a:rPr lang="en-US" sz="2000" b="1" i="0" u="none" strike="noStrike" baseline="0" dirty="0">
                <a:solidFill>
                  <a:srgbClr val="0033CC"/>
                </a:solidFill>
                <a:latin typeface="Arial" panose="020B0604020202020204" pitchFamily="34" charset="0"/>
                <a:cs typeface="Arial" panose="020B0604020202020204" pitchFamily="34" charset="0"/>
              </a:rPr>
              <a:t> and Simon</a:t>
            </a:r>
            <a:r>
              <a:rPr lang="cs-CZ" sz="2000" b="1" i="0" u="none" strike="noStrike" baseline="0" dirty="0">
                <a:solidFill>
                  <a:srgbClr val="0033CC"/>
                </a:solidFill>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carried out an even more conclusive experiments disproving</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the BKS </a:t>
            </a:r>
            <a:r>
              <a:rPr lang="en-US" sz="2000" b="0" i="0" u="none" strike="noStrike" baseline="0" dirty="0" err="1">
                <a:latin typeface="Arial" panose="020B0604020202020204" pitchFamily="34" charset="0"/>
                <a:cs typeface="Arial" panose="020B0604020202020204" pitchFamily="34" charset="0"/>
              </a:rPr>
              <a:t>th</a:t>
            </a:r>
            <a:r>
              <a:rPr lang="cs-CZ" sz="2000" b="0" i="0" u="none" strike="noStrike" baseline="0" dirty="0">
                <a:latin typeface="Arial" panose="020B0604020202020204" pitchFamily="34" charset="0"/>
                <a:cs typeface="Arial" panose="020B0604020202020204" pitchFamily="34" charset="0"/>
              </a:rPr>
              <a:t>e</a:t>
            </a:r>
            <a:r>
              <a:rPr lang="en-US" sz="2000" b="0" i="0" u="none" strike="noStrike" baseline="0" dirty="0" err="1">
                <a:latin typeface="Arial" panose="020B0604020202020204" pitchFamily="34" charset="0"/>
                <a:cs typeface="Arial" panose="020B0604020202020204" pitchFamily="34" charset="0"/>
              </a:rPr>
              <a:t>ory</a:t>
            </a:r>
            <a:r>
              <a:rPr lang="en-US" sz="2000" b="0" i="0" u="none" strike="noStrike" baseline="0" dirty="0">
                <a:latin typeface="Arial" panose="020B0604020202020204" pitchFamily="34" charset="0"/>
                <a:cs typeface="Arial" panose="020B0604020202020204" pitchFamily="34" charset="0"/>
              </a:rPr>
              <a:t> reported Jun</a:t>
            </a:r>
            <a:r>
              <a:rPr lang="cs-CZ" sz="2000" b="0" i="0" u="none" strike="noStrike" baseline="0" dirty="0">
                <a:latin typeface="Arial" panose="020B0604020202020204" pitchFamily="34" charset="0"/>
                <a:cs typeface="Arial" panose="020B0604020202020204" pitchFamily="34" charset="0"/>
              </a:rPr>
              <a:t>e</a:t>
            </a:r>
            <a:r>
              <a:rPr lang="en-US" sz="2000" b="0" i="0" u="none" strike="noStrike" baseline="0" dirty="0">
                <a:latin typeface="Arial" panose="020B0604020202020204" pitchFamily="34" charset="0"/>
                <a:cs typeface="Arial" panose="020B0604020202020204" pitchFamily="34" charset="0"/>
              </a:rPr>
              <a:t> 1925</a:t>
            </a:r>
            <a:r>
              <a:rPr lang="cs-CZ" sz="200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Bohr </a:t>
            </a:r>
            <a:r>
              <a:rPr lang="cs-CZ" sz="2000" b="0" i="0" u="none" strike="noStrike" baseline="0" dirty="0" err="1">
                <a:latin typeface="Arial" panose="020B0604020202020204" pitchFamily="34" charset="0"/>
                <a:cs typeface="Arial" panose="020B0604020202020204" pitchFamily="34" charset="0"/>
              </a:rPr>
              <a:t>gave</a:t>
            </a:r>
            <a:r>
              <a:rPr lang="cs-CZ" sz="2000" b="0" i="0" u="none" strike="noStrike" baseline="0" dirty="0">
                <a:latin typeface="Arial" panose="020B0604020202020204" pitchFamily="34" charset="0"/>
                <a:cs typeface="Arial" panose="020B0604020202020204" pitchFamily="34" charset="0"/>
              </a:rPr>
              <a:t> up and </a:t>
            </a:r>
            <a:r>
              <a:rPr lang="en-US" sz="2000" b="0" i="0" u="none" strike="noStrike" baseline="0" dirty="0">
                <a:latin typeface="Arial" panose="020B0604020202020204" pitchFamily="34" charset="0"/>
                <a:cs typeface="Arial" panose="020B0604020202020204" pitchFamily="34" charset="0"/>
              </a:rPr>
              <a:t>wrote to R.R. Fowler: </a:t>
            </a:r>
            <a:endParaRPr lang="cs-CZ" sz="2000" b="0" i="0" u="none" strike="noStrike" baseline="0" dirty="0">
              <a:latin typeface="Arial" panose="020B0604020202020204" pitchFamily="34" charset="0"/>
              <a:cs typeface="Arial" panose="020B0604020202020204" pitchFamily="34" charset="0"/>
            </a:endParaRPr>
          </a:p>
          <a:p>
            <a:pPr algn="l"/>
            <a:endParaRPr lang="cs-CZ" sz="1000" b="0" i="0" u="none" strike="noStrike" baseline="0" dirty="0">
              <a:latin typeface="Arial" panose="020B0604020202020204" pitchFamily="34" charset="0"/>
              <a:cs typeface="Arial" panose="020B0604020202020204" pitchFamily="34" charset="0"/>
            </a:endParaRPr>
          </a:p>
          <a:p>
            <a:pPr algn="l"/>
            <a:r>
              <a:rPr lang="en-US" sz="2000" b="1" i="0" u="none" strike="noStrike" baseline="0" dirty="0">
                <a:solidFill>
                  <a:srgbClr val="FF0000"/>
                </a:solidFill>
                <a:latin typeface="Arial" panose="020B0604020202020204" pitchFamily="34" charset="0"/>
                <a:cs typeface="Arial" panose="020B0604020202020204" pitchFamily="34" charset="0"/>
              </a:rPr>
              <a:t>"It</a:t>
            </a:r>
            <a:r>
              <a:rPr lang="cs-CZ" sz="2000" b="1" i="0" u="none" strike="noStrike" baseline="0" dirty="0">
                <a:solidFill>
                  <a:srgbClr val="FF0000"/>
                </a:solidFill>
                <a:latin typeface="Arial" panose="020B0604020202020204" pitchFamily="34" charset="0"/>
                <a:cs typeface="Arial" panose="020B0604020202020204" pitchFamily="34" charset="0"/>
              </a:rPr>
              <a:t> </a:t>
            </a:r>
            <a:r>
              <a:rPr lang="en-US" sz="2000" b="1" i="0" u="none" strike="noStrike" baseline="0" dirty="0">
                <a:solidFill>
                  <a:srgbClr val="FF0000"/>
                </a:solidFill>
                <a:latin typeface="Arial" panose="020B0604020202020204" pitchFamily="34" charset="0"/>
                <a:cs typeface="Arial" panose="020B0604020202020204" pitchFamily="34" charset="0"/>
              </a:rPr>
              <a:t>seems </a:t>
            </a:r>
            <a:r>
              <a:rPr lang="en-AU" sz="2000" b="1" i="0" u="none" strike="noStrike" baseline="0" dirty="0">
                <a:solidFill>
                  <a:srgbClr val="FF0000"/>
                </a:solidFill>
                <a:latin typeface="Arial" panose="020B0604020202020204" pitchFamily="34" charset="0"/>
                <a:cs typeface="Arial" panose="020B0604020202020204" pitchFamily="34" charset="0"/>
              </a:rPr>
              <a:t>therefore </a:t>
            </a:r>
            <a:r>
              <a:rPr lang="en-US" sz="2000" b="1" i="0" u="none" strike="noStrike" baseline="0" dirty="0">
                <a:solidFill>
                  <a:srgbClr val="FF0000"/>
                </a:solidFill>
                <a:latin typeface="Arial" panose="020B0604020202020204" pitchFamily="34" charset="0"/>
                <a:cs typeface="Arial" panose="020B0604020202020204" pitchFamily="34" charset="0"/>
              </a:rPr>
              <a:t>that this is nothing else to do than to give our</a:t>
            </a:r>
            <a:r>
              <a:rPr lang="cs-CZ" sz="2000" b="1" i="0" u="none" strike="noStrike" baseline="0" dirty="0">
                <a:solidFill>
                  <a:srgbClr val="FF0000"/>
                </a:solidFill>
                <a:latin typeface="Arial" panose="020B0604020202020204" pitchFamily="34" charset="0"/>
                <a:cs typeface="Arial" panose="020B0604020202020204" pitchFamily="34" charset="0"/>
              </a:rPr>
              <a:t>   </a:t>
            </a:r>
          </a:p>
          <a:p>
            <a:pPr algn="l"/>
            <a:r>
              <a:rPr lang="cs-CZ" sz="2000" b="1" dirty="0">
                <a:solidFill>
                  <a:srgbClr val="FF0000"/>
                </a:solidFill>
                <a:latin typeface="Arial" panose="020B0604020202020204" pitchFamily="34" charset="0"/>
                <a:cs typeface="Arial" panose="020B0604020202020204" pitchFamily="34" charset="0"/>
              </a:rPr>
              <a:t> </a:t>
            </a:r>
            <a:r>
              <a:rPr lang="cs-CZ" sz="2000" b="1" i="0" u="none" strike="noStrike" baseline="0" dirty="0">
                <a:solidFill>
                  <a:srgbClr val="FF0000"/>
                </a:solidFill>
                <a:latin typeface="Arial" panose="020B0604020202020204" pitchFamily="34" charset="0"/>
                <a:cs typeface="Arial" panose="020B0604020202020204" pitchFamily="34" charset="0"/>
              </a:rPr>
              <a:t> </a:t>
            </a:r>
            <a:r>
              <a:rPr lang="en-US" sz="2000" b="1" i="0" u="none" strike="noStrike" baseline="0" dirty="0">
                <a:solidFill>
                  <a:srgbClr val="FF0000"/>
                </a:solidFill>
                <a:latin typeface="Arial" panose="020B0604020202020204" pitchFamily="34" charset="0"/>
                <a:cs typeface="Arial" panose="020B0604020202020204" pitchFamily="34" charset="0"/>
              </a:rPr>
              <a:t>revolutionary efforts as honorable a funeral as possible."</a:t>
            </a:r>
            <a:endParaRPr lang="cs-CZ" sz="2000" b="1" dirty="0">
              <a:solidFill>
                <a:srgbClr val="FF0000"/>
              </a:solidFill>
              <a:latin typeface="Arial" panose="020B0604020202020204" pitchFamily="34" charset="0"/>
              <a:cs typeface="Arial" panose="020B0604020202020204" pitchFamily="34" charset="0"/>
            </a:endParaRPr>
          </a:p>
        </p:txBody>
      </p:sp>
      <p:pic>
        <p:nvPicPr>
          <p:cNvPr id="2" name="Obrázek 1">
            <a:extLst>
              <a:ext uri="{FF2B5EF4-FFF2-40B4-BE49-F238E27FC236}">
                <a16:creationId xmlns:a16="http://schemas.microsoft.com/office/drawing/2014/main" id="{60362697-F1CF-2B3E-658D-0CCD725AAB00}"/>
              </a:ext>
            </a:extLst>
          </p:cNvPr>
          <p:cNvPicPr>
            <a:picLocks noChangeAspect="1"/>
          </p:cNvPicPr>
          <p:nvPr/>
        </p:nvPicPr>
        <p:blipFill>
          <a:blip r:embed="rId3"/>
          <a:stretch>
            <a:fillRect/>
          </a:stretch>
        </p:blipFill>
        <p:spPr>
          <a:xfrm>
            <a:off x="794298" y="55039"/>
            <a:ext cx="7858653" cy="1431695"/>
          </a:xfrm>
          <a:prstGeom prst="rect">
            <a:avLst/>
          </a:prstGeom>
        </p:spPr>
      </p:pic>
      <p:sp>
        <p:nvSpPr>
          <p:cNvPr id="4" name="Zástupný symbol pro číslo snímku 3">
            <a:extLst>
              <a:ext uri="{FF2B5EF4-FFF2-40B4-BE49-F238E27FC236}">
                <a16:creationId xmlns:a16="http://schemas.microsoft.com/office/drawing/2014/main" id="{077E6F63-E347-1F08-DEA5-4BDE0EB65273}"/>
              </a:ext>
            </a:extLst>
          </p:cNvPr>
          <p:cNvSpPr>
            <a:spLocks noGrp="1"/>
          </p:cNvSpPr>
          <p:nvPr>
            <p:ph type="sldNum" sz="quarter" idx="12"/>
          </p:nvPr>
        </p:nvSpPr>
        <p:spPr/>
        <p:txBody>
          <a:bodyPr/>
          <a:lstStyle/>
          <a:p>
            <a:fld id="{E32C4829-0E20-40A4-81C2-06447E714AD2}" type="slidenum">
              <a:rPr lang="cs-CZ" smtClean="0"/>
              <a:t>34</a:t>
            </a:fld>
            <a:endParaRPr lang="cs-CZ"/>
          </a:p>
        </p:txBody>
      </p:sp>
      <p:sp>
        <p:nvSpPr>
          <p:cNvPr id="6" name="Zástupný symbol pro datum 5">
            <a:extLst>
              <a:ext uri="{FF2B5EF4-FFF2-40B4-BE49-F238E27FC236}">
                <a16:creationId xmlns:a16="http://schemas.microsoft.com/office/drawing/2014/main" id="{19AA6AE8-B18D-FB5E-FCD7-C044EA9BEC7C}"/>
              </a:ext>
            </a:extLst>
          </p:cNvPr>
          <p:cNvSpPr>
            <a:spLocks noGrp="1"/>
          </p:cNvSpPr>
          <p:nvPr>
            <p:ph type="dt" sz="half" idx="10"/>
          </p:nvPr>
        </p:nvSpPr>
        <p:spPr/>
        <p:txBody>
          <a:bodyPr/>
          <a:lstStyle/>
          <a:p>
            <a:r>
              <a:rPr lang="cs-CZ"/>
              <a:t>27.11.2024</a:t>
            </a:r>
          </a:p>
        </p:txBody>
      </p:sp>
      <p:sp>
        <p:nvSpPr>
          <p:cNvPr id="7" name="Zástupný symbol pro zápatí 6">
            <a:extLst>
              <a:ext uri="{FF2B5EF4-FFF2-40B4-BE49-F238E27FC236}">
                <a16:creationId xmlns:a16="http://schemas.microsoft.com/office/drawing/2014/main" id="{AFD29F46-79E9-06FE-D65A-9BEAC37642F4}"/>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97753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97E4B-7E3D-4C51-FCB7-922702B45C0C}"/>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60DB3C5B-79EF-C4BC-14FE-23C2AE97A050}"/>
              </a:ext>
            </a:extLst>
          </p:cNvPr>
          <p:cNvPicPr>
            <a:picLocks noChangeAspect="1"/>
          </p:cNvPicPr>
          <p:nvPr/>
        </p:nvPicPr>
        <p:blipFill>
          <a:blip r:embed="rId2"/>
          <a:stretch>
            <a:fillRect/>
          </a:stretch>
        </p:blipFill>
        <p:spPr>
          <a:xfrm>
            <a:off x="188901" y="46139"/>
            <a:ext cx="7021479" cy="516919"/>
          </a:xfrm>
          <a:prstGeom prst="rect">
            <a:avLst/>
          </a:prstGeom>
        </p:spPr>
      </p:pic>
      <p:pic>
        <p:nvPicPr>
          <p:cNvPr id="6" name="Obrázek 5">
            <a:extLst>
              <a:ext uri="{FF2B5EF4-FFF2-40B4-BE49-F238E27FC236}">
                <a16:creationId xmlns:a16="http://schemas.microsoft.com/office/drawing/2014/main" id="{75A95846-B413-88BD-A05A-6B57637BD1AA}"/>
              </a:ext>
            </a:extLst>
          </p:cNvPr>
          <p:cNvPicPr>
            <a:picLocks noChangeAspect="1"/>
          </p:cNvPicPr>
          <p:nvPr/>
        </p:nvPicPr>
        <p:blipFill>
          <a:blip r:embed="rId3"/>
          <a:stretch>
            <a:fillRect/>
          </a:stretch>
        </p:blipFill>
        <p:spPr>
          <a:xfrm>
            <a:off x="3204833" y="606128"/>
            <a:ext cx="2555913" cy="275422"/>
          </a:xfrm>
          <a:prstGeom prst="rect">
            <a:avLst/>
          </a:prstGeom>
        </p:spPr>
      </p:pic>
      <p:pic>
        <p:nvPicPr>
          <p:cNvPr id="12" name="Obrázek 11">
            <a:extLst>
              <a:ext uri="{FF2B5EF4-FFF2-40B4-BE49-F238E27FC236}">
                <a16:creationId xmlns:a16="http://schemas.microsoft.com/office/drawing/2014/main" id="{B20C41A2-D1AE-5468-CFE3-BE5F79A68441}"/>
              </a:ext>
            </a:extLst>
          </p:cNvPr>
          <p:cNvPicPr>
            <a:picLocks noChangeAspect="1"/>
          </p:cNvPicPr>
          <p:nvPr/>
        </p:nvPicPr>
        <p:blipFill>
          <a:blip r:embed="rId4"/>
          <a:stretch>
            <a:fillRect/>
          </a:stretch>
        </p:blipFill>
        <p:spPr>
          <a:xfrm>
            <a:off x="1837571" y="881550"/>
            <a:ext cx="5561796" cy="722171"/>
          </a:xfrm>
          <a:prstGeom prst="rect">
            <a:avLst/>
          </a:prstGeom>
        </p:spPr>
      </p:pic>
      <p:sp>
        <p:nvSpPr>
          <p:cNvPr id="13" name="Obdélník 12">
            <a:extLst>
              <a:ext uri="{FF2B5EF4-FFF2-40B4-BE49-F238E27FC236}">
                <a16:creationId xmlns:a16="http://schemas.microsoft.com/office/drawing/2014/main" id="{3E3D475B-30C6-DCDF-7E1E-BED6CF02A1A2}"/>
              </a:ext>
            </a:extLst>
          </p:cNvPr>
          <p:cNvSpPr/>
          <p:nvPr/>
        </p:nvSpPr>
        <p:spPr>
          <a:xfrm>
            <a:off x="1800387" y="881550"/>
            <a:ext cx="5561796" cy="433560"/>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ovéPole 13">
            <a:extLst>
              <a:ext uri="{FF2B5EF4-FFF2-40B4-BE49-F238E27FC236}">
                <a16:creationId xmlns:a16="http://schemas.microsoft.com/office/drawing/2014/main" id="{EC3CBDD1-6294-7120-3423-35B6B596F10F}"/>
              </a:ext>
            </a:extLst>
          </p:cNvPr>
          <p:cNvSpPr txBox="1"/>
          <p:nvPr/>
        </p:nvSpPr>
        <p:spPr>
          <a:xfrm>
            <a:off x="110609" y="467334"/>
            <a:ext cx="2550698" cy="400110"/>
          </a:xfrm>
          <a:prstGeom prst="rect">
            <a:avLst/>
          </a:prstGeom>
          <a:noFill/>
        </p:spPr>
        <p:txBody>
          <a:bodyPr wrap="none" rtlCol="0">
            <a:spAutoFit/>
          </a:bodyPr>
          <a:lstStyle/>
          <a:p>
            <a:r>
              <a:rPr lang="cs-CZ" sz="2000" b="1" dirty="0">
                <a:latin typeface="Arial" panose="020B0604020202020204" pitchFamily="34" charset="0"/>
                <a:cs typeface="Arial" panose="020B0604020202020204" pitchFamily="34" charset="0"/>
              </a:rPr>
              <a:t>In response to BKS</a:t>
            </a:r>
            <a:endParaRPr lang="en-GB" sz="2000" b="1" dirty="0">
              <a:latin typeface="Arial" panose="020B0604020202020204" pitchFamily="34" charset="0"/>
              <a:cs typeface="Arial" panose="020B0604020202020204" pitchFamily="34" charset="0"/>
            </a:endParaRPr>
          </a:p>
        </p:txBody>
      </p:sp>
      <p:sp>
        <p:nvSpPr>
          <p:cNvPr id="5" name="Zástupný symbol pro číslo snímku 4">
            <a:extLst>
              <a:ext uri="{FF2B5EF4-FFF2-40B4-BE49-F238E27FC236}">
                <a16:creationId xmlns:a16="http://schemas.microsoft.com/office/drawing/2014/main" id="{DC4005E2-6A0A-36CD-78EA-E26606B80853}"/>
              </a:ext>
            </a:extLst>
          </p:cNvPr>
          <p:cNvSpPr>
            <a:spLocks noGrp="1"/>
          </p:cNvSpPr>
          <p:nvPr>
            <p:ph type="sldNum" sz="quarter" idx="12"/>
          </p:nvPr>
        </p:nvSpPr>
        <p:spPr/>
        <p:txBody>
          <a:bodyPr/>
          <a:lstStyle/>
          <a:p>
            <a:fld id="{E32C4829-0E20-40A4-81C2-06447E714AD2}" type="slidenum">
              <a:rPr lang="cs-CZ" smtClean="0"/>
              <a:t>35</a:t>
            </a:fld>
            <a:endParaRPr lang="cs-CZ"/>
          </a:p>
        </p:txBody>
      </p:sp>
      <p:sp>
        <p:nvSpPr>
          <p:cNvPr id="7" name="Zástupný symbol pro datum 6">
            <a:extLst>
              <a:ext uri="{FF2B5EF4-FFF2-40B4-BE49-F238E27FC236}">
                <a16:creationId xmlns:a16="http://schemas.microsoft.com/office/drawing/2014/main" id="{9A96480F-49A9-25A9-FC18-AA6907833104}"/>
              </a:ext>
            </a:extLst>
          </p:cNvPr>
          <p:cNvSpPr>
            <a:spLocks noGrp="1"/>
          </p:cNvSpPr>
          <p:nvPr>
            <p:ph type="dt" sz="half" idx="10"/>
          </p:nvPr>
        </p:nvSpPr>
        <p:spPr/>
        <p:txBody>
          <a:bodyPr/>
          <a:lstStyle/>
          <a:p>
            <a:r>
              <a:rPr lang="cs-CZ"/>
              <a:t>27.11.2024</a:t>
            </a:r>
          </a:p>
        </p:txBody>
      </p:sp>
      <p:sp>
        <p:nvSpPr>
          <p:cNvPr id="9" name="Zástupný symbol pro zápatí 8">
            <a:extLst>
              <a:ext uri="{FF2B5EF4-FFF2-40B4-BE49-F238E27FC236}">
                <a16:creationId xmlns:a16="http://schemas.microsoft.com/office/drawing/2014/main" id="{961F70CF-4A8D-DDA1-A2D1-CFF1B4C6820B}"/>
              </a:ext>
            </a:extLst>
          </p:cNvPr>
          <p:cNvSpPr>
            <a:spLocks noGrp="1"/>
          </p:cNvSpPr>
          <p:nvPr>
            <p:ph type="ftr" sz="quarter" idx="11"/>
          </p:nvPr>
        </p:nvSpPr>
        <p:spPr/>
        <p:txBody>
          <a:bodyPr/>
          <a:lstStyle/>
          <a:p>
            <a:r>
              <a:rPr lang="cs-CZ"/>
              <a:t>Divisional seminar</a:t>
            </a:r>
          </a:p>
        </p:txBody>
      </p:sp>
      <p:grpSp>
        <p:nvGrpSpPr>
          <p:cNvPr id="10" name="Group 9">
            <a:extLst>
              <a:ext uri="{FF2B5EF4-FFF2-40B4-BE49-F238E27FC236}">
                <a16:creationId xmlns:a16="http://schemas.microsoft.com/office/drawing/2014/main" id="{FACCFFC6-6BD9-D50B-3AF0-581D247313A9}"/>
              </a:ext>
            </a:extLst>
          </p:cNvPr>
          <p:cNvGrpSpPr>
            <a:grpSpLocks/>
          </p:cNvGrpSpPr>
          <p:nvPr/>
        </p:nvGrpSpPr>
        <p:grpSpPr bwMode="auto">
          <a:xfrm>
            <a:off x="306657" y="289697"/>
            <a:ext cx="8352264" cy="6456555"/>
            <a:chOff x="305" y="350"/>
            <a:chExt cx="4853" cy="3715"/>
          </a:xfrm>
        </p:grpSpPr>
        <p:pic>
          <p:nvPicPr>
            <p:cNvPr id="11" name="Picture 4" descr="compton_det">
              <a:extLst>
                <a:ext uri="{FF2B5EF4-FFF2-40B4-BE49-F238E27FC236}">
                  <a16:creationId xmlns:a16="http://schemas.microsoft.com/office/drawing/2014/main" id="{77FC8875-500D-2D34-5E2E-E4009EA196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 y="350"/>
              <a:ext cx="4853" cy="37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 name="AutoShape 5">
              <a:extLst>
                <a:ext uri="{FF2B5EF4-FFF2-40B4-BE49-F238E27FC236}">
                  <a16:creationId xmlns:a16="http://schemas.microsoft.com/office/drawing/2014/main" id="{93022E99-F279-4D20-1A37-15A95812FCB3}"/>
                </a:ext>
              </a:extLst>
            </p:cNvPr>
            <p:cNvSpPr>
              <a:spLocks noChangeArrowheads="1"/>
            </p:cNvSpPr>
            <p:nvPr/>
          </p:nvSpPr>
          <p:spPr bwMode="auto">
            <a:xfrm rot="-2598334">
              <a:off x="3989" y="2251"/>
              <a:ext cx="615" cy="306"/>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cs-CZ" sz="1800"/>
            </a:p>
          </p:txBody>
        </p:sp>
        <p:sp>
          <p:nvSpPr>
            <p:cNvPr id="16" name="Text Box 6">
              <a:extLst>
                <a:ext uri="{FF2B5EF4-FFF2-40B4-BE49-F238E27FC236}">
                  <a16:creationId xmlns:a16="http://schemas.microsoft.com/office/drawing/2014/main" id="{DFBCA0CF-C06E-C179-75F6-D5B9214454D6}"/>
                </a:ext>
              </a:extLst>
            </p:cNvPr>
            <p:cNvSpPr txBox="1">
              <a:spLocks noChangeArrowheads="1"/>
            </p:cNvSpPr>
            <p:nvPr/>
          </p:nvSpPr>
          <p:spPr bwMode="auto">
            <a:xfrm>
              <a:off x="3714" y="2626"/>
              <a:ext cx="75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dirty="0" err="1"/>
                <a:t>Recoiling</a:t>
              </a:r>
              <a:r>
                <a:rPr lang="cs-CZ" altLang="cs-CZ" sz="1800" dirty="0"/>
                <a:t> </a:t>
              </a:r>
            </a:p>
            <a:p>
              <a:pPr eaLnBrk="1" hangingPunct="1">
                <a:spcBef>
                  <a:spcPct val="0"/>
                </a:spcBef>
                <a:buFontTx/>
                <a:buNone/>
              </a:pPr>
              <a:r>
                <a:rPr lang="cs-CZ" altLang="cs-CZ" sz="1800" dirty="0" err="1"/>
                <a:t>electron</a:t>
              </a:r>
              <a:endParaRPr lang="cs-CZ" altLang="cs-CZ" sz="1800" dirty="0"/>
            </a:p>
          </p:txBody>
        </p:sp>
        <p:sp>
          <p:nvSpPr>
            <p:cNvPr id="17" name="AutoShape 7">
              <a:extLst>
                <a:ext uri="{FF2B5EF4-FFF2-40B4-BE49-F238E27FC236}">
                  <a16:creationId xmlns:a16="http://schemas.microsoft.com/office/drawing/2014/main" id="{36E41580-0ECA-3484-8066-A2916B24D2B8}"/>
                </a:ext>
              </a:extLst>
            </p:cNvPr>
            <p:cNvSpPr>
              <a:spLocks noChangeArrowheads="1"/>
            </p:cNvSpPr>
            <p:nvPr/>
          </p:nvSpPr>
          <p:spPr bwMode="auto">
            <a:xfrm rot="-1912079">
              <a:off x="3535" y="1038"/>
              <a:ext cx="615" cy="306"/>
            </a:xfrm>
            <a:prstGeom prst="leftArrow">
              <a:avLst>
                <a:gd name="adj1" fmla="val 50000"/>
                <a:gd name="adj2" fmla="val 50245"/>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cs-CZ" sz="1800"/>
            </a:p>
          </p:txBody>
        </p:sp>
        <p:sp>
          <p:nvSpPr>
            <p:cNvPr id="18" name="Text Box 8">
              <a:extLst>
                <a:ext uri="{FF2B5EF4-FFF2-40B4-BE49-F238E27FC236}">
                  <a16:creationId xmlns:a16="http://schemas.microsoft.com/office/drawing/2014/main" id="{9EDDAF98-5137-A33A-B2E3-C583BBCDCCF7}"/>
                </a:ext>
              </a:extLst>
            </p:cNvPr>
            <p:cNvSpPr txBox="1">
              <a:spLocks noChangeArrowheads="1"/>
            </p:cNvSpPr>
            <p:nvPr/>
          </p:nvSpPr>
          <p:spPr bwMode="auto">
            <a:xfrm>
              <a:off x="4059" y="1026"/>
              <a:ext cx="77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dirty="0" err="1"/>
                <a:t>Scattered</a:t>
              </a:r>
              <a:r>
                <a:rPr lang="cs-CZ" altLang="cs-CZ" sz="1800" dirty="0"/>
                <a:t> </a:t>
              </a:r>
            </a:p>
            <a:p>
              <a:pPr eaLnBrk="1" hangingPunct="1">
                <a:spcBef>
                  <a:spcPct val="0"/>
                </a:spcBef>
                <a:buFontTx/>
                <a:buNone/>
              </a:pPr>
              <a:r>
                <a:rPr lang="cs-CZ" altLang="cs-CZ" sz="1800" dirty="0" err="1"/>
                <a:t>quantum</a:t>
              </a:r>
              <a:endParaRPr lang="cs-CZ" altLang="cs-CZ" sz="1800" dirty="0"/>
            </a:p>
          </p:txBody>
        </p:sp>
      </p:grpSp>
      <p:graphicFrame>
        <p:nvGraphicFramePr>
          <p:cNvPr id="20" name="Object 10">
            <a:extLst>
              <a:ext uri="{FF2B5EF4-FFF2-40B4-BE49-F238E27FC236}">
                <a16:creationId xmlns:a16="http://schemas.microsoft.com/office/drawing/2014/main" id="{7993679E-DED8-8254-B098-32362CD4E598}"/>
              </a:ext>
            </a:extLst>
          </p:cNvPr>
          <p:cNvGraphicFramePr>
            <a:graphicFrameLocks noChangeAspect="1"/>
          </p:cNvGraphicFramePr>
          <p:nvPr>
            <p:extLst>
              <p:ext uri="{D42A27DB-BD31-4B8C-83A1-F6EECF244321}">
                <p14:modId xmlns:p14="http://schemas.microsoft.com/office/powerpoint/2010/main" val="376327096"/>
              </p:ext>
            </p:extLst>
          </p:nvPr>
        </p:nvGraphicFramePr>
        <p:xfrm>
          <a:off x="2955834" y="133052"/>
          <a:ext cx="2588256" cy="1102438"/>
        </p:xfrm>
        <a:graphic>
          <a:graphicData uri="http://schemas.openxmlformats.org/presentationml/2006/ole">
            <mc:AlternateContent xmlns:mc="http://schemas.openxmlformats.org/markup-compatibility/2006">
              <mc:Choice xmlns:v="urn:schemas-microsoft-com:vml" Requires="v">
                <p:oleObj name="Equation" r:id="rId6" imgW="1459866" imgH="622030" progId="Equation.DSMT4">
                  <p:embed/>
                </p:oleObj>
              </mc:Choice>
              <mc:Fallback>
                <p:oleObj name="Equation" r:id="rId6" imgW="1459866" imgH="622030" progId="Equation.DSMT4">
                  <p:embed/>
                  <p:pic>
                    <p:nvPicPr>
                      <p:cNvPr id="49155" name="Object 10">
                        <a:extLst>
                          <a:ext uri="{FF2B5EF4-FFF2-40B4-BE49-F238E27FC236}">
                            <a16:creationId xmlns:a16="http://schemas.microsoft.com/office/drawing/2014/main" id="{3631661A-4758-021B-960E-FF412293DC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5834" y="133052"/>
                        <a:ext cx="2588256" cy="1102438"/>
                      </a:xfrm>
                      <a:prstGeom prst="rect">
                        <a:avLst/>
                      </a:prstGeom>
                      <a:solidFill>
                        <a:srgbClr val="00FF00"/>
                      </a:solidFill>
                      <a:ln>
                        <a:noFill/>
                      </a:ln>
                      <a:effectLst/>
                    </p:spPr>
                  </p:pic>
                </p:oleObj>
              </mc:Fallback>
            </mc:AlternateContent>
          </a:graphicData>
        </a:graphic>
      </p:graphicFrame>
      <p:pic>
        <p:nvPicPr>
          <p:cNvPr id="21" name="Picture 4">
            <a:extLst>
              <a:ext uri="{FF2B5EF4-FFF2-40B4-BE49-F238E27FC236}">
                <a16:creationId xmlns:a16="http://schemas.microsoft.com/office/drawing/2014/main" id="{6AAA3EAC-C2D2-5620-F2F9-3A37B5F865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5834" y="133052"/>
            <a:ext cx="5943715" cy="4538305"/>
          </a:xfrm>
          <a:prstGeom prst="rect">
            <a:avLst/>
          </a:prstGeom>
          <a:solidFill>
            <a:srgbClr val="FF66CC"/>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62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E403411-CA7B-DFEA-CB93-BA07FE997C69}"/>
              </a:ext>
            </a:extLst>
          </p:cNvPr>
          <p:cNvPicPr>
            <a:picLocks noChangeAspect="1"/>
          </p:cNvPicPr>
          <p:nvPr/>
        </p:nvPicPr>
        <p:blipFill>
          <a:blip r:embed="rId2"/>
          <a:stretch>
            <a:fillRect/>
          </a:stretch>
        </p:blipFill>
        <p:spPr>
          <a:xfrm>
            <a:off x="188901" y="46139"/>
            <a:ext cx="7021479" cy="516919"/>
          </a:xfrm>
          <a:prstGeom prst="rect">
            <a:avLst/>
          </a:prstGeom>
        </p:spPr>
      </p:pic>
      <p:sp>
        <p:nvSpPr>
          <p:cNvPr id="8" name="TextovéPole 7">
            <a:extLst>
              <a:ext uri="{FF2B5EF4-FFF2-40B4-BE49-F238E27FC236}">
                <a16:creationId xmlns:a16="http://schemas.microsoft.com/office/drawing/2014/main" id="{67ACD76E-9C2E-6B9C-54C4-366DF2EE7C32}"/>
              </a:ext>
            </a:extLst>
          </p:cNvPr>
          <p:cNvSpPr txBox="1"/>
          <p:nvPr/>
        </p:nvSpPr>
        <p:spPr>
          <a:xfrm>
            <a:off x="364393" y="2944158"/>
            <a:ext cx="8779607" cy="1631216"/>
          </a:xfrm>
          <a:prstGeom prst="rect">
            <a:avLst/>
          </a:prstGeom>
          <a:noFill/>
        </p:spPr>
        <p:txBody>
          <a:bodyPr wrap="square">
            <a:spAutoFit/>
          </a:bodyPr>
          <a:lstStyle/>
          <a:p>
            <a:pPr algn="l"/>
            <a:r>
              <a:rPr lang="en-US" sz="2000" b="0" i="1" u="none" strike="noStrike" baseline="0" dirty="0">
                <a:latin typeface="Arial" panose="020B0604020202020204" pitchFamily="34" charset="0"/>
                <a:cs typeface="Arial" panose="020B0604020202020204" pitchFamily="34" charset="0"/>
              </a:rPr>
              <a:t>A</a:t>
            </a:r>
            <a:r>
              <a:rPr lang="cs-CZ" sz="2000" b="0" i="1" u="none" strike="noStrike" baseline="0" dirty="0">
                <a:latin typeface="Arial" panose="020B0604020202020204" pitchFamily="34" charset="0"/>
                <a:cs typeface="Arial" panose="020B0604020202020204" pitchFamily="34" charset="0"/>
              </a:rPr>
              <a:t>n</a:t>
            </a:r>
            <a:r>
              <a:rPr lang="en-US" sz="2000" b="0" i="1" u="none" strike="noStrike" baseline="0" dirty="0">
                <a:latin typeface="Arial" panose="020B0604020202020204" pitchFamily="34" charset="0"/>
                <a:cs typeface="Arial" panose="020B0604020202020204" pitchFamily="34" charset="0"/>
              </a:rPr>
              <a:t> increasingly large group of phenomena has recently been investigated</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which finds its simplest interpretation </a:t>
            </a:r>
            <a:r>
              <a:rPr lang="cs-CZ" sz="2000" b="0" i="1" u="none" strike="noStrike" baseline="0" dirty="0">
                <a:latin typeface="Arial" panose="020B0604020202020204" pitchFamily="34" charset="0"/>
                <a:cs typeface="Arial" panose="020B0604020202020204" pitchFamily="34" charset="0"/>
              </a:rPr>
              <a:t>i</a:t>
            </a:r>
            <a:r>
              <a:rPr lang="en-US" sz="2000" b="0" i="1" u="none" strike="noStrike" baseline="0" dirty="0">
                <a:latin typeface="Arial" panose="020B0604020202020204" pitchFamily="34" charset="0"/>
                <a:cs typeface="Arial" panose="020B0604020202020204" pitchFamily="34" charset="0"/>
              </a:rPr>
              <a:t>n the </a:t>
            </a:r>
            <a:r>
              <a:rPr lang="en-US" sz="2000" b="1" i="1" u="none" strike="noStrike" baseline="0" dirty="0">
                <a:solidFill>
                  <a:srgbClr val="FF0000"/>
                </a:solidFill>
                <a:latin typeface="Arial" panose="020B0604020202020204" pitchFamily="34" charset="0"/>
                <a:cs typeface="Arial" panose="020B0604020202020204" pitchFamily="34" charset="0"/>
              </a:rPr>
              <a:t>hypothesis of</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radiation quanta, proposed by Einstein</a:t>
            </a:r>
            <a:r>
              <a:rPr lang="en-US" sz="2000" b="0" i="1" u="none" strike="noStrike" baseline="0" dirty="0">
                <a:latin typeface="Arial" panose="020B0604020202020204" pitchFamily="34" charset="0"/>
                <a:cs typeface="Arial" panose="020B0604020202020204" pitchFamily="34" charset="0"/>
              </a:rPr>
              <a:t> to account for heat radiation</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and the photo-electric effect.</a:t>
            </a:r>
            <a:r>
              <a:rPr lang="cs-CZ" sz="2000" i="1" dirty="0">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It has not been possible</a:t>
            </a:r>
            <a:r>
              <a:rPr lang="en-US" sz="2000" b="0" i="1" u="none" strike="noStrike" baseline="0" dirty="0">
                <a:latin typeface="Arial" panose="020B0604020202020204" pitchFamily="34" charset="0"/>
                <a:cs typeface="Arial" panose="020B0604020202020204" pitchFamily="34" charset="0"/>
              </a:rPr>
              <a:t>, however, to show</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that any of these phenomena necessarily demand this hypothesis for</a:t>
            </a:r>
            <a:r>
              <a:rPr lang="cs-CZ" sz="2000" b="0" i="1" u="none" strike="noStrike" baseline="0" dirty="0">
                <a:latin typeface="Arial" panose="020B0604020202020204" pitchFamily="34" charset="0"/>
                <a:cs typeface="Arial" panose="020B0604020202020204" pitchFamily="34" charset="0"/>
              </a:rPr>
              <a:t> </a:t>
            </a:r>
            <a:r>
              <a:rPr lang="en-GB" sz="2000" b="0" i="1" u="none" strike="noStrike" baseline="0" dirty="0">
                <a:latin typeface="Arial" panose="020B0604020202020204" pitchFamily="34" charset="0"/>
                <a:cs typeface="Arial" panose="020B0604020202020204" pitchFamily="34" charset="0"/>
              </a:rPr>
              <a:t>its explanation.</a:t>
            </a:r>
            <a:endParaRPr lang="en-GB" sz="2000" i="1"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F24C5E4B-87B8-0314-8A12-DD82BFC1B5EA}"/>
              </a:ext>
            </a:extLst>
          </p:cNvPr>
          <p:cNvSpPr txBox="1"/>
          <p:nvPr/>
        </p:nvSpPr>
        <p:spPr>
          <a:xfrm>
            <a:off x="364393" y="1778244"/>
            <a:ext cx="8705145" cy="1015663"/>
          </a:xfrm>
          <a:prstGeom prst="rect">
            <a:avLst/>
          </a:prstGeom>
          <a:noFill/>
        </p:spPr>
        <p:txBody>
          <a:bodyPr wrap="square">
            <a:spAutoFit/>
          </a:bodyPr>
          <a:lstStyle/>
          <a:p>
            <a:pPr algn="l"/>
            <a:r>
              <a:rPr lang="en-US" sz="2000" b="1" i="1" u="none" strike="noStrike" baseline="0" dirty="0">
                <a:solidFill>
                  <a:srgbClr val="0033CC"/>
                </a:solidFill>
                <a:latin typeface="Arial" panose="020B0604020202020204" pitchFamily="34" charset="0"/>
                <a:cs typeface="Arial" panose="020B0604020202020204" pitchFamily="34" charset="0"/>
              </a:rPr>
              <a:t>It has been shown by cloud expansion experiments </a:t>
            </a:r>
            <a:r>
              <a:rPr lang="en-US" sz="2000" b="0" i="1" u="none" strike="noStrike" baseline="0" dirty="0">
                <a:latin typeface="Arial" panose="020B0604020202020204" pitchFamily="34" charset="0"/>
                <a:cs typeface="Arial" panose="020B0604020202020204" pitchFamily="34" charset="0"/>
              </a:rPr>
              <a:t>previously</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described, that for each recoil electron produced, an average of one quantum</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of x-ray energy is scattered by the air in the chamber.</a:t>
            </a:r>
            <a:endParaRPr lang="en-GB" sz="2000" i="1" dirty="0">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67569E2B-B29C-75E7-FAAA-FBAEB8FEE548}"/>
              </a:ext>
            </a:extLst>
          </p:cNvPr>
          <p:cNvPicPr>
            <a:picLocks noChangeAspect="1"/>
          </p:cNvPicPr>
          <p:nvPr/>
        </p:nvPicPr>
        <p:blipFill>
          <a:blip r:embed="rId3"/>
          <a:stretch>
            <a:fillRect/>
          </a:stretch>
        </p:blipFill>
        <p:spPr>
          <a:xfrm>
            <a:off x="3204833" y="606128"/>
            <a:ext cx="2555913" cy="275422"/>
          </a:xfrm>
          <a:prstGeom prst="rect">
            <a:avLst/>
          </a:prstGeom>
        </p:spPr>
      </p:pic>
      <p:pic>
        <p:nvPicPr>
          <p:cNvPr id="12" name="Obrázek 11">
            <a:extLst>
              <a:ext uri="{FF2B5EF4-FFF2-40B4-BE49-F238E27FC236}">
                <a16:creationId xmlns:a16="http://schemas.microsoft.com/office/drawing/2014/main" id="{27B7CF20-0F80-50A6-F507-EA152BF65F81}"/>
              </a:ext>
            </a:extLst>
          </p:cNvPr>
          <p:cNvPicPr>
            <a:picLocks noChangeAspect="1"/>
          </p:cNvPicPr>
          <p:nvPr/>
        </p:nvPicPr>
        <p:blipFill>
          <a:blip r:embed="rId4"/>
          <a:stretch>
            <a:fillRect/>
          </a:stretch>
        </p:blipFill>
        <p:spPr>
          <a:xfrm>
            <a:off x="1837571" y="881550"/>
            <a:ext cx="5561796" cy="722171"/>
          </a:xfrm>
          <a:prstGeom prst="rect">
            <a:avLst/>
          </a:prstGeom>
        </p:spPr>
      </p:pic>
      <p:sp>
        <p:nvSpPr>
          <p:cNvPr id="13" name="Obdélník 12">
            <a:extLst>
              <a:ext uri="{FF2B5EF4-FFF2-40B4-BE49-F238E27FC236}">
                <a16:creationId xmlns:a16="http://schemas.microsoft.com/office/drawing/2014/main" id="{4BA378EC-3CF4-0B28-6AC5-B822DC849C09}"/>
              </a:ext>
            </a:extLst>
          </p:cNvPr>
          <p:cNvSpPr/>
          <p:nvPr/>
        </p:nvSpPr>
        <p:spPr>
          <a:xfrm>
            <a:off x="1800387" y="881550"/>
            <a:ext cx="5561796" cy="433560"/>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ovéPole 13">
            <a:extLst>
              <a:ext uri="{FF2B5EF4-FFF2-40B4-BE49-F238E27FC236}">
                <a16:creationId xmlns:a16="http://schemas.microsoft.com/office/drawing/2014/main" id="{09DEE7B9-70E4-EC28-0F3B-7993656376BE}"/>
              </a:ext>
            </a:extLst>
          </p:cNvPr>
          <p:cNvSpPr txBox="1"/>
          <p:nvPr/>
        </p:nvSpPr>
        <p:spPr>
          <a:xfrm>
            <a:off x="110609" y="467334"/>
            <a:ext cx="2550698" cy="400110"/>
          </a:xfrm>
          <a:prstGeom prst="rect">
            <a:avLst/>
          </a:prstGeom>
          <a:noFill/>
        </p:spPr>
        <p:txBody>
          <a:bodyPr wrap="none" rtlCol="0">
            <a:spAutoFit/>
          </a:bodyPr>
          <a:lstStyle/>
          <a:p>
            <a:r>
              <a:rPr lang="cs-CZ" sz="2000" b="1" dirty="0">
                <a:latin typeface="Arial" panose="020B0604020202020204" pitchFamily="34" charset="0"/>
                <a:cs typeface="Arial" panose="020B0604020202020204" pitchFamily="34" charset="0"/>
              </a:rPr>
              <a:t>In response to BKS</a:t>
            </a:r>
            <a:endParaRPr lang="en-GB" sz="2000" b="1" dirty="0">
              <a:latin typeface="Arial" panose="020B0604020202020204" pitchFamily="34" charset="0"/>
              <a:cs typeface="Arial" panose="020B0604020202020204" pitchFamily="34" charset="0"/>
            </a:endParaRPr>
          </a:p>
        </p:txBody>
      </p:sp>
      <p:sp>
        <p:nvSpPr>
          <p:cNvPr id="2" name="TextovéPole 1">
            <a:extLst>
              <a:ext uri="{FF2B5EF4-FFF2-40B4-BE49-F238E27FC236}">
                <a16:creationId xmlns:a16="http://schemas.microsoft.com/office/drawing/2014/main" id="{8D25F2A9-1311-964E-AB18-A32984D3DCE5}"/>
              </a:ext>
            </a:extLst>
          </p:cNvPr>
          <p:cNvSpPr txBox="1"/>
          <p:nvPr/>
        </p:nvSpPr>
        <p:spPr>
          <a:xfrm>
            <a:off x="364393" y="4652052"/>
            <a:ext cx="8779607" cy="1938992"/>
          </a:xfrm>
          <a:prstGeom prst="rect">
            <a:avLst/>
          </a:prstGeom>
          <a:noFill/>
        </p:spPr>
        <p:txBody>
          <a:bodyPr wrap="square">
            <a:spAutoFit/>
          </a:bodyPr>
          <a:lstStyle/>
          <a:p>
            <a:pPr algn="l"/>
            <a:r>
              <a:rPr lang="cs-CZ" sz="2000" b="1" i="0" u="none" strike="noStrike" baseline="0" dirty="0" err="1">
                <a:latin typeface="Arial" panose="020B0604020202020204" pitchFamily="34" charset="0"/>
                <a:cs typeface="Arial" panose="020B0604020202020204" pitchFamily="34" charset="0"/>
              </a:rPr>
              <a:t>Concluding</a:t>
            </a:r>
            <a:r>
              <a:rPr lang="cs-CZ" sz="2000" b="1" i="0" u="none" strike="noStrike" baseline="0" dirty="0">
                <a:latin typeface="Arial" panose="020B0604020202020204" pitchFamily="34" charset="0"/>
                <a:cs typeface="Arial" panose="020B0604020202020204" pitchFamily="34" charset="0"/>
              </a:rPr>
              <a:t> </a:t>
            </a:r>
            <a:r>
              <a:rPr lang="cs-CZ" sz="2000" b="1" i="0" u="none" strike="noStrike" baseline="0" dirty="0" err="1">
                <a:latin typeface="Arial" panose="020B0604020202020204" pitchFamily="34" charset="0"/>
                <a:cs typeface="Arial" panose="020B0604020202020204" pitchFamily="34" charset="0"/>
              </a:rPr>
              <a:t>paragraph</a:t>
            </a:r>
            <a:r>
              <a:rPr lang="cs-CZ" sz="2000" b="1" dirty="0">
                <a:latin typeface="Arial" panose="020B0604020202020204" pitchFamily="34" charset="0"/>
                <a:cs typeface="Arial" panose="020B0604020202020204" pitchFamily="34" charset="0"/>
              </a:rPr>
              <a:t>:</a:t>
            </a:r>
            <a:endParaRPr lang="cs-CZ" sz="2000" b="1" i="0" u="none" strike="noStrike" baseline="0" dirty="0">
              <a:latin typeface="Arial" panose="020B0604020202020204" pitchFamily="34" charset="0"/>
              <a:cs typeface="Arial" panose="020B0604020202020204" pitchFamily="34" charset="0"/>
            </a:endParaRPr>
          </a:p>
          <a:p>
            <a:pPr algn="l"/>
            <a:r>
              <a:rPr lang="en-US" sz="2000" b="1" i="1" u="none" strike="noStrike" baseline="0" dirty="0">
                <a:solidFill>
                  <a:srgbClr val="0033CC"/>
                </a:solidFill>
                <a:latin typeface="Arial" panose="020B0604020202020204" pitchFamily="34" charset="0"/>
                <a:cs typeface="Arial" panose="020B0604020202020204" pitchFamily="34" charset="0"/>
              </a:rPr>
              <a:t>These results do not appear to be reconcilable with </a:t>
            </a:r>
            <a:r>
              <a:rPr lang="en-US" sz="2000" b="0" i="1" u="none" strike="noStrike" baseline="0" dirty="0">
                <a:latin typeface="Arial" panose="020B0604020202020204" pitchFamily="34" charset="0"/>
                <a:cs typeface="Arial" panose="020B0604020202020204" pitchFamily="34" charset="0"/>
              </a:rPr>
              <a:t>the view of the</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statistical production of recoil and photo-electrons proposed by </a:t>
            </a:r>
            <a:r>
              <a:rPr lang="en-US" sz="2000" b="1" i="1" u="none" strike="noStrike" baseline="0" dirty="0">
                <a:solidFill>
                  <a:srgbClr val="0033CC"/>
                </a:solidFill>
                <a:latin typeface="Arial" panose="020B0604020202020204" pitchFamily="34" charset="0"/>
                <a:cs typeface="Arial" panose="020B0604020202020204" pitchFamily="34" charset="0"/>
              </a:rPr>
              <a:t>Bohr,</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err="1">
                <a:solidFill>
                  <a:srgbClr val="0033CC"/>
                </a:solidFill>
                <a:latin typeface="Arial" panose="020B0604020202020204" pitchFamily="34" charset="0"/>
                <a:cs typeface="Arial" panose="020B0604020202020204" pitchFamily="34" charset="0"/>
              </a:rPr>
              <a:t>Kramers</a:t>
            </a:r>
            <a:r>
              <a:rPr lang="en-US" sz="2000" b="1" i="1" u="none" strike="noStrike" baseline="0" dirty="0">
                <a:solidFill>
                  <a:srgbClr val="0033CC"/>
                </a:solidFill>
                <a:latin typeface="Arial" panose="020B0604020202020204" pitchFamily="34" charset="0"/>
                <a:cs typeface="Arial" panose="020B0604020202020204" pitchFamily="34" charset="0"/>
              </a:rPr>
              <a:t> and Slater</a:t>
            </a:r>
            <a:r>
              <a:rPr lang="en-US" sz="2000" b="0" i="1" u="none" strike="noStrike" baseline="0" dirty="0">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They are, on the other hand, in direct support of</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the view that energy and momentum are conserved during the interaction</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between radiation and individual electrons.</a:t>
            </a:r>
            <a:endParaRPr lang="en-GB" sz="2000" b="1" i="1" dirty="0">
              <a:solidFill>
                <a:srgbClr val="FF0000"/>
              </a:solidFill>
              <a:latin typeface="Arial" panose="020B0604020202020204" pitchFamily="34" charset="0"/>
              <a:cs typeface="Arial" panose="020B0604020202020204" pitchFamily="34" charset="0"/>
            </a:endParaRPr>
          </a:p>
        </p:txBody>
      </p:sp>
      <p:sp>
        <p:nvSpPr>
          <p:cNvPr id="5" name="Zástupný symbol pro číslo snímku 4">
            <a:extLst>
              <a:ext uri="{FF2B5EF4-FFF2-40B4-BE49-F238E27FC236}">
                <a16:creationId xmlns:a16="http://schemas.microsoft.com/office/drawing/2014/main" id="{E0CB2FDA-2C9A-A472-F1DE-AB35A449EE9C}"/>
              </a:ext>
            </a:extLst>
          </p:cNvPr>
          <p:cNvSpPr>
            <a:spLocks noGrp="1"/>
          </p:cNvSpPr>
          <p:nvPr>
            <p:ph type="sldNum" sz="quarter" idx="12"/>
          </p:nvPr>
        </p:nvSpPr>
        <p:spPr/>
        <p:txBody>
          <a:bodyPr/>
          <a:lstStyle/>
          <a:p>
            <a:fld id="{E32C4829-0E20-40A4-81C2-06447E714AD2}" type="slidenum">
              <a:rPr lang="cs-CZ" smtClean="0"/>
              <a:t>36</a:t>
            </a:fld>
            <a:endParaRPr lang="cs-CZ"/>
          </a:p>
        </p:txBody>
      </p:sp>
      <p:sp>
        <p:nvSpPr>
          <p:cNvPr id="7" name="Zástupný symbol pro datum 6">
            <a:extLst>
              <a:ext uri="{FF2B5EF4-FFF2-40B4-BE49-F238E27FC236}">
                <a16:creationId xmlns:a16="http://schemas.microsoft.com/office/drawing/2014/main" id="{4B45AADF-8BB6-6E5F-FBB1-945D61EFFDCC}"/>
              </a:ext>
            </a:extLst>
          </p:cNvPr>
          <p:cNvSpPr>
            <a:spLocks noGrp="1"/>
          </p:cNvSpPr>
          <p:nvPr>
            <p:ph type="dt" sz="half" idx="10"/>
          </p:nvPr>
        </p:nvSpPr>
        <p:spPr/>
        <p:txBody>
          <a:bodyPr/>
          <a:lstStyle/>
          <a:p>
            <a:r>
              <a:rPr lang="cs-CZ"/>
              <a:t>27.11.2024</a:t>
            </a:r>
          </a:p>
        </p:txBody>
      </p:sp>
      <p:sp>
        <p:nvSpPr>
          <p:cNvPr id="9" name="Zástupný symbol pro zápatí 8">
            <a:extLst>
              <a:ext uri="{FF2B5EF4-FFF2-40B4-BE49-F238E27FC236}">
                <a16:creationId xmlns:a16="http://schemas.microsoft.com/office/drawing/2014/main" id="{046005E1-0292-B66B-1DC1-A01B5EB886EF}"/>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404889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13" grpId="0" animBg="1"/>
      <p:bldP spid="14"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BA8E65C8-D254-7FD2-551A-8F8A53C1BC08}"/>
              </a:ext>
            </a:extLst>
          </p:cNvPr>
          <p:cNvSpPr txBox="1"/>
          <p:nvPr/>
        </p:nvSpPr>
        <p:spPr>
          <a:xfrm>
            <a:off x="144966" y="0"/>
            <a:ext cx="8999034" cy="6555641"/>
          </a:xfrm>
          <a:prstGeom prst="rect">
            <a:avLst/>
          </a:prstGeom>
          <a:noFill/>
        </p:spPr>
        <p:txBody>
          <a:bodyPr wrap="square" rtlCol="0">
            <a:spAutoFit/>
          </a:bodyPr>
          <a:lstStyle/>
          <a:p>
            <a:r>
              <a:rPr lang="cs-CZ" sz="2000" b="1" dirty="0" err="1">
                <a:solidFill>
                  <a:srgbClr val="FF0000"/>
                </a:solidFill>
                <a:latin typeface="Arial" panose="020B0604020202020204" pitchFamily="34" charset="0"/>
                <a:cs typeface="Arial" panose="020B0604020202020204" pitchFamily="34" charset="0"/>
              </a:rPr>
              <a:t>Compton</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scattering</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was</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decisive</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for</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accepting</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Einstein‘s</a:t>
            </a:r>
            <a:r>
              <a:rPr lang="cs-CZ" sz="2000" b="1" dirty="0">
                <a:solidFill>
                  <a:srgbClr val="FF0000"/>
                </a:solidFill>
                <a:latin typeface="Arial" panose="020B0604020202020204" pitchFamily="34" charset="0"/>
                <a:cs typeface="Arial" panose="020B0604020202020204" pitchFamily="34" charset="0"/>
              </a:rPr>
              <a:t> idea </a:t>
            </a:r>
            <a:r>
              <a:rPr lang="cs-CZ" sz="2000" b="1" dirty="0" err="1">
                <a:solidFill>
                  <a:srgbClr val="FF0000"/>
                </a:solidFill>
                <a:latin typeface="Arial" panose="020B0604020202020204" pitchFamily="34" charset="0"/>
                <a:cs typeface="Arial" panose="020B0604020202020204" pitchFamily="34" charset="0"/>
              </a:rPr>
              <a:t>of</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the</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photon</a:t>
            </a:r>
            <a:r>
              <a:rPr lang="cs-CZ" sz="2000" b="1" dirty="0">
                <a:solidFill>
                  <a:srgbClr val="FF0000"/>
                </a:solidFill>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clearly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demonstrated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meaning</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wave-particle</a:t>
            </a:r>
            <a:r>
              <a:rPr lang="cs-CZ" sz="2000" dirty="0">
                <a:latin typeface="Arial" panose="020B0604020202020204" pitchFamily="34" charset="0"/>
                <a:cs typeface="Arial" panose="020B0604020202020204" pitchFamily="34" charset="0"/>
              </a:rPr>
              <a:t> duality and </a:t>
            </a:r>
            <a:r>
              <a:rPr lang="cs-CZ" sz="2000" dirty="0" err="1">
                <a:latin typeface="Arial" panose="020B0604020202020204" pitchFamily="34" charset="0"/>
                <a:cs typeface="Arial" panose="020B0604020202020204" pitchFamily="34" charset="0"/>
              </a:rPr>
              <a:t>ilustrated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importance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Einstein‘s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statement</a:t>
            </a:r>
            <a:r>
              <a:rPr lang="cs-CZ" sz="2000" dirty="0">
                <a:latin typeface="Arial" panose="020B0604020202020204" pitchFamily="34" charset="0"/>
                <a:cs typeface="Arial" panose="020B0604020202020204" pitchFamily="34" charset="0"/>
              </a:rPr>
              <a:t> in his 1905 </a:t>
            </a:r>
            <a:r>
              <a:rPr lang="cs-CZ" sz="2000" dirty="0" err="1">
                <a:latin typeface="Arial" panose="020B0604020202020204" pitchFamily="34" charset="0"/>
                <a:cs typeface="Arial" panose="020B0604020202020204" pitchFamily="34" charset="0"/>
              </a:rPr>
              <a:t>paper</a:t>
            </a:r>
            <a:r>
              <a:rPr lang="cs-CZ" sz="2000" dirty="0">
                <a:latin typeface="Arial" panose="020B0604020202020204" pitchFamily="34" charset="0"/>
                <a:cs typeface="Arial" panose="020B0604020202020204" pitchFamily="34" charset="0"/>
              </a:rPr>
              <a:t>:</a:t>
            </a:r>
          </a:p>
          <a:p>
            <a:endParaRPr lang="cs-CZ" sz="1000" dirty="0">
              <a:latin typeface="Arial" panose="020B0604020202020204" pitchFamily="34" charset="0"/>
              <a:cs typeface="Arial" panose="020B0604020202020204" pitchFamily="34" charset="0"/>
            </a:endParaRPr>
          </a:p>
          <a:p>
            <a:r>
              <a:rPr lang="en-US" sz="2000" b="1" i="1" u="none" strike="noStrike" baseline="0" dirty="0">
                <a:latin typeface="Arial" panose="020B0604020202020204" pitchFamily="34" charset="0"/>
                <a:cs typeface="Arial" panose="020B0604020202020204" pitchFamily="34" charset="0"/>
              </a:rPr>
              <a:t>It should be kept in</a:t>
            </a:r>
            <a:r>
              <a:rPr lang="cs-CZ" sz="2000" b="1" i="1" u="none" strike="noStrike" baseline="0" dirty="0">
                <a:latin typeface="Arial" panose="020B0604020202020204" pitchFamily="34" charset="0"/>
                <a:cs typeface="Arial" panose="020B0604020202020204" pitchFamily="34" charset="0"/>
              </a:rPr>
              <a:t> </a:t>
            </a:r>
            <a:r>
              <a:rPr lang="en-US" sz="2000" b="1" i="1" u="none" strike="noStrike" baseline="0" dirty="0">
                <a:latin typeface="Arial" panose="020B0604020202020204" pitchFamily="34" charset="0"/>
                <a:cs typeface="Arial" panose="020B0604020202020204" pitchFamily="34" charset="0"/>
              </a:rPr>
              <a:t>mind, however, that the optical observations refer </a:t>
            </a:r>
            <a:endParaRPr lang="cs-CZ" sz="2000" b="1" i="1" u="none" strike="noStrike" baseline="0" dirty="0">
              <a:latin typeface="Arial" panose="020B0604020202020204" pitchFamily="34" charset="0"/>
              <a:cs typeface="Arial" panose="020B0604020202020204" pitchFamily="34" charset="0"/>
            </a:endParaRPr>
          </a:p>
          <a:p>
            <a:r>
              <a:rPr lang="en-US" sz="2000" b="1" i="1" u="none" strike="noStrike" baseline="0" dirty="0">
                <a:latin typeface="Arial" panose="020B0604020202020204" pitchFamily="34" charset="0"/>
                <a:cs typeface="Arial" panose="020B0604020202020204" pitchFamily="34" charset="0"/>
              </a:rPr>
              <a:t>to time averages rather</a:t>
            </a:r>
            <a:r>
              <a:rPr lang="cs-CZ" sz="2000" b="1" i="1" u="none" strike="noStrike" baseline="0" dirty="0">
                <a:latin typeface="Arial" panose="020B0604020202020204" pitchFamily="34" charset="0"/>
                <a:cs typeface="Arial" panose="020B0604020202020204" pitchFamily="34" charset="0"/>
              </a:rPr>
              <a:t> </a:t>
            </a:r>
            <a:r>
              <a:rPr lang="en-US" sz="2000" b="1" i="1" u="none" strike="noStrike" baseline="0" dirty="0">
                <a:latin typeface="Arial" panose="020B0604020202020204" pitchFamily="34" charset="0"/>
                <a:cs typeface="Arial" panose="020B0604020202020204" pitchFamily="34" charset="0"/>
              </a:rPr>
              <a:t>than instantaneous values</a:t>
            </a:r>
            <a:r>
              <a:rPr lang="en-US" sz="2000" b="0" i="1" u="none" strike="noStrike" baseline="0" dirty="0">
                <a:latin typeface="Arial" panose="020B0604020202020204" pitchFamily="34" charset="0"/>
                <a:cs typeface="Arial" panose="020B0604020202020204" pitchFamily="34" charset="0"/>
              </a:rPr>
              <a:t>. </a:t>
            </a:r>
            <a:endParaRPr lang="cs-CZ" sz="2000" b="0" i="1" u="none" strike="noStrike" baseline="0" dirty="0">
              <a:latin typeface="Arial" panose="020B0604020202020204" pitchFamily="34" charset="0"/>
              <a:cs typeface="Arial" panose="020B0604020202020204" pitchFamily="34" charset="0"/>
            </a:endParaRPr>
          </a:p>
          <a:p>
            <a:endParaRPr lang="cs-CZ" sz="1000" i="1"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In </a:t>
            </a:r>
            <a:r>
              <a:rPr lang="cs-CZ" sz="2000" dirty="0" err="1">
                <a:latin typeface="Arial" panose="020B0604020202020204" pitchFamily="34" charset="0"/>
                <a:cs typeface="Arial" panose="020B0604020202020204" pitchFamily="34" charset="0"/>
              </a:rPr>
              <a:t>Compton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scattering</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photon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behaves</a:t>
            </a:r>
            <a:r>
              <a:rPr lang="cs-CZ" sz="2000" b="1" dirty="0">
                <a:solidFill>
                  <a:srgbClr val="0033CC"/>
                </a:solidFill>
                <a:latin typeface="Arial" panose="020B0604020202020204" pitchFamily="34" charset="0"/>
                <a:cs typeface="Arial" panose="020B0604020202020204" pitchFamily="34" charset="0"/>
              </a:rPr>
              <a:t> in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collision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with</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electron</a:t>
            </a:r>
            <a:r>
              <a:rPr lang="cs-CZ" sz="2000" b="1" dirty="0">
                <a:solidFill>
                  <a:srgbClr val="0033CC"/>
                </a:solidFill>
                <a:latin typeface="Arial" panose="020B0604020202020204" pitchFamily="34" charset="0"/>
                <a:cs typeface="Arial" panose="020B0604020202020204" pitchFamily="34" charset="0"/>
              </a:rPr>
              <a:t> as </a:t>
            </a:r>
            <a:r>
              <a:rPr lang="cs-CZ" sz="2000" b="1" dirty="0" err="1">
                <a:solidFill>
                  <a:srgbClr val="0033CC"/>
                </a:solidFill>
                <a:latin typeface="Arial" panose="020B0604020202020204" pitchFamily="34" charset="0"/>
                <a:cs typeface="Arial" panose="020B0604020202020204" pitchFamily="34" charset="0"/>
              </a:rPr>
              <a:t>partilcle</a:t>
            </a:r>
            <a:r>
              <a:rPr lang="cs-CZ" sz="2000" b="1" dirty="0">
                <a:solidFill>
                  <a:srgbClr val="0033CC"/>
                </a:solidFill>
                <a:latin typeface="Arial" panose="020B0604020202020204" pitchFamily="34" charset="0"/>
                <a:cs typeface="Arial" panose="020B0604020202020204" pitchFamily="34" charset="0"/>
              </a:rPr>
              <a:t>, but in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measurement</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its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wavelength</a:t>
            </a:r>
            <a:r>
              <a:rPr lang="cs-CZ" sz="2000" b="1" dirty="0">
                <a:solidFill>
                  <a:srgbClr val="0033CC"/>
                </a:solidFill>
                <a:latin typeface="Arial" panose="020B0604020202020204" pitchFamily="34" charset="0"/>
                <a:cs typeface="Arial" panose="020B0604020202020204" pitchFamily="34" charset="0"/>
              </a:rPr>
              <a:t> as </a:t>
            </a:r>
            <a:r>
              <a:rPr lang="cs-CZ" sz="2000" b="1" dirty="0" err="1">
                <a:solidFill>
                  <a:srgbClr val="0033CC"/>
                </a:solidFill>
                <a:latin typeface="Arial" panose="020B0604020202020204" pitchFamily="34" charset="0"/>
                <a:cs typeface="Arial" panose="020B0604020202020204" pitchFamily="34" charset="0"/>
              </a:rPr>
              <a:t>wave</a:t>
            </a:r>
            <a:r>
              <a:rPr lang="cs-CZ" sz="2000" dirty="0">
                <a:latin typeface="Arial" panose="020B0604020202020204" pitchFamily="34" charset="0"/>
                <a:cs typeface="Arial" panose="020B0604020202020204" pitchFamily="34" charset="0"/>
              </a:rPr>
              <a:t>. To </a:t>
            </a:r>
            <a:r>
              <a:rPr lang="cs-CZ" sz="2000" dirty="0" err="1">
                <a:latin typeface="Arial" panose="020B0604020202020204" pitchFamily="34" charset="0"/>
                <a:cs typeface="Arial" panose="020B0604020202020204" pitchFamily="34" charset="0"/>
              </a:rPr>
              <a:t>reconcile</a:t>
            </a:r>
            <a:r>
              <a:rPr lang="cs-CZ" sz="2000" dirty="0">
                <a:latin typeface="Arial" panose="020B0604020202020204" pitchFamily="34" charset="0"/>
                <a:cs typeface="Arial" panose="020B0604020202020204" pitchFamily="34" charset="0"/>
              </a:rPr>
              <a:t> these </a:t>
            </a:r>
            <a:r>
              <a:rPr lang="cs-CZ" sz="2000" dirty="0" err="1">
                <a:latin typeface="Arial" panose="020B0604020202020204" pitchFamily="34" charset="0"/>
                <a:cs typeface="Arial" panose="020B0604020202020204" pitchFamily="34" charset="0"/>
              </a:rPr>
              <a:t>seemingly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cotradictory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statements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two</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facts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must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taken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into</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account</a:t>
            </a:r>
            <a:r>
              <a:rPr lang="cs-CZ" sz="2000" i="1" dirty="0">
                <a:latin typeface="Arial" panose="020B0604020202020204" pitchFamily="34" charset="0"/>
                <a:cs typeface="Arial" panose="020B0604020202020204" pitchFamily="34" charset="0"/>
              </a:rPr>
              <a:t>:</a:t>
            </a:r>
          </a:p>
          <a:p>
            <a:endParaRPr lang="cs-CZ" sz="1000" i="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cs-CZ" sz="2000" dirty="0">
                <a:latin typeface="Arial" panose="020B0604020202020204" pitchFamily="34" charset="0"/>
                <a:cs typeface="Arial" panose="020B0604020202020204" pitchFamily="34" charset="0"/>
              </a:rPr>
              <a:t>As </a:t>
            </a:r>
            <a:r>
              <a:rPr lang="cs-CZ" sz="2000" dirty="0" err="1">
                <a:latin typeface="Arial" panose="020B0604020202020204" pitchFamily="34" charset="0"/>
                <a:cs typeface="Arial" panose="020B0604020202020204" pitchFamily="34" charset="0"/>
              </a:rPr>
              <a:t>emphasized</a:t>
            </a:r>
            <a:r>
              <a:rPr lang="cs-CZ" sz="2000" dirty="0">
                <a:latin typeface="Arial" panose="020B0604020202020204" pitchFamily="34" charset="0"/>
                <a:cs typeface="Arial" panose="020B0604020202020204" pitchFamily="34" charset="0"/>
              </a:rPr>
              <a:t> by </a:t>
            </a:r>
            <a:r>
              <a:rPr lang="cs-CZ" sz="2000" b="1" dirty="0" err="1">
                <a:solidFill>
                  <a:srgbClr val="0033CC"/>
                </a:solidFill>
                <a:latin typeface="Arial" panose="020B0604020202020204" pitchFamily="34" charset="0"/>
                <a:cs typeface="Arial" panose="020B0604020202020204" pitchFamily="34" charset="0"/>
              </a:rPr>
              <a:t>Dirac</a:t>
            </a:r>
            <a:r>
              <a:rPr lang="cs-CZ" sz="2000" b="1" dirty="0">
                <a:solidFill>
                  <a:srgbClr val="0033CC"/>
                </a:solidFill>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r>
              <a:rPr lang="cs-CZ" sz="2000" b="1" i="1" dirty="0">
                <a:solidFill>
                  <a:srgbClr val="FF0000"/>
                </a:solidFill>
                <a:latin typeface="Arial" panose="020B0604020202020204" pitchFamily="34" charset="0"/>
                <a:cs typeface="Arial" panose="020B0604020202020204" pitchFamily="34" charset="0"/>
              </a:rPr>
              <a:t>“</a:t>
            </a:r>
            <a:r>
              <a:rPr lang="cs-CZ" sz="2000" b="1" i="1" dirty="0" err="1">
                <a:solidFill>
                  <a:srgbClr val="FF0000"/>
                </a:solidFill>
                <a:latin typeface="Arial" panose="020B0604020202020204" pitchFamily="34" charset="0"/>
                <a:cs typeface="Arial" panose="020B0604020202020204" pitchFamily="34" charset="0"/>
              </a:rPr>
              <a:t>Each</a:t>
            </a:r>
            <a:r>
              <a:rPr lang="cs-CZ" sz="2000" b="1" i="1" dirty="0">
                <a:solidFill>
                  <a:srgbClr val="FF0000"/>
                </a:solidFill>
                <a:latin typeface="Arial" panose="020B0604020202020204" pitchFamily="34" charset="0"/>
                <a:cs typeface="Arial" panose="020B0604020202020204" pitchFamily="34" charset="0"/>
              </a:rPr>
              <a:t> </a:t>
            </a:r>
            <a:r>
              <a:rPr lang="cs-CZ" sz="2000" b="1" i="1" dirty="0" err="1">
                <a:solidFill>
                  <a:srgbClr val="FF0000"/>
                </a:solidFill>
                <a:latin typeface="Arial" panose="020B0604020202020204" pitchFamily="34" charset="0"/>
                <a:cs typeface="Arial" panose="020B0604020202020204" pitchFamily="34" charset="0"/>
              </a:rPr>
              <a:t>photon</a:t>
            </a:r>
            <a:r>
              <a:rPr lang="cs-CZ" sz="2000" b="1" i="1" dirty="0">
                <a:solidFill>
                  <a:srgbClr val="FF0000"/>
                </a:solidFill>
                <a:latin typeface="Arial" panose="020B0604020202020204" pitchFamily="34" charset="0"/>
                <a:cs typeface="Arial" panose="020B0604020202020204" pitchFamily="34" charset="0"/>
              </a:rPr>
              <a:t> </a:t>
            </a:r>
            <a:r>
              <a:rPr lang="cs-CZ" sz="2000" b="1" i="1" dirty="0" err="1">
                <a:solidFill>
                  <a:srgbClr val="FF0000"/>
                </a:solidFill>
                <a:latin typeface="Arial" panose="020B0604020202020204" pitchFamily="34" charset="0"/>
                <a:cs typeface="Arial" panose="020B0604020202020204" pitchFamily="34" charset="0"/>
              </a:rPr>
              <a:t>interferes</a:t>
            </a:r>
            <a:r>
              <a:rPr lang="cs-CZ" sz="2000" b="1" i="1" dirty="0">
                <a:solidFill>
                  <a:srgbClr val="FF0000"/>
                </a:solidFill>
                <a:latin typeface="Arial" panose="020B0604020202020204" pitchFamily="34" charset="0"/>
                <a:cs typeface="Arial" panose="020B0604020202020204" pitchFamily="34" charset="0"/>
              </a:rPr>
              <a:t> </a:t>
            </a:r>
            <a:r>
              <a:rPr lang="cs-CZ" sz="2000" b="1" i="1" dirty="0" err="1">
                <a:solidFill>
                  <a:srgbClr val="FF0000"/>
                </a:solidFill>
                <a:latin typeface="Arial" panose="020B0604020202020204" pitchFamily="34" charset="0"/>
                <a:cs typeface="Arial" panose="020B0604020202020204" pitchFamily="34" charset="0"/>
              </a:rPr>
              <a:t>only</a:t>
            </a:r>
            <a:r>
              <a:rPr lang="cs-CZ" sz="2000" b="1" i="1" dirty="0">
                <a:solidFill>
                  <a:srgbClr val="FF0000"/>
                </a:solidFill>
                <a:latin typeface="Arial" panose="020B0604020202020204" pitchFamily="34" charset="0"/>
                <a:cs typeface="Arial" panose="020B0604020202020204" pitchFamily="34" charset="0"/>
              </a:rPr>
              <a:t> </a:t>
            </a:r>
            <a:r>
              <a:rPr lang="cs-CZ" sz="2000" b="1" i="1" dirty="0" err="1">
                <a:solidFill>
                  <a:srgbClr val="FF0000"/>
                </a:solidFill>
                <a:latin typeface="Arial" panose="020B0604020202020204" pitchFamily="34" charset="0"/>
                <a:cs typeface="Arial" panose="020B0604020202020204" pitchFamily="34" charset="0"/>
              </a:rPr>
              <a:t>with</a:t>
            </a:r>
            <a:r>
              <a:rPr lang="cs-CZ" sz="2000" b="1" i="1" dirty="0">
                <a:solidFill>
                  <a:srgbClr val="FF0000"/>
                </a:solidFill>
                <a:latin typeface="Arial" panose="020B0604020202020204" pitchFamily="34" charset="0"/>
                <a:cs typeface="Arial" panose="020B0604020202020204" pitchFamily="34" charset="0"/>
              </a:rPr>
              <a:t> </a:t>
            </a:r>
            <a:r>
              <a:rPr lang="cs-CZ" sz="2000" b="1" i="1" dirty="0" err="1">
                <a:solidFill>
                  <a:srgbClr val="FF0000"/>
                </a:solidFill>
                <a:latin typeface="Arial" panose="020B0604020202020204" pitchFamily="34" charset="0"/>
                <a:cs typeface="Arial" panose="020B0604020202020204" pitchFamily="34" charset="0"/>
              </a:rPr>
              <a:t>itself</a:t>
            </a:r>
            <a:r>
              <a:rPr lang="cs-CZ" sz="2000" b="1" i="1" dirty="0">
                <a:solidFill>
                  <a:srgbClr val="FF0000"/>
                </a:solidFill>
                <a:latin typeface="Arial" panose="020B0604020202020204" pitchFamily="34" charset="0"/>
                <a:cs typeface="Arial" panose="020B0604020202020204" pitchFamily="34" charset="0"/>
              </a:rPr>
              <a:t>. Interference </a:t>
            </a:r>
            <a:r>
              <a:rPr lang="cs-CZ" sz="2000" b="1" i="1" dirty="0" err="1">
                <a:solidFill>
                  <a:srgbClr val="FF0000"/>
                </a:solidFill>
                <a:latin typeface="Arial" panose="020B0604020202020204" pitchFamily="34" charset="0"/>
                <a:cs typeface="Arial" panose="020B0604020202020204" pitchFamily="34" charset="0"/>
              </a:rPr>
              <a:t>between</a:t>
            </a:r>
            <a:r>
              <a:rPr lang="cs-CZ" sz="2000" b="1" i="1" dirty="0">
                <a:solidFill>
                  <a:srgbClr val="FF0000"/>
                </a:solidFill>
                <a:latin typeface="Arial" panose="020B0604020202020204" pitchFamily="34" charset="0"/>
                <a:cs typeface="Arial" panose="020B0604020202020204" pitchFamily="34" charset="0"/>
              </a:rPr>
              <a:t> </a:t>
            </a:r>
            <a:r>
              <a:rPr lang="cs-CZ" sz="2000" b="1" i="1" dirty="0" err="1">
                <a:solidFill>
                  <a:srgbClr val="FF0000"/>
                </a:solidFill>
                <a:latin typeface="Arial" panose="020B0604020202020204" pitchFamily="34" charset="0"/>
                <a:cs typeface="Arial" panose="020B0604020202020204" pitchFamily="34" charset="0"/>
              </a:rPr>
              <a:t>different</a:t>
            </a:r>
            <a:r>
              <a:rPr lang="cs-CZ" sz="2000" b="1" i="1" dirty="0">
                <a:solidFill>
                  <a:srgbClr val="FF0000"/>
                </a:solidFill>
                <a:latin typeface="Arial" panose="020B0604020202020204" pitchFamily="34" charset="0"/>
                <a:cs typeface="Arial" panose="020B0604020202020204" pitchFamily="34" charset="0"/>
              </a:rPr>
              <a:t> </a:t>
            </a:r>
            <a:r>
              <a:rPr lang="cs-CZ" sz="2000" b="1" i="1" dirty="0" err="1">
                <a:solidFill>
                  <a:srgbClr val="FF0000"/>
                </a:solidFill>
                <a:latin typeface="Arial" panose="020B0604020202020204" pitchFamily="34" charset="0"/>
                <a:cs typeface="Arial" panose="020B0604020202020204" pitchFamily="34" charset="0"/>
              </a:rPr>
              <a:t>photons</a:t>
            </a:r>
            <a:r>
              <a:rPr lang="cs-CZ" sz="2000" b="1" i="1" dirty="0">
                <a:solidFill>
                  <a:srgbClr val="FF0000"/>
                </a:solidFill>
                <a:latin typeface="Arial" panose="020B0604020202020204" pitchFamily="34" charset="0"/>
                <a:cs typeface="Arial" panose="020B0604020202020204" pitchFamily="34" charset="0"/>
              </a:rPr>
              <a:t> </a:t>
            </a:r>
            <a:r>
              <a:rPr lang="cs-CZ" sz="2000" b="1" i="1" dirty="0" err="1">
                <a:solidFill>
                  <a:srgbClr val="FF0000"/>
                </a:solidFill>
                <a:latin typeface="Arial" panose="020B0604020202020204" pitchFamily="34" charset="0"/>
                <a:cs typeface="Arial" panose="020B0604020202020204" pitchFamily="34" charset="0"/>
              </a:rPr>
              <a:t>never</a:t>
            </a:r>
            <a:r>
              <a:rPr lang="cs-CZ" sz="2000" b="1" i="1" dirty="0">
                <a:solidFill>
                  <a:srgbClr val="FF0000"/>
                </a:solidFill>
                <a:latin typeface="Arial" panose="020B0604020202020204" pitchFamily="34" charset="0"/>
                <a:cs typeface="Arial" panose="020B0604020202020204" pitchFamily="34" charset="0"/>
              </a:rPr>
              <a:t> </a:t>
            </a:r>
            <a:r>
              <a:rPr lang="cs-CZ" sz="2000" b="1" i="1" dirty="0" err="1">
                <a:solidFill>
                  <a:srgbClr val="FF0000"/>
                </a:solidFill>
                <a:latin typeface="Arial" panose="020B0604020202020204" pitchFamily="34" charset="0"/>
                <a:cs typeface="Arial" panose="020B0604020202020204" pitchFamily="34" charset="0"/>
              </a:rPr>
              <a:t>occurs</a:t>
            </a:r>
            <a:r>
              <a:rPr lang="cs-CZ" sz="2000" b="1" i="1" dirty="0">
                <a:solidFill>
                  <a:srgbClr val="FF0000"/>
                </a:solidFill>
                <a:latin typeface="Arial" panose="020B0604020202020204" pitchFamily="34" charset="0"/>
                <a:cs typeface="Arial" panose="020B0604020202020204" pitchFamily="34" charset="0"/>
              </a:rPr>
              <a:t>.”</a:t>
            </a:r>
          </a:p>
          <a:p>
            <a:endParaRPr lang="cs-CZ" sz="1000" b="1" i="1" dirty="0">
              <a:solidFill>
                <a:srgbClr val="FF00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cs-CZ" sz="2000" dirty="0">
                <a:latin typeface="Arial" panose="020B0604020202020204" pitchFamily="34" charset="0"/>
                <a:cs typeface="Arial" panose="020B0604020202020204" pitchFamily="34" charset="0"/>
              </a:rPr>
              <a:t>Standard </a:t>
            </a:r>
            <a:r>
              <a:rPr lang="cs-CZ" sz="2000" dirty="0" err="1">
                <a:latin typeface="Arial" panose="020B0604020202020204" pitchFamily="34" charset="0"/>
                <a:cs typeface="Arial" panose="020B0604020202020204" pitchFamily="34" charset="0"/>
              </a:rPr>
              <a:t>beams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electromagnetic</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radiation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contain</a:t>
            </a:r>
            <a:r>
              <a:rPr lang="cs-CZ" sz="2000" dirty="0">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huge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number</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photons</a:t>
            </a:r>
            <a:r>
              <a:rPr lang="cs-CZ" sz="2000" b="1" dirty="0">
                <a:solidFill>
                  <a:srgbClr val="0033CC"/>
                </a:solidFill>
                <a:latin typeface="Arial" panose="020B0604020202020204" pitchFamily="34" charset="0"/>
                <a:cs typeface="Arial" panose="020B0604020202020204" pitchFamily="34" charset="0"/>
              </a:rPr>
              <a:t>.</a:t>
            </a:r>
          </a:p>
          <a:p>
            <a:endParaRPr lang="cs-CZ" sz="1000" b="1" dirty="0">
              <a:solidFill>
                <a:srgbClr val="0033CC"/>
              </a:solidFill>
              <a:latin typeface="Arial" panose="020B0604020202020204" pitchFamily="34" charset="0"/>
              <a:cs typeface="Arial" panose="020B0604020202020204" pitchFamily="34" charset="0"/>
            </a:endParaRPr>
          </a:p>
          <a:p>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diffraction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pattern</a:t>
            </a:r>
            <a:r>
              <a:rPr lang="cs-CZ" sz="2000" b="1" dirty="0">
                <a:solidFill>
                  <a:srgbClr val="0033CC"/>
                </a:solidFill>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seen</a:t>
            </a:r>
            <a:r>
              <a:rPr lang="cs-CZ" sz="2000" dirty="0">
                <a:latin typeface="Arial" panose="020B0604020202020204" pitchFamily="34" charset="0"/>
                <a:cs typeface="Arial" panose="020B0604020202020204" pitchFamily="34" charset="0"/>
              </a:rPr>
              <a:t> by </a:t>
            </a:r>
            <a:r>
              <a:rPr lang="cs-CZ" sz="2000" dirty="0" err="1">
                <a:latin typeface="Arial" panose="020B0604020202020204" pitchFamily="34" charset="0"/>
                <a:cs typeface="Arial" panose="020B0604020202020204" pitchFamily="34" charset="0"/>
              </a:rPr>
              <a:t>Compton</a:t>
            </a:r>
            <a:r>
              <a:rPr lang="cs-CZ" sz="2000" dirty="0">
                <a:latin typeface="Arial" panose="020B0604020202020204" pitchFamily="34" charset="0"/>
                <a:cs typeface="Arial" panose="020B0604020202020204" pitchFamily="34" charset="0"/>
              </a:rPr>
              <a:t> in his experiment </a:t>
            </a:r>
            <a:r>
              <a:rPr lang="cs-CZ" sz="2000" dirty="0" err="1">
                <a:latin typeface="Arial" panose="020B0604020202020204" pitchFamily="34" charset="0"/>
                <a:cs typeface="Arial" panose="020B0604020202020204" pitchFamily="34" charset="0"/>
              </a:rPr>
              <a:t>when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only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scattered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beam</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photons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detected</a:t>
            </a:r>
            <a:r>
              <a:rPr lang="cs-CZ" sz="2000" dirty="0">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was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result</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passage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many </a:t>
            </a:r>
            <a:r>
              <a:rPr lang="cs-CZ" sz="2000" b="1" dirty="0" err="1">
                <a:solidFill>
                  <a:srgbClr val="0033CC"/>
                </a:solidFill>
                <a:latin typeface="Arial" panose="020B0604020202020204" pitchFamily="34" charset="0"/>
                <a:cs typeface="Arial" panose="020B0604020202020204" pitchFamily="34" charset="0"/>
              </a:rPr>
              <a:t>photons</a:t>
            </a:r>
            <a:r>
              <a:rPr lang="cs-CZ" sz="2000" dirty="0">
                <a:latin typeface="Arial" panose="020B0604020202020204" pitchFamily="34" charset="0"/>
                <a:cs typeface="Arial" panose="020B0604020202020204" pitchFamily="34" charset="0"/>
              </a:rPr>
              <a:t>. </a:t>
            </a:r>
          </a:p>
          <a:p>
            <a:endParaRPr lang="cs-CZ" sz="1000"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But his 1925 experiment </a:t>
            </a:r>
            <a:r>
              <a:rPr lang="cs-CZ" sz="2000" dirty="0" err="1">
                <a:latin typeface="Arial" panose="020B0604020202020204" pitchFamily="34" charset="0"/>
                <a:cs typeface="Arial" panose="020B0604020202020204" pitchFamily="34" charset="0"/>
              </a:rPr>
              <a:t>did</a:t>
            </a:r>
            <a:r>
              <a:rPr lang="cs-CZ" sz="2000" dirty="0">
                <a:latin typeface="Arial" panose="020B0604020202020204" pitchFamily="34" charset="0"/>
                <a:cs typeface="Arial" panose="020B0604020202020204" pitchFamily="34" charset="0"/>
              </a:rPr>
              <a:t> not </a:t>
            </a:r>
            <a:r>
              <a:rPr lang="cs-CZ" sz="2000" dirty="0" err="1">
                <a:latin typeface="Arial" panose="020B0604020202020204" pitchFamily="34" charset="0"/>
                <a:cs typeface="Arial" panose="020B0604020202020204" pitchFamily="34" charset="0"/>
              </a:rPr>
              <a:t>measure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photon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wavelength</a:t>
            </a:r>
            <a:r>
              <a:rPr lang="cs-CZ" sz="2000" dirty="0">
                <a:latin typeface="Arial" panose="020B0604020202020204" pitchFamily="34" charset="0"/>
                <a:cs typeface="Arial" panose="020B0604020202020204" pitchFamily="34" charset="0"/>
              </a:rPr>
              <a:t> </a:t>
            </a:r>
            <a:r>
              <a:rPr lang="cs-CZ" sz="2000" b="1" dirty="0">
                <a:solidFill>
                  <a:srgbClr val="0033CC"/>
                </a:solidFill>
                <a:latin typeface="Arial" panose="020B0604020202020204" pitchFamily="34" charset="0"/>
                <a:cs typeface="Arial" panose="020B0604020202020204" pitchFamily="34" charset="0"/>
              </a:rPr>
              <a:t>but </a:t>
            </a:r>
            <a:r>
              <a:rPr lang="cs-CZ" sz="2000" b="1" dirty="0" err="1">
                <a:solidFill>
                  <a:srgbClr val="0033CC"/>
                </a:solidFill>
                <a:latin typeface="Arial" panose="020B0604020202020204" pitchFamily="34" charset="0"/>
                <a:cs typeface="Arial" panose="020B0604020202020204" pitchFamily="34" charset="0"/>
              </a:rPr>
              <a:t>looked</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for</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coincidences</a:t>
            </a:r>
            <a:r>
              <a:rPr lang="cs-CZ" sz="2000" b="1" dirty="0">
                <a:solidFill>
                  <a:srgbClr val="0033CC"/>
                </a:solidFill>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recoling</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electron</a:t>
            </a:r>
            <a:r>
              <a:rPr lang="cs-CZ" sz="2000" dirty="0">
                <a:latin typeface="Arial" panose="020B0604020202020204" pitchFamily="34" charset="0"/>
                <a:cs typeface="Arial" panose="020B0604020202020204" pitchFamily="34" charset="0"/>
              </a:rPr>
              <a:t> and </a:t>
            </a:r>
            <a:r>
              <a:rPr lang="cs-CZ" sz="2000" dirty="0" err="1">
                <a:latin typeface="Arial" panose="020B0604020202020204" pitchFamily="34" charset="0"/>
                <a:cs typeface="Arial" panose="020B0604020202020204" pitchFamily="34" charset="0"/>
              </a:rPr>
              <a:t>electron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from</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interaction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single </a:t>
            </a:r>
            <a:r>
              <a:rPr lang="cs-CZ" sz="2000" b="1" dirty="0" err="1">
                <a:solidFill>
                  <a:srgbClr val="0033CC"/>
                </a:solidFill>
                <a:latin typeface="Arial" panose="020B0604020202020204" pitchFamily="34" charset="0"/>
                <a:cs typeface="Arial" panose="020B0604020202020204" pitchFamily="34" charset="0"/>
              </a:rPr>
              <a:t>photon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with</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matter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i.e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essentially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electron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from</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photoeffect</a:t>
            </a:r>
            <a:r>
              <a:rPr lang="cs-CZ" sz="2000" dirty="0">
                <a:latin typeface="Arial" panose="020B0604020202020204" pitchFamily="34" charset="0"/>
                <a:cs typeface="Arial" panose="020B0604020202020204" pitchFamily="34" charset="0"/>
              </a:rPr>
              <a:t>.</a:t>
            </a:r>
          </a:p>
        </p:txBody>
      </p:sp>
      <p:sp>
        <p:nvSpPr>
          <p:cNvPr id="3" name="Obdélník 2">
            <a:extLst>
              <a:ext uri="{FF2B5EF4-FFF2-40B4-BE49-F238E27FC236}">
                <a16:creationId xmlns:a16="http://schemas.microsoft.com/office/drawing/2014/main" id="{FB240C86-C68D-F523-6D73-4A7CBABA0BC6}"/>
              </a:ext>
            </a:extLst>
          </p:cNvPr>
          <p:cNvSpPr/>
          <p:nvPr/>
        </p:nvSpPr>
        <p:spPr>
          <a:xfrm>
            <a:off x="144966" y="2879834"/>
            <a:ext cx="8641682" cy="1492469"/>
          </a:xfrm>
          <a:prstGeom prst="rect">
            <a:avLst/>
          </a:prstGeom>
          <a:noFill/>
          <a:ln w="6350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ástupný symbol pro číslo snímku 3">
            <a:extLst>
              <a:ext uri="{FF2B5EF4-FFF2-40B4-BE49-F238E27FC236}">
                <a16:creationId xmlns:a16="http://schemas.microsoft.com/office/drawing/2014/main" id="{A56B9B32-A58C-AFE6-FF11-129DB254A518}"/>
              </a:ext>
            </a:extLst>
          </p:cNvPr>
          <p:cNvSpPr>
            <a:spLocks noGrp="1"/>
          </p:cNvSpPr>
          <p:nvPr>
            <p:ph type="sldNum" sz="quarter" idx="12"/>
          </p:nvPr>
        </p:nvSpPr>
        <p:spPr/>
        <p:txBody>
          <a:bodyPr/>
          <a:lstStyle/>
          <a:p>
            <a:fld id="{E32C4829-0E20-40A4-81C2-06447E714AD2}" type="slidenum">
              <a:rPr lang="cs-CZ" smtClean="0"/>
              <a:t>37</a:t>
            </a:fld>
            <a:endParaRPr lang="cs-CZ"/>
          </a:p>
        </p:txBody>
      </p:sp>
      <p:sp>
        <p:nvSpPr>
          <p:cNvPr id="5" name="Zástupný symbol pro datum 4">
            <a:extLst>
              <a:ext uri="{FF2B5EF4-FFF2-40B4-BE49-F238E27FC236}">
                <a16:creationId xmlns:a16="http://schemas.microsoft.com/office/drawing/2014/main" id="{6C44AFAF-7CB1-AF1A-17CB-28D2A2350AF0}"/>
              </a:ext>
            </a:extLst>
          </p:cNvPr>
          <p:cNvSpPr>
            <a:spLocks noGrp="1"/>
          </p:cNvSpPr>
          <p:nvPr>
            <p:ph type="dt" sz="half" idx="10"/>
          </p:nvPr>
        </p:nvSpPr>
        <p:spPr/>
        <p:txBody>
          <a:bodyPr/>
          <a:lstStyle/>
          <a:p>
            <a:r>
              <a:rPr lang="cs-CZ"/>
              <a:t>27.11.2024</a:t>
            </a:r>
          </a:p>
        </p:txBody>
      </p:sp>
      <p:sp>
        <p:nvSpPr>
          <p:cNvPr id="6" name="Zástupný symbol pro zápatí 5">
            <a:extLst>
              <a:ext uri="{FF2B5EF4-FFF2-40B4-BE49-F238E27FC236}">
                <a16:creationId xmlns:a16="http://schemas.microsoft.com/office/drawing/2014/main" id="{581D67F4-B962-4B92-2AD6-816B85616EE7}"/>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410442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1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1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10"/>
                                        <p:tgtEl>
                                          <p:spTgt spid="2">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10"/>
                                        <p:tgtEl>
                                          <p:spTgt spid="2">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animEffect transition="in" filter="fade">
                                      <p:cBhvr>
                                        <p:cTn id="24" dur="10"/>
                                        <p:tgtEl>
                                          <p:spTgt spid="2">
                                            <p:txEl>
                                              <p:pRg st="9" end="9"/>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11" end="11"/>
                                            </p:txEl>
                                          </p:spTgt>
                                        </p:tgtEl>
                                        <p:attrNameLst>
                                          <p:attrName>style.visibility</p:attrName>
                                        </p:attrNameLst>
                                      </p:cBhvr>
                                      <p:to>
                                        <p:strVal val="visible"/>
                                      </p:to>
                                    </p:set>
                                    <p:animEffect transition="in" filter="fade">
                                      <p:cBhvr>
                                        <p:cTn id="32" dur="10"/>
                                        <p:tgtEl>
                                          <p:spTgt spid="2">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animEffect transition="in" filter="fade">
                                      <p:cBhvr>
                                        <p:cTn id="37" dur="1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AE516EA6-FBCD-7E9D-911E-9B638BA13CBE}"/>
              </a:ext>
            </a:extLst>
          </p:cNvPr>
          <p:cNvSpPr txBox="1"/>
          <p:nvPr/>
        </p:nvSpPr>
        <p:spPr>
          <a:xfrm>
            <a:off x="1073390" y="283455"/>
            <a:ext cx="7140096" cy="707886"/>
          </a:xfrm>
          <a:prstGeom prst="rect">
            <a:avLst/>
          </a:prstGeom>
          <a:noFill/>
        </p:spPr>
        <p:txBody>
          <a:bodyPr wrap="none" rtlCol="0">
            <a:spAutoFit/>
          </a:bodyPr>
          <a:lstStyle/>
          <a:p>
            <a:r>
              <a:rPr lang="cs-CZ" sz="4000" b="1" dirty="0">
                <a:solidFill>
                  <a:srgbClr val="0033CC"/>
                </a:solidFill>
                <a:latin typeface="Arial" panose="020B0604020202020204" pitchFamily="34" charset="0"/>
                <a:cs typeface="Arial" panose="020B0604020202020204" pitchFamily="34" charset="0"/>
              </a:rPr>
              <a:t>Louis de </a:t>
            </a:r>
            <a:r>
              <a:rPr lang="cs-CZ" sz="4000" b="1" dirty="0" err="1">
                <a:solidFill>
                  <a:srgbClr val="0033CC"/>
                </a:solidFill>
                <a:latin typeface="Arial" panose="020B0604020202020204" pitchFamily="34" charset="0"/>
                <a:cs typeface="Arial" panose="020B0604020202020204" pitchFamily="34" charset="0"/>
              </a:rPr>
              <a:t>Broglie</a:t>
            </a:r>
            <a:r>
              <a:rPr lang="cs-CZ" sz="4000" b="1" dirty="0">
                <a:solidFill>
                  <a:srgbClr val="0033CC"/>
                </a:solidFill>
                <a:latin typeface="Arial" panose="020B0604020202020204" pitchFamily="34" charset="0"/>
                <a:cs typeface="Arial" panose="020B0604020202020204" pitchFamily="34" charset="0"/>
              </a:rPr>
              <a:t> (1892-1987)</a:t>
            </a:r>
          </a:p>
        </p:txBody>
      </p:sp>
      <p:pic>
        <p:nvPicPr>
          <p:cNvPr id="6" name="Obrázek 5" descr="Obsah obrázku portrét, Lidská tvář, oblečení, osoba&#10;&#10;Popis byl vytvořen automaticky">
            <a:extLst>
              <a:ext uri="{FF2B5EF4-FFF2-40B4-BE49-F238E27FC236}">
                <a16:creationId xmlns:a16="http://schemas.microsoft.com/office/drawing/2014/main" id="{F0FE91B2-0C4B-9BD0-A798-1B4CFF09F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71" y="1301904"/>
            <a:ext cx="3440175" cy="5096555"/>
          </a:xfrm>
          <a:prstGeom prst="rect">
            <a:avLst/>
          </a:prstGeom>
        </p:spPr>
      </p:pic>
      <p:pic>
        <p:nvPicPr>
          <p:cNvPr id="8" name="Obrázek 7" descr="Obsah obrázku osoba, Lidská tvář, interiér, oblečení&#10;&#10;Popis byl vytvořen automaticky">
            <a:extLst>
              <a:ext uri="{FF2B5EF4-FFF2-40B4-BE49-F238E27FC236}">
                <a16:creationId xmlns:a16="http://schemas.microsoft.com/office/drawing/2014/main" id="{9E4DC0CB-5F22-95B4-483A-95696BF01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2790" y="1301903"/>
            <a:ext cx="3972382" cy="5044925"/>
          </a:xfrm>
          <a:prstGeom prst="rect">
            <a:avLst/>
          </a:prstGeom>
        </p:spPr>
      </p:pic>
      <p:sp>
        <p:nvSpPr>
          <p:cNvPr id="3" name="Zástupný symbol pro číslo snímku 2">
            <a:extLst>
              <a:ext uri="{FF2B5EF4-FFF2-40B4-BE49-F238E27FC236}">
                <a16:creationId xmlns:a16="http://schemas.microsoft.com/office/drawing/2014/main" id="{07C72C01-B591-82DF-A434-2EB3BCD27546}"/>
              </a:ext>
            </a:extLst>
          </p:cNvPr>
          <p:cNvSpPr>
            <a:spLocks noGrp="1"/>
          </p:cNvSpPr>
          <p:nvPr>
            <p:ph type="sldNum" sz="quarter" idx="12"/>
          </p:nvPr>
        </p:nvSpPr>
        <p:spPr/>
        <p:txBody>
          <a:bodyPr/>
          <a:lstStyle/>
          <a:p>
            <a:fld id="{E32C4829-0E20-40A4-81C2-06447E714AD2}" type="slidenum">
              <a:rPr lang="cs-CZ" smtClean="0"/>
              <a:t>38</a:t>
            </a:fld>
            <a:endParaRPr lang="cs-CZ"/>
          </a:p>
        </p:txBody>
      </p:sp>
      <p:sp>
        <p:nvSpPr>
          <p:cNvPr id="4" name="Zástupný symbol pro datum 3">
            <a:extLst>
              <a:ext uri="{FF2B5EF4-FFF2-40B4-BE49-F238E27FC236}">
                <a16:creationId xmlns:a16="http://schemas.microsoft.com/office/drawing/2014/main" id="{B7F0404D-C2BF-CD58-D356-9BD1D904BFEE}"/>
              </a:ext>
            </a:extLst>
          </p:cNvPr>
          <p:cNvSpPr>
            <a:spLocks noGrp="1"/>
          </p:cNvSpPr>
          <p:nvPr>
            <p:ph type="dt" sz="half" idx="10"/>
          </p:nvPr>
        </p:nvSpPr>
        <p:spPr/>
        <p:txBody>
          <a:bodyPr/>
          <a:lstStyle/>
          <a:p>
            <a:r>
              <a:rPr lang="cs-CZ"/>
              <a:t>27.11.2024</a:t>
            </a:r>
          </a:p>
        </p:txBody>
      </p:sp>
      <p:sp>
        <p:nvSpPr>
          <p:cNvPr id="5" name="Zástupný symbol pro zápatí 4">
            <a:extLst>
              <a:ext uri="{FF2B5EF4-FFF2-40B4-BE49-F238E27FC236}">
                <a16:creationId xmlns:a16="http://schemas.microsoft.com/office/drawing/2014/main" id="{ED269911-4C94-DBB2-5477-23308911E714}"/>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510626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9F1782B-2635-451E-1D29-8C0F60BDD4FC}"/>
              </a:ext>
            </a:extLst>
          </p:cNvPr>
          <p:cNvSpPr txBox="1"/>
          <p:nvPr/>
        </p:nvSpPr>
        <p:spPr>
          <a:xfrm>
            <a:off x="483475" y="721320"/>
            <a:ext cx="7382107" cy="769441"/>
          </a:xfrm>
          <a:prstGeom prst="rect">
            <a:avLst/>
          </a:prstGeom>
          <a:noFill/>
        </p:spPr>
        <p:txBody>
          <a:bodyPr wrap="square">
            <a:spAutoFit/>
          </a:bodyPr>
          <a:lstStyle/>
          <a:p>
            <a:pPr algn="l"/>
            <a:r>
              <a:rPr lang="pt-BR" sz="2400" b="1" i="0" u="none" strike="noStrike" baseline="0" dirty="0">
                <a:solidFill>
                  <a:srgbClr val="0033CC"/>
                </a:solidFill>
                <a:latin typeface="Arial" panose="020B0604020202020204" pitchFamily="34" charset="0"/>
                <a:cs typeface="Arial" panose="020B0604020202020204" pitchFamily="34" charset="0"/>
              </a:rPr>
              <a:t>L</a:t>
            </a:r>
            <a:r>
              <a:rPr lang="cs-CZ" sz="2400" b="1" i="0" u="none" strike="noStrike" baseline="0" dirty="0" err="1">
                <a:solidFill>
                  <a:srgbClr val="0033CC"/>
                </a:solidFill>
                <a:latin typeface="Arial" panose="020B0604020202020204" pitchFamily="34" charset="0"/>
                <a:cs typeface="Arial" panose="020B0604020202020204" pitchFamily="34" charset="0"/>
              </a:rPr>
              <a:t>ouis</a:t>
            </a:r>
            <a:r>
              <a:rPr lang="cs-CZ" sz="2400" b="1" i="0" u="none" strike="noStrike" baseline="0" dirty="0">
                <a:solidFill>
                  <a:srgbClr val="0033CC"/>
                </a:solidFill>
                <a:latin typeface="Arial" panose="020B0604020202020204" pitchFamily="34" charset="0"/>
                <a:cs typeface="Arial" panose="020B0604020202020204" pitchFamily="34" charset="0"/>
              </a:rPr>
              <a:t> de </a:t>
            </a:r>
            <a:r>
              <a:rPr lang="cs-CZ" sz="2400" b="1" i="0" u="none" strike="noStrike" baseline="0" dirty="0" err="1">
                <a:solidFill>
                  <a:srgbClr val="0033CC"/>
                </a:solidFill>
                <a:latin typeface="Arial" panose="020B0604020202020204" pitchFamily="34" charset="0"/>
                <a:cs typeface="Arial" panose="020B0604020202020204" pitchFamily="34" charset="0"/>
              </a:rPr>
              <a:t>Broglie</a:t>
            </a:r>
            <a:r>
              <a:rPr lang="cs-CZ" sz="2400" b="1" i="0" u="none" strike="noStrike" baseline="0" dirty="0">
                <a:solidFill>
                  <a:srgbClr val="0033CC"/>
                </a:solidFill>
                <a:latin typeface="Arial" panose="020B0604020202020204" pitchFamily="34" charset="0"/>
                <a:cs typeface="Arial" panose="020B0604020202020204" pitchFamily="34" charset="0"/>
              </a:rPr>
              <a:t>: </a:t>
            </a:r>
            <a:r>
              <a:rPr lang="en-US" sz="2400" b="1" i="0" u="none" strike="noStrike" baseline="0" dirty="0">
                <a:solidFill>
                  <a:srgbClr val="0033CC"/>
                </a:solidFill>
                <a:latin typeface="Arial" panose="020B0604020202020204" pitchFamily="34" charset="0"/>
                <a:cs typeface="Arial" panose="020B0604020202020204" pitchFamily="34" charset="0"/>
              </a:rPr>
              <a:t>The wave nature of the electron</a:t>
            </a:r>
          </a:p>
          <a:p>
            <a:pPr algn="l"/>
            <a:r>
              <a:rPr lang="en-US" sz="2000" b="0" i="1" u="none" strike="noStrike" baseline="0" dirty="0">
                <a:solidFill>
                  <a:srgbClr val="0033CC"/>
                </a:solidFill>
                <a:latin typeface="Arial" panose="020B0604020202020204" pitchFamily="34" charset="0"/>
                <a:cs typeface="Arial" panose="020B0604020202020204" pitchFamily="34" charset="0"/>
              </a:rPr>
              <a:t>Nobel Lecture, December 12, 1929</a:t>
            </a:r>
            <a:endParaRPr lang="cs-CZ" sz="2000" dirty="0">
              <a:solidFill>
                <a:srgbClr val="0033CC"/>
              </a:solidFill>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CAC51F67-0185-CB8E-7F35-07BBA11803DF}"/>
              </a:ext>
            </a:extLst>
          </p:cNvPr>
          <p:cNvSpPr txBox="1"/>
          <p:nvPr/>
        </p:nvSpPr>
        <p:spPr>
          <a:xfrm>
            <a:off x="465264" y="1876842"/>
            <a:ext cx="8356347" cy="4093428"/>
          </a:xfrm>
          <a:prstGeom prst="rect">
            <a:avLst/>
          </a:prstGeom>
          <a:noFill/>
        </p:spPr>
        <p:txBody>
          <a:bodyPr wrap="square">
            <a:spAutoFit/>
          </a:bodyPr>
          <a:lstStyle/>
          <a:p>
            <a:pPr algn="l"/>
            <a:r>
              <a:rPr lang="en-GB" sz="2000" b="1" i="0" u="sng" strike="noStrike" baseline="0" dirty="0">
                <a:latin typeface="Arial" panose="020B0604020202020204" pitchFamily="34" charset="0"/>
                <a:cs typeface="Arial" panose="020B0604020202020204" pitchFamily="34" charset="0"/>
              </a:rPr>
              <a:t>Concluding paragraph</a:t>
            </a:r>
            <a:r>
              <a:rPr lang="en-GB" sz="2000" b="1" u="sng" dirty="0">
                <a:latin typeface="Arial" panose="020B0604020202020204" pitchFamily="34" charset="0"/>
                <a:cs typeface="Arial" panose="020B0604020202020204" pitchFamily="34" charset="0"/>
              </a:rPr>
              <a:t>:</a:t>
            </a:r>
            <a:endParaRPr lang="cs-CZ" sz="2000" b="1" u="sng" dirty="0">
              <a:latin typeface="Arial" panose="020B0604020202020204" pitchFamily="34" charset="0"/>
              <a:cs typeface="Arial" panose="020B0604020202020204" pitchFamily="34" charset="0"/>
            </a:endParaRPr>
          </a:p>
          <a:p>
            <a:pPr algn="l"/>
            <a:endParaRPr lang="en-GB" sz="2000" b="1" i="0" u="sng" strike="noStrike" baseline="0" dirty="0">
              <a:latin typeface="Arial" panose="020B0604020202020204" pitchFamily="34" charset="0"/>
              <a:cs typeface="Arial" panose="020B0604020202020204" pitchFamily="34" charset="0"/>
            </a:endParaRPr>
          </a:p>
          <a:p>
            <a:pPr algn="l"/>
            <a:r>
              <a:rPr lang="en-US" sz="2000" i="1" u="none" strike="noStrike" baseline="0" dirty="0">
                <a:latin typeface="Arial" panose="020B0604020202020204" pitchFamily="34" charset="0"/>
                <a:cs typeface="Arial" panose="020B0604020202020204" pitchFamily="34" charset="0"/>
              </a:rPr>
              <a:t>Thus</a:t>
            </a:r>
            <a:r>
              <a:rPr lang="cs-CZ" sz="2000" i="1" u="none" strike="noStrike" baseline="0" dirty="0">
                <a:latin typeface="Arial" panose="020B0604020202020204" pitchFamily="34" charset="0"/>
                <a:cs typeface="Arial" panose="020B0604020202020204" pitchFamily="34" charset="0"/>
              </a:rPr>
              <a:t>,</a:t>
            </a:r>
            <a:r>
              <a:rPr lang="en-US" sz="2000" i="1" u="none" strike="noStrike" baseline="0" dirty="0">
                <a:latin typeface="Arial" panose="020B0604020202020204" pitchFamily="34" charset="0"/>
                <a:cs typeface="Arial" panose="020B0604020202020204" pitchFamily="34" charset="0"/>
              </a:rPr>
              <a:t> to describe the properties of matter as well as those of light, </a:t>
            </a:r>
            <a:r>
              <a:rPr lang="en-US" sz="2000" b="1" i="1" u="none" strike="noStrike" baseline="0" dirty="0">
                <a:solidFill>
                  <a:srgbClr val="0033CC"/>
                </a:solidFill>
                <a:latin typeface="Arial" panose="020B0604020202020204" pitchFamily="34" charset="0"/>
                <a:cs typeface="Arial" panose="020B0604020202020204" pitchFamily="34" charset="0"/>
              </a:rPr>
              <a:t>waves</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and corpuscles have to be referred to at one and the same time</a:t>
            </a:r>
            <a:r>
              <a:rPr lang="en-US" sz="2000" i="1" u="none" strike="noStrike" baseline="0" dirty="0">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The electron</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can no longer be conceived as a single, small granule of</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electricity; it must</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be associated with a wave and this wave is no myth; </a:t>
            </a:r>
            <a:r>
              <a:rPr lang="en-US" sz="2000" i="1" u="none" strike="noStrike" baseline="0" dirty="0">
                <a:latin typeface="Arial" panose="020B0604020202020204" pitchFamily="34" charset="0"/>
                <a:cs typeface="Arial" panose="020B0604020202020204" pitchFamily="34" charset="0"/>
              </a:rPr>
              <a:t>its wavelength can be</a:t>
            </a:r>
            <a:r>
              <a:rPr lang="cs-CZ" sz="2000" i="1" u="none" strike="noStrike" baseline="0" dirty="0">
                <a:latin typeface="Arial" panose="020B0604020202020204" pitchFamily="34" charset="0"/>
                <a:cs typeface="Arial" panose="020B0604020202020204" pitchFamily="34" charset="0"/>
              </a:rPr>
              <a:t> </a:t>
            </a:r>
            <a:r>
              <a:rPr lang="en-US" sz="2000" i="1" u="none" strike="noStrike" baseline="0" dirty="0">
                <a:latin typeface="Arial" panose="020B0604020202020204" pitchFamily="34" charset="0"/>
                <a:cs typeface="Arial" panose="020B0604020202020204" pitchFamily="34" charset="0"/>
              </a:rPr>
              <a:t>measured and its interferences predicted.</a:t>
            </a:r>
            <a:endParaRPr lang="cs-CZ" sz="2000" i="1" u="none" strike="noStrike" baseline="0" dirty="0">
              <a:latin typeface="Arial" panose="020B0604020202020204" pitchFamily="34" charset="0"/>
              <a:cs typeface="Arial" panose="020B0604020202020204" pitchFamily="34" charset="0"/>
            </a:endParaRPr>
          </a:p>
          <a:p>
            <a:pPr algn="l"/>
            <a:r>
              <a:rPr lang="en-US" sz="2000" i="1" u="none" strike="noStrike" baseline="0" dirty="0">
                <a:latin typeface="Arial" panose="020B0604020202020204" pitchFamily="34" charset="0"/>
                <a:cs typeface="Arial" panose="020B0604020202020204" pitchFamily="34" charset="0"/>
              </a:rPr>
              <a:t> </a:t>
            </a:r>
            <a:endParaRPr lang="cs-CZ" sz="1000" i="1" dirty="0">
              <a:latin typeface="Arial" panose="020B0604020202020204" pitchFamily="34" charset="0"/>
              <a:cs typeface="Arial" panose="020B0604020202020204" pitchFamily="34" charset="0"/>
            </a:endParaRPr>
          </a:p>
          <a:p>
            <a:pPr algn="l"/>
            <a:r>
              <a:rPr lang="en-US" sz="2000" i="1" u="none" strike="noStrike" baseline="0" dirty="0">
                <a:latin typeface="Arial" panose="020B0604020202020204" pitchFamily="34" charset="0"/>
                <a:cs typeface="Arial" panose="020B0604020202020204" pitchFamily="34" charset="0"/>
              </a:rPr>
              <a:t>And it is on this concept of the </a:t>
            </a:r>
            <a:r>
              <a:rPr lang="en-US" sz="2000" b="1" i="1" u="none" strike="noStrike" baseline="0" dirty="0">
                <a:solidFill>
                  <a:srgbClr val="FF0000"/>
                </a:solidFill>
                <a:latin typeface="Arial" panose="020B0604020202020204" pitchFamily="34" charset="0"/>
                <a:cs typeface="Arial" panose="020B0604020202020204" pitchFamily="34" charset="0"/>
              </a:rPr>
              <a:t>duality of waves and corpuscles </a:t>
            </a:r>
            <a:r>
              <a:rPr lang="en-US" sz="2000" i="1" u="none" strike="noStrike" baseline="0" dirty="0">
                <a:latin typeface="Arial" panose="020B0604020202020204" pitchFamily="34" charset="0"/>
                <a:cs typeface="Arial" panose="020B0604020202020204" pitchFamily="34" charset="0"/>
              </a:rPr>
              <a:t>in Nature</a:t>
            </a:r>
            <a:r>
              <a:rPr lang="cs-CZ" sz="2000" i="1" dirty="0">
                <a:latin typeface="Arial" panose="020B0604020202020204" pitchFamily="34" charset="0"/>
                <a:cs typeface="Arial" panose="020B0604020202020204" pitchFamily="34" charset="0"/>
              </a:rPr>
              <a:t>…..</a:t>
            </a:r>
            <a:r>
              <a:rPr lang="en-US" sz="2000" b="1" i="1" u="none" strike="noStrike" baseline="0" dirty="0">
                <a:solidFill>
                  <a:srgbClr val="FF0000"/>
                </a:solidFill>
                <a:latin typeface="Arial" panose="020B0604020202020204" pitchFamily="34" charset="0"/>
                <a:cs typeface="Arial" panose="020B0604020202020204" pitchFamily="34" charset="0"/>
              </a:rPr>
              <a:t>that the whole recent development</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of theoretical physics has been founded </a:t>
            </a:r>
            <a:r>
              <a:rPr lang="en-US" sz="2000" b="0" i="1" u="none" strike="noStrike" baseline="0" dirty="0">
                <a:latin typeface="Arial" panose="020B0604020202020204" pitchFamily="34" charset="0"/>
                <a:cs typeface="Arial" panose="020B0604020202020204" pitchFamily="34" charset="0"/>
              </a:rPr>
              <a:t>and that </a:t>
            </a:r>
            <a:r>
              <a:rPr lang="en-US" sz="2000" b="1" i="1" u="none" strike="noStrike" baseline="0" dirty="0">
                <a:solidFill>
                  <a:srgbClr val="FF0000"/>
                </a:solidFill>
                <a:latin typeface="Arial" panose="020B0604020202020204" pitchFamily="34" charset="0"/>
                <a:cs typeface="Arial" panose="020B0604020202020204" pitchFamily="34" charset="0"/>
              </a:rPr>
              <a:t>all future development</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of this science will apparently have to be founded.</a:t>
            </a:r>
            <a:endParaRPr lang="cs-CZ" sz="2000" b="1" i="1" dirty="0">
              <a:solidFill>
                <a:srgbClr val="FF0000"/>
              </a:solidFill>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EF0D359A-3574-458C-267B-E283BB07B92A}"/>
              </a:ext>
            </a:extLst>
          </p:cNvPr>
          <p:cNvSpPr>
            <a:spLocks noGrp="1"/>
          </p:cNvSpPr>
          <p:nvPr>
            <p:ph type="sldNum" sz="quarter" idx="12"/>
          </p:nvPr>
        </p:nvSpPr>
        <p:spPr/>
        <p:txBody>
          <a:bodyPr/>
          <a:lstStyle/>
          <a:p>
            <a:fld id="{E32C4829-0E20-40A4-81C2-06447E714AD2}" type="slidenum">
              <a:rPr lang="cs-CZ" smtClean="0"/>
              <a:t>39</a:t>
            </a:fld>
            <a:endParaRPr lang="cs-CZ"/>
          </a:p>
        </p:txBody>
      </p:sp>
      <p:sp>
        <p:nvSpPr>
          <p:cNvPr id="4" name="Zástupný symbol pro datum 3">
            <a:extLst>
              <a:ext uri="{FF2B5EF4-FFF2-40B4-BE49-F238E27FC236}">
                <a16:creationId xmlns:a16="http://schemas.microsoft.com/office/drawing/2014/main" id="{3448AEFA-4C8B-C913-5F9C-977BD206793C}"/>
              </a:ext>
            </a:extLst>
          </p:cNvPr>
          <p:cNvSpPr>
            <a:spLocks noGrp="1"/>
          </p:cNvSpPr>
          <p:nvPr>
            <p:ph type="dt" sz="half" idx="10"/>
          </p:nvPr>
        </p:nvSpPr>
        <p:spPr/>
        <p:txBody>
          <a:bodyPr/>
          <a:lstStyle/>
          <a:p>
            <a:r>
              <a:rPr lang="cs-CZ"/>
              <a:t>27.11.2024</a:t>
            </a:r>
          </a:p>
        </p:txBody>
      </p:sp>
      <p:sp>
        <p:nvSpPr>
          <p:cNvPr id="6" name="Zástupný symbol pro zápatí 5">
            <a:extLst>
              <a:ext uri="{FF2B5EF4-FFF2-40B4-BE49-F238E27FC236}">
                <a16:creationId xmlns:a16="http://schemas.microsoft.com/office/drawing/2014/main" id="{243B565B-FF99-9902-4B57-8D060D465E51}"/>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77333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10"/>
                                        <p:tgtEl>
                                          <p:spTgt spid="5">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wien">
            <a:extLst>
              <a:ext uri="{FF2B5EF4-FFF2-40B4-BE49-F238E27FC236}">
                <a16:creationId xmlns:a16="http://schemas.microsoft.com/office/drawing/2014/main" id="{AC819C1F-2FDB-B34A-7A22-5242163A5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026" y="117219"/>
            <a:ext cx="2386013"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a:extLst>
              <a:ext uri="{FF2B5EF4-FFF2-40B4-BE49-F238E27FC236}">
                <a16:creationId xmlns:a16="http://schemas.microsoft.com/office/drawing/2014/main" id="{319B045D-4E6B-CF62-530D-CB8CDA6917DD}"/>
              </a:ext>
            </a:extLst>
          </p:cNvPr>
          <p:cNvSpPr txBox="1">
            <a:spLocks noChangeArrowheads="1"/>
          </p:cNvSpPr>
          <p:nvPr/>
        </p:nvSpPr>
        <p:spPr bwMode="auto">
          <a:xfrm>
            <a:off x="3359190" y="207111"/>
            <a:ext cx="4895850"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800" b="1" dirty="0">
                <a:solidFill>
                  <a:srgbClr val="0000FF"/>
                </a:solidFill>
                <a:latin typeface="Microsoft Sans Serif" panose="020B0604020202020204" pitchFamily="34" charset="0"/>
              </a:rPr>
              <a:t>Wilhelm </a:t>
            </a:r>
            <a:r>
              <a:rPr lang="cs-CZ" altLang="cs-CZ" sz="2800" b="1" dirty="0" err="1">
                <a:solidFill>
                  <a:srgbClr val="0000FF"/>
                </a:solidFill>
                <a:latin typeface="Microsoft Sans Serif" panose="020B0604020202020204" pitchFamily="34" charset="0"/>
              </a:rPr>
              <a:t>Wien</a:t>
            </a:r>
            <a:r>
              <a:rPr lang="cs-CZ" altLang="cs-CZ" sz="2800" b="1" dirty="0">
                <a:solidFill>
                  <a:srgbClr val="0000FF"/>
                </a:solidFill>
                <a:latin typeface="Microsoft Sans Serif" panose="020B0604020202020204" pitchFamily="34" charset="0"/>
              </a:rPr>
              <a:t> (1864-1928)</a:t>
            </a:r>
          </a:p>
        </p:txBody>
      </p:sp>
      <mc:AlternateContent xmlns:mc="http://schemas.openxmlformats.org/markup-compatibility/2006" xmlns:a14="http://schemas.microsoft.com/office/drawing/2010/main">
        <mc:Choice Requires="a14">
          <p:sp>
            <p:nvSpPr>
              <p:cNvPr id="4" name="Rectangle 5">
                <a:extLst>
                  <a:ext uri="{FF2B5EF4-FFF2-40B4-BE49-F238E27FC236}">
                    <a16:creationId xmlns:a16="http://schemas.microsoft.com/office/drawing/2014/main" id="{DDB2F3D6-F073-854A-EF6D-30BEA417409E}"/>
                  </a:ext>
                </a:extLst>
              </p:cNvPr>
              <p:cNvSpPr>
                <a:spLocks noChangeArrowheads="1"/>
              </p:cNvSpPr>
              <p:nvPr/>
            </p:nvSpPr>
            <p:spPr bwMode="auto">
              <a:xfrm>
                <a:off x="2989508" y="805728"/>
                <a:ext cx="6002287" cy="137646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b="1" dirty="0">
                    <a:solidFill>
                      <a:srgbClr val="0000FF"/>
                    </a:solidFill>
                    <a:cs typeface="Arial" panose="020B0604020202020204" pitchFamily="34" charset="0"/>
                  </a:rPr>
                  <a:t>In July1896 Wien</a:t>
                </a:r>
                <a:r>
                  <a:rPr lang="en-GB" altLang="cs-CZ" sz="2000" b="1" dirty="0">
                    <a:cs typeface="Arial" panose="020B0604020202020204" pitchFamily="34" charset="0"/>
                  </a:rPr>
                  <a:t> </a:t>
                </a:r>
                <a:r>
                  <a:rPr lang="en-GB" altLang="cs-CZ" sz="2000" dirty="0">
                    <a:cs typeface="Arial" panose="020B0604020202020204" pitchFamily="34" charset="0"/>
                  </a:rPr>
                  <a:t>derived using </a:t>
                </a:r>
                <a:r>
                  <a:rPr lang="en-GB" altLang="cs-CZ" sz="2000" dirty="0" err="1">
                    <a:cs typeface="Arial" panose="020B0604020202020204" pitchFamily="34" charset="0"/>
                  </a:rPr>
                  <a:t>Boltzman</a:t>
                </a:r>
                <a:r>
                  <a:rPr lang="cs-CZ" altLang="cs-CZ" sz="2000" dirty="0">
                    <a:cs typeface="Arial" panose="020B0604020202020204" pitchFamily="34" charset="0"/>
                  </a:rPr>
                  <a:t>n</a:t>
                </a:r>
                <a:r>
                  <a:rPr lang="en-GB" altLang="cs-CZ" sz="2000" dirty="0">
                    <a:cs typeface="Arial" panose="020B0604020202020204" pitchFamily="34" charset="0"/>
                  </a:rPr>
                  <a:t> statistical physics and assuming that </a:t>
                </a:r>
                <a:r>
                  <a:rPr lang="en-GB" altLang="cs-CZ" sz="2000" b="1" dirty="0">
                    <a:solidFill>
                      <a:srgbClr val="FF0000"/>
                    </a:solidFill>
                    <a:cs typeface="Arial" panose="020B0604020202020204" pitchFamily="34" charset="0"/>
                  </a:rPr>
                  <a:t>atoms emit electromagnetic radiation with a frequency </a:t>
                </a:r>
                <a14:m>
                  <m:oMath xmlns:m="http://schemas.openxmlformats.org/officeDocument/2006/math">
                    <m:r>
                      <a:rPr lang="en-GB" altLang="cs-CZ" sz="2400" b="1" i="1" smtClean="0">
                        <a:solidFill>
                          <a:srgbClr val="FF0000"/>
                        </a:solidFill>
                        <a:latin typeface="Cambria Math" panose="02040503050406030204" pitchFamily="18" charset="0"/>
                        <a:ea typeface="Cambria Math" panose="02040503050406030204" pitchFamily="18" charset="0"/>
                      </a:rPr>
                      <m:t>𝝂</m:t>
                    </m:r>
                  </m:oMath>
                </a14:m>
                <a:r>
                  <a:rPr lang="cs-CZ" altLang="cs-CZ" sz="2000" b="1" dirty="0">
                    <a:solidFill>
                      <a:srgbClr val="FF0000"/>
                    </a:solidFill>
                    <a:cs typeface="Arial" panose="020B0604020202020204" pitchFamily="34" charset="0"/>
                  </a:rPr>
                  <a:t> </a:t>
                </a:r>
                <a:r>
                  <a:rPr lang="en-GB" altLang="cs-CZ" sz="2000" dirty="0">
                    <a:cs typeface="Arial" panose="020B0604020202020204" pitchFamily="34" charset="0"/>
                  </a:rPr>
                  <a:t>proportional to their kinetic energy the formula  </a:t>
                </a:r>
              </a:p>
            </p:txBody>
          </p:sp>
        </mc:Choice>
        <mc:Fallback xmlns="">
          <p:sp>
            <p:nvSpPr>
              <p:cNvPr id="4" name="Rectangle 5">
                <a:extLst>
                  <a:ext uri="{FF2B5EF4-FFF2-40B4-BE49-F238E27FC236}">
                    <a16:creationId xmlns:a16="http://schemas.microsoft.com/office/drawing/2014/main" id="{DDB2F3D6-F073-854A-EF6D-30BEA417409E}"/>
                  </a:ext>
                </a:extLst>
              </p:cNvPr>
              <p:cNvSpPr>
                <a:spLocks noRot="1" noChangeAspect="1" noMove="1" noResize="1" noEditPoints="1" noAdjustHandles="1" noChangeArrowheads="1" noChangeShapeType="1" noTextEdit="1"/>
              </p:cNvSpPr>
              <p:nvPr/>
            </p:nvSpPr>
            <p:spPr bwMode="auto">
              <a:xfrm>
                <a:off x="2989508" y="805728"/>
                <a:ext cx="6002287" cy="1376467"/>
              </a:xfrm>
              <a:prstGeom prst="rect">
                <a:avLst/>
              </a:prstGeom>
              <a:blipFill>
                <a:blip r:embed="rId3"/>
                <a:stretch>
                  <a:fillRect l="-1015" t="-1327" b="-752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 name="TextovéPole 4">
                <a:extLst>
                  <a:ext uri="{FF2B5EF4-FFF2-40B4-BE49-F238E27FC236}">
                    <a16:creationId xmlns:a16="http://schemas.microsoft.com/office/drawing/2014/main" id="{BCDD9252-5484-C41B-8C17-4114F6D3F62B}"/>
                  </a:ext>
                </a:extLst>
              </p:cNvPr>
              <p:cNvSpPr txBox="1"/>
              <p:nvPr/>
            </p:nvSpPr>
            <p:spPr>
              <a:xfrm>
                <a:off x="2855533" y="2255161"/>
                <a:ext cx="5629693" cy="5915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3600" b="0" i="1" smtClean="0">
                          <a:latin typeface="Cambria Math" panose="02040503050406030204" pitchFamily="18" charset="0"/>
                        </a:rPr>
                        <m:t>𝑢</m:t>
                      </m:r>
                      <m:d>
                        <m:dPr>
                          <m:ctrlPr>
                            <a:rPr lang="cs-CZ" sz="3600" b="0" i="1" smtClean="0">
                              <a:latin typeface="Cambria Math" panose="02040503050406030204" pitchFamily="18" charset="0"/>
                            </a:rPr>
                          </m:ctrlPr>
                        </m:dPr>
                        <m:e>
                          <m:r>
                            <a:rPr lang="cs-CZ" sz="3600" b="0" i="1" smtClean="0">
                              <a:latin typeface="Cambria Math" panose="02040503050406030204" pitchFamily="18" charset="0"/>
                              <a:ea typeface="Cambria Math" panose="02040503050406030204" pitchFamily="18" charset="0"/>
                            </a:rPr>
                            <m:t>𝜈</m:t>
                          </m:r>
                          <m:r>
                            <a:rPr lang="cs-CZ" sz="3600" b="0" i="1" smtClean="0">
                              <a:latin typeface="Cambria Math" panose="02040503050406030204" pitchFamily="18" charset="0"/>
                              <a:ea typeface="Cambria Math" panose="02040503050406030204" pitchFamily="18" charset="0"/>
                            </a:rPr>
                            <m:t>,</m:t>
                          </m:r>
                          <m:r>
                            <a:rPr lang="cs-CZ" sz="3600" b="0" i="1" smtClean="0">
                              <a:latin typeface="Cambria Math" panose="02040503050406030204" pitchFamily="18" charset="0"/>
                              <a:ea typeface="Cambria Math" panose="02040503050406030204" pitchFamily="18" charset="0"/>
                            </a:rPr>
                            <m:t>𝑇</m:t>
                          </m:r>
                        </m:e>
                      </m:d>
                      <m:r>
                        <a:rPr lang="cs-CZ" sz="3600" b="0" i="1" smtClean="0">
                          <a:latin typeface="Cambria Math" panose="02040503050406030204" pitchFamily="18" charset="0"/>
                          <a:ea typeface="Cambria Math" panose="02040503050406030204" pitchFamily="18" charset="0"/>
                        </a:rPr>
                        <m:t>=</m:t>
                      </m:r>
                      <m:r>
                        <a:rPr lang="cs-CZ" sz="3600" b="0" i="1" smtClean="0">
                          <a:latin typeface="Cambria Math" panose="02040503050406030204" pitchFamily="18" charset="0"/>
                          <a:ea typeface="Cambria Math" panose="02040503050406030204" pitchFamily="18" charset="0"/>
                        </a:rPr>
                        <m:t>𝛼</m:t>
                      </m:r>
                      <m:sSup>
                        <m:sSupPr>
                          <m:ctrlPr>
                            <a:rPr lang="cs-CZ" sz="3600" b="0" i="1" smtClean="0">
                              <a:latin typeface="Cambria Math" panose="02040503050406030204" pitchFamily="18" charset="0"/>
                              <a:ea typeface="Cambria Math" panose="02040503050406030204" pitchFamily="18" charset="0"/>
                            </a:rPr>
                          </m:ctrlPr>
                        </m:sSupPr>
                        <m:e>
                          <m:r>
                            <a:rPr lang="cs-CZ" sz="3600" b="0" i="1" smtClean="0">
                              <a:latin typeface="Cambria Math" panose="02040503050406030204" pitchFamily="18" charset="0"/>
                              <a:ea typeface="Cambria Math" panose="02040503050406030204" pitchFamily="18" charset="0"/>
                            </a:rPr>
                            <m:t>𝜈</m:t>
                          </m:r>
                        </m:e>
                        <m:sup>
                          <m:r>
                            <a:rPr lang="cs-CZ" sz="3600" b="0" i="1" smtClean="0">
                              <a:latin typeface="Cambria Math" panose="02040503050406030204" pitchFamily="18" charset="0"/>
                              <a:ea typeface="Cambria Math" panose="02040503050406030204" pitchFamily="18" charset="0"/>
                            </a:rPr>
                            <m:t>3</m:t>
                          </m:r>
                        </m:sup>
                      </m:sSup>
                      <m:sSup>
                        <m:sSupPr>
                          <m:ctrlPr>
                            <a:rPr lang="cs-CZ" sz="3600" b="0" i="1" smtClean="0">
                              <a:latin typeface="Cambria Math" panose="02040503050406030204" pitchFamily="18" charset="0"/>
                              <a:ea typeface="Cambria Math" panose="02040503050406030204" pitchFamily="18" charset="0"/>
                            </a:rPr>
                          </m:ctrlPr>
                        </m:sSupPr>
                        <m:e>
                          <m:r>
                            <a:rPr lang="cs-CZ" sz="3600" b="0" i="1" smtClean="0">
                              <a:latin typeface="Cambria Math" panose="02040503050406030204" pitchFamily="18" charset="0"/>
                              <a:ea typeface="Cambria Math" panose="02040503050406030204" pitchFamily="18" charset="0"/>
                            </a:rPr>
                            <m:t>𝑒</m:t>
                          </m:r>
                        </m:e>
                        <m:sup>
                          <m:d>
                            <m:dPr>
                              <m:ctrlPr>
                                <a:rPr lang="cs-CZ" sz="3600" b="0" i="1" smtClean="0">
                                  <a:latin typeface="Cambria Math" panose="02040503050406030204" pitchFamily="18" charset="0"/>
                                  <a:ea typeface="Cambria Math" panose="02040503050406030204" pitchFamily="18" charset="0"/>
                                </a:rPr>
                              </m:ctrlPr>
                            </m:dPr>
                            <m:e>
                              <m:r>
                                <a:rPr lang="cs-CZ" sz="3600" b="0" i="1" smtClean="0">
                                  <a:latin typeface="Cambria Math" panose="02040503050406030204" pitchFamily="18" charset="0"/>
                                  <a:ea typeface="Cambria Math" panose="02040503050406030204" pitchFamily="18" charset="0"/>
                                </a:rPr>
                                <m:t>−</m:t>
                              </m:r>
                              <m:r>
                                <a:rPr lang="cs-CZ" sz="3600" b="0" i="1" smtClean="0">
                                  <a:latin typeface="Cambria Math" panose="02040503050406030204" pitchFamily="18" charset="0"/>
                                  <a:ea typeface="Cambria Math" panose="02040503050406030204" pitchFamily="18" charset="0"/>
                                </a:rPr>
                                <m:t>𝛽𝜈</m:t>
                              </m:r>
                              <m:r>
                                <a:rPr lang="cs-CZ" sz="3600" b="0" i="1" smtClean="0">
                                  <a:latin typeface="Cambria Math" panose="02040503050406030204" pitchFamily="18" charset="0"/>
                                  <a:ea typeface="Cambria Math" panose="02040503050406030204" pitchFamily="18" charset="0"/>
                                </a:rPr>
                                <m:t>/</m:t>
                              </m:r>
                              <m:r>
                                <a:rPr lang="cs-CZ" sz="3600" b="0" i="1" smtClean="0">
                                  <a:latin typeface="Cambria Math" panose="02040503050406030204" pitchFamily="18" charset="0"/>
                                  <a:ea typeface="Cambria Math" panose="02040503050406030204" pitchFamily="18" charset="0"/>
                                </a:rPr>
                                <m:t>𝑇</m:t>
                              </m:r>
                            </m:e>
                          </m:d>
                        </m:sup>
                      </m:sSup>
                      <m:r>
                        <a:rPr lang="cs-CZ" sz="3600" b="0" i="1" smtClean="0">
                          <a:latin typeface="Cambria Math" panose="02040503050406030204" pitchFamily="18" charset="0"/>
                          <a:ea typeface="Cambria Math" panose="02040503050406030204" pitchFamily="18" charset="0"/>
                        </a:rPr>
                        <m:t> </m:t>
                      </m:r>
                    </m:oMath>
                  </m:oMathPara>
                </a14:m>
                <a:endParaRPr lang="en-GB" sz="3600" dirty="0"/>
              </a:p>
            </p:txBody>
          </p:sp>
        </mc:Choice>
        <mc:Fallback xmlns="">
          <p:sp>
            <p:nvSpPr>
              <p:cNvPr id="5" name="TextovéPole 4">
                <a:extLst>
                  <a:ext uri="{FF2B5EF4-FFF2-40B4-BE49-F238E27FC236}">
                    <a16:creationId xmlns:a16="http://schemas.microsoft.com/office/drawing/2014/main" id="{BCDD9252-5484-C41B-8C17-4114F6D3F62B}"/>
                  </a:ext>
                </a:extLst>
              </p:cNvPr>
              <p:cNvSpPr txBox="1">
                <a:spLocks noRot="1" noChangeAspect="1" noMove="1" noResize="1" noEditPoints="1" noAdjustHandles="1" noChangeArrowheads="1" noChangeShapeType="1" noTextEdit="1"/>
              </p:cNvSpPr>
              <p:nvPr/>
            </p:nvSpPr>
            <p:spPr>
              <a:xfrm>
                <a:off x="2855533" y="2255161"/>
                <a:ext cx="5629693" cy="591572"/>
              </a:xfrm>
              <a:prstGeom prst="rect">
                <a:avLst/>
              </a:prstGeom>
              <a:blipFill>
                <a:blip r:embed="rId4"/>
                <a:stretch>
                  <a:fillRect/>
                </a:stretch>
              </a:blipFill>
            </p:spPr>
            <p:txBody>
              <a:bodyPr/>
              <a:lstStyle/>
              <a:p>
                <a:r>
                  <a:rPr lang="en-GB">
                    <a:noFill/>
                  </a:rPr>
                  <a:t> </a:t>
                </a:r>
              </a:p>
            </p:txBody>
          </p:sp>
        </mc:Fallback>
      </mc:AlternateContent>
      <p:sp>
        <p:nvSpPr>
          <p:cNvPr id="10" name="Rectangle 8">
            <a:extLst>
              <a:ext uri="{FF2B5EF4-FFF2-40B4-BE49-F238E27FC236}">
                <a16:creationId xmlns:a16="http://schemas.microsoft.com/office/drawing/2014/main" id="{7B342944-2C19-F8BD-29D4-78E0933CF328}"/>
              </a:ext>
            </a:extLst>
          </p:cNvPr>
          <p:cNvSpPr>
            <a:spLocks noChangeArrowheads="1"/>
          </p:cNvSpPr>
          <p:nvPr/>
        </p:nvSpPr>
        <p:spPr bwMode="auto">
          <a:xfrm>
            <a:off x="262542" y="3619974"/>
            <a:ext cx="860174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cs-CZ" altLang="cs-CZ" sz="2000" dirty="0" err="1">
                <a:cs typeface="Arial" panose="020B0604020202020204" pitchFamily="34" charset="0"/>
              </a:rPr>
              <a:t>which</a:t>
            </a:r>
            <a:r>
              <a:rPr lang="cs-CZ" altLang="cs-CZ" sz="2000" dirty="0">
                <a:cs typeface="Arial" panose="020B0604020202020204" pitchFamily="34" charset="0"/>
              </a:rPr>
              <a:t> had </a:t>
            </a:r>
            <a:r>
              <a:rPr lang="cs-CZ" altLang="cs-CZ" sz="2000" dirty="0" err="1">
                <a:cs typeface="Arial" panose="020B0604020202020204" pitchFamily="34" charset="0"/>
              </a:rPr>
              <a:t>been</a:t>
            </a:r>
            <a:r>
              <a:rPr lang="cs-CZ" altLang="cs-CZ" sz="2000" dirty="0">
                <a:cs typeface="Arial" panose="020B0604020202020204" pitchFamily="34" charset="0"/>
              </a:rPr>
              <a:t> </a:t>
            </a:r>
            <a:r>
              <a:rPr lang="cs-CZ" altLang="cs-CZ" sz="2000" dirty="0" err="1">
                <a:cs typeface="Arial" panose="020B0604020202020204" pitchFamily="34" charset="0"/>
              </a:rPr>
              <a:t>confirmed</a:t>
            </a:r>
            <a:r>
              <a:rPr lang="cs-CZ" altLang="cs-CZ" sz="2000" dirty="0">
                <a:cs typeface="Arial" panose="020B0604020202020204" pitchFamily="34" charset="0"/>
              </a:rPr>
              <a:t> by </a:t>
            </a:r>
            <a:r>
              <a:rPr lang="cs-CZ" altLang="cs-CZ" sz="2000" dirty="0" err="1">
                <a:cs typeface="Arial" panose="020B0604020202020204" pitchFamily="34" charset="0"/>
              </a:rPr>
              <a:t>first</a:t>
            </a:r>
            <a:r>
              <a:rPr lang="cs-CZ" altLang="cs-CZ" sz="2000" dirty="0">
                <a:cs typeface="Arial" panose="020B0604020202020204" pitchFamily="34" charset="0"/>
              </a:rPr>
              <a:t> </a:t>
            </a:r>
            <a:r>
              <a:rPr lang="cs-CZ" altLang="cs-CZ" sz="2000" dirty="0" err="1">
                <a:cs typeface="Arial" panose="020B0604020202020204" pitchFamily="34" charset="0"/>
              </a:rPr>
              <a:t>measurements</a:t>
            </a:r>
            <a:r>
              <a:rPr lang="cs-CZ" altLang="cs-CZ" sz="2000" dirty="0">
                <a:cs typeface="Arial" panose="020B0604020202020204" pitchFamily="34" charset="0"/>
              </a:rPr>
              <a:t> </a:t>
            </a:r>
            <a:r>
              <a:rPr lang="cs-CZ" altLang="cs-CZ" sz="2000" dirty="0" err="1">
                <a:cs typeface="Arial" panose="020B0604020202020204" pitchFamily="34" charset="0"/>
              </a:rPr>
              <a:t>of</a:t>
            </a:r>
            <a:r>
              <a:rPr lang="cs-CZ" altLang="cs-CZ" sz="2000" dirty="0">
                <a:cs typeface="Arial" panose="020B0604020202020204" pitchFamily="34" charset="0"/>
              </a:rPr>
              <a:t> </a:t>
            </a:r>
            <a:r>
              <a:rPr lang="cs-CZ" altLang="cs-CZ" sz="2000" dirty="0" err="1">
                <a:cs typeface="Arial" panose="020B0604020202020204" pitchFamily="34" charset="0"/>
              </a:rPr>
              <a:t>Paschen</a:t>
            </a:r>
            <a:r>
              <a:rPr lang="cs-CZ" altLang="cs-CZ" sz="2000" dirty="0">
                <a:cs typeface="Arial" panose="020B0604020202020204" pitchFamily="34" charset="0"/>
              </a:rPr>
              <a:t>. </a:t>
            </a:r>
            <a:r>
              <a:rPr lang="cs-CZ" altLang="cs-CZ" sz="2000" dirty="0">
                <a:latin typeface="Arial" panose="020B0604020202020204" pitchFamily="34" charset="0"/>
                <a:cs typeface="Arial" panose="020B0604020202020204" pitchFamily="34" charset="0"/>
              </a:rPr>
              <a:t>At </a:t>
            </a:r>
            <a:r>
              <a:rPr lang="cs-CZ" altLang="cs-CZ" sz="2000" dirty="0" err="1">
                <a:latin typeface="Arial" panose="020B0604020202020204" pitchFamily="34" charset="0"/>
                <a:cs typeface="Arial" panose="020B0604020202020204" pitchFamily="34" charset="0"/>
              </a:rPr>
              <a:t>that</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time</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physicists</a:t>
            </a:r>
            <a:r>
              <a:rPr lang="cs-CZ" altLang="cs-CZ" sz="2000" dirty="0">
                <a:latin typeface="Arial" panose="020B0604020202020204" pitchFamily="34" charset="0"/>
                <a:cs typeface="Arial" panose="020B0604020202020204" pitchFamily="34" charset="0"/>
              </a:rPr>
              <a:t> had no idea </a:t>
            </a:r>
            <a:r>
              <a:rPr lang="cs-CZ" altLang="cs-CZ" sz="2000" dirty="0" err="1">
                <a:latin typeface="Arial" panose="020B0604020202020204" pitchFamily="34" charset="0"/>
                <a:cs typeface="Arial" panose="020B0604020202020204" pitchFamily="34" charset="0"/>
              </a:rPr>
              <a:t>how</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the</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black</a:t>
            </a:r>
            <a:r>
              <a:rPr lang="cs-CZ" altLang="cs-CZ" sz="2000" dirty="0">
                <a:latin typeface="Arial" panose="020B0604020202020204" pitchFamily="34" charset="0"/>
                <a:cs typeface="Arial" panose="020B0604020202020204" pitchFamily="34" charset="0"/>
              </a:rPr>
              <a:t> body </a:t>
            </a:r>
            <a:r>
              <a:rPr lang="cs-CZ" altLang="cs-CZ" sz="2000" dirty="0" err="1">
                <a:latin typeface="Arial" panose="020B0604020202020204" pitchFamily="34" charset="0"/>
                <a:cs typeface="Arial" panose="020B0604020202020204" pitchFamily="34" charset="0"/>
              </a:rPr>
              <a:t>radiation</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originates</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There</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was</a:t>
            </a:r>
            <a:r>
              <a:rPr lang="cs-CZ" altLang="cs-CZ" sz="2000" dirty="0">
                <a:latin typeface="Arial" panose="020B0604020202020204" pitchFamily="34" charset="0"/>
                <a:cs typeface="Arial" panose="020B0604020202020204" pitchFamily="34" charset="0"/>
              </a:rPr>
              <a:t> Maxwell </a:t>
            </a:r>
            <a:r>
              <a:rPr lang="cs-CZ" altLang="cs-CZ" sz="2000" dirty="0" err="1">
                <a:latin typeface="Arial" panose="020B0604020202020204" pitchFamily="34" charset="0"/>
                <a:cs typeface="Arial" panose="020B0604020202020204" pitchFamily="34" charset="0"/>
              </a:rPr>
              <a:t>theory</a:t>
            </a:r>
            <a:r>
              <a:rPr lang="cs-CZ" altLang="cs-CZ" sz="2000" dirty="0">
                <a:latin typeface="Arial" panose="020B0604020202020204" pitchFamily="34" charset="0"/>
                <a:cs typeface="Arial" panose="020B0604020202020204" pitchFamily="34" charset="0"/>
              </a:rPr>
              <a:t> but </a:t>
            </a:r>
            <a:r>
              <a:rPr lang="cs-CZ" altLang="cs-CZ" sz="2000" dirty="0" err="1">
                <a:latin typeface="Arial" panose="020B0604020202020204" pitchFamily="34" charset="0"/>
                <a:cs typeface="Arial" panose="020B0604020202020204" pitchFamily="34" charset="0"/>
              </a:rPr>
              <a:t>it</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was</a:t>
            </a:r>
            <a:r>
              <a:rPr lang="cs-CZ" altLang="cs-CZ" sz="2000" dirty="0">
                <a:latin typeface="Arial" panose="020B0604020202020204" pitchFamily="34" charset="0"/>
                <a:cs typeface="Arial" panose="020B0604020202020204" pitchFamily="34" charset="0"/>
              </a:rPr>
              <a:t> not </a:t>
            </a:r>
            <a:r>
              <a:rPr lang="cs-CZ" altLang="cs-CZ" sz="2000" dirty="0" err="1">
                <a:latin typeface="Arial" panose="020B0604020202020204" pitchFamily="34" charset="0"/>
                <a:cs typeface="Arial" panose="020B0604020202020204" pitchFamily="34" charset="0"/>
              </a:rPr>
              <a:t>clear</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how</a:t>
            </a:r>
            <a:r>
              <a:rPr lang="cs-CZ" altLang="cs-CZ" sz="2000" dirty="0">
                <a:latin typeface="Arial" panose="020B0604020202020204" pitchFamily="34" charset="0"/>
                <a:cs typeface="Arial" panose="020B0604020202020204" pitchFamily="34" charset="0"/>
              </a:rPr>
              <a:t> to use </a:t>
            </a:r>
            <a:r>
              <a:rPr lang="cs-CZ" altLang="cs-CZ" sz="2000" dirty="0" err="1">
                <a:latin typeface="Arial" panose="020B0604020202020204" pitchFamily="34" charset="0"/>
                <a:cs typeface="Arial" panose="020B0604020202020204" pitchFamily="34" charset="0"/>
              </a:rPr>
              <a:t>it</a:t>
            </a:r>
            <a:r>
              <a:rPr lang="cs-CZ" altLang="cs-CZ" sz="2000" dirty="0">
                <a:latin typeface="Arial" panose="020B0604020202020204" pitchFamily="34" charset="0"/>
                <a:cs typeface="Arial" panose="020B0604020202020204" pitchFamily="34" charset="0"/>
              </a:rPr>
              <a:t>. </a:t>
            </a:r>
            <a:r>
              <a:rPr lang="cs-CZ" altLang="cs-CZ" sz="2000" dirty="0" err="1">
                <a:cs typeface="Arial" panose="020B0604020202020204" pitchFamily="34" charset="0"/>
              </a:rPr>
              <a:t>Atoms</a:t>
            </a:r>
            <a:r>
              <a:rPr lang="cs-CZ" altLang="cs-CZ" sz="2000" dirty="0">
                <a:cs typeface="Arial" panose="020B0604020202020204" pitchFamily="34" charset="0"/>
              </a:rPr>
              <a:t> </a:t>
            </a:r>
            <a:r>
              <a:rPr lang="cs-CZ" altLang="cs-CZ" sz="2000" dirty="0" err="1">
                <a:cs typeface="Arial" panose="020B0604020202020204" pitchFamily="34" charset="0"/>
              </a:rPr>
              <a:t>were</a:t>
            </a:r>
            <a:r>
              <a:rPr lang="cs-CZ" altLang="cs-CZ" sz="2000" dirty="0">
                <a:cs typeface="Arial" panose="020B0604020202020204" pitchFamily="34" charset="0"/>
              </a:rPr>
              <a:t> </a:t>
            </a:r>
            <a:r>
              <a:rPr lang="cs-CZ" altLang="cs-CZ" sz="2000" dirty="0" err="1">
                <a:cs typeface="Arial" panose="020B0604020202020204" pitchFamily="34" charset="0"/>
              </a:rPr>
              <a:t>considered</a:t>
            </a:r>
            <a:r>
              <a:rPr lang="cs-CZ" altLang="cs-CZ" sz="2000" dirty="0">
                <a:cs typeface="Arial" panose="020B0604020202020204" pitchFamily="34" charset="0"/>
              </a:rPr>
              <a:t> as </a:t>
            </a:r>
            <a:r>
              <a:rPr lang="cs-CZ" altLang="cs-CZ" sz="2000" dirty="0" err="1">
                <a:cs typeface="Arial" panose="020B0604020202020204" pitchFamily="34" charset="0"/>
              </a:rPr>
              <a:t>indivisible</a:t>
            </a:r>
            <a:r>
              <a:rPr lang="cs-CZ" altLang="cs-CZ" sz="2000" dirty="0">
                <a:cs typeface="Arial" panose="020B0604020202020204" pitchFamily="34" charset="0"/>
              </a:rPr>
              <a:t> and </a:t>
            </a:r>
            <a:r>
              <a:rPr lang="cs-CZ" altLang="cs-CZ" sz="2000" dirty="0" err="1">
                <a:cs typeface="Arial" panose="020B0604020202020204" pitchFamily="34" charset="0"/>
              </a:rPr>
              <a:t>nothing</a:t>
            </a:r>
            <a:r>
              <a:rPr lang="cs-CZ" altLang="cs-CZ" sz="2000" dirty="0">
                <a:cs typeface="Arial" panose="020B0604020202020204" pitchFamily="34" charset="0"/>
              </a:rPr>
              <a:t> </a:t>
            </a:r>
            <a:r>
              <a:rPr lang="cs-CZ" altLang="cs-CZ" sz="2000" dirty="0" err="1">
                <a:cs typeface="Arial" panose="020B0604020202020204" pitchFamily="34" charset="0"/>
              </a:rPr>
              <a:t>was</a:t>
            </a:r>
            <a:r>
              <a:rPr lang="cs-CZ" altLang="cs-CZ" sz="2000" dirty="0">
                <a:cs typeface="Arial" panose="020B0604020202020204" pitchFamily="34" charset="0"/>
              </a:rPr>
              <a:t> </a:t>
            </a:r>
            <a:r>
              <a:rPr lang="cs-CZ" altLang="cs-CZ" sz="2000" dirty="0" err="1">
                <a:cs typeface="Arial" panose="020B0604020202020204" pitchFamily="34" charset="0"/>
              </a:rPr>
              <a:t>known</a:t>
            </a:r>
            <a:r>
              <a:rPr lang="cs-CZ" altLang="cs-CZ" sz="2000" dirty="0">
                <a:cs typeface="Arial" panose="020B0604020202020204" pitchFamily="34" charset="0"/>
              </a:rPr>
              <a:t> </a:t>
            </a:r>
            <a:r>
              <a:rPr lang="cs-CZ" altLang="cs-CZ" sz="2000" dirty="0" err="1">
                <a:cs typeface="Arial" panose="020B0604020202020204" pitchFamily="34" charset="0"/>
              </a:rPr>
              <a:t>about</a:t>
            </a:r>
            <a:r>
              <a:rPr lang="cs-CZ" altLang="cs-CZ" sz="2000" dirty="0">
                <a:cs typeface="Arial" panose="020B0604020202020204" pitchFamily="34" charset="0"/>
              </a:rPr>
              <a:t> </a:t>
            </a:r>
            <a:r>
              <a:rPr lang="cs-CZ" altLang="cs-CZ" sz="2000" dirty="0" err="1">
                <a:cs typeface="Arial" panose="020B0604020202020204" pitchFamily="34" charset="0"/>
              </a:rPr>
              <a:t>their</a:t>
            </a:r>
            <a:r>
              <a:rPr lang="cs-CZ" altLang="cs-CZ" sz="2000" dirty="0">
                <a:cs typeface="Arial" panose="020B0604020202020204" pitchFamily="34" charset="0"/>
              </a:rPr>
              <a:t> </a:t>
            </a:r>
            <a:r>
              <a:rPr lang="cs-CZ" altLang="cs-CZ" sz="2000" dirty="0" err="1">
                <a:cs typeface="Arial" panose="020B0604020202020204" pitchFamily="34" charset="0"/>
              </a:rPr>
              <a:t>structure</a:t>
            </a:r>
            <a:r>
              <a:rPr lang="cs-CZ" altLang="cs-CZ" sz="2000" dirty="0">
                <a:cs typeface="Arial" panose="020B0604020202020204" pitchFamily="34" charset="0"/>
              </a:rPr>
              <a:t>, </a:t>
            </a:r>
            <a:r>
              <a:rPr lang="cs-CZ" altLang="cs-CZ" sz="2000" dirty="0" err="1">
                <a:cs typeface="Arial" panose="020B0604020202020204" pitchFamily="34" charset="0"/>
              </a:rPr>
              <a:t>even</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electron</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was</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discovered</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only</a:t>
            </a:r>
            <a:r>
              <a:rPr lang="cs-CZ" altLang="cs-CZ" sz="2000" b="1" dirty="0">
                <a:solidFill>
                  <a:srgbClr val="0033CC"/>
                </a:solidFill>
                <a:cs typeface="Arial" panose="020B0604020202020204" pitchFamily="34" charset="0"/>
              </a:rPr>
              <a:t> in 1897.</a:t>
            </a:r>
            <a:r>
              <a:rPr lang="cs-CZ" altLang="cs-CZ" sz="2000" b="1" dirty="0">
                <a:cs typeface="Arial" panose="020B0604020202020204" pitchFamily="34" charset="0"/>
              </a:rPr>
              <a:t> </a:t>
            </a:r>
            <a:endParaRPr lang="cs-CZ" altLang="cs-CZ" sz="2000" b="1" dirty="0">
              <a:solidFill>
                <a:srgbClr val="0033CC"/>
              </a:solidFill>
              <a:cs typeface="Arial" panose="020B0604020202020204" pitchFamily="34" charset="0"/>
            </a:endParaRPr>
          </a:p>
          <a:p>
            <a:pPr eaLnBrk="1" hangingPunct="1">
              <a:spcBef>
                <a:spcPct val="0"/>
              </a:spcBef>
              <a:buFontTx/>
              <a:buNone/>
            </a:pPr>
            <a:endParaRPr lang="cs-CZ" altLang="cs-CZ" sz="800" b="1" dirty="0">
              <a:latin typeface="Microsoft Sans Serif" panose="020B0604020202020204" pitchFamily="34" charset="0"/>
            </a:endParaRPr>
          </a:p>
        </p:txBody>
      </p:sp>
      <p:sp>
        <p:nvSpPr>
          <p:cNvPr id="11" name="TextovéPole 10">
            <a:extLst>
              <a:ext uri="{FF2B5EF4-FFF2-40B4-BE49-F238E27FC236}">
                <a16:creationId xmlns:a16="http://schemas.microsoft.com/office/drawing/2014/main" id="{2EFA2B0F-7242-EFB3-38B5-02FECB83B1B6}"/>
              </a:ext>
            </a:extLst>
          </p:cNvPr>
          <p:cNvSpPr txBox="1"/>
          <p:nvPr/>
        </p:nvSpPr>
        <p:spPr>
          <a:xfrm>
            <a:off x="2986303" y="2987808"/>
            <a:ext cx="3004349"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where</a:t>
            </a:r>
            <a:r>
              <a:rPr lang="cs-CZ" sz="2000" dirty="0">
                <a:latin typeface="Arial" panose="020B0604020202020204" pitchFamily="34" charset="0"/>
                <a:cs typeface="Arial" panose="020B0604020202020204" pitchFamily="34" charset="0"/>
              </a:rPr>
              <a:t> in </a:t>
            </a:r>
            <a:r>
              <a:rPr lang="cs-CZ" sz="2000" dirty="0" err="1">
                <a:latin typeface="Arial" panose="020B0604020202020204" pitchFamily="34" charset="0"/>
                <a:cs typeface="Arial" panose="020B0604020202020204" pitchFamily="34" charset="0"/>
              </a:rPr>
              <a:t>current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notation</a:t>
            </a:r>
            <a:endParaRPr lang="en-GB"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ovéPole 11">
                <a:extLst>
                  <a:ext uri="{FF2B5EF4-FFF2-40B4-BE49-F238E27FC236}">
                    <a16:creationId xmlns:a16="http://schemas.microsoft.com/office/drawing/2014/main" id="{912A9460-E395-E36A-2A50-CD553342878B}"/>
                  </a:ext>
                </a:extLst>
              </p:cNvPr>
              <p:cNvSpPr txBox="1"/>
              <p:nvPr/>
            </p:nvSpPr>
            <p:spPr>
              <a:xfrm>
                <a:off x="6208917" y="2844238"/>
                <a:ext cx="1911228" cy="6346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000" i="1" smtClean="0">
                          <a:latin typeface="Cambria Math" panose="02040503050406030204" pitchFamily="18" charset="0"/>
                          <a:ea typeface="Cambria Math" panose="02040503050406030204" pitchFamily="18" charset="0"/>
                        </a:rPr>
                        <m:t>𝛼</m:t>
                      </m:r>
                      <m:r>
                        <a:rPr lang="cs-CZ" sz="2000" b="0" i="1" smtClean="0">
                          <a:latin typeface="Cambria Math" panose="02040503050406030204" pitchFamily="18" charset="0"/>
                          <a:ea typeface="Cambria Math" panose="02040503050406030204" pitchFamily="18" charset="0"/>
                        </a:rPr>
                        <m:t>=</m:t>
                      </m:r>
                      <m:f>
                        <m:fPr>
                          <m:ctrlPr>
                            <a:rPr lang="cs-CZ" sz="2000" b="0" i="1" smtClean="0">
                              <a:latin typeface="Cambria Math" panose="02040503050406030204" pitchFamily="18" charset="0"/>
                              <a:ea typeface="Cambria Math" panose="02040503050406030204" pitchFamily="18" charset="0"/>
                            </a:rPr>
                          </m:ctrlPr>
                        </m:fPr>
                        <m:num>
                          <m:r>
                            <a:rPr lang="cs-CZ" sz="2000" b="0" i="1" smtClean="0">
                              <a:latin typeface="Cambria Math" panose="02040503050406030204" pitchFamily="18" charset="0"/>
                              <a:ea typeface="Cambria Math" panose="02040503050406030204" pitchFamily="18" charset="0"/>
                            </a:rPr>
                            <m:t>8</m:t>
                          </m:r>
                          <m:r>
                            <a:rPr lang="cs-CZ" sz="2000" b="0" i="1" smtClean="0">
                              <a:latin typeface="Cambria Math" panose="02040503050406030204" pitchFamily="18" charset="0"/>
                              <a:ea typeface="Cambria Math" panose="02040503050406030204" pitchFamily="18" charset="0"/>
                            </a:rPr>
                            <m:t>𝜋</m:t>
                          </m:r>
                          <m:r>
                            <a:rPr lang="cs-CZ" sz="2000" b="0" i="1" smtClean="0">
                              <a:latin typeface="Cambria Math" panose="02040503050406030204" pitchFamily="18" charset="0"/>
                              <a:ea typeface="Cambria Math" panose="02040503050406030204" pitchFamily="18" charset="0"/>
                            </a:rPr>
                            <m:t>h</m:t>
                          </m:r>
                        </m:num>
                        <m:den>
                          <m:sSup>
                            <m:sSupPr>
                              <m:ctrlPr>
                                <a:rPr lang="cs-CZ" sz="2000" b="0" i="1" smtClean="0">
                                  <a:latin typeface="Cambria Math" panose="02040503050406030204" pitchFamily="18" charset="0"/>
                                  <a:ea typeface="Cambria Math" panose="02040503050406030204" pitchFamily="18" charset="0"/>
                                </a:rPr>
                              </m:ctrlPr>
                            </m:sSupPr>
                            <m:e>
                              <m:r>
                                <a:rPr lang="cs-CZ" sz="2000" b="0" i="1" smtClean="0">
                                  <a:latin typeface="Cambria Math" panose="02040503050406030204" pitchFamily="18" charset="0"/>
                                  <a:ea typeface="Cambria Math" panose="02040503050406030204" pitchFamily="18" charset="0"/>
                                </a:rPr>
                                <m:t>𝑐</m:t>
                              </m:r>
                            </m:e>
                            <m:sup>
                              <m:r>
                                <a:rPr lang="cs-CZ" sz="2000" b="0" i="1" smtClean="0">
                                  <a:latin typeface="Cambria Math" panose="02040503050406030204" pitchFamily="18" charset="0"/>
                                  <a:ea typeface="Cambria Math" panose="02040503050406030204" pitchFamily="18" charset="0"/>
                                </a:rPr>
                                <m:t>3</m:t>
                              </m:r>
                            </m:sup>
                          </m:sSup>
                        </m:den>
                      </m:f>
                      <m:r>
                        <a:rPr lang="cs-CZ" sz="2000" b="0" i="1" smtClean="0">
                          <a:latin typeface="Cambria Math" panose="02040503050406030204" pitchFamily="18" charset="0"/>
                          <a:ea typeface="Cambria Math" panose="02040503050406030204" pitchFamily="18" charset="0"/>
                        </a:rPr>
                        <m:t>, </m:t>
                      </m:r>
                      <m:r>
                        <a:rPr lang="cs-CZ" sz="2000" b="0" i="1" smtClean="0">
                          <a:latin typeface="Cambria Math" panose="02040503050406030204" pitchFamily="18" charset="0"/>
                          <a:ea typeface="Cambria Math" panose="02040503050406030204" pitchFamily="18" charset="0"/>
                        </a:rPr>
                        <m:t>𝛽</m:t>
                      </m:r>
                      <m:r>
                        <a:rPr lang="cs-CZ" sz="2000" b="0" i="1" smtClean="0">
                          <a:latin typeface="Cambria Math" panose="02040503050406030204" pitchFamily="18" charset="0"/>
                          <a:ea typeface="Cambria Math" panose="02040503050406030204" pitchFamily="18" charset="0"/>
                        </a:rPr>
                        <m:t>=</m:t>
                      </m:r>
                      <m:f>
                        <m:fPr>
                          <m:ctrlPr>
                            <a:rPr lang="cs-CZ" sz="2000" b="0" i="1" smtClean="0">
                              <a:latin typeface="Cambria Math" panose="02040503050406030204" pitchFamily="18" charset="0"/>
                              <a:ea typeface="Cambria Math" panose="02040503050406030204" pitchFamily="18" charset="0"/>
                            </a:rPr>
                          </m:ctrlPr>
                        </m:fPr>
                        <m:num>
                          <m:r>
                            <a:rPr lang="cs-CZ" sz="2000" b="0" i="1" smtClean="0">
                              <a:latin typeface="Cambria Math" panose="02040503050406030204" pitchFamily="18" charset="0"/>
                              <a:ea typeface="Cambria Math" panose="02040503050406030204" pitchFamily="18" charset="0"/>
                            </a:rPr>
                            <m:t>h</m:t>
                          </m:r>
                        </m:num>
                        <m:den>
                          <m:sSub>
                            <m:sSubPr>
                              <m:ctrlPr>
                                <a:rPr lang="cs-CZ" sz="2000" b="0" i="1" smtClean="0">
                                  <a:latin typeface="Cambria Math" panose="02040503050406030204" pitchFamily="18" charset="0"/>
                                  <a:ea typeface="Cambria Math" panose="02040503050406030204" pitchFamily="18" charset="0"/>
                                </a:rPr>
                              </m:ctrlPr>
                            </m:sSubPr>
                            <m:e>
                              <m:r>
                                <a:rPr lang="cs-CZ" sz="2000" b="0" i="1" smtClean="0">
                                  <a:latin typeface="Cambria Math" panose="02040503050406030204" pitchFamily="18" charset="0"/>
                                  <a:ea typeface="Cambria Math" panose="02040503050406030204" pitchFamily="18" charset="0"/>
                                </a:rPr>
                                <m:t>𝑘</m:t>
                              </m:r>
                            </m:e>
                            <m:sub>
                              <m:r>
                                <a:rPr lang="cs-CZ" sz="2000" b="0" i="1" smtClean="0">
                                  <a:latin typeface="Cambria Math" panose="02040503050406030204" pitchFamily="18" charset="0"/>
                                  <a:ea typeface="Cambria Math" panose="02040503050406030204" pitchFamily="18" charset="0"/>
                                </a:rPr>
                                <m:t>𝐵</m:t>
                              </m:r>
                            </m:sub>
                          </m:sSub>
                        </m:den>
                      </m:f>
                    </m:oMath>
                  </m:oMathPara>
                </a14:m>
                <a:endParaRPr lang="en-GB" sz="2000" dirty="0"/>
              </a:p>
            </p:txBody>
          </p:sp>
        </mc:Choice>
        <mc:Fallback xmlns="">
          <p:sp>
            <p:nvSpPr>
              <p:cNvPr id="12" name="TextovéPole 11">
                <a:extLst>
                  <a:ext uri="{FF2B5EF4-FFF2-40B4-BE49-F238E27FC236}">
                    <a16:creationId xmlns:a16="http://schemas.microsoft.com/office/drawing/2014/main" id="{912A9460-E395-E36A-2A50-CD553342878B}"/>
                  </a:ext>
                </a:extLst>
              </p:cNvPr>
              <p:cNvSpPr txBox="1">
                <a:spLocks noRot="1" noChangeAspect="1" noMove="1" noResize="1" noEditPoints="1" noAdjustHandles="1" noChangeArrowheads="1" noChangeShapeType="1" noTextEdit="1"/>
              </p:cNvSpPr>
              <p:nvPr/>
            </p:nvSpPr>
            <p:spPr>
              <a:xfrm>
                <a:off x="6208917" y="2844238"/>
                <a:ext cx="1911228" cy="634661"/>
              </a:xfrm>
              <a:prstGeom prst="rect">
                <a:avLst/>
              </a:prstGeom>
              <a:blipFill>
                <a:blip r:embed="rId5"/>
                <a:stretch>
                  <a:fillRect/>
                </a:stretch>
              </a:blipFill>
            </p:spPr>
            <p:txBody>
              <a:bodyPr/>
              <a:lstStyle/>
              <a:p>
                <a:r>
                  <a:rPr lang="en-GB">
                    <a:noFill/>
                  </a:rPr>
                  <a:t> </a:t>
                </a:r>
              </a:p>
            </p:txBody>
          </p:sp>
        </mc:Fallback>
      </mc:AlternateContent>
      <p:sp>
        <p:nvSpPr>
          <p:cNvPr id="13" name="Text Box 11">
            <a:extLst>
              <a:ext uri="{FF2B5EF4-FFF2-40B4-BE49-F238E27FC236}">
                <a16:creationId xmlns:a16="http://schemas.microsoft.com/office/drawing/2014/main" id="{05AA515B-7DEB-A03B-57C0-32C1D2BFFF33}"/>
              </a:ext>
            </a:extLst>
          </p:cNvPr>
          <p:cNvSpPr txBox="1">
            <a:spLocks noChangeArrowheads="1"/>
          </p:cNvSpPr>
          <p:nvPr/>
        </p:nvSpPr>
        <p:spPr bwMode="auto">
          <a:xfrm>
            <a:off x="262542" y="5793598"/>
            <a:ext cx="8461375" cy="707886"/>
          </a:xfrm>
          <a:prstGeom prst="rect">
            <a:avLst/>
          </a:prstGeom>
          <a:solidFill>
            <a:srgbClr val="FFFF00"/>
          </a:solidFill>
          <a:ln w="63500">
            <a:solidFill>
              <a:srgbClr val="9933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b="1" dirty="0" err="1">
                <a:solidFill>
                  <a:srgbClr val="0000FF"/>
                </a:solidFill>
                <a:cs typeface="Arial" panose="020B0604020202020204" pitchFamily="34" charset="0"/>
              </a:rPr>
              <a:t>Until</a:t>
            </a:r>
            <a:r>
              <a:rPr lang="cs-CZ" altLang="cs-CZ" sz="2000" b="1" dirty="0">
                <a:solidFill>
                  <a:srgbClr val="0000FF"/>
                </a:solidFill>
                <a:cs typeface="Arial" panose="020B0604020202020204" pitchFamily="34" charset="0"/>
              </a:rPr>
              <a:t> </a:t>
            </a:r>
            <a:r>
              <a:rPr lang="cs-CZ" altLang="cs-CZ" sz="2000" b="1" dirty="0" err="1">
                <a:solidFill>
                  <a:srgbClr val="0000FF"/>
                </a:solidFill>
                <a:cs typeface="Arial" panose="020B0604020202020204" pitchFamily="34" charset="0"/>
              </a:rPr>
              <a:t>the</a:t>
            </a:r>
            <a:r>
              <a:rPr lang="cs-CZ" altLang="cs-CZ" sz="2000" b="1" dirty="0">
                <a:solidFill>
                  <a:srgbClr val="0000FF"/>
                </a:solidFill>
                <a:cs typeface="Arial" panose="020B0604020202020204" pitchFamily="34" charset="0"/>
              </a:rPr>
              <a:t> last </a:t>
            </a:r>
            <a:r>
              <a:rPr lang="cs-CZ" altLang="cs-CZ" sz="2000" b="1" dirty="0" err="1">
                <a:solidFill>
                  <a:srgbClr val="0000FF"/>
                </a:solidFill>
                <a:cs typeface="Arial" panose="020B0604020202020204" pitchFamily="34" charset="0"/>
              </a:rPr>
              <a:t>days</a:t>
            </a:r>
            <a:r>
              <a:rPr lang="cs-CZ" altLang="cs-CZ" sz="2000" b="1" dirty="0">
                <a:solidFill>
                  <a:srgbClr val="0000FF"/>
                </a:solidFill>
                <a:cs typeface="Arial" panose="020B0604020202020204" pitchFamily="34" charset="0"/>
              </a:rPr>
              <a:t> </a:t>
            </a:r>
            <a:r>
              <a:rPr lang="cs-CZ" altLang="cs-CZ" sz="2000" b="1" dirty="0" err="1">
                <a:solidFill>
                  <a:srgbClr val="0000FF"/>
                </a:solidFill>
                <a:cs typeface="Arial" panose="020B0604020202020204" pitchFamily="34" charset="0"/>
              </a:rPr>
              <a:t>of</a:t>
            </a:r>
            <a:r>
              <a:rPr lang="cs-CZ" altLang="cs-CZ" sz="2000" b="1" dirty="0">
                <a:solidFill>
                  <a:srgbClr val="0000FF"/>
                </a:solidFill>
                <a:cs typeface="Arial" panose="020B0604020202020204" pitchFamily="34" charset="0"/>
              </a:rPr>
              <a:t> 19. </a:t>
            </a:r>
            <a:r>
              <a:rPr lang="cs-CZ" altLang="cs-CZ" sz="2000" b="1" dirty="0" err="1">
                <a:solidFill>
                  <a:srgbClr val="0000FF"/>
                </a:solidFill>
                <a:cs typeface="Arial" panose="020B0604020202020204" pitchFamily="34" charset="0"/>
              </a:rPr>
              <a:t>century</a:t>
            </a:r>
            <a:r>
              <a:rPr lang="cs-CZ" altLang="cs-CZ" sz="2000" b="1" dirty="0">
                <a:solidFill>
                  <a:srgbClr val="0000FF"/>
                </a:solidFill>
                <a:cs typeface="Arial" panose="020B0604020202020204" pitchFamily="34" charset="0"/>
              </a:rPr>
              <a:t> </a:t>
            </a:r>
            <a:r>
              <a:rPr lang="cs-CZ" altLang="cs-CZ" sz="2000" b="1" dirty="0" err="1">
                <a:solidFill>
                  <a:srgbClr val="0000FF"/>
                </a:solidFill>
                <a:cs typeface="Arial" panose="020B0604020202020204" pitchFamily="34" charset="0"/>
              </a:rPr>
              <a:t>nobody</a:t>
            </a:r>
            <a:r>
              <a:rPr lang="cs-CZ" altLang="cs-CZ" sz="2000" b="1" dirty="0">
                <a:solidFill>
                  <a:srgbClr val="0000FF"/>
                </a:solidFill>
                <a:cs typeface="Arial" panose="020B0604020202020204" pitchFamily="34" charset="0"/>
              </a:rPr>
              <a:t> </a:t>
            </a:r>
            <a:r>
              <a:rPr lang="cs-CZ" altLang="cs-CZ" sz="2000" b="1" dirty="0" err="1">
                <a:solidFill>
                  <a:srgbClr val="0000FF"/>
                </a:solidFill>
                <a:cs typeface="Arial" panose="020B0604020202020204" pitchFamily="34" charset="0"/>
              </a:rPr>
              <a:t>realized</a:t>
            </a:r>
            <a:r>
              <a:rPr lang="cs-CZ" altLang="cs-CZ" sz="2000" b="1" dirty="0">
                <a:solidFill>
                  <a:srgbClr val="0000FF"/>
                </a:solidFill>
                <a:cs typeface="Arial" panose="020B0604020202020204" pitchFamily="34" charset="0"/>
              </a:rPr>
              <a:t>  </a:t>
            </a:r>
            <a:r>
              <a:rPr lang="cs-CZ" altLang="cs-CZ" sz="2000" b="1" dirty="0" err="1">
                <a:solidFill>
                  <a:srgbClr val="0000FF"/>
                </a:solidFill>
                <a:cs typeface="Arial" panose="020B0604020202020204" pitchFamily="34" charset="0"/>
              </a:rPr>
              <a:t>that</a:t>
            </a:r>
            <a:r>
              <a:rPr lang="cs-CZ" altLang="cs-CZ" sz="2000" b="1" dirty="0">
                <a:solidFill>
                  <a:srgbClr val="0000FF"/>
                </a:solidFill>
                <a:cs typeface="Arial" panose="020B0604020202020204" pitchFamily="34" charset="0"/>
              </a:rPr>
              <a:t> </a:t>
            </a:r>
            <a:r>
              <a:rPr lang="cs-CZ" altLang="cs-CZ" sz="2000" b="1" dirty="0" err="1">
                <a:solidFill>
                  <a:srgbClr val="0000FF"/>
                </a:solidFill>
                <a:cs typeface="Arial" panose="020B0604020202020204" pitchFamily="34" charset="0"/>
              </a:rPr>
              <a:t>Wien</a:t>
            </a:r>
            <a:r>
              <a:rPr lang="cs-CZ" altLang="cs-CZ" sz="2000" b="1" dirty="0">
                <a:solidFill>
                  <a:srgbClr val="0000FF"/>
                </a:solidFill>
                <a:cs typeface="Arial" panose="020B0604020202020204" pitchFamily="34" charset="0"/>
              </a:rPr>
              <a:t> </a:t>
            </a:r>
            <a:r>
              <a:rPr lang="cs-CZ" altLang="cs-CZ" sz="2000" b="1" dirty="0" err="1">
                <a:solidFill>
                  <a:srgbClr val="0000FF"/>
                </a:solidFill>
                <a:cs typeface="Arial" panose="020B0604020202020204" pitchFamily="34" charset="0"/>
              </a:rPr>
              <a:t>formula</a:t>
            </a:r>
            <a:r>
              <a:rPr lang="cs-CZ" altLang="cs-CZ" sz="2000" b="1" dirty="0">
                <a:solidFill>
                  <a:srgbClr val="0000FF"/>
                </a:solidFill>
                <a:cs typeface="Arial" panose="020B0604020202020204" pitchFamily="34" charset="0"/>
              </a:rPr>
              <a:t> </a:t>
            </a:r>
            <a:r>
              <a:rPr lang="cs-CZ" altLang="cs-CZ" sz="2000" b="1" dirty="0" err="1">
                <a:solidFill>
                  <a:srgbClr val="0000FF"/>
                </a:solidFill>
                <a:cs typeface="Arial" panose="020B0604020202020204" pitchFamily="34" charset="0"/>
              </a:rPr>
              <a:t>actually</a:t>
            </a:r>
            <a:r>
              <a:rPr lang="cs-CZ" altLang="cs-CZ" sz="2000" b="1" dirty="0">
                <a:solidFill>
                  <a:srgbClr val="0000FF"/>
                </a:solidFill>
                <a:cs typeface="Arial" panose="020B0604020202020204" pitchFamily="34" charset="0"/>
              </a:rPr>
              <a:t> </a:t>
            </a:r>
            <a:r>
              <a:rPr lang="cs-CZ" altLang="cs-CZ" sz="2000" b="1" dirty="0" err="1">
                <a:solidFill>
                  <a:srgbClr val="0000FF"/>
                </a:solidFill>
                <a:cs typeface="Arial" panose="020B0604020202020204" pitchFamily="34" charset="0"/>
              </a:rPr>
              <a:t>hides</a:t>
            </a:r>
            <a:r>
              <a:rPr lang="cs-CZ" altLang="cs-CZ" sz="2000" b="1" dirty="0">
                <a:solidFill>
                  <a:srgbClr val="0000FF"/>
                </a:solidFill>
                <a:cs typeface="Arial" panose="020B0604020202020204" pitchFamily="34" charset="0"/>
              </a:rPr>
              <a:t> </a:t>
            </a:r>
            <a:r>
              <a:rPr lang="cs-CZ" altLang="cs-CZ" sz="2000" b="1" dirty="0" err="1">
                <a:solidFill>
                  <a:srgbClr val="0000FF"/>
                </a:solidFill>
                <a:cs typeface="Arial" panose="020B0604020202020204" pitchFamily="34" charset="0"/>
              </a:rPr>
              <a:t>quantum</a:t>
            </a:r>
            <a:r>
              <a:rPr lang="cs-CZ" altLang="cs-CZ" sz="2000" b="1" dirty="0">
                <a:solidFill>
                  <a:srgbClr val="0000FF"/>
                </a:solidFill>
                <a:cs typeface="Arial" panose="020B0604020202020204" pitchFamily="34" charset="0"/>
              </a:rPr>
              <a:t> </a:t>
            </a:r>
            <a:r>
              <a:rPr lang="cs-CZ" altLang="cs-CZ" sz="2000" b="1" dirty="0" err="1">
                <a:solidFill>
                  <a:srgbClr val="0000FF"/>
                </a:solidFill>
                <a:cs typeface="Arial" panose="020B0604020202020204" pitchFamily="34" charset="0"/>
              </a:rPr>
              <a:t>physics</a:t>
            </a:r>
            <a:r>
              <a:rPr lang="cs-CZ" altLang="cs-CZ" sz="2000" b="1" dirty="0">
                <a:solidFill>
                  <a:srgbClr val="0000FF"/>
                </a:solidFill>
                <a:cs typeface="Arial" panose="020B0604020202020204" pitchFamily="34" charset="0"/>
              </a:rPr>
              <a:t>.</a:t>
            </a:r>
            <a:endParaRPr lang="cs-CZ" altLang="cs-CZ" sz="2000" dirty="0">
              <a:cs typeface="Arial" panose="020B0604020202020204" pitchFamily="34" charset="0"/>
            </a:endParaRPr>
          </a:p>
        </p:txBody>
      </p:sp>
      <p:sp>
        <p:nvSpPr>
          <p:cNvPr id="7" name="TextovéPole 6">
            <a:extLst>
              <a:ext uri="{FF2B5EF4-FFF2-40B4-BE49-F238E27FC236}">
                <a16:creationId xmlns:a16="http://schemas.microsoft.com/office/drawing/2014/main" id="{4A7C0284-1E78-0635-A370-B80A05B1CC28}"/>
              </a:ext>
            </a:extLst>
          </p:cNvPr>
          <p:cNvSpPr txBox="1"/>
          <p:nvPr/>
        </p:nvSpPr>
        <p:spPr>
          <a:xfrm>
            <a:off x="240732" y="5252413"/>
            <a:ext cx="8805412" cy="400110"/>
          </a:xfrm>
          <a:prstGeom prst="rect">
            <a:avLst/>
          </a:prstGeom>
          <a:noFill/>
        </p:spPr>
        <p:txBody>
          <a:bodyPr wrap="square">
            <a:spAutoFit/>
          </a:bodyPr>
          <a:lstStyle/>
          <a:p>
            <a:r>
              <a:rPr lang="cs-CZ" altLang="cs-CZ" sz="2000" dirty="0" err="1">
                <a:latin typeface="Arial" panose="020B0604020202020204" pitchFamily="34" charset="0"/>
                <a:cs typeface="Arial" panose="020B0604020202020204" pitchFamily="34" charset="0"/>
              </a:rPr>
              <a:t>Wien</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law</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nicely</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ilustrates</a:t>
            </a:r>
            <a:r>
              <a:rPr lang="cs-CZ" altLang="cs-CZ" sz="2000" dirty="0">
                <a:latin typeface="Arial" panose="020B0604020202020204" pitchFamily="34" charset="0"/>
                <a:cs typeface="Arial" panose="020B0604020202020204" pitchFamily="34" charset="0"/>
              </a:rPr>
              <a:t> </a:t>
            </a:r>
            <a:r>
              <a:rPr lang="cs-CZ" altLang="cs-CZ" sz="2000" b="1" dirty="0" err="1">
                <a:solidFill>
                  <a:srgbClr val="0033CC"/>
                </a:solidFill>
                <a:latin typeface="Arial" panose="020B0604020202020204" pitchFamily="34" charset="0"/>
                <a:cs typeface="Arial" panose="020B0604020202020204" pitchFamily="34" charset="0"/>
              </a:rPr>
              <a:t>how</a:t>
            </a:r>
            <a:r>
              <a:rPr lang="cs-CZ" altLang="cs-CZ" sz="2000" b="1" dirty="0">
                <a:solidFill>
                  <a:srgbClr val="0033CC"/>
                </a:solidFill>
                <a:latin typeface="Arial" panose="020B0604020202020204" pitchFamily="34" charset="0"/>
                <a:cs typeface="Arial" panose="020B0604020202020204" pitchFamily="34" charset="0"/>
              </a:rPr>
              <a:t> </a:t>
            </a:r>
            <a:r>
              <a:rPr lang="cs-CZ" altLang="cs-CZ" sz="2000" b="1" dirty="0" err="1">
                <a:solidFill>
                  <a:srgbClr val="0033CC"/>
                </a:solidFill>
                <a:latin typeface="Arial" panose="020B0604020202020204" pitchFamily="34" charset="0"/>
                <a:cs typeface="Arial" panose="020B0604020202020204" pitchFamily="34" charset="0"/>
              </a:rPr>
              <a:t>wrong</a:t>
            </a:r>
            <a:r>
              <a:rPr lang="cs-CZ" altLang="cs-CZ" sz="2000" b="1" dirty="0">
                <a:solidFill>
                  <a:srgbClr val="0033CC"/>
                </a:solidFill>
                <a:latin typeface="Arial" panose="020B0604020202020204" pitchFamily="34" charset="0"/>
                <a:cs typeface="Arial" panose="020B0604020202020204" pitchFamily="34" charset="0"/>
              </a:rPr>
              <a:t> </a:t>
            </a:r>
            <a:r>
              <a:rPr lang="cs-CZ" altLang="cs-CZ" sz="2000" b="1" dirty="0" err="1">
                <a:solidFill>
                  <a:srgbClr val="0033CC"/>
                </a:solidFill>
                <a:latin typeface="Arial" panose="020B0604020202020204" pitchFamily="34" charset="0"/>
                <a:cs typeface="Arial" panose="020B0604020202020204" pitchFamily="34" charset="0"/>
              </a:rPr>
              <a:t>methods</a:t>
            </a:r>
            <a:r>
              <a:rPr lang="cs-CZ" altLang="cs-CZ" sz="2000" b="1" dirty="0">
                <a:solidFill>
                  <a:srgbClr val="0033CC"/>
                </a:solidFill>
                <a:latin typeface="Arial" panose="020B0604020202020204" pitchFamily="34" charset="0"/>
                <a:cs typeface="Arial" panose="020B0604020202020204" pitchFamily="34" charset="0"/>
              </a:rPr>
              <a:t> </a:t>
            </a:r>
            <a:r>
              <a:rPr lang="cs-CZ" altLang="cs-CZ" sz="2000" b="1" dirty="0" err="1">
                <a:solidFill>
                  <a:srgbClr val="0033CC"/>
                </a:solidFill>
                <a:latin typeface="Arial" panose="020B0604020202020204" pitchFamily="34" charset="0"/>
                <a:cs typeface="Arial" panose="020B0604020202020204" pitchFamily="34" charset="0"/>
              </a:rPr>
              <a:t>may</a:t>
            </a:r>
            <a:r>
              <a:rPr lang="cs-CZ" altLang="cs-CZ" sz="2000" b="1" dirty="0">
                <a:solidFill>
                  <a:srgbClr val="0033CC"/>
                </a:solidFill>
                <a:latin typeface="Arial" panose="020B0604020202020204" pitchFamily="34" charset="0"/>
                <a:cs typeface="Arial" panose="020B0604020202020204" pitchFamily="34" charset="0"/>
              </a:rPr>
              <a:t> lead to </a:t>
            </a:r>
            <a:r>
              <a:rPr lang="cs-CZ" altLang="cs-CZ" sz="2000" b="1" dirty="0" err="1">
                <a:solidFill>
                  <a:srgbClr val="0033CC"/>
                </a:solidFill>
                <a:latin typeface="Arial" panose="020B0604020202020204" pitchFamily="34" charset="0"/>
                <a:cs typeface="Arial" panose="020B0604020202020204" pitchFamily="34" charset="0"/>
              </a:rPr>
              <a:t>correct</a:t>
            </a:r>
            <a:r>
              <a:rPr lang="cs-CZ" altLang="cs-CZ" sz="2000" b="1" dirty="0">
                <a:solidFill>
                  <a:srgbClr val="0033CC"/>
                </a:solidFill>
                <a:latin typeface="Arial" panose="020B0604020202020204" pitchFamily="34" charset="0"/>
                <a:cs typeface="Arial" panose="020B0604020202020204" pitchFamily="34" charset="0"/>
              </a:rPr>
              <a:t> </a:t>
            </a:r>
            <a:r>
              <a:rPr lang="cs-CZ" altLang="cs-CZ" sz="2000" b="1" dirty="0" err="1">
                <a:solidFill>
                  <a:srgbClr val="0033CC"/>
                </a:solidFill>
                <a:latin typeface="Arial" panose="020B0604020202020204" pitchFamily="34" charset="0"/>
                <a:cs typeface="Arial" panose="020B0604020202020204" pitchFamily="34" charset="0"/>
              </a:rPr>
              <a:t>result</a:t>
            </a:r>
            <a:r>
              <a:rPr lang="cs-CZ" altLang="cs-CZ" sz="2000" b="1" dirty="0">
                <a:solidFill>
                  <a:srgbClr val="0033CC"/>
                </a:solidFill>
                <a:latin typeface="Arial" panose="020B0604020202020204" pitchFamily="34" charset="0"/>
                <a:cs typeface="Arial" panose="020B0604020202020204" pitchFamily="34" charset="0"/>
              </a:rPr>
              <a:t>. </a:t>
            </a:r>
            <a:endParaRPr lang="en-AU" sz="2000" dirty="0">
              <a:latin typeface="Arial" panose="020B0604020202020204" pitchFamily="34" charset="0"/>
              <a:cs typeface="Arial" panose="020B0604020202020204" pitchFamily="34" charset="0"/>
            </a:endParaRPr>
          </a:p>
        </p:txBody>
      </p:sp>
      <p:sp>
        <p:nvSpPr>
          <p:cNvPr id="6" name="Zástupný symbol pro číslo snímku 5">
            <a:extLst>
              <a:ext uri="{FF2B5EF4-FFF2-40B4-BE49-F238E27FC236}">
                <a16:creationId xmlns:a16="http://schemas.microsoft.com/office/drawing/2014/main" id="{05FA1A2C-0F51-C7A5-CF10-AE96B85E9283}"/>
              </a:ext>
            </a:extLst>
          </p:cNvPr>
          <p:cNvSpPr>
            <a:spLocks noGrp="1"/>
          </p:cNvSpPr>
          <p:nvPr>
            <p:ph type="sldNum" sz="quarter" idx="12"/>
          </p:nvPr>
        </p:nvSpPr>
        <p:spPr/>
        <p:txBody>
          <a:bodyPr/>
          <a:lstStyle/>
          <a:p>
            <a:fld id="{E32C4829-0E20-40A4-81C2-06447E714AD2}" type="slidenum">
              <a:rPr lang="cs-CZ" smtClean="0"/>
              <a:t>4</a:t>
            </a:fld>
            <a:endParaRPr lang="cs-CZ"/>
          </a:p>
        </p:txBody>
      </p:sp>
      <p:sp>
        <p:nvSpPr>
          <p:cNvPr id="8" name="Zástupný symbol pro datum 7">
            <a:extLst>
              <a:ext uri="{FF2B5EF4-FFF2-40B4-BE49-F238E27FC236}">
                <a16:creationId xmlns:a16="http://schemas.microsoft.com/office/drawing/2014/main" id="{75BC4A8D-C282-9D72-4A7D-263B4DA69485}"/>
              </a:ext>
            </a:extLst>
          </p:cNvPr>
          <p:cNvSpPr>
            <a:spLocks noGrp="1"/>
          </p:cNvSpPr>
          <p:nvPr>
            <p:ph type="dt" sz="half" idx="10"/>
          </p:nvPr>
        </p:nvSpPr>
        <p:spPr/>
        <p:txBody>
          <a:bodyPr/>
          <a:lstStyle/>
          <a:p>
            <a:r>
              <a:rPr lang="cs-CZ"/>
              <a:t>27.11.2024</a:t>
            </a:r>
          </a:p>
        </p:txBody>
      </p:sp>
      <p:sp>
        <p:nvSpPr>
          <p:cNvPr id="9" name="Zástupný symbol pro zápatí 8">
            <a:extLst>
              <a:ext uri="{FF2B5EF4-FFF2-40B4-BE49-F238E27FC236}">
                <a16:creationId xmlns:a16="http://schemas.microsoft.com/office/drawing/2014/main" id="{2C9DA47A-2E24-F72C-00DB-3844470761AB}"/>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94648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10" grpId="0"/>
      <p:bldP spid="11" grpId="0"/>
      <p:bldP spid="12" grpId="0"/>
      <p:bldP spid="13" grpId="0" animBg="1"/>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ovéPole 5">
                <a:extLst>
                  <a:ext uri="{FF2B5EF4-FFF2-40B4-BE49-F238E27FC236}">
                    <a16:creationId xmlns:a16="http://schemas.microsoft.com/office/drawing/2014/main" id="{A36550AE-A80D-0CC4-6A32-F415FCA038E9}"/>
                  </a:ext>
                </a:extLst>
              </p:cNvPr>
              <p:cNvSpPr txBox="1"/>
              <p:nvPr/>
            </p:nvSpPr>
            <p:spPr>
              <a:xfrm>
                <a:off x="371175" y="2775594"/>
                <a:ext cx="8401650" cy="707886"/>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He </a:t>
                </a:r>
                <a:r>
                  <a:rPr lang="cs-CZ" sz="2000" dirty="0" err="1">
                    <a:latin typeface="Arial" panose="020B0604020202020204" pitchFamily="34" charset="0"/>
                    <a:cs typeface="Arial" panose="020B0604020202020204" pitchFamily="34" charset="0"/>
                  </a:rPr>
                  <a:t>further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assumed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that</a:t>
                </a:r>
                <a:r>
                  <a:rPr lang="cs-CZ" sz="2000" dirty="0">
                    <a:latin typeface="Arial" panose="020B0604020202020204" pitchFamily="34" charset="0"/>
                    <a:cs typeface="Arial" panose="020B0604020202020204" pitchFamily="34" charset="0"/>
                  </a:rPr>
                  <a:t> in a </a:t>
                </a:r>
                <a:r>
                  <a:rPr lang="cs-CZ" sz="2000" dirty="0" err="1">
                    <a:latin typeface="Arial" panose="020B0604020202020204" pitchFamily="34" charset="0"/>
                    <a:cs typeface="Arial" panose="020B0604020202020204" pitchFamily="34" charset="0"/>
                  </a:rPr>
                  <a:t>system</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where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this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particle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moves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with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velocity</a:t>
                </a:r>
                <a:r>
                  <a:rPr lang="cs-CZ" sz="2000" dirty="0">
                    <a:latin typeface="Arial" panose="020B0604020202020204" pitchFamily="34" charset="0"/>
                    <a:cs typeface="Arial" panose="020B0604020202020204" pitchFamily="34" charset="0"/>
                  </a:rPr>
                  <a:t> V</a:t>
                </a:r>
                <a14:m>
                  <m:oMath xmlns:m="http://schemas.openxmlformats.org/officeDocument/2006/math">
                    <m:r>
                      <a:rPr lang="cs-CZ" sz="2000" b="0" i="0" smtClean="0">
                        <a:latin typeface="Cambria Math" panose="02040503050406030204" pitchFamily="18" charset="0"/>
                        <a:cs typeface="Arial" panose="020B0604020202020204" pitchFamily="34" charset="0"/>
                      </a:rPr>
                      <m:t>, </m:t>
                    </m:r>
                    <m:r>
                      <a:rPr lang="cs-CZ" sz="2000" b="0" i="1" smtClean="0">
                        <a:latin typeface="Cambria Math" panose="02040503050406030204" pitchFamily="18" charset="0"/>
                        <a:cs typeface="Arial" panose="020B0604020202020204" pitchFamily="34" charset="0"/>
                      </a:rPr>
                      <m:t> </m:t>
                    </m:r>
                  </m:oMath>
                </a14:m>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phase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wave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will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given</a:t>
                </a:r>
                <a:r>
                  <a:rPr lang="cs-CZ" sz="2000" dirty="0">
                    <a:latin typeface="Arial" panose="020B0604020202020204" pitchFamily="34" charset="0"/>
                    <a:cs typeface="Arial" panose="020B0604020202020204" pitchFamily="34" charset="0"/>
                  </a:rPr>
                  <a:t> by </a:t>
                </a:r>
                <a:r>
                  <a:rPr lang="cs-CZ" sz="2000" dirty="0" err="1">
                    <a:latin typeface="Arial" panose="020B0604020202020204" pitchFamily="34" charset="0"/>
                    <a:cs typeface="Arial" panose="020B0604020202020204" pitchFamily="34" charset="0"/>
                  </a:rPr>
                  <a:t>Lorentz</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transformation</a:t>
                </a:r>
                <a:endParaRPr lang="cs-CZ" sz="2000" dirty="0">
                  <a:latin typeface="Arial" panose="020B0604020202020204" pitchFamily="34" charset="0"/>
                  <a:cs typeface="Arial" panose="020B0604020202020204" pitchFamily="34" charset="0"/>
                </a:endParaRPr>
              </a:p>
            </p:txBody>
          </p:sp>
        </mc:Choice>
        <mc:Fallback xmlns="">
          <p:sp>
            <p:nvSpPr>
              <p:cNvPr id="6" name="TextovéPole 5">
                <a:extLst>
                  <a:ext uri="{FF2B5EF4-FFF2-40B4-BE49-F238E27FC236}">
                    <a16:creationId xmlns:a16="http://schemas.microsoft.com/office/drawing/2014/main" id="{A36550AE-A80D-0CC4-6A32-F415FCA038E9}"/>
                  </a:ext>
                </a:extLst>
              </p:cNvPr>
              <p:cNvSpPr txBox="1">
                <a:spLocks noRot="1" noChangeAspect="1" noMove="1" noResize="1" noEditPoints="1" noAdjustHandles="1" noChangeArrowheads="1" noChangeShapeType="1" noTextEdit="1"/>
              </p:cNvSpPr>
              <p:nvPr/>
            </p:nvSpPr>
            <p:spPr>
              <a:xfrm>
                <a:off x="371175" y="2775594"/>
                <a:ext cx="8401650" cy="707886"/>
              </a:xfrm>
              <a:prstGeom prst="rect">
                <a:avLst/>
              </a:prstGeom>
              <a:blipFill>
                <a:blip r:embed="rId2"/>
                <a:stretch>
                  <a:fillRect l="-798" t="-3448" b="-1551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TextovéPole 6">
                <a:extLst>
                  <a:ext uri="{FF2B5EF4-FFF2-40B4-BE49-F238E27FC236}">
                    <a16:creationId xmlns:a16="http://schemas.microsoft.com/office/drawing/2014/main" id="{CE5A35EC-2BD5-8CBE-B185-2895892065A1}"/>
                  </a:ext>
                </a:extLst>
              </p:cNvPr>
              <p:cNvSpPr txBox="1"/>
              <p:nvPr/>
            </p:nvSpPr>
            <p:spPr>
              <a:xfrm>
                <a:off x="1795957" y="3549857"/>
                <a:ext cx="5346144" cy="9908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GB" sz="2000" b="1" i="1" smtClean="0">
                              <a:latin typeface="Cambria Math" panose="02040503050406030204" pitchFamily="18" charset="0"/>
                            </a:rPr>
                          </m:ctrlPr>
                        </m:funcPr>
                        <m:fName>
                          <m:func>
                            <m:funcPr>
                              <m:ctrlPr>
                                <a:rPr lang="cs-CZ" sz="2000" b="1" i="1">
                                  <a:latin typeface="Cambria Math" panose="02040503050406030204" pitchFamily="18" charset="0"/>
                                </a:rPr>
                              </m:ctrlPr>
                            </m:funcPr>
                            <m:fName>
                              <m:r>
                                <a:rPr lang="cs-CZ" sz="2000" b="1" i="1">
                                  <a:latin typeface="Cambria Math" panose="02040503050406030204" pitchFamily="18" charset="0"/>
                                </a:rPr>
                                <m:t>𝒔𝒊𝒏</m:t>
                              </m:r>
                            </m:fName>
                            <m:e>
                              <m:d>
                                <m:dPr>
                                  <m:ctrlPr>
                                    <a:rPr lang="cs-CZ" sz="2000" b="1" i="1">
                                      <a:latin typeface="Cambria Math" panose="02040503050406030204" pitchFamily="18" charset="0"/>
                                    </a:rPr>
                                  </m:ctrlPr>
                                </m:dPr>
                                <m:e>
                                  <m:r>
                                    <a:rPr lang="cs-CZ" sz="2000" b="1" i="1">
                                      <a:latin typeface="Cambria Math" panose="02040503050406030204" pitchFamily="18" charset="0"/>
                                      <a:ea typeface="Cambria Math" panose="02040503050406030204" pitchFamily="18" charset="0"/>
                                    </a:rPr>
                                    <m:t>𝝎</m:t>
                                  </m:r>
                                  <m:r>
                                    <a:rPr lang="cs-CZ" sz="2000" b="1" i="1">
                                      <a:latin typeface="Cambria Math" panose="02040503050406030204" pitchFamily="18" charset="0"/>
                                      <a:ea typeface="Cambria Math" panose="02040503050406030204" pitchFamily="18" charset="0"/>
                                    </a:rPr>
                                    <m:t>𝒕</m:t>
                                  </m:r>
                                  <m:r>
                                    <a:rPr lang="cs-CZ" sz="2000" b="1" i="1">
                                      <a:latin typeface="Cambria Math" panose="02040503050406030204" pitchFamily="18" charset="0"/>
                                      <a:ea typeface="Cambria Math" panose="02040503050406030204" pitchFamily="18" charset="0"/>
                                    </a:rPr>
                                    <m:t>−</m:t>
                                  </m:r>
                                  <m:r>
                                    <a:rPr lang="cs-CZ" sz="2000" b="1" i="1">
                                      <a:latin typeface="Cambria Math" panose="02040503050406030204" pitchFamily="18" charset="0"/>
                                      <a:ea typeface="Cambria Math" panose="02040503050406030204" pitchFamily="18" charset="0"/>
                                    </a:rPr>
                                    <m:t>𝒌𝒙</m:t>
                                  </m:r>
                                </m:e>
                              </m:d>
                            </m:e>
                          </m:func>
                          <m:r>
                            <a:rPr lang="cs-CZ" sz="2000" b="1" i="0" smtClean="0">
                              <a:latin typeface="Cambria Math" panose="02040503050406030204" pitchFamily="18" charset="0"/>
                              <a:ea typeface="Cambria Math" panose="02040503050406030204" pitchFamily="18" charset="0"/>
                            </a:rPr>
                            <m:t>=</m:t>
                          </m:r>
                          <m:r>
                            <a:rPr lang="en-GB" sz="2000" b="1" i="0" smtClean="0">
                              <a:latin typeface="Cambria Math" panose="02040503050406030204" pitchFamily="18" charset="0"/>
                            </a:rPr>
                            <m:t>𝐬𝐢𝐧</m:t>
                          </m:r>
                        </m:fName>
                        <m:e>
                          <m:d>
                            <m:dPr>
                              <m:ctrlPr>
                                <a:rPr lang="en-GB" sz="2000" b="1" i="1" smtClean="0">
                                  <a:latin typeface="Cambria Math" panose="02040503050406030204" pitchFamily="18" charset="0"/>
                                </a:rPr>
                              </m:ctrlPr>
                            </m:dPr>
                            <m:e>
                              <m:f>
                                <m:fPr>
                                  <m:ctrlPr>
                                    <a:rPr lang="cs-CZ" sz="2000" b="1" i="1" smtClean="0">
                                      <a:latin typeface="Cambria Math" panose="02040503050406030204" pitchFamily="18" charset="0"/>
                                      <a:ea typeface="Cambria Math" panose="02040503050406030204" pitchFamily="18" charset="0"/>
                                    </a:rPr>
                                  </m:ctrlPr>
                                </m:fPr>
                                <m:num>
                                  <m:r>
                                    <a:rPr lang="cs-CZ" sz="2000" b="1" i="1" smtClean="0">
                                      <a:latin typeface="Cambria Math" panose="02040503050406030204" pitchFamily="18" charset="0"/>
                                      <a:ea typeface="Cambria Math" panose="02040503050406030204" pitchFamily="18" charset="0"/>
                                    </a:rPr>
                                    <m:t>𝟐</m:t>
                                  </m:r>
                                  <m:r>
                                    <a:rPr lang="cs-CZ" sz="2000" b="1" i="1" smtClean="0">
                                      <a:latin typeface="Cambria Math" panose="02040503050406030204" pitchFamily="18" charset="0"/>
                                      <a:ea typeface="Cambria Math" panose="02040503050406030204" pitchFamily="18" charset="0"/>
                                    </a:rPr>
                                    <m:t>𝝅</m:t>
                                  </m:r>
                                  <m:sSub>
                                    <m:sSubPr>
                                      <m:ctrlPr>
                                        <a:rPr lang="cs-CZ" sz="2000" b="1" i="1" smtClean="0">
                                          <a:latin typeface="Cambria Math" panose="02040503050406030204" pitchFamily="18" charset="0"/>
                                          <a:ea typeface="Cambria Math" panose="02040503050406030204" pitchFamily="18" charset="0"/>
                                        </a:rPr>
                                      </m:ctrlPr>
                                    </m:sSubPr>
                                    <m:e>
                                      <m:r>
                                        <a:rPr lang="cs-CZ" sz="2000" b="1" i="1" smtClean="0">
                                          <a:latin typeface="Cambria Math" panose="02040503050406030204" pitchFamily="18" charset="0"/>
                                          <a:ea typeface="Cambria Math" panose="02040503050406030204" pitchFamily="18" charset="0"/>
                                        </a:rPr>
                                        <m:t>𝝂</m:t>
                                      </m:r>
                                    </m:e>
                                    <m:sub>
                                      <m:r>
                                        <a:rPr lang="cs-CZ" sz="2000" b="1" i="1" smtClean="0">
                                          <a:latin typeface="Cambria Math" panose="02040503050406030204" pitchFamily="18" charset="0"/>
                                          <a:ea typeface="Cambria Math" panose="02040503050406030204" pitchFamily="18" charset="0"/>
                                        </a:rPr>
                                        <m:t>𝟎</m:t>
                                      </m:r>
                                    </m:sub>
                                  </m:sSub>
                                </m:num>
                                <m:den>
                                  <m:rad>
                                    <m:radPr>
                                      <m:degHide m:val="on"/>
                                      <m:ctrlPr>
                                        <a:rPr lang="cs-CZ" sz="2000" b="1" i="1" smtClean="0">
                                          <a:latin typeface="Cambria Math" panose="02040503050406030204" pitchFamily="18" charset="0"/>
                                          <a:ea typeface="Cambria Math" panose="02040503050406030204" pitchFamily="18" charset="0"/>
                                        </a:rPr>
                                      </m:ctrlPr>
                                    </m:radPr>
                                    <m:deg/>
                                    <m:e>
                                      <m:r>
                                        <a:rPr lang="cs-CZ" sz="2000" b="1" i="1" smtClean="0">
                                          <a:latin typeface="Cambria Math" panose="02040503050406030204" pitchFamily="18" charset="0"/>
                                          <a:ea typeface="Cambria Math" panose="02040503050406030204" pitchFamily="18" charset="0"/>
                                        </a:rPr>
                                        <m:t>𝟏</m:t>
                                      </m:r>
                                      <m:r>
                                        <a:rPr lang="cs-CZ" sz="2000" b="1" i="1" smtClean="0">
                                          <a:latin typeface="Cambria Math" panose="02040503050406030204" pitchFamily="18" charset="0"/>
                                          <a:ea typeface="Cambria Math" panose="02040503050406030204" pitchFamily="18" charset="0"/>
                                        </a:rPr>
                                        <m:t>−</m:t>
                                      </m:r>
                                      <m:sSup>
                                        <m:sSupPr>
                                          <m:ctrlPr>
                                            <a:rPr lang="cs-CZ" sz="2000" b="1" i="1" smtClean="0">
                                              <a:latin typeface="Cambria Math" panose="02040503050406030204" pitchFamily="18" charset="0"/>
                                              <a:ea typeface="Cambria Math" panose="02040503050406030204" pitchFamily="18" charset="0"/>
                                            </a:rPr>
                                          </m:ctrlPr>
                                        </m:sSupPr>
                                        <m:e>
                                          <m:r>
                                            <a:rPr lang="cs-CZ" sz="2000" b="1" i="1" smtClean="0">
                                              <a:latin typeface="Cambria Math" panose="02040503050406030204" pitchFamily="18" charset="0"/>
                                              <a:ea typeface="Cambria Math" panose="02040503050406030204" pitchFamily="18" charset="0"/>
                                            </a:rPr>
                                            <m:t>𝜷</m:t>
                                          </m:r>
                                        </m:e>
                                        <m:sup>
                                          <m:r>
                                            <a:rPr lang="cs-CZ" sz="2000" b="1" i="1" smtClean="0">
                                              <a:latin typeface="Cambria Math" panose="02040503050406030204" pitchFamily="18" charset="0"/>
                                              <a:ea typeface="Cambria Math" panose="02040503050406030204" pitchFamily="18" charset="0"/>
                                            </a:rPr>
                                            <m:t>𝟐</m:t>
                                          </m:r>
                                        </m:sup>
                                      </m:sSup>
                                    </m:e>
                                  </m:rad>
                                </m:den>
                              </m:f>
                              <m:d>
                                <m:dPr>
                                  <m:ctrlPr>
                                    <a:rPr lang="cs-CZ" sz="2000" b="1" i="1" smtClean="0">
                                      <a:latin typeface="Cambria Math" panose="02040503050406030204" pitchFamily="18" charset="0"/>
                                      <a:ea typeface="Cambria Math" panose="02040503050406030204" pitchFamily="18" charset="0"/>
                                    </a:rPr>
                                  </m:ctrlPr>
                                </m:dPr>
                                <m:e>
                                  <m:r>
                                    <a:rPr lang="cs-CZ" sz="2000" b="1" i="1" smtClean="0">
                                      <a:latin typeface="Cambria Math" panose="02040503050406030204" pitchFamily="18" charset="0"/>
                                      <a:ea typeface="Cambria Math" panose="02040503050406030204" pitchFamily="18" charset="0"/>
                                    </a:rPr>
                                    <m:t>𝒕</m:t>
                                  </m:r>
                                  <m:r>
                                    <a:rPr lang="cs-CZ" sz="2000" b="1" i="1" smtClean="0">
                                      <a:latin typeface="Cambria Math" panose="02040503050406030204" pitchFamily="18" charset="0"/>
                                      <a:ea typeface="Cambria Math" panose="02040503050406030204" pitchFamily="18" charset="0"/>
                                    </a:rPr>
                                    <m:t>−</m:t>
                                  </m:r>
                                  <m:f>
                                    <m:fPr>
                                      <m:ctrlPr>
                                        <a:rPr lang="cs-CZ" sz="2000" b="1" i="1" smtClean="0">
                                          <a:latin typeface="Cambria Math" panose="02040503050406030204" pitchFamily="18" charset="0"/>
                                          <a:ea typeface="Cambria Math" panose="02040503050406030204" pitchFamily="18" charset="0"/>
                                        </a:rPr>
                                      </m:ctrlPr>
                                    </m:fPr>
                                    <m:num>
                                      <m:r>
                                        <a:rPr lang="cs-CZ" sz="2000" b="1" i="1" smtClean="0">
                                          <a:latin typeface="Cambria Math" panose="02040503050406030204" pitchFamily="18" charset="0"/>
                                          <a:ea typeface="Cambria Math" panose="02040503050406030204" pitchFamily="18" charset="0"/>
                                        </a:rPr>
                                        <m:t>𝜷</m:t>
                                      </m:r>
                                      <m:r>
                                        <a:rPr lang="cs-CZ" sz="2000" b="1" i="1" smtClean="0">
                                          <a:latin typeface="Cambria Math" panose="02040503050406030204" pitchFamily="18" charset="0"/>
                                          <a:ea typeface="Cambria Math" panose="02040503050406030204" pitchFamily="18" charset="0"/>
                                        </a:rPr>
                                        <m:t>𝒙</m:t>
                                      </m:r>
                                    </m:num>
                                    <m:den>
                                      <m:r>
                                        <a:rPr lang="cs-CZ" sz="2000" b="1" i="1" smtClean="0">
                                          <a:latin typeface="Cambria Math" panose="02040503050406030204" pitchFamily="18" charset="0"/>
                                          <a:ea typeface="Cambria Math" panose="02040503050406030204" pitchFamily="18" charset="0"/>
                                        </a:rPr>
                                        <m:t>𝒄</m:t>
                                      </m:r>
                                    </m:den>
                                  </m:f>
                                  <m:r>
                                    <a:rPr lang="cs-CZ" sz="2000" b="1" i="1" smtClean="0">
                                      <a:latin typeface="Cambria Math" panose="02040503050406030204" pitchFamily="18" charset="0"/>
                                      <a:ea typeface="Cambria Math" panose="02040503050406030204" pitchFamily="18" charset="0"/>
                                    </a:rPr>
                                    <m:t>−</m:t>
                                  </m:r>
                                  <m:sSub>
                                    <m:sSubPr>
                                      <m:ctrlPr>
                                        <a:rPr lang="cs-CZ" sz="2000" b="1" i="1" smtClean="0">
                                          <a:latin typeface="Cambria Math" panose="02040503050406030204" pitchFamily="18" charset="0"/>
                                          <a:ea typeface="Cambria Math" panose="02040503050406030204" pitchFamily="18" charset="0"/>
                                        </a:rPr>
                                      </m:ctrlPr>
                                    </m:sSubPr>
                                    <m:e>
                                      <m:r>
                                        <a:rPr lang="cs-CZ" sz="2000" b="1" i="1" smtClean="0">
                                          <a:latin typeface="Cambria Math" panose="02040503050406030204" pitchFamily="18" charset="0"/>
                                          <a:ea typeface="Cambria Math" panose="02040503050406030204" pitchFamily="18" charset="0"/>
                                        </a:rPr>
                                        <m:t>𝝉</m:t>
                                      </m:r>
                                    </m:e>
                                    <m:sub>
                                      <m:r>
                                        <a:rPr lang="cs-CZ" sz="2000" b="1" i="1" smtClean="0">
                                          <a:latin typeface="Cambria Math" panose="02040503050406030204" pitchFamily="18" charset="0"/>
                                          <a:ea typeface="Cambria Math" panose="02040503050406030204" pitchFamily="18" charset="0"/>
                                        </a:rPr>
                                        <m:t>𝟎</m:t>
                                      </m:r>
                                    </m:sub>
                                  </m:sSub>
                                </m:e>
                              </m:d>
                            </m:e>
                          </m:d>
                        </m:e>
                      </m:func>
                      <m:r>
                        <a:rPr lang="cs-CZ" sz="2000" b="0" i="1" smtClean="0">
                          <a:latin typeface="Cambria Math" panose="02040503050406030204" pitchFamily="18" charset="0"/>
                        </a:rPr>
                        <m:t>,</m:t>
                      </m:r>
                    </m:oMath>
                  </m:oMathPara>
                </a14:m>
                <a:endParaRPr lang="en-GB" sz="2000" dirty="0"/>
              </a:p>
            </p:txBody>
          </p:sp>
        </mc:Choice>
        <mc:Fallback xmlns="">
          <p:sp>
            <p:nvSpPr>
              <p:cNvPr id="7" name="TextovéPole 6">
                <a:extLst>
                  <a:ext uri="{FF2B5EF4-FFF2-40B4-BE49-F238E27FC236}">
                    <a16:creationId xmlns:a16="http://schemas.microsoft.com/office/drawing/2014/main" id="{CE5A35EC-2BD5-8CBE-B185-2895892065A1}"/>
                  </a:ext>
                </a:extLst>
              </p:cNvPr>
              <p:cNvSpPr txBox="1">
                <a:spLocks noRot="1" noChangeAspect="1" noMove="1" noResize="1" noEditPoints="1" noAdjustHandles="1" noChangeArrowheads="1" noChangeShapeType="1" noTextEdit="1"/>
              </p:cNvSpPr>
              <p:nvPr/>
            </p:nvSpPr>
            <p:spPr>
              <a:xfrm>
                <a:off x="1795957" y="3549857"/>
                <a:ext cx="5346144" cy="990849"/>
              </a:xfrm>
              <a:prstGeom prst="rect">
                <a:avLst/>
              </a:prstGeom>
              <a:blipFill>
                <a:blip r:embed="rId3"/>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8" name="TextovéPole 7">
                <a:extLst>
                  <a:ext uri="{FF2B5EF4-FFF2-40B4-BE49-F238E27FC236}">
                    <a16:creationId xmlns:a16="http://schemas.microsoft.com/office/drawing/2014/main" id="{830F9DA0-6997-6BEF-87E4-BF47416695FF}"/>
                  </a:ext>
                </a:extLst>
              </p:cNvPr>
              <p:cNvSpPr txBox="1"/>
              <p:nvPr/>
            </p:nvSpPr>
            <p:spPr>
              <a:xfrm flipH="1">
                <a:off x="7348043" y="3662817"/>
                <a:ext cx="1037022" cy="63402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200" i="1" smtClean="0">
                          <a:latin typeface="Cambria Math" panose="02040503050406030204" pitchFamily="18" charset="0"/>
                          <a:ea typeface="Cambria Math" panose="02040503050406030204" pitchFamily="18" charset="0"/>
                        </a:rPr>
                        <m:t>𝛽</m:t>
                      </m:r>
                      <m:r>
                        <a:rPr lang="cs-CZ" sz="2200" b="0" i="1" smtClean="0">
                          <a:latin typeface="Cambria Math" panose="02040503050406030204" pitchFamily="18" charset="0"/>
                          <a:ea typeface="Cambria Math" panose="02040503050406030204" pitchFamily="18" charset="0"/>
                        </a:rPr>
                        <m:t>=</m:t>
                      </m:r>
                      <m:f>
                        <m:fPr>
                          <m:ctrlPr>
                            <a:rPr lang="cs-CZ" sz="2200" b="0" i="1" smtClean="0">
                              <a:latin typeface="Cambria Math" panose="02040503050406030204" pitchFamily="18" charset="0"/>
                              <a:ea typeface="Cambria Math" panose="02040503050406030204" pitchFamily="18" charset="0"/>
                            </a:rPr>
                          </m:ctrlPr>
                        </m:fPr>
                        <m:num>
                          <m:r>
                            <a:rPr lang="cs-CZ" sz="2200" b="0" i="1" smtClean="0">
                              <a:latin typeface="Cambria Math" panose="02040503050406030204" pitchFamily="18" charset="0"/>
                              <a:ea typeface="Cambria Math" panose="02040503050406030204" pitchFamily="18" charset="0"/>
                            </a:rPr>
                            <m:t>𝑉</m:t>
                          </m:r>
                        </m:num>
                        <m:den>
                          <m:r>
                            <a:rPr lang="cs-CZ" sz="2200" b="0" i="1" smtClean="0">
                              <a:latin typeface="Cambria Math" panose="02040503050406030204" pitchFamily="18" charset="0"/>
                              <a:ea typeface="Cambria Math" panose="02040503050406030204" pitchFamily="18" charset="0"/>
                            </a:rPr>
                            <m:t>𝑐</m:t>
                          </m:r>
                        </m:den>
                      </m:f>
                    </m:oMath>
                  </m:oMathPara>
                </a14:m>
                <a:endParaRPr lang="en-GB" sz="2200" dirty="0"/>
              </a:p>
            </p:txBody>
          </p:sp>
        </mc:Choice>
        <mc:Fallback xmlns="">
          <p:sp>
            <p:nvSpPr>
              <p:cNvPr id="8" name="TextovéPole 7">
                <a:extLst>
                  <a:ext uri="{FF2B5EF4-FFF2-40B4-BE49-F238E27FC236}">
                    <a16:creationId xmlns:a16="http://schemas.microsoft.com/office/drawing/2014/main" id="{830F9DA0-6997-6BEF-87E4-BF47416695FF}"/>
                  </a:ext>
                </a:extLst>
              </p:cNvPr>
              <p:cNvSpPr txBox="1">
                <a:spLocks noRot="1" noChangeAspect="1" noMove="1" noResize="1" noEditPoints="1" noAdjustHandles="1" noChangeArrowheads="1" noChangeShapeType="1" noTextEdit="1"/>
              </p:cNvSpPr>
              <p:nvPr/>
            </p:nvSpPr>
            <p:spPr>
              <a:xfrm flipH="1">
                <a:off x="7348043" y="3662817"/>
                <a:ext cx="1037022" cy="634020"/>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2" name="TextovéPole 11">
                <a:extLst>
                  <a:ext uri="{FF2B5EF4-FFF2-40B4-BE49-F238E27FC236}">
                    <a16:creationId xmlns:a16="http://schemas.microsoft.com/office/drawing/2014/main" id="{7352B036-EC24-8348-928A-3F6A8BA530AF}"/>
                  </a:ext>
                </a:extLst>
              </p:cNvPr>
              <p:cNvSpPr txBox="1"/>
              <p:nvPr/>
            </p:nvSpPr>
            <p:spPr>
              <a:xfrm>
                <a:off x="570304" y="5137940"/>
                <a:ext cx="8321381" cy="8650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b="1" i="1" smtClean="0">
                              <a:latin typeface="Cambria Math" panose="02040503050406030204" pitchFamily="18" charset="0"/>
                            </a:rPr>
                          </m:ctrlPr>
                        </m:sSubPr>
                        <m:e>
                          <m:r>
                            <a:rPr lang="cs-CZ" sz="2400" b="1" i="1" smtClean="0">
                              <a:latin typeface="Cambria Math" panose="02040503050406030204" pitchFamily="18" charset="0"/>
                            </a:rPr>
                            <m:t>𝑽</m:t>
                          </m:r>
                        </m:e>
                        <m:sub>
                          <m:r>
                            <a:rPr lang="cs-CZ" sz="2400" b="1" i="1" smtClean="0">
                              <a:latin typeface="Cambria Math" panose="02040503050406030204" pitchFamily="18" charset="0"/>
                            </a:rPr>
                            <m:t>𝒑𝒉𝒂𝒔𝒆</m:t>
                          </m:r>
                        </m:sub>
                      </m:sSub>
                      <m:r>
                        <a:rPr lang="en-GB" sz="2400" b="1" i="1" smtClean="0">
                          <a:latin typeface="Cambria Math" panose="02040503050406030204" pitchFamily="18" charset="0"/>
                          <a:ea typeface="Cambria Math" panose="02040503050406030204" pitchFamily="18" charset="0"/>
                        </a:rPr>
                        <m:t>≡</m:t>
                      </m:r>
                      <m:f>
                        <m:fPr>
                          <m:ctrlPr>
                            <a:rPr lang="en-GB" sz="2400" b="1" i="1" smtClean="0">
                              <a:latin typeface="Cambria Math" panose="02040503050406030204" pitchFamily="18" charset="0"/>
                              <a:ea typeface="Cambria Math" panose="02040503050406030204" pitchFamily="18" charset="0"/>
                            </a:rPr>
                          </m:ctrlPr>
                        </m:fPr>
                        <m:num>
                          <m:r>
                            <a:rPr lang="en-GB" sz="2400" b="1" i="1" smtClean="0">
                              <a:latin typeface="Cambria Math" panose="02040503050406030204" pitchFamily="18" charset="0"/>
                              <a:ea typeface="Cambria Math" panose="02040503050406030204" pitchFamily="18" charset="0"/>
                            </a:rPr>
                            <m:t>𝝎</m:t>
                          </m:r>
                        </m:num>
                        <m:den>
                          <m:r>
                            <a:rPr lang="cs-CZ" sz="2400" b="1" i="1" smtClean="0">
                              <a:latin typeface="Cambria Math" panose="02040503050406030204" pitchFamily="18" charset="0"/>
                              <a:ea typeface="Cambria Math" panose="02040503050406030204" pitchFamily="18" charset="0"/>
                            </a:rPr>
                            <m:t>𝒌</m:t>
                          </m:r>
                        </m:den>
                      </m:f>
                      <m:r>
                        <a:rPr lang="cs-CZ" sz="2400" b="1" i="1" smtClean="0">
                          <a:latin typeface="Cambria Math" panose="02040503050406030204" pitchFamily="18" charset="0"/>
                        </a:rPr>
                        <m:t>= </m:t>
                      </m:r>
                      <m:f>
                        <m:fPr>
                          <m:ctrlPr>
                            <a:rPr lang="cs-CZ" sz="2400" b="1" i="1" smtClean="0">
                              <a:latin typeface="Cambria Math" panose="02040503050406030204" pitchFamily="18" charset="0"/>
                            </a:rPr>
                          </m:ctrlPr>
                        </m:fPr>
                        <m:num>
                          <m:r>
                            <a:rPr lang="cs-CZ" sz="2400" b="1" i="1" smtClean="0">
                              <a:latin typeface="Cambria Math" panose="02040503050406030204" pitchFamily="18" charset="0"/>
                            </a:rPr>
                            <m:t>𝒄</m:t>
                          </m:r>
                        </m:num>
                        <m:den>
                          <m:r>
                            <a:rPr lang="cs-CZ" sz="2400" b="1" i="1" smtClean="0">
                              <a:latin typeface="Cambria Math" panose="02040503050406030204" pitchFamily="18" charset="0"/>
                              <a:ea typeface="Cambria Math" panose="02040503050406030204" pitchFamily="18" charset="0"/>
                            </a:rPr>
                            <m:t>𝜷</m:t>
                          </m:r>
                        </m:den>
                      </m:f>
                      <m:r>
                        <a:rPr lang="cs-CZ" sz="2400" b="1" i="1" smtClean="0">
                          <a:latin typeface="Cambria Math" panose="02040503050406030204" pitchFamily="18" charset="0"/>
                        </a:rPr>
                        <m:t>=</m:t>
                      </m:r>
                      <m:f>
                        <m:fPr>
                          <m:ctrlPr>
                            <a:rPr lang="cs-CZ" sz="2400" b="1" i="1" smtClean="0">
                              <a:latin typeface="Cambria Math" panose="02040503050406030204" pitchFamily="18" charset="0"/>
                            </a:rPr>
                          </m:ctrlPr>
                        </m:fPr>
                        <m:num>
                          <m:sSup>
                            <m:sSupPr>
                              <m:ctrlPr>
                                <a:rPr lang="cs-CZ" sz="2400" b="1" i="1" smtClean="0">
                                  <a:latin typeface="Cambria Math" panose="02040503050406030204" pitchFamily="18" charset="0"/>
                                </a:rPr>
                              </m:ctrlPr>
                            </m:sSupPr>
                            <m:e>
                              <m:r>
                                <a:rPr lang="cs-CZ" sz="2400" b="1" i="1" smtClean="0">
                                  <a:latin typeface="Cambria Math" panose="02040503050406030204" pitchFamily="18" charset="0"/>
                                </a:rPr>
                                <m:t>𝒄</m:t>
                              </m:r>
                            </m:e>
                            <m:sup>
                              <m:r>
                                <a:rPr lang="cs-CZ" sz="2400" b="1" i="1" smtClean="0">
                                  <a:latin typeface="Cambria Math" panose="02040503050406030204" pitchFamily="18" charset="0"/>
                                </a:rPr>
                                <m:t>𝟐</m:t>
                              </m:r>
                            </m:sup>
                          </m:sSup>
                        </m:num>
                        <m:den>
                          <m:r>
                            <a:rPr lang="cs-CZ" sz="2400" b="1" i="1" smtClean="0">
                              <a:latin typeface="Cambria Math" panose="02040503050406030204" pitchFamily="18" charset="0"/>
                            </a:rPr>
                            <m:t>𝑽</m:t>
                          </m:r>
                        </m:den>
                      </m:f>
                      <m:r>
                        <a:rPr lang="cs-CZ" sz="2400" b="0" i="1" smtClean="0">
                          <a:latin typeface="Cambria Math" panose="02040503050406030204" pitchFamily="18" charset="0"/>
                        </a:rPr>
                        <m:t> , </m:t>
                      </m:r>
                      <m:r>
                        <a:rPr lang="cs-CZ" sz="2400" b="0" i="1" smtClean="0">
                          <a:latin typeface="Cambria Math" panose="02040503050406030204" pitchFamily="18" charset="0"/>
                          <a:ea typeface="Cambria Math" panose="02040503050406030204" pitchFamily="18" charset="0"/>
                        </a:rPr>
                        <m:t>𝜆</m:t>
                      </m:r>
                      <m:r>
                        <a:rPr lang="cs-CZ" sz="2400" b="0" i="1" smtClean="0">
                          <a:latin typeface="Cambria Math" panose="02040503050406030204" pitchFamily="18" charset="0"/>
                          <a:ea typeface="Cambria Math" panose="02040503050406030204" pitchFamily="18" charset="0"/>
                        </a:rPr>
                        <m:t>=</m:t>
                      </m:r>
                      <m:f>
                        <m:fPr>
                          <m:ctrlPr>
                            <a:rPr lang="cs-CZ" sz="2400" b="0" i="1" smtClean="0">
                              <a:latin typeface="Cambria Math" panose="02040503050406030204" pitchFamily="18" charset="0"/>
                              <a:ea typeface="Cambria Math" panose="02040503050406030204" pitchFamily="18" charset="0"/>
                            </a:rPr>
                          </m:ctrlPr>
                        </m:fPr>
                        <m:num>
                          <m:r>
                            <a:rPr lang="cs-CZ" sz="2400" b="0" i="1" smtClean="0">
                              <a:latin typeface="Cambria Math" panose="02040503050406030204" pitchFamily="18" charset="0"/>
                              <a:ea typeface="Cambria Math" panose="02040503050406030204" pitchFamily="18" charset="0"/>
                            </a:rPr>
                            <m:t>2</m:t>
                          </m:r>
                          <m:r>
                            <a:rPr lang="cs-CZ" sz="2400" b="0" i="1" smtClean="0">
                              <a:latin typeface="Cambria Math" panose="02040503050406030204" pitchFamily="18" charset="0"/>
                              <a:ea typeface="Cambria Math" panose="02040503050406030204" pitchFamily="18" charset="0"/>
                            </a:rPr>
                            <m:t>𝜋</m:t>
                          </m:r>
                        </m:num>
                        <m:den>
                          <m:r>
                            <a:rPr lang="cs-CZ" sz="2400" b="0" i="1" smtClean="0">
                              <a:latin typeface="Cambria Math" panose="02040503050406030204" pitchFamily="18" charset="0"/>
                              <a:ea typeface="Cambria Math" panose="02040503050406030204" pitchFamily="18" charset="0"/>
                            </a:rPr>
                            <m:t>𝑘</m:t>
                          </m:r>
                        </m:den>
                      </m:f>
                      <m:r>
                        <a:rPr lang="cs-CZ" sz="2400" b="0" i="1" smtClean="0">
                          <a:latin typeface="Cambria Math" panose="02040503050406030204" pitchFamily="18" charset="0"/>
                          <a:ea typeface="Cambria Math" panose="02040503050406030204" pitchFamily="18" charset="0"/>
                        </a:rPr>
                        <m:t>=</m:t>
                      </m:r>
                      <m:f>
                        <m:fPr>
                          <m:ctrlPr>
                            <a:rPr lang="cs-CZ" sz="2400" b="0" i="1" smtClean="0">
                              <a:latin typeface="Cambria Math" panose="02040503050406030204" pitchFamily="18" charset="0"/>
                              <a:ea typeface="Cambria Math" panose="02040503050406030204" pitchFamily="18" charset="0"/>
                            </a:rPr>
                          </m:ctrlPr>
                        </m:fPr>
                        <m:num>
                          <m:rad>
                            <m:radPr>
                              <m:degHide m:val="on"/>
                              <m:ctrlPr>
                                <a:rPr lang="cs-CZ" sz="2400" b="0" i="1" smtClean="0">
                                  <a:latin typeface="Cambria Math" panose="02040503050406030204" pitchFamily="18" charset="0"/>
                                  <a:ea typeface="Cambria Math" panose="02040503050406030204" pitchFamily="18" charset="0"/>
                                </a:rPr>
                              </m:ctrlPr>
                            </m:radPr>
                            <m:deg/>
                            <m:e>
                              <m:r>
                                <a:rPr lang="cs-CZ" sz="2400" b="0" i="1" smtClean="0">
                                  <a:latin typeface="Cambria Math" panose="02040503050406030204" pitchFamily="18" charset="0"/>
                                  <a:ea typeface="Cambria Math" panose="02040503050406030204" pitchFamily="18" charset="0"/>
                                </a:rPr>
                                <m:t>1−</m:t>
                              </m:r>
                              <m:sSup>
                                <m:sSupPr>
                                  <m:ctrlPr>
                                    <a:rPr lang="cs-CZ" sz="2400" b="0" i="1" smtClean="0">
                                      <a:latin typeface="Cambria Math" panose="02040503050406030204" pitchFamily="18" charset="0"/>
                                      <a:ea typeface="Cambria Math" panose="02040503050406030204" pitchFamily="18" charset="0"/>
                                    </a:rPr>
                                  </m:ctrlPr>
                                </m:sSupPr>
                                <m:e>
                                  <m:r>
                                    <a:rPr lang="cs-CZ" sz="2400" b="0" i="1" smtClean="0">
                                      <a:latin typeface="Cambria Math" panose="02040503050406030204" pitchFamily="18" charset="0"/>
                                      <a:ea typeface="Cambria Math" panose="02040503050406030204" pitchFamily="18" charset="0"/>
                                    </a:rPr>
                                    <m:t>𝛽</m:t>
                                  </m:r>
                                </m:e>
                                <m:sup>
                                  <m:r>
                                    <a:rPr lang="cs-CZ" sz="2400" b="0" i="1" smtClean="0">
                                      <a:latin typeface="Cambria Math" panose="02040503050406030204" pitchFamily="18" charset="0"/>
                                      <a:ea typeface="Cambria Math" panose="02040503050406030204" pitchFamily="18" charset="0"/>
                                    </a:rPr>
                                    <m:t>2</m:t>
                                  </m:r>
                                </m:sup>
                              </m:sSup>
                            </m:e>
                          </m:rad>
                          <m:r>
                            <a:rPr lang="cs-CZ" sz="2400" b="0" i="1" smtClean="0">
                              <a:latin typeface="Cambria Math" panose="02040503050406030204" pitchFamily="18" charset="0"/>
                              <a:ea typeface="Cambria Math" panose="02040503050406030204" pitchFamily="18" charset="0"/>
                            </a:rPr>
                            <m:t> </m:t>
                          </m:r>
                          <m:sSup>
                            <m:sSupPr>
                              <m:ctrlPr>
                                <a:rPr lang="cs-CZ" sz="2400" b="0" i="1" smtClean="0">
                                  <a:latin typeface="Cambria Math" panose="02040503050406030204" pitchFamily="18" charset="0"/>
                                  <a:ea typeface="Cambria Math" panose="02040503050406030204" pitchFamily="18" charset="0"/>
                                </a:rPr>
                              </m:ctrlPr>
                            </m:sSupPr>
                            <m:e>
                              <m:r>
                                <a:rPr lang="cs-CZ" sz="2400" b="0" i="1" smtClean="0">
                                  <a:latin typeface="Cambria Math" panose="02040503050406030204" pitchFamily="18" charset="0"/>
                                  <a:ea typeface="Cambria Math" panose="02040503050406030204" pitchFamily="18" charset="0"/>
                                </a:rPr>
                                <m:t>𝑐</m:t>
                              </m:r>
                            </m:e>
                            <m:sup>
                              <m:r>
                                <a:rPr lang="cs-CZ" sz="2400" b="0" i="1" smtClean="0">
                                  <a:latin typeface="Cambria Math" panose="02040503050406030204" pitchFamily="18" charset="0"/>
                                  <a:ea typeface="Cambria Math" panose="02040503050406030204" pitchFamily="18" charset="0"/>
                                </a:rPr>
                                <m:t>2</m:t>
                              </m:r>
                            </m:sup>
                          </m:sSup>
                        </m:num>
                        <m:den>
                          <m:sSub>
                            <m:sSubPr>
                              <m:ctrlPr>
                                <a:rPr lang="cs-CZ" sz="2400" b="0" i="1" smtClean="0">
                                  <a:latin typeface="Cambria Math" panose="02040503050406030204" pitchFamily="18" charset="0"/>
                                  <a:ea typeface="Cambria Math" panose="02040503050406030204" pitchFamily="18" charset="0"/>
                                </a:rPr>
                              </m:ctrlPr>
                            </m:sSubPr>
                            <m:e>
                              <m:r>
                                <a:rPr lang="cs-CZ" sz="2400" b="0" i="1" smtClean="0">
                                  <a:latin typeface="Cambria Math" panose="02040503050406030204" pitchFamily="18" charset="0"/>
                                  <a:ea typeface="Cambria Math" panose="02040503050406030204" pitchFamily="18" charset="0"/>
                                </a:rPr>
                                <m:t>𝜈</m:t>
                              </m:r>
                            </m:e>
                            <m:sub>
                              <m:r>
                                <a:rPr lang="cs-CZ" sz="2400" b="0" i="1" smtClean="0">
                                  <a:latin typeface="Cambria Math" panose="02040503050406030204" pitchFamily="18" charset="0"/>
                                  <a:ea typeface="Cambria Math" panose="02040503050406030204" pitchFamily="18" charset="0"/>
                                </a:rPr>
                                <m:t>0</m:t>
                              </m:r>
                            </m:sub>
                          </m:sSub>
                          <m:r>
                            <a:rPr lang="cs-CZ" sz="2400" b="0" i="1" smtClean="0">
                              <a:latin typeface="Cambria Math" panose="02040503050406030204" pitchFamily="18" charset="0"/>
                              <a:ea typeface="Cambria Math" panose="02040503050406030204" pitchFamily="18" charset="0"/>
                            </a:rPr>
                            <m:t>𝑉</m:t>
                          </m:r>
                          <m:r>
                            <a:rPr lang="cs-CZ" sz="2400" b="0" i="1" smtClean="0">
                              <a:latin typeface="Cambria Math" panose="02040503050406030204" pitchFamily="18" charset="0"/>
                              <a:ea typeface="Cambria Math" panose="02040503050406030204" pitchFamily="18" charset="0"/>
                            </a:rPr>
                            <m:t>  </m:t>
                          </m:r>
                        </m:den>
                      </m:f>
                      <m:r>
                        <a:rPr lang="cs-CZ" sz="2400" b="0" i="1" smtClean="0">
                          <a:latin typeface="Cambria Math" panose="02040503050406030204" pitchFamily="18" charset="0"/>
                        </a:rPr>
                        <m:t>=</m:t>
                      </m:r>
                      <m:f>
                        <m:fPr>
                          <m:ctrlPr>
                            <a:rPr lang="cs-CZ" sz="2400" b="0" i="1" smtClean="0">
                              <a:latin typeface="Cambria Math" panose="02040503050406030204" pitchFamily="18" charset="0"/>
                            </a:rPr>
                          </m:ctrlPr>
                        </m:fPr>
                        <m:num>
                          <m:r>
                            <a:rPr lang="cs-CZ" sz="2400" b="0" i="1" smtClean="0">
                              <a:latin typeface="Cambria Math" panose="02040503050406030204" pitchFamily="18" charset="0"/>
                              <a:ea typeface="Cambria Math" panose="02040503050406030204" pitchFamily="18" charset="0"/>
                            </a:rPr>
                            <m:t>h</m:t>
                          </m:r>
                          <m:rad>
                            <m:radPr>
                              <m:degHide m:val="on"/>
                              <m:ctrlPr>
                                <a:rPr lang="cs-CZ" sz="2400" i="1">
                                  <a:latin typeface="Cambria Math" panose="02040503050406030204" pitchFamily="18" charset="0"/>
                                  <a:ea typeface="Cambria Math" panose="02040503050406030204" pitchFamily="18" charset="0"/>
                                </a:rPr>
                              </m:ctrlPr>
                            </m:radPr>
                            <m:deg/>
                            <m:e>
                              <m:r>
                                <a:rPr lang="cs-CZ" sz="2400" i="1">
                                  <a:latin typeface="Cambria Math" panose="02040503050406030204" pitchFamily="18" charset="0"/>
                                  <a:ea typeface="Cambria Math" panose="02040503050406030204" pitchFamily="18" charset="0"/>
                                </a:rPr>
                                <m:t>1−</m:t>
                              </m:r>
                              <m:sSup>
                                <m:sSupPr>
                                  <m:ctrlPr>
                                    <a:rPr lang="cs-CZ" sz="2400" i="1">
                                      <a:latin typeface="Cambria Math" panose="02040503050406030204" pitchFamily="18" charset="0"/>
                                      <a:ea typeface="Cambria Math" panose="02040503050406030204" pitchFamily="18" charset="0"/>
                                    </a:rPr>
                                  </m:ctrlPr>
                                </m:sSupPr>
                                <m:e>
                                  <m:r>
                                    <a:rPr lang="cs-CZ" sz="2400" i="1">
                                      <a:latin typeface="Cambria Math" panose="02040503050406030204" pitchFamily="18" charset="0"/>
                                      <a:ea typeface="Cambria Math" panose="02040503050406030204" pitchFamily="18" charset="0"/>
                                    </a:rPr>
                                    <m:t>𝛽</m:t>
                                  </m:r>
                                </m:e>
                                <m:sup>
                                  <m:r>
                                    <a:rPr lang="cs-CZ" sz="2400" i="1">
                                      <a:latin typeface="Cambria Math" panose="02040503050406030204" pitchFamily="18" charset="0"/>
                                      <a:ea typeface="Cambria Math" panose="02040503050406030204" pitchFamily="18" charset="0"/>
                                    </a:rPr>
                                    <m:t>2</m:t>
                                  </m:r>
                                </m:sup>
                              </m:sSup>
                            </m:e>
                          </m:rad>
                        </m:num>
                        <m:den>
                          <m:r>
                            <a:rPr lang="cs-CZ" sz="2400" b="0" i="1" smtClean="0">
                              <a:latin typeface="Cambria Math" panose="02040503050406030204" pitchFamily="18" charset="0"/>
                            </a:rPr>
                            <m:t>𝑚𝑉</m:t>
                          </m:r>
                        </m:den>
                      </m:f>
                      <m:r>
                        <a:rPr lang="cs-CZ" sz="2400" b="0" i="1" smtClean="0">
                          <a:latin typeface="Cambria Math" panose="02040503050406030204" pitchFamily="18" charset="0"/>
                        </a:rPr>
                        <m:t>=</m:t>
                      </m:r>
                      <m:f>
                        <m:fPr>
                          <m:ctrlPr>
                            <a:rPr lang="cs-CZ" sz="2400" b="0" i="1" smtClean="0">
                              <a:latin typeface="Cambria Math" panose="02040503050406030204" pitchFamily="18" charset="0"/>
                            </a:rPr>
                          </m:ctrlPr>
                        </m:fPr>
                        <m:num>
                          <m:r>
                            <a:rPr lang="cs-CZ" sz="2400" b="0" i="1" smtClean="0">
                              <a:latin typeface="Cambria Math" panose="02040503050406030204" pitchFamily="18" charset="0"/>
                              <a:ea typeface="Cambria Math" panose="02040503050406030204" pitchFamily="18" charset="0"/>
                            </a:rPr>
                            <m:t>h</m:t>
                          </m:r>
                        </m:num>
                        <m:den>
                          <m:r>
                            <a:rPr lang="cs-CZ" sz="2400" b="0" i="1" smtClean="0">
                              <a:latin typeface="Cambria Math" panose="02040503050406030204" pitchFamily="18" charset="0"/>
                            </a:rPr>
                            <m:t>𝑝</m:t>
                          </m:r>
                        </m:den>
                      </m:f>
                    </m:oMath>
                  </m:oMathPara>
                </a14:m>
                <a:endParaRPr lang="en-GB" sz="2400" dirty="0"/>
              </a:p>
            </p:txBody>
          </p:sp>
        </mc:Choice>
        <mc:Fallback xmlns="">
          <p:sp>
            <p:nvSpPr>
              <p:cNvPr id="12" name="TextovéPole 11">
                <a:extLst>
                  <a:ext uri="{FF2B5EF4-FFF2-40B4-BE49-F238E27FC236}">
                    <a16:creationId xmlns:a16="http://schemas.microsoft.com/office/drawing/2014/main" id="{7352B036-EC24-8348-928A-3F6A8BA530AF}"/>
                  </a:ext>
                </a:extLst>
              </p:cNvPr>
              <p:cNvSpPr txBox="1">
                <a:spLocks noRot="1" noChangeAspect="1" noMove="1" noResize="1" noEditPoints="1" noAdjustHandles="1" noChangeArrowheads="1" noChangeShapeType="1" noTextEdit="1"/>
              </p:cNvSpPr>
              <p:nvPr/>
            </p:nvSpPr>
            <p:spPr>
              <a:xfrm>
                <a:off x="570304" y="5137940"/>
                <a:ext cx="8321381" cy="865045"/>
              </a:xfrm>
              <a:prstGeom prst="rect">
                <a:avLst/>
              </a:prstGeom>
              <a:blipFill>
                <a:blip r:embed="rId5"/>
                <a:stretch>
                  <a:fillRect/>
                </a:stretch>
              </a:blipFill>
            </p:spPr>
            <p:txBody>
              <a:bodyPr/>
              <a:lstStyle/>
              <a:p>
                <a:r>
                  <a:rPr lang="en-AU">
                    <a:noFill/>
                  </a:rPr>
                  <a:t> </a:t>
                </a:r>
              </a:p>
            </p:txBody>
          </p:sp>
        </mc:Fallback>
      </mc:AlternateContent>
      <p:sp>
        <p:nvSpPr>
          <p:cNvPr id="13" name="TextovéPole 12">
            <a:extLst>
              <a:ext uri="{FF2B5EF4-FFF2-40B4-BE49-F238E27FC236}">
                <a16:creationId xmlns:a16="http://schemas.microsoft.com/office/drawing/2014/main" id="{64CB7C59-DEC7-6CF8-CC90-803C37E5EEA9}"/>
              </a:ext>
            </a:extLst>
          </p:cNvPr>
          <p:cNvSpPr txBox="1"/>
          <p:nvPr/>
        </p:nvSpPr>
        <p:spPr>
          <a:xfrm>
            <a:off x="570304" y="4584519"/>
            <a:ext cx="1167307" cy="400110"/>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and </a:t>
            </a:r>
            <a:r>
              <a:rPr lang="cs-CZ" sz="2000" dirty="0" err="1">
                <a:latin typeface="Arial" panose="020B0604020202020204" pitchFamily="34" charset="0"/>
                <a:cs typeface="Arial" panose="020B0604020202020204" pitchFamily="34" charset="0"/>
              </a:rPr>
              <a:t>thus</a:t>
            </a:r>
            <a:endParaRPr lang="en-GB" sz="2000" dirty="0">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1975DA83-4F7B-BFCA-09CE-8B943814F3A7}"/>
              </a:ext>
            </a:extLst>
          </p:cNvPr>
          <p:cNvSpPr>
            <a:spLocks noGrp="1"/>
          </p:cNvSpPr>
          <p:nvPr>
            <p:ph type="sldNum" sz="quarter" idx="12"/>
          </p:nvPr>
        </p:nvSpPr>
        <p:spPr/>
        <p:txBody>
          <a:bodyPr/>
          <a:lstStyle/>
          <a:p>
            <a:fld id="{E32C4829-0E20-40A4-81C2-06447E714AD2}" type="slidenum">
              <a:rPr lang="cs-CZ" smtClean="0"/>
              <a:t>40</a:t>
            </a:fld>
            <a:endParaRPr lang="cs-CZ"/>
          </a:p>
        </p:txBody>
      </p:sp>
      <p:sp>
        <p:nvSpPr>
          <p:cNvPr id="4" name="Zástupný symbol pro datum 3">
            <a:extLst>
              <a:ext uri="{FF2B5EF4-FFF2-40B4-BE49-F238E27FC236}">
                <a16:creationId xmlns:a16="http://schemas.microsoft.com/office/drawing/2014/main" id="{7CCA4D33-32CD-B1E8-19CF-96EEDF8D6F19}"/>
              </a:ext>
            </a:extLst>
          </p:cNvPr>
          <p:cNvSpPr>
            <a:spLocks noGrp="1"/>
          </p:cNvSpPr>
          <p:nvPr>
            <p:ph type="dt" sz="half" idx="10"/>
          </p:nvPr>
        </p:nvSpPr>
        <p:spPr/>
        <p:txBody>
          <a:bodyPr/>
          <a:lstStyle/>
          <a:p>
            <a:r>
              <a:rPr lang="cs-CZ"/>
              <a:t>27.11.2024</a:t>
            </a:r>
          </a:p>
        </p:txBody>
      </p:sp>
      <p:sp>
        <p:nvSpPr>
          <p:cNvPr id="5" name="Zástupný symbol pro zápatí 4">
            <a:extLst>
              <a:ext uri="{FF2B5EF4-FFF2-40B4-BE49-F238E27FC236}">
                <a16:creationId xmlns:a16="http://schemas.microsoft.com/office/drawing/2014/main" id="{09CE5B86-1DC1-263F-7CD9-C8601803A152}"/>
              </a:ext>
            </a:extLst>
          </p:cNvPr>
          <p:cNvSpPr>
            <a:spLocks noGrp="1"/>
          </p:cNvSpPr>
          <p:nvPr>
            <p:ph type="ftr" sz="quarter" idx="11"/>
          </p:nvPr>
        </p:nvSpPr>
        <p:spPr/>
        <p:txBody>
          <a:bodyPr/>
          <a:lstStyle/>
          <a:p>
            <a:r>
              <a:rPr lang="cs-CZ"/>
              <a:t>Divisional seminar</a:t>
            </a:r>
          </a:p>
        </p:txBody>
      </p:sp>
      <mc:AlternateContent xmlns:mc="http://schemas.openxmlformats.org/markup-compatibility/2006" xmlns:a14="http://schemas.microsoft.com/office/drawing/2010/main">
        <mc:Choice Requires="a14">
          <p:sp>
            <p:nvSpPr>
              <p:cNvPr id="10" name="TextovéPole 9">
                <a:extLst>
                  <a:ext uri="{FF2B5EF4-FFF2-40B4-BE49-F238E27FC236}">
                    <a16:creationId xmlns:a16="http://schemas.microsoft.com/office/drawing/2014/main" id="{A57F6ADC-4F82-03DF-DD19-ECC550EF9C53}"/>
                  </a:ext>
                </a:extLst>
              </p:cNvPr>
              <p:cNvSpPr txBox="1"/>
              <p:nvPr/>
            </p:nvSpPr>
            <p:spPr>
              <a:xfrm>
                <a:off x="231565" y="174471"/>
                <a:ext cx="8474927" cy="707886"/>
              </a:xfrm>
              <a:prstGeom prst="rect">
                <a:avLst/>
              </a:prstGeom>
              <a:noFill/>
            </p:spPr>
            <p:txBody>
              <a:bodyPr wrap="square">
                <a:spAutoFit/>
              </a:bodyPr>
              <a:lstStyle/>
              <a:p>
                <a:pPr algn="l"/>
                <a:r>
                  <a:rPr lang="cs-CZ" sz="2000" b="0" u="none" strike="noStrike" baseline="0" dirty="0">
                    <a:latin typeface="Arial" panose="020B0604020202020204" pitchFamily="34" charset="0"/>
                    <a:cs typeface="Arial" panose="020B0604020202020204" pitchFamily="34" charset="0"/>
                  </a:rPr>
                  <a:t>De </a:t>
                </a:r>
                <a:r>
                  <a:rPr lang="cs-CZ" sz="2000" b="0" u="none" strike="noStrike" baseline="0" dirty="0" err="1">
                    <a:latin typeface="Arial" panose="020B0604020202020204" pitchFamily="34" charset="0"/>
                    <a:cs typeface="Arial" panose="020B0604020202020204" pitchFamily="34" charset="0"/>
                  </a:rPr>
                  <a:t>Broglie</a:t>
                </a:r>
                <a:r>
                  <a:rPr lang="cs-CZ" sz="2000" b="0" u="none" strike="noStrike" baseline="0" dirty="0">
                    <a:latin typeface="Arial" panose="020B0604020202020204" pitchFamily="34" charset="0"/>
                    <a:cs typeface="Arial" panose="020B0604020202020204" pitchFamily="34" charset="0"/>
                  </a:rPr>
                  <a:t> </a:t>
                </a:r>
                <a:r>
                  <a:rPr lang="cs-CZ" sz="2000" b="0" u="none" strike="noStrike" baseline="0" dirty="0" err="1">
                    <a:latin typeface="Arial" panose="020B0604020202020204" pitchFamily="34" charset="0"/>
                    <a:cs typeface="Arial" panose="020B0604020202020204" pitchFamily="34" charset="0"/>
                  </a:rPr>
                  <a:t>assumed</a:t>
                </a:r>
                <a:r>
                  <a:rPr lang="cs-CZ" sz="2000" b="0" u="none" strike="noStrike" baseline="0" dirty="0">
                    <a:latin typeface="Arial" panose="020B0604020202020204" pitchFamily="34" charset="0"/>
                    <a:cs typeface="Arial" panose="020B0604020202020204" pitchFamily="34" charset="0"/>
                  </a:rPr>
                  <a:t> </a:t>
                </a:r>
                <a:r>
                  <a:rPr lang="cs-CZ" sz="2000" b="0" u="none" strike="noStrike" baseline="0" dirty="0" err="1">
                    <a:latin typeface="Arial" panose="020B0604020202020204" pitchFamily="34" charset="0"/>
                    <a:cs typeface="Arial" panose="020B0604020202020204" pitchFamily="34" charset="0"/>
                  </a:rPr>
                  <a:t>that</a:t>
                </a:r>
                <a:r>
                  <a:rPr lang="cs-CZ" sz="2000" b="0" u="none" strike="noStrike" baseline="0" dirty="0">
                    <a:latin typeface="Arial" panose="020B0604020202020204" pitchFamily="34" charset="0"/>
                    <a:cs typeface="Arial" panose="020B0604020202020204" pitchFamily="34" charset="0"/>
                  </a:rPr>
                  <a:t> </a:t>
                </a:r>
                <a:r>
                  <a:rPr lang="cs-CZ" sz="2000" b="0" u="none" strike="noStrike" baseline="0" dirty="0" err="1">
                    <a:latin typeface="Arial" panose="020B0604020202020204" pitchFamily="34" charset="0"/>
                    <a:cs typeface="Arial" panose="020B0604020202020204" pitchFamily="34" charset="0"/>
                  </a:rPr>
                  <a:t>particle</a:t>
                </a:r>
                <a:r>
                  <a:rPr lang="cs-CZ" sz="2000" b="0" u="none" strike="noStrike" baseline="0" dirty="0">
                    <a:latin typeface="Arial" panose="020B0604020202020204" pitchFamily="34" charset="0"/>
                    <a:cs typeface="Arial" panose="020B0604020202020204" pitchFamily="34" charset="0"/>
                  </a:rPr>
                  <a:t> </a:t>
                </a:r>
                <a:r>
                  <a:rPr lang="cs-CZ" sz="2000" b="0" u="none" strike="noStrike" baseline="0" dirty="0" err="1">
                    <a:latin typeface="Arial" panose="020B0604020202020204" pitchFamily="34" charset="0"/>
                    <a:cs typeface="Arial" panose="020B0604020202020204" pitchFamily="34" charset="0"/>
                  </a:rPr>
                  <a:t>with</a:t>
                </a:r>
                <a:r>
                  <a:rPr lang="cs-CZ" sz="2000" b="0" u="none" strike="noStrike" baseline="0" dirty="0">
                    <a:latin typeface="Arial" panose="020B0604020202020204" pitchFamily="34" charset="0"/>
                    <a:cs typeface="Arial" panose="020B0604020202020204" pitchFamily="34" charset="0"/>
                  </a:rPr>
                  <a:t> </a:t>
                </a:r>
                <a:r>
                  <a:rPr lang="cs-CZ" sz="2000" b="0" u="none" strike="noStrike" baseline="0" dirty="0" err="1">
                    <a:latin typeface="Arial" panose="020B0604020202020204" pitchFamily="34" charset="0"/>
                    <a:cs typeface="Arial" panose="020B0604020202020204" pitchFamily="34" charset="0"/>
                  </a:rPr>
                  <a:t>mass</a:t>
                </a:r>
                <a:r>
                  <a:rPr lang="cs-CZ" sz="2000" b="0" u="none" strike="noStrike" baseline="0" dirty="0">
                    <a:latin typeface="Arial" panose="020B0604020202020204" pitchFamily="34" charset="0"/>
                    <a:cs typeface="Arial" panose="020B0604020202020204" pitchFamily="34" charset="0"/>
                  </a:rPr>
                  <a:t> </a:t>
                </a:r>
                <a14:m>
                  <m:oMath xmlns:m="http://schemas.openxmlformats.org/officeDocument/2006/math">
                    <m:r>
                      <m:rPr>
                        <m:sty m:val="p"/>
                      </m:rPr>
                      <a:rPr lang="cs-CZ" sz="2000" b="0" i="0" u="none" strike="noStrike" baseline="0" smtClean="0">
                        <a:latin typeface="Cambria Math" panose="02040503050406030204" pitchFamily="18" charset="0"/>
                        <a:cs typeface="Arial" panose="020B0604020202020204" pitchFamily="34" charset="0"/>
                      </a:rPr>
                      <m:t>m</m:t>
                    </m:r>
                  </m:oMath>
                </a14:m>
                <a:r>
                  <a:rPr lang="cs-CZ" sz="2000" b="0" u="none" strike="noStrike" baseline="0" dirty="0">
                    <a:latin typeface="Arial" panose="020B0604020202020204" pitchFamily="34" charset="0"/>
                    <a:cs typeface="Arial" panose="020B0604020202020204" pitchFamily="34" charset="0"/>
                  </a:rPr>
                  <a:t> </a:t>
                </a:r>
                <a:r>
                  <a:rPr lang="cs-CZ" sz="2000" b="0" u="none" strike="noStrike" baseline="0" dirty="0" err="1">
                    <a:latin typeface="Arial" panose="020B0604020202020204" pitchFamily="34" charset="0"/>
                    <a:cs typeface="Arial" panose="020B0604020202020204" pitchFamily="34" charset="0"/>
                  </a:rPr>
                  <a:t>at</a:t>
                </a:r>
                <a:r>
                  <a:rPr lang="cs-CZ" sz="2000" b="0" u="none" strike="noStrike" baseline="0" dirty="0">
                    <a:latin typeface="Arial" panose="020B0604020202020204" pitchFamily="34" charset="0"/>
                    <a:cs typeface="Arial" panose="020B0604020202020204" pitchFamily="34" charset="0"/>
                  </a:rPr>
                  <a:t> rest </a:t>
                </a:r>
                <a:r>
                  <a:rPr lang="cs-CZ" sz="2000" b="0" u="none" strike="noStrike" baseline="0" dirty="0" err="1">
                    <a:latin typeface="Arial" panose="020B0604020202020204" pitchFamily="34" charset="0"/>
                    <a:cs typeface="Arial" panose="020B0604020202020204" pitchFamily="34" charset="0"/>
                  </a:rPr>
                  <a:t>is</a:t>
                </a:r>
                <a:r>
                  <a:rPr lang="cs-CZ" sz="2000" b="0" u="none" strike="noStrike" baseline="0" dirty="0">
                    <a:latin typeface="Arial" panose="020B0604020202020204" pitchFamily="34" charset="0"/>
                    <a:cs typeface="Arial" panose="020B0604020202020204" pitchFamily="34" charset="0"/>
                  </a:rPr>
                  <a:t> </a:t>
                </a:r>
                <a:r>
                  <a:rPr lang="cs-CZ" sz="2000" b="0" u="none" strike="noStrike" baseline="0" dirty="0" err="1">
                    <a:latin typeface="Arial" panose="020B0604020202020204" pitchFamily="34" charset="0"/>
                    <a:cs typeface="Arial" panose="020B0604020202020204" pitchFamily="34" charset="0"/>
                  </a:rPr>
                  <a:t>associated</a:t>
                </a:r>
                <a:r>
                  <a:rPr lang="cs-CZ" sz="2000" b="0" u="none" strike="noStrike" baseline="0" dirty="0">
                    <a:latin typeface="Arial" panose="020B0604020202020204" pitchFamily="34" charset="0"/>
                    <a:cs typeface="Arial" panose="020B0604020202020204" pitchFamily="34" charset="0"/>
                  </a:rPr>
                  <a:t> </a:t>
                </a:r>
                <a:r>
                  <a:rPr lang="cs-CZ" sz="2000" b="0" u="none" strike="noStrike" baseline="0" dirty="0" err="1">
                    <a:latin typeface="Arial" panose="020B0604020202020204" pitchFamily="34" charset="0"/>
                    <a:cs typeface="Arial" panose="020B0604020202020204" pitchFamily="34" charset="0"/>
                  </a:rPr>
                  <a:t>with</a:t>
                </a:r>
                <a:r>
                  <a:rPr lang="cs-CZ" sz="2000" b="0" u="none" strike="noStrike" baseline="0" dirty="0">
                    <a:latin typeface="Arial" panose="020B0604020202020204" pitchFamily="34" charset="0"/>
                    <a:cs typeface="Arial" panose="020B0604020202020204" pitchFamily="34" charset="0"/>
                  </a:rPr>
                  <a:t> a </a:t>
                </a:r>
                <a:r>
                  <a:rPr lang="cs-CZ" sz="2000" b="0" u="none" strike="noStrike" baseline="0" dirty="0" err="1">
                    <a:latin typeface="Arial" panose="020B0604020202020204" pitchFamily="34" charset="0"/>
                    <a:cs typeface="Arial" panose="020B0604020202020204" pitchFamily="34" charset="0"/>
                  </a:rPr>
                  <a:t>wave</a:t>
                </a:r>
                <a:r>
                  <a:rPr lang="cs-CZ" sz="2000" b="0" u="none" strike="noStrike" baseline="0" dirty="0">
                    <a:latin typeface="Arial" panose="020B0604020202020204" pitchFamily="34" charset="0"/>
                    <a:cs typeface="Arial" panose="020B0604020202020204" pitchFamily="34" charset="0"/>
                  </a:rPr>
                  <a:t> </a:t>
                </a:r>
                <a:r>
                  <a:rPr lang="cs-CZ" sz="2000" b="0" u="none" strike="noStrike" baseline="0" dirty="0" err="1">
                    <a:latin typeface="Arial" panose="020B0604020202020204" pitchFamily="34" charset="0"/>
                    <a:cs typeface="Arial" panose="020B0604020202020204" pitchFamily="34" charset="0"/>
                  </a:rPr>
                  <a:t>that</a:t>
                </a:r>
                <a:r>
                  <a:rPr lang="cs-CZ" sz="2000" b="0" u="none" strike="noStrike" baseline="0" dirty="0">
                    <a:latin typeface="Arial" panose="020B0604020202020204" pitchFamily="34" charset="0"/>
                    <a:cs typeface="Arial" panose="020B0604020202020204" pitchFamily="34" charset="0"/>
                  </a:rPr>
                  <a:t> has </a:t>
                </a:r>
                <a:r>
                  <a:rPr lang="cs-CZ" sz="2000" b="0" u="none" strike="noStrike" baseline="0" dirty="0" err="1">
                    <a:latin typeface="Arial" panose="020B0604020202020204" pitchFamily="34" charset="0"/>
                    <a:cs typeface="Arial" panose="020B0604020202020204" pitchFamily="34" charset="0"/>
                  </a:rPr>
                  <a:t>frequency</a:t>
                </a:r>
                <a:r>
                  <a:rPr lang="cs-CZ" sz="2000" b="0" u="none" strike="noStrike" baseline="0" dirty="0">
                    <a:latin typeface="Arial" panose="020B0604020202020204" pitchFamily="34" charset="0"/>
                    <a:cs typeface="Arial" panose="020B0604020202020204" pitchFamily="34" charset="0"/>
                  </a:rPr>
                  <a:t> </a:t>
                </a:r>
                <a14:m>
                  <m:oMath xmlns:m="http://schemas.openxmlformats.org/officeDocument/2006/math">
                    <m:sSub>
                      <m:sSubPr>
                        <m:ctrlPr>
                          <a:rPr lang="cs-CZ" sz="2000" b="0" i="1" u="none" strike="noStrike" baseline="0" smtClean="0">
                            <a:latin typeface="Cambria Math" panose="02040503050406030204" pitchFamily="18" charset="0"/>
                            <a:cs typeface="Arial" panose="020B0604020202020204" pitchFamily="34" charset="0"/>
                          </a:rPr>
                        </m:ctrlPr>
                      </m:sSubPr>
                      <m:e>
                        <m:r>
                          <m:rPr>
                            <m:sty m:val="p"/>
                          </m:rPr>
                          <a:rPr lang="cs-CZ" sz="2000" b="0" i="0" u="none" strike="noStrike" baseline="0" smtClean="0">
                            <a:latin typeface="Cambria Math" panose="02040503050406030204" pitchFamily="18" charset="0"/>
                            <a:ea typeface="Cambria Math" panose="02040503050406030204" pitchFamily="18" charset="0"/>
                            <a:cs typeface="Arial" panose="020B0604020202020204" pitchFamily="34" charset="0"/>
                          </a:rPr>
                          <m:t>ν</m:t>
                        </m:r>
                      </m:e>
                      <m:sub>
                        <m:r>
                          <a:rPr lang="cs-CZ" sz="2000" b="0" i="0" u="none" strike="noStrike" baseline="0" smtClean="0">
                            <a:latin typeface="Cambria Math" panose="02040503050406030204" pitchFamily="18" charset="0"/>
                            <a:cs typeface="Arial" panose="020B0604020202020204" pitchFamily="34" charset="0"/>
                          </a:rPr>
                          <m:t>0</m:t>
                        </m:r>
                      </m:sub>
                    </m:sSub>
                    <m:r>
                      <a:rPr lang="cs-CZ" sz="2000" b="0" i="0" u="none" strike="noStrike" baseline="0" smtClean="0">
                        <a:latin typeface="Cambria Math" panose="02040503050406030204" pitchFamily="18" charset="0"/>
                        <a:cs typeface="Arial" panose="020B0604020202020204" pitchFamily="34" charset="0"/>
                      </a:rPr>
                      <m:t> </m:t>
                    </m:r>
                  </m:oMath>
                </a14:m>
                <a:r>
                  <a:rPr lang="cs-CZ" sz="2000" b="0" u="none" strike="noStrike" baseline="0" dirty="0" err="1">
                    <a:latin typeface="Arial" panose="020B0604020202020204" pitchFamily="34" charset="0"/>
                    <a:cs typeface="Arial" panose="020B0604020202020204" pitchFamily="34" charset="0"/>
                  </a:rPr>
                  <a:t>given</a:t>
                </a:r>
                <a:r>
                  <a:rPr lang="cs-CZ" sz="2000" b="0" u="none" strike="noStrike" baseline="0" dirty="0">
                    <a:latin typeface="Arial" panose="020B0604020202020204" pitchFamily="34" charset="0"/>
                    <a:cs typeface="Arial" panose="020B0604020202020204" pitchFamily="34" charset="0"/>
                  </a:rPr>
                  <a:t> by </a:t>
                </a:r>
                <a:r>
                  <a:rPr lang="cs-CZ" sz="2000" b="0" u="none" strike="noStrike" baseline="0" dirty="0" err="1">
                    <a:latin typeface="Arial" panose="020B0604020202020204" pitchFamily="34" charset="0"/>
                    <a:cs typeface="Arial" panose="020B0604020202020204" pitchFamily="34" charset="0"/>
                  </a:rPr>
                  <a:t>relation</a:t>
                </a:r>
                <a:endParaRPr lang="cs-CZ" sz="2000" b="0" u="none" strike="noStrike" baseline="0" dirty="0">
                  <a:latin typeface="Arial" panose="020B0604020202020204" pitchFamily="34" charset="0"/>
                  <a:cs typeface="Arial" panose="020B0604020202020204" pitchFamily="34" charset="0"/>
                </a:endParaRPr>
              </a:p>
            </p:txBody>
          </p:sp>
        </mc:Choice>
        <mc:Fallback xmlns="">
          <p:sp>
            <p:nvSpPr>
              <p:cNvPr id="10" name="TextovéPole 9">
                <a:extLst>
                  <a:ext uri="{FF2B5EF4-FFF2-40B4-BE49-F238E27FC236}">
                    <a16:creationId xmlns:a16="http://schemas.microsoft.com/office/drawing/2014/main" id="{A57F6ADC-4F82-03DF-DD19-ECC550EF9C53}"/>
                  </a:ext>
                </a:extLst>
              </p:cNvPr>
              <p:cNvSpPr txBox="1">
                <a:spLocks noRot="1" noChangeAspect="1" noMove="1" noResize="1" noEditPoints="1" noAdjustHandles="1" noChangeArrowheads="1" noChangeShapeType="1" noTextEdit="1"/>
              </p:cNvSpPr>
              <p:nvPr/>
            </p:nvSpPr>
            <p:spPr>
              <a:xfrm>
                <a:off x="231565" y="174471"/>
                <a:ext cx="8474927" cy="707886"/>
              </a:xfrm>
              <a:prstGeom prst="rect">
                <a:avLst/>
              </a:prstGeom>
              <a:blipFill>
                <a:blip r:embed="rId6"/>
                <a:stretch>
                  <a:fillRect l="-791" t="-4310" r="-432" b="-1551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1" name="TextovéPole 10">
                <a:extLst>
                  <a:ext uri="{FF2B5EF4-FFF2-40B4-BE49-F238E27FC236}">
                    <a16:creationId xmlns:a16="http://schemas.microsoft.com/office/drawing/2014/main" id="{894B8AFB-F3E0-6552-6462-FC47C837FE01}"/>
                  </a:ext>
                </a:extLst>
              </p:cNvPr>
              <p:cNvSpPr txBox="1"/>
              <p:nvPr/>
            </p:nvSpPr>
            <p:spPr>
              <a:xfrm>
                <a:off x="3410606" y="963313"/>
                <a:ext cx="209448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panose="02040503050406030204" pitchFamily="18" charset="0"/>
                        </a:rPr>
                        <m:t>𝐸</m:t>
                      </m:r>
                      <m:r>
                        <a:rPr lang="cs-CZ" sz="2400" b="0" i="1" smtClean="0">
                          <a:latin typeface="Cambria Math" panose="02040503050406030204" pitchFamily="18" charset="0"/>
                        </a:rPr>
                        <m:t>=</m:t>
                      </m:r>
                      <m:sSup>
                        <m:sSupPr>
                          <m:ctrlPr>
                            <a:rPr lang="en-AU" sz="2400" i="1" smtClean="0">
                              <a:latin typeface="Cambria Math" panose="02040503050406030204" pitchFamily="18" charset="0"/>
                            </a:rPr>
                          </m:ctrlPr>
                        </m:sSupPr>
                        <m:e>
                          <m:r>
                            <a:rPr lang="cs-CZ" sz="2400" b="0" i="1" smtClean="0">
                              <a:latin typeface="Cambria Math" panose="02040503050406030204" pitchFamily="18" charset="0"/>
                            </a:rPr>
                            <m:t>𝑚𝑐</m:t>
                          </m:r>
                        </m:e>
                        <m:sup>
                          <m:r>
                            <a:rPr lang="cs-CZ" sz="2400" b="0" i="1" smtClean="0">
                              <a:latin typeface="Cambria Math" panose="02040503050406030204" pitchFamily="18" charset="0"/>
                            </a:rPr>
                            <m:t>2</m:t>
                          </m:r>
                        </m:sup>
                      </m:sSup>
                      <m:r>
                        <a:rPr lang="cs-CZ" sz="2400" b="0" i="1" smtClean="0">
                          <a:latin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h</m:t>
                      </m:r>
                      <m:sSub>
                        <m:sSubPr>
                          <m:ctrlPr>
                            <a:rPr lang="cs-CZ" sz="2400" b="0" i="1" smtClean="0">
                              <a:latin typeface="Cambria Math" panose="02040503050406030204" pitchFamily="18" charset="0"/>
                              <a:ea typeface="Cambria Math" panose="02040503050406030204" pitchFamily="18" charset="0"/>
                            </a:rPr>
                          </m:ctrlPr>
                        </m:sSubPr>
                        <m:e>
                          <m:r>
                            <a:rPr lang="cs-CZ" sz="2400" b="0" i="1" smtClean="0">
                              <a:latin typeface="Cambria Math" panose="02040503050406030204" pitchFamily="18" charset="0"/>
                              <a:ea typeface="Cambria Math" panose="02040503050406030204" pitchFamily="18" charset="0"/>
                            </a:rPr>
                            <m:t>𝜈</m:t>
                          </m:r>
                        </m:e>
                        <m:sub>
                          <m:r>
                            <a:rPr lang="cs-CZ" sz="2400" b="0" i="1" smtClean="0">
                              <a:latin typeface="Cambria Math" panose="02040503050406030204" pitchFamily="18" charset="0"/>
                              <a:ea typeface="Cambria Math" panose="02040503050406030204" pitchFamily="18" charset="0"/>
                            </a:rPr>
                            <m:t>0</m:t>
                          </m:r>
                        </m:sub>
                      </m:sSub>
                    </m:oMath>
                  </m:oMathPara>
                </a14:m>
                <a:endParaRPr lang="en-AU" sz="2400" dirty="0"/>
              </a:p>
            </p:txBody>
          </p:sp>
        </mc:Choice>
        <mc:Fallback xmlns="">
          <p:sp>
            <p:nvSpPr>
              <p:cNvPr id="11" name="TextovéPole 10">
                <a:extLst>
                  <a:ext uri="{FF2B5EF4-FFF2-40B4-BE49-F238E27FC236}">
                    <a16:creationId xmlns:a16="http://schemas.microsoft.com/office/drawing/2014/main" id="{894B8AFB-F3E0-6552-6462-FC47C837FE01}"/>
                  </a:ext>
                </a:extLst>
              </p:cNvPr>
              <p:cNvSpPr txBox="1">
                <a:spLocks noRot="1" noChangeAspect="1" noMove="1" noResize="1" noEditPoints="1" noAdjustHandles="1" noChangeArrowheads="1" noChangeShapeType="1" noTextEdit="1"/>
              </p:cNvSpPr>
              <p:nvPr/>
            </p:nvSpPr>
            <p:spPr>
              <a:xfrm>
                <a:off x="3410606" y="963313"/>
                <a:ext cx="2094484" cy="369332"/>
              </a:xfrm>
              <a:prstGeom prst="rect">
                <a:avLst/>
              </a:prstGeom>
              <a:blipFill>
                <a:blip r:embed="rId7"/>
                <a:stretch>
                  <a:fillRect l="-2907" r="-581" b="-13115"/>
                </a:stretch>
              </a:blipFill>
            </p:spPr>
            <p:txBody>
              <a:bodyPr/>
              <a:lstStyle/>
              <a:p>
                <a:r>
                  <a:rPr lang="en-AU">
                    <a:noFill/>
                  </a:rPr>
                  <a:t> </a:t>
                </a:r>
              </a:p>
            </p:txBody>
          </p:sp>
        </mc:Fallback>
      </mc:AlternateContent>
      <p:sp>
        <p:nvSpPr>
          <p:cNvPr id="15" name="TextovéPole 14">
            <a:extLst>
              <a:ext uri="{FF2B5EF4-FFF2-40B4-BE49-F238E27FC236}">
                <a16:creationId xmlns:a16="http://schemas.microsoft.com/office/drawing/2014/main" id="{02C06EBF-65E6-164A-1580-2DFBA6C14D07}"/>
              </a:ext>
            </a:extLst>
          </p:cNvPr>
          <p:cNvSpPr txBox="1"/>
          <p:nvPr/>
        </p:nvSpPr>
        <p:spPr>
          <a:xfrm>
            <a:off x="317991" y="1444801"/>
            <a:ext cx="8826009" cy="707886"/>
          </a:xfrm>
          <a:prstGeom prst="rect">
            <a:avLst/>
          </a:prstGeom>
          <a:noFill/>
        </p:spPr>
        <p:txBody>
          <a:bodyPr wrap="square">
            <a:spAutoFit/>
          </a:bodyPr>
          <a:lstStyle/>
          <a:p>
            <a:pPr algn="l"/>
            <a:r>
              <a:rPr lang="en-US" sz="2000" u="none" strike="noStrike" baseline="0" dirty="0">
                <a:solidFill>
                  <a:schemeClr val="tx1"/>
                </a:solidFill>
                <a:latin typeface="Arial" panose="020B0604020202020204" pitchFamily="34" charset="0"/>
                <a:cs typeface="Arial" panose="020B0604020202020204" pitchFamily="34" charset="0"/>
              </a:rPr>
              <a:t>In this system the</a:t>
            </a:r>
            <a:r>
              <a:rPr lang="cs-CZ" sz="2000" u="none" strike="noStrike" dirty="0">
                <a:solidFill>
                  <a:schemeClr val="tx1"/>
                </a:solidFill>
                <a:latin typeface="Arial" panose="020B0604020202020204" pitchFamily="34" charset="0"/>
                <a:cs typeface="Arial" panose="020B0604020202020204" pitchFamily="34" charset="0"/>
              </a:rPr>
              <a:t> </a:t>
            </a:r>
            <a:r>
              <a:rPr lang="en-US" sz="2000" u="none" strike="noStrike" baseline="0" dirty="0">
                <a:solidFill>
                  <a:schemeClr val="tx1"/>
                </a:solidFill>
                <a:latin typeface="Arial" panose="020B0604020202020204" pitchFamily="34" charset="0"/>
                <a:cs typeface="Arial" panose="020B0604020202020204" pitchFamily="34" charset="0"/>
              </a:rPr>
              <a:t>wave will be stationary </a:t>
            </a:r>
            <a:r>
              <a:rPr lang="cs-CZ" sz="2000" dirty="0" err="1">
                <a:latin typeface="Arial" panose="020B0604020202020204" pitchFamily="34" charset="0"/>
                <a:cs typeface="Arial" panose="020B0604020202020204" pitchFamily="34" charset="0"/>
              </a:rPr>
              <a:t>with</a:t>
            </a:r>
            <a:r>
              <a:rPr lang="en-US" sz="2000" u="none" strike="noStrike" baseline="0" dirty="0">
                <a:solidFill>
                  <a:schemeClr val="tx1"/>
                </a:solidFill>
                <a:latin typeface="Arial" panose="020B0604020202020204" pitchFamily="34" charset="0"/>
                <a:cs typeface="Arial" panose="020B0604020202020204" pitchFamily="34" charset="0"/>
              </a:rPr>
              <a:t> phase the</a:t>
            </a:r>
            <a:r>
              <a:rPr lang="cs-CZ" sz="2000" u="none" strike="noStrike" baseline="0" dirty="0">
                <a:solidFill>
                  <a:schemeClr val="tx1"/>
                </a:solidFill>
                <a:latin typeface="Arial" panose="020B0604020202020204" pitchFamily="34" charset="0"/>
                <a:cs typeface="Arial" panose="020B0604020202020204" pitchFamily="34" charset="0"/>
              </a:rPr>
              <a:t> </a:t>
            </a:r>
            <a:r>
              <a:rPr lang="en-US" sz="2000" u="none" strike="noStrike" baseline="0" dirty="0">
                <a:solidFill>
                  <a:schemeClr val="tx1"/>
                </a:solidFill>
                <a:latin typeface="Arial" panose="020B0604020202020204" pitchFamily="34" charset="0"/>
                <a:cs typeface="Arial" panose="020B0604020202020204" pitchFamily="34" charset="0"/>
              </a:rPr>
              <a:t>same at every point</a:t>
            </a:r>
            <a:r>
              <a:rPr lang="cs-CZ" sz="2000" dirty="0">
                <a:latin typeface="Arial" panose="020B0604020202020204" pitchFamily="34" charset="0"/>
                <a:cs typeface="Arial" panose="020B0604020202020204" pitchFamily="34" charset="0"/>
              </a:rPr>
              <a:t> and </a:t>
            </a:r>
            <a:r>
              <a:rPr lang="en-US" sz="2000" u="none" strike="noStrike" baseline="0" dirty="0">
                <a:solidFill>
                  <a:schemeClr val="tx1"/>
                </a:solidFill>
                <a:latin typeface="Arial" panose="020B0604020202020204" pitchFamily="34" charset="0"/>
                <a:cs typeface="Arial" panose="020B0604020202020204" pitchFamily="34" charset="0"/>
              </a:rPr>
              <a:t>represented by an expression of the form</a:t>
            </a:r>
            <a:endParaRPr lang="en-GB" sz="20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TextovéPole 16">
                <a:extLst>
                  <a:ext uri="{FF2B5EF4-FFF2-40B4-BE49-F238E27FC236}">
                    <a16:creationId xmlns:a16="http://schemas.microsoft.com/office/drawing/2014/main" id="{9DA44F1A-C6D2-E7B4-8EE2-4455F57E2D6E}"/>
                  </a:ext>
                </a:extLst>
              </p:cNvPr>
              <p:cNvSpPr txBox="1"/>
              <p:nvPr/>
            </p:nvSpPr>
            <p:spPr>
              <a:xfrm>
                <a:off x="2044262" y="2181974"/>
                <a:ext cx="4572000" cy="4744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cs-CZ" sz="2200" i="1" u="none" strike="noStrike" baseline="0" smtClean="0">
                              <a:solidFill>
                                <a:schemeClr val="tx1"/>
                              </a:solidFill>
                              <a:latin typeface="Cambria Math" panose="02040503050406030204" pitchFamily="18" charset="0"/>
                              <a:cs typeface="Arial" panose="020B0604020202020204" pitchFamily="34" charset="0"/>
                            </a:rPr>
                          </m:ctrlPr>
                        </m:funcPr>
                        <m:fName>
                          <m:r>
                            <a:rPr lang="cs-CZ" sz="2200" b="0" i="1" u="none" strike="noStrike" baseline="0" smtClean="0">
                              <a:solidFill>
                                <a:schemeClr val="tx1"/>
                              </a:solidFill>
                              <a:latin typeface="Cambria Math" panose="02040503050406030204" pitchFamily="18" charset="0"/>
                              <a:cs typeface="Arial" panose="020B0604020202020204" pitchFamily="34" charset="0"/>
                            </a:rPr>
                            <m:t>𝑠𝑖𝑛</m:t>
                          </m:r>
                        </m:fName>
                        <m:e>
                          <m:d>
                            <m:dPr>
                              <m:ctrlPr>
                                <a:rPr lang="cs-CZ" sz="2200" i="1" u="none" strike="noStrike" baseline="0" smtClean="0">
                                  <a:solidFill>
                                    <a:schemeClr val="tx1"/>
                                  </a:solidFill>
                                  <a:latin typeface="Cambria Math" panose="02040503050406030204" pitchFamily="18" charset="0"/>
                                  <a:cs typeface="Arial" panose="020B0604020202020204" pitchFamily="34" charset="0"/>
                                </a:rPr>
                              </m:ctrlPr>
                            </m:dPr>
                            <m:e>
                              <m:r>
                                <a:rPr lang="cs-CZ" sz="2200" b="0" i="1" u="none" strike="noStrike" baseline="0" smtClean="0">
                                  <a:solidFill>
                                    <a:schemeClr val="tx1"/>
                                  </a:solidFill>
                                  <a:latin typeface="Cambria Math" panose="02040503050406030204" pitchFamily="18" charset="0"/>
                                  <a:cs typeface="Arial" panose="020B0604020202020204" pitchFamily="34" charset="0"/>
                                </a:rPr>
                                <m:t>2</m:t>
                              </m:r>
                              <m:r>
                                <a:rPr lang="cs-CZ" sz="2200" b="0" i="1" u="none" strike="noStrike"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sSub>
                                <m:sSubPr>
                                  <m:ctrlPr>
                                    <a:rPr lang="cs-CZ" sz="2200" i="1" u="none" strike="noStrike"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bPr>
                                <m:e>
                                  <m:r>
                                    <a:rPr lang="cs-CZ" sz="2200" b="0" i="1" u="none" strike="noStrike"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𝜈</m:t>
                                  </m:r>
                                </m:e>
                                <m:sub>
                                  <m:r>
                                    <a:rPr lang="cs-CZ" sz="2200" b="0" i="1" u="none" strike="noStrike"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0</m:t>
                                  </m:r>
                                </m:sub>
                              </m:sSub>
                              <m:d>
                                <m:dPr>
                                  <m:ctrlPr>
                                    <a:rPr lang="cs-CZ" sz="2200" i="1" u="none" strike="noStrike"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cs-CZ" sz="2200" i="1" u="none" strike="noStrike"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bPr>
                                    <m:e>
                                      <m:r>
                                        <a:rPr lang="cs-CZ" sz="2200" b="0" i="1" u="none" strike="noStrike"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𝑡</m:t>
                                      </m:r>
                                    </m:e>
                                    <m:sub>
                                      <m:r>
                                        <a:rPr lang="cs-CZ" sz="2200" b="0" i="1" u="none" strike="noStrike"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0</m:t>
                                      </m:r>
                                    </m:sub>
                                  </m:sSub>
                                  <m:r>
                                    <a:rPr lang="cs-CZ" sz="2200" b="0" i="1" u="none" strike="noStrike"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b>
                                    <m:sSubPr>
                                      <m:ctrlPr>
                                        <a:rPr lang="cs-CZ" sz="2200" i="1" u="none" strike="noStrike"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bPr>
                                    <m:e>
                                      <m:r>
                                        <a:rPr lang="cs-CZ" sz="2200" b="0" i="1" u="none" strike="noStrike"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𝜏</m:t>
                                      </m:r>
                                    </m:e>
                                    <m:sub>
                                      <m:r>
                                        <a:rPr lang="cs-CZ" sz="2200" b="0" i="1" u="none" strike="noStrike"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0</m:t>
                                      </m:r>
                                    </m:sub>
                                  </m:sSub>
                                </m:e>
                              </m:d>
                            </m:e>
                          </m:d>
                          <m:r>
                            <a:rPr lang="cs-CZ" sz="2200" b="0" i="1" u="none" strike="noStrike" baseline="0" smtClean="0">
                              <a:solidFill>
                                <a:schemeClr val="tx1"/>
                              </a:solidFill>
                              <a:latin typeface="Cambria Math" panose="02040503050406030204" pitchFamily="18" charset="0"/>
                              <a:cs typeface="Arial" panose="020B0604020202020204" pitchFamily="34" charset="0"/>
                            </a:rPr>
                            <m:t>,</m:t>
                          </m:r>
                        </m:e>
                      </m:func>
                    </m:oMath>
                  </m:oMathPara>
                </a14:m>
                <a:endParaRPr lang="en-AU" sz="2200" i="1" dirty="0"/>
              </a:p>
            </p:txBody>
          </p:sp>
        </mc:Choice>
        <mc:Fallback xmlns="">
          <p:sp>
            <p:nvSpPr>
              <p:cNvPr id="17" name="TextovéPole 16">
                <a:extLst>
                  <a:ext uri="{FF2B5EF4-FFF2-40B4-BE49-F238E27FC236}">
                    <a16:creationId xmlns:a16="http://schemas.microsoft.com/office/drawing/2014/main" id="{9DA44F1A-C6D2-E7B4-8EE2-4455F57E2D6E}"/>
                  </a:ext>
                </a:extLst>
              </p:cNvPr>
              <p:cNvSpPr txBox="1">
                <a:spLocks noRot="1" noChangeAspect="1" noMove="1" noResize="1" noEditPoints="1" noAdjustHandles="1" noChangeArrowheads="1" noChangeShapeType="1" noTextEdit="1"/>
              </p:cNvSpPr>
              <p:nvPr/>
            </p:nvSpPr>
            <p:spPr>
              <a:xfrm>
                <a:off x="2044262" y="2181974"/>
                <a:ext cx="4572000" cy="474489"/>
              </a:xfrm>
              <a:prstGeom prst="rect">
                <a:avLst/>
              </a:prstGeom>
              <a:blipFill>
                <a:blip r:embed="rId8"/>
                <a:stretch>
                  <a:fillRect/>
                </a:stretch>
              </a:blipFill>
            </p:spPr>
            <p:txBody>
              <a:bodyPr/>
              <a:lstStyle/>
              <a:p>
                <a:r>
                  <a:rPr lang="en-AU">
                    <a:noFill/>
                  </a:rPr>
                  <a:t> </a:t>
                </a:r>
              </a:p>
            </p:txBody>
          </p:sp>
        </mc:Fallback>
      </mc:AlternateContent>
      <p:sp>
        <p:nvSpPr>
          <p:cNvPr id="3" name="Obdélník 2">
            <a:extLst>
              <a:ext uri="{FF2B5EF4-FFF2-40B4-BE49-F238E27FC236}">
                <a16:creationId xmlns:a16="http://schemas.microsoft.com/office/drawing/2014/main" id="{AD20959B-031E-0192-6F88-554E220AF3F8}"/>
              </a:ext>
            </a:extLst>
          </p:cNvPr>
          <p:cNvSpPr/>
          <p:nvPr/>
        </p:nvSpPr>
        <p:spPr>
          <a:xfrm>
            <a:off x="3689131" y="5137940"/>
            <a:ext cx="5202554" cy="990849"/>
          </a:xfrm>
          <a:prstGeom prst="rect">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2790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12" grpId="0" animBg="1"/>
      <p:bldP spid="13" grpId="0"/>
      <p:bldP spid="10" grpId="0"/>
      <p:bldP spid="11" grpId="0"/>
      <p:bldP spid="15" grpId="0"/>
      <p:bldP spid="17" grpId="0"/>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C6C9B22-FF03-D72D-2889-F50FDFCDE939}"/>
              </a:ext>
            </a:extLst>
          </p:cNvPr>
          <p:cNvSpPr txBox="1"/>
          <p:nvPr/>
        </p:nvSpPr>
        <p:spPr>
          <a:xfrm>
            <a:off x="289932" y="150310"/>
            <a:ext cx="8720254" cy="1785104"/>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These basic </a:t>
            </a:r>
            <a:r>
              <a:rPr lang="cs-CZ" sz="2000" dirty="0" err="1">
                <a:latin typeface="Arial" panose="020B0604020202020204" pitchFamily="34" charset="0"/>
                <a:cs typeface="Arial" panose="020B0604020202020204" pitchFamily="34" charset="0"/>
              </a:rPr>
              <a:t>assumptions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which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lie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heart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de </a:t>
            </a:r>
            <a:r>
              <a:rPr lang="cs-CZ" sz="2000" dirty="0" err="1">
                <a:latin typeface="Arial" panose="020B0604020202020204" pitchFamily="34" charset="0"/>
                <a:cs typeface="Arial" panose="020B0604020202020204" pitchFamily="34" charset="0"/>
              </a:rPr>
              <a:t>Broglie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theory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were</a:t>
            </a:r>
            <a:r>
              <a:rPr lang="cs-CZ" sz="2000" dirty="0">
                <a:latin typeface="Arial" panose="020B0604020202020204" pitchFamily="34" charset="0"/>
                <a:cs typeface="Arial" panose="020B0604020202020204" pitchFamily="34" charset="0"/>
              </a:rPr>
              <a:t> not </a:t>
            </a:r>
            <a:r>
              <a:rPr lang="cs-CZ" sz="2000" dirty="0" err="1">
                <a:latin typeface="Arial" panose="020B0604020202020204" pitchFamily="34" charset="0"/>
                <a:cs typeface="Arial" panose="020B0604020202020204" pitchFamily="34" charset="0"/>
              </a:rPr>
              <a:t>justified</a:t>
            </a:r>
            <a:r>
              <a:rPr lang="cs-CZ" sz="2000" dirty="0">
                <a:latin typeface="Arial" panose="020B0604020202020204" pitchFamily="34" charset="0"/>
                <a:cs typeface="Arial" panose="020B0604020202020204" pitchFamily="34" charset="0"/>
              </a:rPr>
              <a:t> and </a:t>
            </a:r>
            <a:r>
              <a:rPr lang="cs-CZ" sz="2000" b="1" dirty="0">
                <a:solidFill>
                  <a:srgbClr val="FF0000"/>
                </a:solidFill>
                <a:latin typeface="Arial" panose="020B0604020202020204" pitchFamily="34" charset="0"/>
                <a:cs typeface="Arial" panose="020B0604020202020204" pitchFamily="34" charset="0"/>
              </a:rPr>
              <a:t>do not hold in </a:t>
            </a:r>
            <a:r>
              <a:rPr lang="cs-CZ" sz="2000" b="1" dirty="0" err="1">
                <a:solidFill>
                  <a:srgbClr val="FF0000"/>
                </a:solidFill>
                <a:latin typeface="Arial" panose="020B0604020202020204" pitchFamily="34" charset="0"/>
                <a:cs typeface="Arial" panose="020B0604020202020204" pitchFamily="34" charset="0"/>
              </a:rPr>
              <a:t>current</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Quantum</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Theory</a:t>
            </a:r>
            <a:r>
              <a:rPr lang="cs-CZ" sz="2000" dirty="0">
                <a:latin typeface="Arial" panose="020B0604020202020204" pitchFamily="34" charset="0"/>
                <a:cs typeface="Arial" panose="020B0604020202020204" pitchFamily="34" charset="0"/>
              </a:rPr>
              <a:t>. </a:t>
            </a:r>
          </a:p>
          <a:p>
            <a:endParaRPr lang="cs-CZ" sz="1000" dirty="0">
              <a:latin typeface="Arial" panose="020B0604020202020204" pitchFamily="34" charset="0"/>
              <a:cs typeface="Arial" panose="020B0604020202020204" pitchFamily="34" charset="0"/>
            </a:endParaRPr>
          </a:p>
          <a:p>
            <a:r>
              <a:rPr lang="cs-CZ" sz="2000" dirty="0" err="1">
                <a:latin typeface="Arial" panose="020B0604020202020204" pitchFamily="34" charset="0"/>
                <a:cs typeface="Arial" panose="020B0604020202020204" pitchFamily="34" charset="0"/>
              </a:rPr>
              <a:t>Nevertheless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main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result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his </a:t>
            </a:r>
            <a:r>
              <a:rPr lang="cs-CZ" sz="2000" dirty="0" err="1">
                <a:latin typeface="Arial" panose="020B0604020202020204" pitchFamily="34" charset="0"/>
                <a:cs typeface="Arial" panose="020B0604020202020204" pitchFamily="34" charset="0"/>
              </a:rPr>
              <a:t>approach</a:t>
            </a:r>
            <a:r>
              <a:rPr lang="cs-CZ" sz="2000" dirty="0">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the</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concept</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of</a:t>
            </a:r>
            <a:r>
              <a:rPr lang="cs-CZ" sz="2000" b="1" dirty="0">
                <a:solidFill>
                  <a:srgbClr val="FF0000"/>
                </a:solidFill>
                <a:latin typeface="Arial" panose="020B0604020202020204" pitchFamily="34" charset="0"/>
                <a:cs typeface="Arial" panose="020B0604020202020204" pitchFamily="34" charset="0"/>
              </a:rPr>
              <a:t> de </a:t>
            </a:r>
            <a:r>
              <a:rPr lang="cs-CZ" sz="2000" b="1" dirty="0" err="1">
                <a:solidFill>
                  <a:srgbClr val="FF0000"/>
                </a:solidFill>
                <a:latin typeface="Arial" panose="020B0604020202020204" pitchFamily="34" charset="0"/>
                <a:cs typeface="Arial" panose="020B0604020202020204" pitchFamily="34" charset="0"/>
              </a:rPr>
              <a:t>Broglie</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wavelength</a:t>
            </a:r>
            <a:r>
              <a:rPr lang="cs-CZ" sz="2000" b="1" dirty="0">
                <a:solidFill>
                  <a:srgbClr val="FF0000"/>
                </a:solidFill>
                <a:latin typeface="Arial" panose="020B0604020202020204" pitchFamily="34" charset="0"/>
                <a:cs typeface="Arial" panose="020B0604020202020204" pitchFamily="34" charset="0"/>
              </a:rPr>
              <a:t> and </a:t>
            </a:r>
            <a:r>
              <a:rPr lang="cs-CZ" sz="2000" b="1" dirty="0" err="1">
                <a:solidFill>
                  <a:srgbClr val="FF0000"/>
                </a:solidFill>
                <a:latin typeface="Arial" panose="020B0604020202020204" pitchFamily="34" charset="0"/>
                <a:cs typeface="Arial" panose="020B0604020202020204" pitchFamily="34" charset="0"/>
              </a:rPr>
              <a:t>its</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momentum</a:t>
            </a:r>
            <a:r>
              <a:rPr lang="cs-CZ" sz="2000" b="1" dirty="0">
                <a:solidFill>
                  <a:srgbClr val="FF0000"/>
                </a:solidFill>
                <a:latin typeface="Arial" panose="020B0604020202020204" pitchFamily="34" charset="0"/>
                <a:cs typeface="Arial" panose="020B0604020202020204" pitchFamily="34" charset="0"/>
              </a:rPr>
              <a:t> dependence </a:t>
            </a:r>
            <a:r>
              <a:rPr lang="cs-CZ" sz="2000" b="1" dirty="0" err="1">
                <a:solidFill>
                  <a:srgbClr val="FF0000"/>
                </a:solidFill>
                <a:latin typeface="Arial" panose="020B0604020202020204" pitchFamily="34" charset="0"/>
                <a:cs typeface="Arial" panose="020B0604020202020204" pitchFamily="34" charset="0"/>
              </a:rPr>
              <a:t>played</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key</a:t>
            </a:r>
            <a:r>
              <a:rPr lang="cs-CZ" sz="2000" b="1" dirty="0">
                <a:solidFill>
                  <a:srgbClr val="FF0000"/>
                </a:solidFill>
                <a:latin typeface="Arial" panose="020B0604020202020204" pitchFamily="34" charset="0"/>
                <a:cs typeface="Arial" panose="020B0604020202020204" pitchFamily="34" charset="0"/>
              </a:rPr>
              <a:t> role in </a:t>
            </a:r>
            <a:r>
              <a:rPr lang="cs-CZ" sz="2000" b="1" dirty="0" err="1">
                <a:solidFill>
                  <a:srgbClr val="FF0000"/>
                </a:solidFill>
                <a:latin typeface="Arial" panose="020B0604020202020204" pitchFamily="34" charset="0"/>
                <a:cs typeface="Arial" panose="020B0604020202020204" pitchFamily="34" charset="0"/>
              </a:rPr>
              <a:t>the</a:t>
            </a:r>
            <a:r>
              <a:rPr lang="cs-CZ" sz="2000" b="1" dirty="0">
                <a:solidFill>
                  <a:srgbClr val="FF0000"/>
                </a:solidFill>
                <a:latin typeface="Arial" panose="020B0604020202020204" pitchFamily="34" charset="0"/>
                <a:cs typeface="Arial" panose="020B0604020202020204" pitchFamily="34" charset="0"/>
              </a:rPr>
              <a:t> development </a:t>
            </a:r>
            <a:r>
              <a:rPr lang="cs-CZ" sz="2000" b="1" dirty="0" err="1">
                <a:solidFill>
                  <a:srgbClr val="FF0000"/>
                </a:solidFill>
                <a:latin typeface="Arial" panose="020B0604020202020204" pitchFamily="34" charset="0"/>
                <a:cs typeface="Arial" panose="020B0604020202020204" pitchFamily="34" charset="0"/>
              </a:rPr>
              <a:t>of</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Quantum</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Mechanics</a:t>
            </a:r>
            <a:r>
              <a:rPr lang="cs-CZ" sz="2000" b="1" dirty="0">
                <a:solidFill>
                  <a:srgbClr val="FF000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 name="TextovéPole 5">
                <a:extLst>
                  <a:ext uri="{FF2B5EF4-FFF2-40B4-BE49-F238E27FC236}">
                    <a16:creationId xmlns:a16="http://schemas.microsoft.com/office/drawing/2014/main" id="{AA3D11E5-49DE-053C-66DF-60BF47D2D5D0}"/>
                  </a:ext>
                </a:extLst>
              </p:cNvPr>
              <p:cNvSpPr txBox="1"/>
              <p:nvPr/>
            </p:nvSpPr>
            <p:spPr>
              <a:xfrm>
                <a:off x="289932" y="2019584"/>
                <a:ext cx="8608741" cy="1039323"/>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The </a:t>
                </a:r>
                <a:r>
                  <a:rPr lang="cs-CZ" sz="2000" dirty="0" err="1">
                    <a:latin typeface="Arial" panose="020B0604020202020204" pitchFamily="34" charset="0"/>
                    <a:cs typeface="Arial" panose="020B0604020202020204" pitchFamily="34" charset="0"/>
                  </a:rPr>
                  <a:t>fact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that</a:t>
                </a:r>
                <a:r>
                  <a:rPr lang="cs-CZ" sz="2000" dirty="0">
                    <a:latin typeface="Arial" panose="020B0604020202020204" pitchFamily="34" charset="0"/>
                    <a:cs typeface="Arial" panose="020B0604020202020204" pitchFamily="34" charset="0"/>
                  </a:rPr>
                  <a:t> </a:t>
                </a:r>
                <a:r>
                  <a:rPr lang="cs-CZ" sz="2000" b="1" dirty="0">
                    <a:solidFill>
                      <a:srgbClr val="0033CC"/>
                    </a:solidFill>
                    <a:latin typeface="Arial" panose="020B0604020202020204" pitchFamily="34" charset="0"/>
                    <a:cs typeface="Arial" panose="020B0604020202020204" pitchFamily="34" charset="0"/>
                  </a:rPr>
                  <a:t>phase </a:t>
                </a:r>
                <a:r>
                  <a:rPr lang="cs-CZ" sz="2000" b="1" dirty="0" err="1">
                    <a:solidFill>
                      <a:srgbClr val="0033CC"/>
                    </a:solidFill>
                    <a:latin typeface="Arial" panose="020B0604020202020204" pitchFamily="34" charset="0"/>
                    <a:cs typeface="Arial" panose="020B0604020202020204" pitchFamily="34" charset="0"/>
                  </a:rPr>
                  <a:t>velocity</a:t>
                </a:r>
                <a:r>
                  <a:rPr lang="cs-CZ" sz="2000" b="1" dirty="0">
                    <a:solidFill>
                      <a:srgbClr val="0033CC"/>
                    </a:solidFill>
                    <a:latin typeface="Arial" panose="020B0604020202020204" pitchFamily="34" charset="0"/>
                    <a:cs typeface="Arial" panose="020B0604020202020204" pitchFamily="34" charset="0"/>
                  </a:rPr>
                  <a:t> </a:t>
                </a:r>
                <a14:m>
                  <m:oMath xmlns:m="http://schemas.openxmlformats.org/officeDocument/2006/math">
                    <m:sSub>
                      <m:sSubPr>
                        <m:ctrlPr>
                          <a:rPr lang="cs-CZ" sz="2000" b="1" i="1" smtClean="0">
                            <a:solidFill>
                              <a:srgbClr val="0033CC"/>
                            </a:solidFill>
                            <a:latin typeface="Cambria Math" panose="02040503050406030204" pitchFamily="18" charset="0"/>
                            <a:cs typeface="Arial" panose="020B0604020202020204" pitchFamily="34" charset="0"/>
                          </a:rPr>
                        </m:ctrlPr>
                      </m:sSubPr>
                      <m:e>
                        <m:r>
                          <a:rPr lang="cs-CZ" sz="2000" b="1" i="1" smtClean="0">
                            <a:solidFill>
                              <a:srgbClr val="0033CC"/>
                            </a:solidFill>
                            <a:latin typeface="Cambria Math" panose="02040503050406030204" pitchFamily="18" charset="0"/>
                            <a:cs typeface="Arial" panose="020B0604020202020204" pitchFamily="34" charset="0"/>
                          </a:rPr>
                          <m:t>𝑽</m:t>
                        </m:r>
                      </m:e>
                      <m:sub>
                        <m:r>
                          <a:rPr lang="cs-CZ" sz="2000" b="1" i="1" smtClean="0">
                            <a:solidFill>
                              <a:srgbClr val="0033CC"/>
                            </a:solidFill>
                            <a:latin typeface="Cambria Math" panose="02040503050406030204" pitchFamily="18" charset="0"/>
                            <a:cs typeface="Arial" panose="020B0604020202020204" pitchFamily="34" charset="0"/>
                          </a:rPr>
                          <m:t>𝒑𝒉𝒂𝒔𝒆</m:t>
                        </m:r>
                      </m:sub>
                    </m:sSub>
                  </m:oMath>
                </a14:m>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is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superluminal</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is</a:t>
                </a:r>
                <a:r>
                  <a:rPr lang="cs-CZ" sz="2000" b="1" dirty="0">
                    <a:solidFill>
                      <a:srgbClr val="0033CC"/>
                    </a:solidFill>
                    <a:latin typeface="Arial" panose="020B0604020202020204" pitchFamily="34" charset="0"/>
                    <a:cs typeface="Arial" panose="020B0604020202020204" pitchFamily="34" charset="0"/>
                  </a:rPr>
                  <a:t> not in </a:t>
                </a:r>
                <a:r>
                  <a:rPr lang="cs-CZ" sz="2000" b="1" dirty="0" err="1">
                    <a:solidFill>
                      <a:srgbClr val="0033CC"/>
                    </a:solidFill>
                    <a:latin typeface="Arial" panose="020B0604020202020204" pitchFamily="34" charset="0"/>
                    <a:cs typeface="Arial" panose="020B0604020202020204" pitchFamily="34" charset="0"/>
                  </a:rPr>
                  <a:t>conflict</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with</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special</a:t>
                </a:r>
                <a:r>
                  <a:rPr lang="cs-CZ" sz="2000" b="1" dirty="0">
                    <a:solidFill>
                      <a:srgbClr val="0033CC"/>
                    </a:solidFill>
                    <a:latin typeface="Arial" panose="020B0604020202020204" pitchFamily="34" charset="0"/>
                    <a:cs typeface="Arial" panose="020B0604020202020204" pitchFamily="34" charset="0"/>
                  </a:rPr>
                  <a:t> relativity</a:t>
                </a:r>
                <a:r>
                  <a:rPr lang="cs-CZ" sz="2000" dirty="0">
                    <a:latin typeface="Arial" panose="020B0604020202020204" pitchFamily="34" charset="0"/>
                    <a:cs typeface="Arial" panose="020B0604020202020204" pitchFamily="34" charset="0"/>
                  </a:rPr>
                  <a:t>, as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group</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velocity</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is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actually</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equal</a:t>
                </a:r>
                <a:r>
                  <a:rPr lang="cs-CZ" sz="2000" b="1" dirty="0">
                    <a:solidFill>
                      <a:srgbClr val="0033CC"/>
                    </a:solidFill>
                    <a:latin typeface="Arial" panose="020B0604020202020204" pitchFamily="34" charset="0"/>
                    <a:cs typeface="Arial" panose="020B0604020202020204" pitchFamily="34" charset="0"/>
                  </a:rPr>
                  <a:t> to </a:t>
                </a:r>
                <a:r>
                  <a:rPr lang="cs-CZ" sz="2000" b="1" dirty="0" err="1">
                    <a:solidFill>
                      <a:srgbClr val="0033CC"/>
                    </a:solidFill>
                    <a:latin typeface="Arial" panose="020B0604020202020204" pitchFamily="34" charset="0"/>
                    <a:cs typeface="Arial" panose="020B0604020202020204" pitchFamily="34" charset="0"/>
                  </a:rPr>
                  <a:t>corpuscule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velocity</a:t>
                </a:r>
                <a:r>
                  <a:rPr lang="cs-CZ" sz="2000" b="1" dirty="0">
                    <a:solidFill>
                      <a:srgbClr val="0033CC"/>
                    </a:solidFill>
                    <a:latin typeface="Arial" panose="020B0604020202020204" pitchFamily="34" charset="0"/>
                    <a:cs typeface="Arial" panose="020B0604020202020204" pitchFamily="34" charset="0"/>
                  </a:rPr>
                  <a:t> V</a:t>
                </a:r>
                <a:endParaRPr lang="en-GB" sz="2000" b="1" dirty="0">
                  <a:solidFill>
                    <a:srgbClr val="0033CC"/>
                  </a:solidFill>
                  <a:latin typeface="Arial" panose="020B0604020202020204" pitchFamily="34" charset="0"/>
                  <a:cs typeface="Arial" panose="020B0604020202020204" pitchFamily="34" charset="0"/>
                </a:endParaRPr>
              </a:p>
            </p:txBody>
          </p:sp>
        </mc:Choice>
        <mc:Fallback xmlns="">
          <p:sp>
            <p:nvSpPr>
              <p:cNvPr id="6" name="TextovéPole 5">
                <a:extLst>
                  <a:ext uri="{FF2B5EF4-FFF2-40B4-BE49-F238E27FC236}">
                    <a16:creationId xmlns:a16="http://schemas.microsoft.com/office/drawing/2014/main" id="{AA3D11E5-49DE-053C-66DF-60BF47D2D5D0}"/>
                  </a:ext>
                </a:extLst>
              </p:cNvPr>
              <p:cNvSpPr txBox="1">
                <a:spLocks noRot="1" noChangeAspect="1" noMove="1" noResize="1" noEditPoints="1" noAdjustHandles="1" noChangeArrowheads="1" noChangeShapeType="1" noTextEdit="1"/>
              </p:cNvSpPr>
              <p:nvPr/>
            </p:nvSpPr>
            <p:spPr>
              <a:xfrm>
                <a:off x="289932" y="2019584"/>
                <a:ext cx="8608741" cy="1039323"/>
              </a:xfrm>
              <a:prstGeom prst="rect">
                <a:avLst/>
              </a:prstGeom>
              <a:blipFill>
                <a:blip r:embed="rId2"/>
                <a:stretch>
                  <a:fillRect l="-779" t="-2924" b="-994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ovéPole 6">
                <a:extLst>
                  <a:ext uri="{FF2B5EF4-FFF2-40B4-BE49-F238E27FC236}">
                    <a16:creationId xmlns:a16="http://schemas.microsoft.com/office/drawing/2014/main" id="{61DBFE6D-4E02-2FEA-3C33-EBCD5CB8AC5E}"/>
                  </a:ext>
                </a:extLst>
              </p:cNvPr>
              <p:cNvSpPr txBox="1"/>
              <p:nvPr/>
            </p:nvSpPr>
            <p:spPr>
              <a:xfrm>
                <a:off x="2273640" y="3065365"/>
                <a:ext cx="4619021" cy="865943"/>
              </a:xfrm>
              <a:prstGeom prst="rect">
                <a:avLst/>
              </a:prstGeom>
              <a:noFill/>
            </p:spPr>
            <p:txBody>
              <a:bodyPr wrap="none" lIns="0" tIns="0" rIns="0" bIns="0" rtlCol="0">
                <a:spAutoFit/>
              </a:bodyPr>
              <a:lstStyle/>
              <a:p>
                <a14:m>
                  <m:oMath xmlns:m="http://schemas.openxmlformats.org/officeDocument/2006/math">
                    <m:sSub>
                      <m:sSubPr>
                        <m:ctrlPr>
                          <a:rPr lang="en-GB" sz="2800" b="1" i="1" smtClean="0">
                            <a:latin typeface="Cambria Math" panose="02040503050406030204" pitchFamily="18" charset="0"/>
                            <a:ea typeface="Cambria Math" panose="02040503050406030204" pitchFamily="18" charset="0"/>
                          </a:rPr>
                        </m:ctrlPr>
                      </m:sSubPr>
                      <m:e>
                        <m:r>
                          <a:rPr lang="cs-CZ" sz="2800" b="1" i="1" smtClean="0">
                            <a:latin typeface="Cambria Math" panose="02040503050406030204" pitchFamily="18" charset="0"/>
                            <a:ea typeface="Cambria Math" panose="02040503050406030204" pitchFamily="18" charset="0"/>
                          </a:rPr>
                          <m:t>𝑽</m:t>
                        </m:r>
                      </m:e>
                      <m:sub>
                        <m:r>
                          <a:rPr lang="cs-CZ" sz="2800" b="1" i="1" smtClean="0">
                            <a:latin typeface="Cambria Math" panose="02040503050406030204" pitchFamily="18" charset="0"/>
                            <a:ea typeface="Cambria Math" panose="02040503050406030204" pitchFamily="18" charset="0"/>
                          </a:rPr>
                          <m:t>𝒈𝒓𝒐𝒖𝒑</m:t>
                        </m:r>
                      </m:sub>
                    </m:sSub>
                  </m:oMath>
                </a14:m>
                <a:r>
                  <a:rPr lang="cs-CZ" sz="2800" b="1" dirty="0">
                    <a:latin typeface="Cambria Math" panose="02040503050406030204" pitchFamily="18" charset="0"/>
                    <a:ea typeface="Cambria Math" panose="02040503050406030204" pitchFamily="18" charset="0"/>
                  </a:rPr>
                  <a:t>= </a:t>
                </a:r>
                <a14:m>
                  <m:oMath xmlns:m="http://schemas.openxmlformats.org/officeDocument/2006/math">
                    <m:f>
                      <m:fPr>
                        <m:ctrlPr>
                          <a:rPr lang="cs-CZ" sz="2800" b="1" i="1" dirty="0" smtClean="0">
                            <a:latin typeface="Cambria Math" panose="02040503050406030204" pitchFamily="18" charset="0"/>
                            <a:ea typeface="Cambria Math" panose="02040503050406030204" pitchFamily="18" charset="0"/>
                          </a:rPr>
                        </m:ctrlPr>
                      </m:fPr>
                      <m:num>
                        <m:r>
                          <a:rPr lang="cs-CZ" sz="2800" b="1" i="1" dirty="0" smtClean="0">
                            <a:latin typeface="Cambria Math" panose="02040503050406030204" pitchFamily="18" charset="0"/>
                            <a:ea typeface="Cambria Math" panose="02040503050406030204" pitchFamily="18" charset="0"/>
                          </a:rPr>
                          <m:t>𝒅</m:t>
                        </m:r>
                        <m:r>
                          <a:rPr lang="cs-CZ" sz="2800" b="1" i="1" dirty="0" smtClean="0">
                            <a:latin typeface="Cambria Math" panose="02040503050406030204" pitchFamily="18" charset="0"/>
                            <a:ea typeface="Cambria Math" panose="02040503050406030204" pitchFamily="18" charset="0"/>
                          </a:rPr>
                          <m:t>𝝎</m:t>
                        </m:r>
                      </m:num>
                      <m:den>
                        <m:r>
                          <a:rPr lang="cs-CZ" sz="2800" b="1" i="1" dirty="0" smtClean="0">
                            <a:latin typeface="Cambria Math" panose="02040503050406030204" pitchFamily="18" charset="0"/>
                            <a:ea typeface="Cambria Math" panose="02040503050406030204" pitchFamily="18" charset="0"/>
                          </a:rPr>
                          <m:t>𝒅𝒌</m:t>
                        </m:r>
                      </m:den>
                    </m:f>
                    <m:r>
                      <a:rPr lang="cs-CZ" sz="2800" b="1" i="1" dirty="0" smtClean="0">
                        <a:latin typeface="Cambria Math" panose="02040503050406030204" pitchFamily="18" charset="0"/>
                        <a:ea typeface="Cambria Math" panose="02040503050406030204" pitchFamily="18" charset="0"/>
                      </a:rPr>
                      <m:t>=</m:t>
                    </m:r>
                    <m:f>
                      <m:fPr>
                        <m:ctrlPr>
                          <a:rPr lang="cs-CZ" sz="2800" b="1" i="1" dirty="0" smtClean="0">
                            <a:latin typeface="Cambria Math" panose="02040503050406030204" pitchFamily="18" charset="0"/>
                            <a:ea typeface="Cambria Math" panose="02040503050406030204" pitchFamily="18" charset="0"/>
                          </a:rPr>
                        </m:ctrlPr>
                      </m:fPr>
                      <m:num>
                        <m:f>
                          <m:fPr>
                            <m:type m:val="skw"/>
                            <m:ctrlPr>
                              <a:rPr lang="cs-CZ" sz="2800" b="1" i="1" dirty="0" smtClean="0">
                                <a:latin typeface="Cambria Math" panose="02040503050406030204" pitchFamily="18" charset="0"/>
                                <a:ea typeface="Cambria Math" panose="02040503050406030204" pitchFamily="18" charset="0"/>
                              </a:rPr>
                            </m:ctrlPr>
                          </m:fPr>
                          <m:num>
                            <m:r>
                              <a:rPr lang="cs-CZ" sz="2800" b="1" i="1" dirty="0" smtClean="0">
                                <a:latin typeface="Cambria Math" panose="02040503050406030204" pitchFamily="18" charset="0"/>
                                <a:ea typeface="Cambria Math" panose="02040503050406030204" pitchFamily="18" charset="0"/>
                              </a:rPr>
                              <m:t>𝒅</m:t>
                            </m:r>
                            <m:r>
                              <a:rPr lang="cs-CZ" sz="2800" b="1" i="1" dirty="0" smtClean="0">
                                <a:latin typeface="Cambria Math" panose="02040503050406030204" pitchFamily="18" charset="0"/>
                                <a:ea typeface="Cambria Math" panose="02040503050406030204" pitchFamily="18" charset="0"/>
                              </a:rPr>
                              <m:t>𝝎</m:t>
                            </m:r>
                          </m:num>
                          <m:den>
                            <m:r>
                              <a:rPr lang="cs-CZ" sz="2800" b="1" i="1" dirty="0" smtClean="0">
                                <a:latin typeface="Cambria Math" panose="02040503050406030204" pitchFamily="18" charset="0"/>
                                <a:ea typeface="Cambria Math" panose="02040503050406030204" pitchFamily="18" charset="0"/>
                              </a:rPr>
                              <m:t>𝒅</m:t>
                            </m:r>
                            <m:r>
                              <a:rPr lang="cs-CZ" sz="2800" b="1" i="1" dirty="0" smtClean="0">
                                <a:latin typeface="Cambria Math" panose="02040503050406030204" pitchFamily="18" charset="0"/>
                                <a:ea typeface="Cambria Math" panose="02040503050406030204" pitchFamily="18" charset="0"/>
                              </a:rPr>
                              <m:t>𝜷</m:t>
                            </m:r>
                          </m:den>
                        </m:f>
                      </m:num>
                      <m:den>
                        <m:f>
                          <m:fPr>
                            <m:type m:val="skw"/>
                            <m:ctrlPr>
                              <a:rPr lang="cs-CZ" sz="2800" b="1" i="1" dirty="0" smtClean="0">
                                <a:latin typeface="Cambria Math" panose="02040503050406030204" pitchFamily="18" charset="0"/>
                                <a:ea typeface="Cambria Math" panose="02040503050406030204" pitchFamily="18" charset="0"/>
                              </a:rPr>
                            </m:ctrlPr>
                          </m:fPr>
                          <m:num>
                            <m:r>
                              <a:rPr lang="cs-CZ" sz="2800" b="1" i="1" dirty="0" smtClean="0">
                                <a:latin typeface="Cambria Math" panose="02040503050406030204" pitchFamily="18" charset="0"/>
                                <a:ea typeface="Cambria Math" panose="02040503050406030204" pitchFamily="18" charset="0"/>
                              </a:rPr>
                              <m:t>𝒅𝒌</m:t>
                            </m:r>
                          </m:num>
                          <m:den>
                            <m:r>
                              <a:rPr lang="cs-CZ" sz="2800" b="1" i="1" dirty="0" smtClean="0">
                                <a:latin typeface="Cambria Math" panose="02040503050406030204" pitchFamily="18" charset="0"/>
                                <a:ea typeface="Cambria Math" panose="02040503050406030204" pitchFamily="18" charset="0"/>
                              </a:rPr>
                              <m:t>𝒅</m:t>
                            </m:r>
                            <m:r>
                              <a:rPr lang="cs-CZ" sz="2800" b="1" i="1" dirty="0" smtClean="0">
                                <a:latin typeface="Cambria Math" panose="02040503050406030204" pitchFamily="18" charset="0"/>
                                <a:ea typeface="Cambria Math" panose="02040503050406030204" pitchFamily="18" charset="0"/>
                              </a:rPr>
                              <m:t>𝜷</m:t>
                            </m:r>
                          </m:den>
                        </m:f>
                      </m:den>
                    </m:f>
                    <m:r>
                      <a:rPr lang="cs-CZ" sz="2800" b="1" i="1" dirty="0" smtClean="0">
                        <a:latin typeface="Cambria Math" panose="02040503050406030204" pitchFamily="18" charset="0"/>
                        <a:ea typeface="Cambria Math" panose="02040503050406030204" pitchFamily="18" charset="0"/>
                      </a:rPr>
                      <m:t>=</m:t>
                    </m:r>
                    <m:r>
                      <a:rPr lang="cs-CZ" sz="2800" b="1" i="1" dirty="0" smtClean="0">
                        <a:latin typeface="Cambria Math" panose="02040503050406030204" pitchFamily="18" charset="0"/>
                        <a:ea typeface="Cambria Math" panose="02040503050406030204" pitchFamily="18" charset="0"/>
                      </a:rPr>
                      <m:t>𝜷</m:t>
                    </m:r>
                    <m:r>
                      <a:rPr lang="cs-CZ" sz="2800" b="1" i="1" dirty="0" smtClean="0">
                        <a:latin typeface="Cambria Math" panose="02040503050406030204" pitchFamily="18" charset="0"/>
                        <a:ea typeface="Cambria Math" panose="02040503050406030204" pitchFamily="18" charset="0"/>
                      </a:rPr>
                      <m:t>𝒄</m:t>
                    </m:r>
                    <m:r>
                      <a:rPr lang="cs-CZ" sz="2800" b="1" i="1" dirty="0" smtClean="0">
                        <a:latin typeface="Cambria Math" panose="02040503050406030204" pitchFamily="18" charset="0"/>
                        <a:ea typeface="Cambria Math" panose="02040503050406030204" pitchFamily="18" charset="0"/>
                      </a:rPr>
                      <m:t>=</m:t>
                    </m:r>
                    <m:r>
                      <a:rPr lang="cs-CZ" sz="2800" b="1" i="1" dirty="0" smtClean="0">
                        <a:latin typeface="Cambria Math" panose="02040503050406030204" pitchFamily="18" charset="0"/>
                        <a:ea typeface="Cambria Math" panose="02040503050406030204" pitchFamily="18" charset="0"/>
                      </a:rPr>
                      <m:t>𝑽</m:t>
                    </m:r>
                  </m:oMath>
                </a14:m>
                <a:endParaRPr lang="en-GB" sz="2800" b="1" dirty="0">
                  <a:latin typeface="Cambria Math" panose="02040503050406030204" pitchFamily="18" charset="0"/>
                  <a:ea typeface="Cambria Math" panose="02040503050406030204" pitchFamily="18" charset="0"/>
                </a:endParaRPr>
              </a:p>
            </p:txBody>
          </p:sp>
        </mc:Choice>
        <mc:Fallback xmlns="">
          <p:sp>
            <p:nvSpPr>
              <p:cNvPr id="7" name="TextovéPole 6">
                <a:extLst>
                  <a:ext uri="{FF2B5EF4-FFF2-40B4-BE49-F238E27FC236}">
                    <a16:creationId xmlns:a16="http://schemas.microsoft.com/office/drawing/2014/main" id="{61DBFE6D-4E02-2FEA-3C33-EBCD5CB8AC5E}"/>
                  </a:ext>
                </a:extLst>
              </p:cNvPr>
              <p:cNvSpPr txBox="1">
                <a:spLocks noRot="1" noChangeAspect="1" noMove="1" noResize="1" noEditPoints="1" noAdjustHandles="1" noChangeArrowheads="1" noChangeShapeType="1" noTextEdit="1"/>
              </p:cNvSpPr>
              <p:nvPr/>
            </p:nvSpPr>
            <p:spPr>
              <a:xfrm>
                <a:off x="2273640" y="3065365"/>
                <a:ext cx="4619021" cy="865943"/>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ovéPole 7">
                <a:extLst>
                  <a:ext uri="{FF2B5EF4-FFF2-40B4-BE49-F238E27FC236}">
                    <a16:creationId xmlns:a16="http://schemas.microsoft.com/office/drawing/2014/main" id="{F555F2FF-86C8-AE60-2B82-2915273513E9}"/>
                  </a:ext>
                </a:extLst>
              </p:cNvPr>
              <p:cNvSpPr txBox="1"/>
              <p:nvPr/>
            </p:nvSpPr>
            <p:spPr>
              <a:xfrm>
                <a:off x="492997" y="3957426"/>
                <a:ext cx="8405676" cy="1938992"/>
              </a:xfrm>
              <a:prstGeom prst="rect">
                <a:avLst/>
              </a:prstGeom>
              <a:noFill/>
            </p:spPr>
            <p:txBody>
              <a:bodyPr wrap="square" rtlCol="0">
                <a:spAutoFit/>
              </a:bodyPr>
              <a:lstStyle/>
              <a:p>
                <a:r>
                  <a:rPr lang="cs-CZ" sz="2000" dirty="0">
                    <a:solidFill>
                      <a:schemeClr val="tx1"/>
                    </a:solidFill>
                    <a:latin typeface="Arial" panose="020B0604020202020204" pitchFamily="34" charset="0"/>
                    <a:cs typeface="Arial" panose="020B0604020202020204" pitchFamily="34" charset="0"/>
                  </a:rPr>
                  <a:t>de </a:t>
                </a:r>
                <a:r>
                  <a:rPr lang="cs-CZ" sz="2000" dirty="0" err="1">
                    <a:solidFill>
                      <a:schemeClr val="tx1"/>
                    </a:solidFill>
                    <a:latin typeface="Arial" panose="020B0604020202020204" pitchFamily="34" charset="0"/>
                    <a:cs typeface="Arial" panose="020B0604020202020204" pitchFamily="34" charset="0"/>
                  </a:rPr>
                  <a:t>Broglie</a:t>
                </a:r>
                <a:r>
                  <a:rPr lang="cs-CZ" sz="2000" dirty="0">
                    <a:solidFill>
                      <a:schemeClr val="tx1"/>
                    </a:solidFill>
                    <a:latin typeface="Arial" panose="020B0604020202020204" pitchFamily="34" charset="0"/>
                    <a:cs typeface="Arial" panose="020B0604020202020204" pitchFamily="34" charset="0"/>
                  </a:rPr>
                  <a:t> </a:t>
                </a:r>
                <a:r>
                  <a:rPr lang="cs-CZ" sz="2000" dirty="0" err="1">
                    <a:solidFill>
                      <a:schemeClr val="tx1"/>
                    </a:solidFill>
                    <a:latin typeface="Arial" panose="020B0604020202020204" pitchFamily="34" charset="0"/>
                    <a:cs typeface="Arial" panose="020B0604020202020204" pitchFamily="34" charset="0"/>
                  </a:rPr>
                  <a:t>applied</a:t>
                </a:r>
                <a:r>
                  <a:rPr lang="cs-CZ" sz="2000" dirty="0">
                    <a:solidFill>
                      <a:schemeClr val="tx1"/>
                    </a:solidFill>
                    <a:latin typeface="Arial" panose="020B0604020202020204" pitchFamily="34" charset="0"/>
                    <a:cs typeface="Arial" panose="020B0604020202020204" pitchFamily="34" charset="0"/>
                  </a:rPr>
                  <a:t> </a:t>
                </a:r>
                <a:r>
                  <a:rPr lang="cs-CZ" sz="2000" dirty="0" err="1">
                    <a:solidFill>
                      <a:schemeClr val="tx1"/>
                    </a:solidFill>
                    <a:latin typeface="Arial" panose="020B0604020202020204" pitchFamily="34" charset="0"/>
                    <a:cs typeface="Arial" panose="020B0604020202020204" pitchFamily="34" charset="0"/>
                  </a:rPr>
                  <a:t>the</a:t>
                </a:r>
                <a:r>
                  <a:rPr lang="cs-CZ" sz="2000" dirty="0">
                    <a:solidFill>
                      <a:schemeClr val="tx1"/>
                    </a:solidFill>
                    <a:latin typeface="Arial" panose="020B0604020202020204" pitchFamily="34" charset="0"/>
                    <a:cs typeface="Arial" panose="020B0604020202020204" pitchFamily="34" charset="0"/>
                  </a:rPr>
                  <a:t> </a:t>
                </a:r>
                <a:r>
                  <a:rPr lang="cs-CZ" sz="2000" dirty="0" err="1">
                    <a:solidFill>
                      <a:schemeClr val="tx1"/>
                    </a:solidFill>
                    <a:latin typeface="Arial" panose="020B0604020202020204" pitchFamily="34" charset="0"/>
                    <a:cs typeface="Arial" panose="020B0604020202020204" pitchFamily="34" charset="0"/>
                  </a:rPr>
                  <a:t>concept</a:t>
                </a:r>
                <a:r>
                  <a:rPr lang="cs-CZ" sz="2000" dirty="0">
                    <a:solidFill>
                      <a:schemeClr val="tx1"/>
                    </a:solidFill>
                    <a:latin typeface="Arial" panose="020B0604020202020204" pitchFamily="34" charset="0"/>
                    <a:cs typeface="Arial" panose="020B0604020202020204" pitchFamily="34" charset="0"/>
                  </a:rPr>
                  <a:t> </a:t>
                </a:r>
                <a:r>
                  <a:rPr lang="cs-CZ" sz="2000" dirty="0" err="1">
                    <a:solidFill>
                      <a:schemeClr val="tx1"/>
                    </a:solidFill>
                    <a:latin typeface="Arial" panose="020B0604020202020204" pitchFamily="34" charset="0"/>
                    <a:cs typeface="Arial" panose="020B0604020202020204" pitchFamily="34" charset="0"/>
                  </a:rPr>
                  <a:t>of</a:t>
                </a:r>
                <a:r>
                  <a:rPr lang="cs-CZ" sz="2000" dirty="0">
                    <a:solidFill>
                      <a:schemeClr val="tx1"/>
                    </a:solidFill>
                    <a:latin typeface="Arial" panose="020B0604020202020204" pitchFamily="34" charset="0"/>
                    <a:cs typeface="Arial" panose="020B0604020202020204" pitchFamily="34" charset="0"/>
                  </a:rPr>
                  <a:t> </a:t>
                </a:r>
                <a:r>
                  <a:rPr lang="cs-CZ" sz="2000" dirty="0" err="1">
                    <a:solidFill>
                      <a:schemeClr val="tx1"/>
                    </a:solidFill>
                    <a:latin typeface="Arial" panose="020B0604020202020204" pitchFamily="34" charset="0"/>
                    <a:cs typeface="Arial" panose="020B0604020202020204" pitchFamily="34" charset="0"/>
                  </a:rPr>
                  <a:t>particle</a:t>
                </a:r>
                <a:r>
                  <a:rPr lang="cs-CZ" sz="2000" dirty="0">
                    <a:solidFill>
                      <a:schemeClr val="tx1"/>
                    </a:solidFill>
                    <a:latin typeface="Arial" panose="020B0604020202020204" pitchFamily="34" charset="0"/>
                    <a:cs typeface="Arial" panose="020B0604020202020204" pitchFamily="34" charset="0"/>
                  </a:rPr>
                  <a:t> </a:t>
                </a:r>
                <a:r>
                  <a:rPr lang="cs-CZ" sz="2000" dirty="0" err="1">
                    <a:solidFill>
                      <a:schemeClr val="tx1"/>
                    </a:solidFill>
                    <a:latin typeface="Arial" panose="020B0604020202020204" pitchFamily="34" charset="0"/>
                    <a:cs typeface="Arial" panose="020B0604020202020204" pitchFamily="34" charset="0"/>
                  </a:rPr>
                  <a:t>wavelenth</a:t>
                </a:r>
                <a:r>
                  <a:rPr lang="cs-CZ" sz="2000" dirty="0">
                    <a:solidFill>
                      <a:schemeClr val="tx1"/>
                    </a:solidFill>
                    <a:latin typeface="Arial" panose="020B0604020202020204" pitchFamily="34" charset="0"/>
                    <a:cs typeface="Arial" panose="020B0604020202020204" pitchFamily="34" charset="0"/>
                  </a:rPr>
                  <a:t> </a:t>
                </a:r>
                <a:r>
                  <a:rPr lang="cs-CZ" sz="2000" b="1" dirty="0">
                    <a:solidFill>
                      <a:srgbClr val="0033CC"/>
                    </a:solidFill>
                    <a:latin typeface="Arial" panose="020B0604020202020204" pitchFamily="34" charset="0"/>
                    <a:cs typeface="Arial" panose="020B0604020202020204" pitchFamily="34" charset="0"/>
                  </a:rPr>
                  <a:t>to </a:t>
                </a:r>
                <a:r>
                  <a:rPr lang="cs-CZ" sz="2000" b="1" dirty="0" err="1">
                    <a:solidFill>
                      <a:srgbClr val="0033CC"/>
                    </a:solidFill>
                    <a:latin typeface="Arial" panose="020B0604020202020204" pitchFamily="34" charset="0"/>
                    <a:cs typeface="Arial" panose="020B0604020202020204" pitchFamily="34" charset="0"/>
                  </a:rPr>
                  <a:t>quantisation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in </a:t>
                </a:r>
                <a:r>
                  <a:rPr lang="cs-CZ" sz="2000" b="1" dirty="0" err="1">
                    <a:solidFill>
                      <a:srgbClr val="0033CC"/>
                    </a:solidFill>
                    <a:latin typeface="Arial" panose="020B0604020202020204" pitchFamily="34" charset="0"/>
                    <a:cs typeface="Arial" panose="020B0604020202020204" pitchFamily="34" charset="0"/>
                  </a:rPr>
                  <a:t>Bohr</a:t>
                </a:r>
                <a:r>
                  <a:rPr lang="cs-CZ" sz="2000" b="1" dirty="0">
                    <a:solidFill>
                      <a:srgbClr val="0033CC"/>
                    </a:solidFill>
                    <a:latin typeface="Arial" panose="020B0604020202020204" pitchFamily="34" charset="0"/>
                    <a:cs typeface="Arial" panose="020B0604020202020204" pitchFamily="34" charset="0"/>
                  </a:rPr>
                  <a:t> model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atoms</a:t>
                </a:r>
                <a:r>
                  <a:rPr lang="cs-CZ" sz="2000" dirty="0">
                    <a:solidFill>
                      <a:schemeClr val="tx1"/>
                    </a:solidFill>
                    <a:latin typeface="Arial" panose="020B0604020202020204" pitchFamily="34" charset="0"/>
                    <a:cs typeface="Arial" panose="020B0604020202020204" pitchFamily="34" charset="0"/>
                  </a:rPr>
                  <a:t>. </a:t>
                </a:r>
                <a:r>
                  <a:rPr lang="cs-CZ" sz="2000" dirty="0" err="1">
                    <a:solidFill>
                      <a:schemeClr val="tx1"/>
                    </a:solidFill>
                    <a:latin typeface="Arial" panose="020B0604020202020204" pitchFamily="34" charset="0"/>
                    <a:cs typeface="Arial" panose="020B0604020202020204" pitchFamily="34" charset="0"/>
                  </a:rPr>
                  <a:t>The</a:t>
                </a:r>
                <a:r>
                  <a:rPr lang="cs-CZ" sz="2000" dirty="0">
                    <a:solidFill>
                      <a:schemeClr val="tx1"/>
                    </a:solidFill>
                    <a:latin typeface="Arial" panose="020B0604020202020204" pitchFamily="34" charset="0"/>
                    <a:cs typeface="Arial" panose="020B0604020202020204" pitchFamily="34" charset="0"/>
                  </a:rPr>
                  <a:t> </a:t>
                </a:r>
                <a:r>
                  <a:rPr lang="cs-CZ" sz="2000" dirty="0" err="1">
                    <a:solidFill>
                      <a:schemeClr val="tx1"/>
                    </a:solidFill>
                    <a:latin typeface="Arial" panose="020B0604020202020204" pitchFamily="34" charset="0"/>
                    <a:cs typeface="Arial" panose="020B0604020202020204" pitchFamily="34" charset="0"/>
                  </a:rPr>
                  <a:t>condition</a:t>
                </a:r>
                <a:r>
                  <a:rPr lang="cs-CZ" sz="2000" dirty="0">
                    <a:solidFill>
                      <a:schemeClr val="tx1"/>
                    </a:solidFill>
                    <a:latin typeface="Arial" panose="020B0604020202020204" pitchFamily="34" charset="0"/>
                    <a:cs typeface="Arial" panose="020B0604020202020204" pitchFamily="34" charset="0"/>
                  </a:rPr>
                  <a:t> </a:t>
                </a:r>
                <a:r>
                  <a:rPr lang="cs-CZ" sz="2000" dirty="0" err="1">
                    <a:solidFill>
                      <a:schemeClr val="tx1"/>
                    </a:solidFill>
                    <a:latin typeface="Arial" panose="020B0604020202020204" pitchFamily="34" charset="0"/>
                    <a:cs typeface="Arial" panose="020B0604020202020204" pitchFamily="34" charset="0"/>
                  </a:rPr>
                  <a:t>noticed</a:t>
                </a:r>
                <a:r>
                  <a:rPr lang="cs-CZ" sz="2000" dirty="0">
                    <a:solidFill>
                      <a:schemeClr val="tx1"/>
                    </a:solidFill>
                    <a:latin typeface="Arial" panose="020B0604020202020204" pitchFamily="34" charset="0"/>
                    <a:cs typeface="Arial" panose="020B0604020202020204" pitchFamily="34" charset="0"/>
                  </a:rPr>
                  <a:t> by </a:t>
                </a:r>
                <a:r>
                  <a:rPr lang="cs-CZ" sz="2000" dirty="0" err="1">
                    <a:solidFill>
                      <a:schemeClr val="tx1"/>
                    </a:solidFill>
                    <a:latin typeface="Arial" panose="020B0604020202020204" pitchFamily="34" charset="0"/>
                    <a:cs typeface="Arial" panose="020B0604020202020204" pitchFamily="34" charset="0"/>
                  </a:rPr>
                  <a:t>Bohr</a:t>
                </a:r>
                <a:r>
                  <a:rPr lang="cs-CZ" sz="2000" dirty="0">
                    <a:solidFill>
                      <a:schemeClr val="tx1"/>
                    </a:solidFill>
                    <a:latin typeface="Arial" panose="020B0604020202020204" pitchFamily="34" charset="0"/>
                    <a:cs typeface="Arial" panose="020B0604020202020204" pitchFamily="34" charset="0"/>
                  </a:rPr>
                  <a:t> </a:t>
                </a:r>
                <a:r>
                  <a:rPr lang="cs-CZ" sz="2000" dirty="0" err="1">
                    <a:solidFill>
                      <a:schemeClr val="tx1"/>
                    </a:solidFill>
                    <a:latin typeface="Arial" panose="020B0604020202020204" pitchFamily="34" charset="0"/>
                    <a:cs typeface="Arial" panose="020B0604020202020204" pitchFamily="34" charset="0"/>
                  </a:rPr>
                  <a:t>that</a:t>
                </a:r>
                <a:r>
                  <a:rPr lang="cs-CZ" sz="2000" dirty="0">
                    <a:solidFill>
                      <a:schemeClr val="tx1"/>
                    </a:solidFill>
                    <a:latin typeface="Arial" panose="020B0604020202020204" pitchFamily="34" charset="0"/>
                    <a:cs typeface="Arial" panose="020B0604020202020204" pitchFamily="34" charset="0"/>
                  </a:rPr>
                  <a:t> his ad hoc </a:t>
                </a:r>
                <a:r>
                  <a:rPr lang="cs-CZ" sz="2000" dirty="0" err="1">
                    <a:solidFill>
                      <a:schemeClr val="tx1"/>
                    </a:solidFill>
                    <a:latin typeface="Arial" panose="020B0604020202020204" pitchFamily="34" charset="0"/>
                    <a:cs typeface="Arial" panose="020B0604020202020204" pitchFamily="34" charset="0"/>
                  </a:rPr>
                  <a:t>quantization</a:t>
                </a:r>
                <a:r>
                  <a:rPr lang="cs-CZ" sz="2000" dirty="0">
                    <a:solidFill>
                      <a:schemeClr val="tx1"/>
                    </a:solidFill>
                    <a:latin typeface="Arial" panose="020B0604020202020204" pitchFamily="34" charset="0"/>
                    <a:cs typeface="Arial" panose="020B0604020202020204" pitchFamily="34" charset="0"/>
                  </a:rPr>
                  <a:t> </a:t>
                </a:r>
                <a:r>
                  <a:rPr lang="cs-CZ" sz="2000" dirty="0" err="1">
                    <a:solidFill>
                      <a:schemeClr val="tx1"/>
                    </a:solidFill>
                    <a:latin typeface="Arial" panose="020B0604020202020204" pitchFamily="34" charset="0"/>
                    <a:cs typeface="Arial" panose="020B0604020202020204" pitchFamily="34" charset="0"/>
                  </a:rPr>
                  <a:t>can</a:t>
                </a:r>
                <a:r>
                  <a:rPr lang="cs-CZ" sz="2000" dirty="0">
                    <a:solidFill>
                      <a:schemeClr val="tx1"/>
                    </a:solidFill>
                    <a:latin typeface="Arial" panose="020B0604020202020204" pitchFamily="34" charset="0"/>
                    <a:cs typeface="Arial" panose="020B0604020202020204" pitchFamily="34" charset="0"/>
                  </a:rPr>
                  <a:t> </a:t>
                </a:r>
                <a:r>
                  <a:rPr lang="cs-CZ" sz="2000" dirty="0" err="1">
                    <a:solidFill>
                      <a:schemeClr val="tx1"/>
                    </a:solidFill>
                    <a:latin typeface="Arial" panose="020B0604020202020204" pitchFamily="34" charset="0"/>
                    <a:cs typeface="Arial" panose="020B0604020202020204" pitchFamily="34" charset="0"/>
                  </a:rPr>
                  <a:t>for</a:t>
                </a:r>
                <a:r>
                  <a:rPr lang="cs-CZ" sz="2000" dirty="0">
                    <a:solidFill>
                      <a:schemeClr val="tx1"/>
                    </a:solidFill>
                    <a:latin typeface="Arial" panose="020B0604020202020204" pitchFamily="34" charset="0"/>
                    <a:cs typeface="Arial" panose="020B0604020202020204" pitchFamily="34" charset="0"/>
                  </a:rPr>
                  <a:t> </a:t>
                </a:r>
                <a:r>
                  <a:rPr lang="cs-CZ" sz="2000" dirty="0" err="1">
                    <a:solidFill>
                      <a:schemeClr val="tx1"/>
                    </a:solidFill>
                    <a:latin typeface="Arial" panose="020B0604020202020204" pitchFamily="34" charset="0"/>
                    <a:cs typeface="Arial" panose="020B0604020202020204" pitchFamily="34" charset="0"/>
                  </a:rPr>
                  <a:t>circuĺar</a:t>
                </a:r>
                <a:r>
                  <a:rPr lang="cs-CZ" sz="2000" dirty="0">
                    <a:solidFill>
                      <a:schemeClr val="tx1"/>
                    </a:solidFill>
                    <a:latin typeface="Arial" panose="020B0604020202020204" pitchFamily="34" charset="0"/>
                    <a:cs typeface="Arial" panose="020B0604020202020204" pitchFamily="34" charset="0"/>
                  </a:rPr>
                  <a:t> </a:t>
                </a:r>
                <a:r>
                  <a:rPr lang="cs-CZ" sz="2000" dirty="0" err="1">
                    <a:solidFill>
                      <a:schemeClr val="tx1"/>
                    </a:solidFill>
                    <a:latin typeface="Arial" panose="020B0604020202020204" pitchFamily="34" charset="0"/>
                    <a:cs typeface="Arial" panose="020B0604020202020204" pitchFamily="34" charset="0"/>
                  </a:rPr>
                  <a:t>orbits</a:t>
                </a:r>
                <a:r>
                  <a:rPr lang="cs-CZ" sz="2000" dirty="0">
                    <a:solidFill>
                      <a:schemeClr val="tx1"/>
                    </a:solidFill>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formulated</a:t>
                </a:r>
                <a:r>
                  <a:rPr lang="cs-CZ" sz="2000" dirty="0">
                    <a:latin typeface="Arial" panose="020B0604020202020204" pitchFamily="34" charset="0"/>
                    <a:cs typeface="Arial" panose="020B0604020202020204" pitchFamily="34" charset="0"/>
                  </a:rPr>
                  <a:t> </a:t>
                </a:r>
                <a:r>
                  <a:rPr lang="cs-CZ" sz="2000" dirty="0">
                    <a:solidFill>
                      <a:schemeClr val="tx1"/>
                    </a:solidFill>
                    <a:latin typeface="Arial" panose="020B0604020202020204" pitchFamily="34" charset="0"/>
                    <a:cs typeface="Arial" panose="020B0604020202020204" pitchFamily="34" charset="0"/>
                  </a:rPr>
                  <a:t>as </a:t>
                </a:r>
                <a:r>
                  <a:rPr lang="cs-CZ" sz="2000" dirty="0" err="1">
                    <a:solidFill>
                      <a:schemeClr val="tx1"/>
                    </a:solidFill>
                    <a:latin typeface="Arial" panose="020B0604020202020204" pitchFamily="34" charset="0"/>
                    <a:cs typeface="Arial" panose="020B0604020202020204" pitchFamily="34" charset="0"/>
                  </a:rPr>
                  <a:t>condition</a:t>
                </a:r>
                <a:r>
                  <a:rPr lang="cs-CZ" sz="2000" dirty="0">
                    <a:solidFill>
                      <a:schemeClr val="tx1"/>
                    </a:solidFill>
                    <a:latin typeface="Arial" panose="020B0604020202020204" pitchFamily="34" charset="0"/>
                    <a:cs typeface="Arial" panose="020B0604020202020204" pitchFamily="34" charset="0"/>
                  </a:rPr>
                  <a:t> </a:t>
                </a:r>
                <a:r>
                  <a:rPr lang="cs-CZ" sz="2000" dirty="0" err="1">
                    <a:solidFill>
                      <a:schemeClr val="tx1"/>
                    </a:solidFill>
                    <a:latin typeface="Arial" panose="020B0604020202020204" pitchFamily="34" charset="0"/>
                    <a:cs typeface="Arial" panose="020B0604020202020204" pitchFamily="34" charset="0"/>
                  </a:rPr>
                  <a:t>that</a:t>
                </a:r>
                <a:r>
                  <a:rPr lang="cs-CZ" sz="2000" dirty="0">
                    <a:solidFill>
                      <a:schemeClr val="tx1"/>
                    </a:solidFill>
                    <a:latin typeface="Arial" panose="020B0604020202020204" pitchFamily="34" charset="0"/>
                    <a:cs typeface="Arial" panose="020B0604020202020204" pitchFamily="34" charset="0"/>
                  </a:rPr>
                  <a:t> </a:t>
                </a:r>
                <a:r>
                  <a:rPr lang="cs-CZ" sz="2000" b="1" dirty="0">
                    <a:solidFill>
                      <a:schemeClr val="tx1"/>
                    </a:solidFill>
                    <a:latin typeface="Arial" panose="020B0604020202020204" pitchFamily="34" charset="0"/>
                    <a:cs typeface="Arial" panose="020B0604020202020204" pitchFamily="34" charset="0"/>
                  </a:rPr>
                  <a:t>electron orbital </a:t>
                </a:r>
                <a:r>
                  <a:rPr lang="cs-CZ" sz="2000" b="1" dirty="0" err="1">
                    <a:solidFill>
                      <a:schemeClr val="tx1"/>
                    </a:solidFill>
                    <a:latin typeface="Arial" panose="020B0604020202020204" pitchFamily="34" charset="0"/>
                    <a:cs typeface="Arial" panose="020B0604020202020204" pitchFamily="34" charset="0"/>
                  </a:rPr>
                  <a:t>momentun</a:t>
                </a:r>
                <a:r>
                  <a:rPr lang="cs-CZ" sz="2000" b="1" dirty="0">
                    <a:solidFill>
                      <a:schemeClr val="tx1"/>
                    </a:solidFill>
                    <a:latin typeface="Arial" panose="020B0604020202020204" pitchFamily="34" charset="0"/>
                    <a:cs typeface="Arial" panose="020B0604020202020204" pitchFamily="34" charset="0"/>
                  </a:rPr>
                  <a:t> </a:t>
                </a:r>
                <a:r>
                  <a:rPr lang="cs-CZ" sz="2000" b="1" dirty="0" err="1">
                    <a:solidFill>
                      <a:schemeClr val="tx1"/>
                    </a:solidFill>
                    <a:latin typeface="Arial" panose="020B0604020202020204" pitchFamily="34" charset="0"/>
                    <a:cs typeface="Arial" panose="020B0604020202020204" pitchFamily="34" charset="0"/>
                  </a:rPr>
                  <a:t>is</a:t>
                </a:r>
                <a:r>
                  <a:rPr lang="cs-CZ" sz="2000" b="1" dirty="0">
                    <a:solidFill>
                      <a:schemeClr val="tx1"/>
                    </a:solidFill>
                    <a:latin typeface="Arial" panose="020B0604020202020204" pitchFamily="34" charset="0"/>
                    <a:cs typeface="Arial" panose="020B0604020202020204" pitchFamily="34" charset="0"/>
                  </a:rPr>
                  <a:t> </a:t>
                </a:r>
                <a:r>
                  <a:rPr lang="cs-CZ" sz="2000" b="1" dirty="0" err="1">
                    <a:solidFill>
                      <a:schemeClr val="tx1"/>
                    </a:solidFill>
                    <a:latin typeface="Arial" panose="020B0604020202020204" pitchFamily="34" charset="0"/>
                    <a:cs typeface="Arial" panose="020B0604020202020204" pitchFamily="34" charset="0"/>
                  </a:rPr>
                  <a:t>integer</a:t>
                </a:r>
                <a:r>
                  <a:rPr lang="cs-CZ" sz="2000" b="1" dirty="0">
                    <a:solidFill>
                      <a:schemeClr val="tx1"/>
                    </a:solidFill>
                    <a:latin typeface="Arial" panose="020B0604020202020204" pitchFamily="34" charset="0"/>
                    <a:cs typeface="Arial" panose="020B0604020202020204" pitchFamily="34" charset="0"/>
                  </a:rPr>
                  <a:t> </a:t>
                </a:r>
                <a:r>
                  <a:rPr lang="cs-CZ" sz="2000" b="1" dirty="0" err="1">
                    <a:solidFill>
                      <a:schemeClr val="tx1"/>
                    </a:solidFill>
                    <a:latin typeface="Arial" panose="020B0604020202020204" pitchFamily="34" charset="0"/>
                    <a:cs typeface="Arial" panose="020B0604020202020204" pitchFamily="34" charset="0"/>
                  </a:rPr>
                  <a:t>multiple</a:t>
                </a:r>
                <a:r>
                  <a:rPr lang="cs-CZ" sz="2000" b="1" dirty="0">
                    <a:solidFill>
                      <a:schemeClr val="tx1"/>
                    </a:solidFill>
                    <a:latin typeface="Arial" panose="020B0604020202020204" pitchFamily="34" charset="0"/>
                    <a:cs typeface="Arial" panose="020B0604020202020204" pitchFamily="34" charset="0"/>
                  </a:rPr>
                  <a:t> </a:t>
                </a:r>
                <a:r>
                  <a:rPr lang="cs-CZ" sz="2000" b="1" dirty="0" err="1">
                    <a:solidFill>
                      <a:schemeClr val="tx1"/>
                    </a:solidFill>
                    <a:latin typeface="Arial" panose="020B0604020202020204" pitchFamily="34" charset="0"/>
                    <a:cs typeface="Arial" panose="020B0604020202020204" pitchFamily="34" charset="0"/>
                  </a:rPr>
                  <a:t>of</a:t>
                </a:r>
                <a:r>
                  <a:rPr lang="cs-CZ" sz="2000" b="1"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cs-CZ" sz="2000" b="1" i="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ℏ</m:t>
                    </m:r>
                  </m:oMath>
                </a14:m>
                <a:r>
                  <a:rPr lang="cs-CZ" sz="2000" b="1" dirty="0">
                    <a:solidFill>
                      <a:schemeClr val="tx1"/>
                    </a:solidFill>
                    <a:latin typeface="Arial" panose="020B0604020202020204" pitchFamily="34" charset="0"/>
                    <a:cs typeface="Arial" panose="020B0604020202020204" pitchFamily="34" charset="0"/>
                  </a:rPr>
                  <a:t> </a:t>
                </a:r>
                <a:r>
                  <a:rPr lang="cs-CZ" sz="2000" dirty="0">
                    <a:solidFill>
                      <a:schemeClr val="tx1"/>
                    </a:solidFill>
                    <a:latin typeface="Arial" panose="020B0604020202020204" pitchFamily="34" charset="0"/>
                    <a:cs typeface="Arial" panose="020B0604020202020204" pitchFamily="34" charset="0"/>
                  </a:rPr>
                  <a:t>finds its natural </a:t>
                </a:r>
                <a:r>
                  <a:rPr lang="cs-CZ" sz="2000" dirty="0" err="1">
                    <a:solidFill>
                      <a:schemeClr val="tx1"/>
                    </a:solidFill>
                    <a:latin typeface="Arial" panose="020B0604020202020204" pitchFamily="34" charset="0"/>
                    <a:cs typeface="Arial" panose="020B0604020202020204" pitchFamily="34" charset="0"/>
                  </a:rPr>
                  <a:t>explanation</a:t>
                </a:r>
                <a:r>
                  <a:rPr lang="cs-CZ" sz="2000" dirty="0">
                    <a:solidFill>
                      <a:schemeClr val="tx1"/>
                    </a:solidFill>
                    <a:latin typeface="Arial" panose="020B0604020202020204" pitchFamily="34" charset="0"/>
                    <a:cs typeface="Arial" panose="020B0604020202020204" pitchFamily="34" charset="0"/>
                  </a:rPr>
                  <a:t> using de Broglie electron wavelength</a:t>
                </a:r>
                <a:endParaRPr lang="en-GB" sz="2000" dirty="0">
                  <a:solidFill>
                    <a:schemeClr val="tx1"/>
                  </a:solidFill>
                  <a:latin typeface="Arial" panose="020B0604020202020204" pitchFamily="34" charset="0"/>
                  <a:cs typeface="Arial" panose="020B0604020202020204" pitchFamily="34" charset="0"/>
                </a:endParaRPr>
              </a:p>
              <a:p>
                <a:endParaRPr lang="en-GB" sz="2000" b="1" dirty="0">
                  <a:solidFill>
                    <a:schemeClr val="tx1"/>
                  </a:solidFill>
                  <a:latin typeface="Arial" panose="020B0604020202020204" pitchFamily="34" charset="0"/>
                  <a:cs typeface="Arial" panose="020B0604020202020204" pitchFamily="34" charset="0"/>
                </a:endParaRPr>
              </a:p>
            </p:txBody>
          </p:sp>
        </mc:Choice>
        <mc:Fallback xmlns="">
          <p:sp>
            <p:nvSpPr>
              <p:cNvPr id="8" name="TextovéPole 7">
                <a:extLst>
                  <a:ext uri="{FF2B5EF4-FFF2-40B4-BE49-F238E27FC236}">
                    <a16:creationId xmlns:a16="http://schemas.microsoft.com/office/drawing/2014/main" id="{F555F2FF-86C8-AE60-2B82-2915273513E9}"/>
                  </a:ext>
                </a:extLst>
              </p:cNvPr>
              <p:cNvSpPr txBox="1">
                <a:spLocks noRot="1" noChangeAspect="1" noMove="1" noResize="1" noEditPoints="1" noAdjustHandles="1" noChangeArrowheads="1" noChangeShapeType="1" noTextEdit="1"/>
              </p:cNvSpPr>
              <p:nvPr/>
            </p:nvSpPr>
            <p:spPr>
              <a:xfrm>
                <a:off x="492997" y="3957426"/>
                <a:ext cx="8405676" cy="1938992"/>
              </a:xfrm>
              <a:prstGeom prst="rect">
                <a:avLst/>
              </a:prstGeom>
              <a:blipFill>
                <a:blip r:embed="rId4"/>
                <a:stretch>
                  <a:fillRect l="-798" t="-125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9" name="TextovéPole 8">
                <a:extLst>
                  <a:ext uri="{FF2B5EF4-FFF2-40B4-BE49-F238E27FC236}">
                    <a16:creationId xmlns:a16="http://schemas.microsoft.com/office/drawing/2014/main" id="{49966597-6340-7BAA-22F9-7C3BEB787BFA}"/>
                  </a:ext>
                </a:extLst>
              </p:cNvPr>
              <p:cNvSpPr txBox="1"/>
              <p:nvPr/>
            </p:nvSpPr>
            <p:spPr>
              <a:xfrm>
                <a:off x="4935161" y="5896418"/>
                <a:ext cx="1629420" cy="43088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cs-CZ" sz="2800" b="1" i="1" smtClean="0">
                          <a:solidFill>
                            <a:schemeClr val="tx1"/>
                          </a:solidFill>
                          <a:latin typeface="Cambria Math" panose="02040503050406030204" pitchFamily="18" charset="0"/>
                          <a:ea typeface="Cambria Math" panose="02040503050406030204" pitchFamily="18" charset="0"/>
                        </a:rPr>
                        <m:t>𝟐</m:t>
                      </m:r>
                      <m:r>
                        <a:rPr lang="cs-CZ" sz="2800" b="1" i="1" smtClean="0">
                          <a:solidFill>
                            <a:schemeClr val="tx1"/>
                          </a:solidFill>
                          <a:latin typeface="Cambria Math" panose="02040503050406030204" pitchFamily="18" charset="0"/>
                          <a:ea typeface="Cambria Math" panose="02040503050406030204" pitchFamily="18" charset="0"/>
                        </a:rPr>
                        <m:t>𝝅</m:t>
                      </m:r>
                      <m:r>
                        <a:rPr lang="cs-CZ" sz="2800" b="1" i="1" smtClean="0">
                          <a:solidFill>
                            <a:schemeClr val="tx1"/>
                          </a:solidFill>
                          <a:latin typeface="Cambria Math" panose="02040503050406030204" pitchFamily="18" charset="0"/>
                          <a:ea typeface="Cambria Math" panose="02040503050406030204" pitchFamily="18" charset="0"/>
                        </a:rPr>
                        <m:t>𝒓</m:t>
                      </m:r>
                      <m:r>
                        <a:rPr lang="cs-CZ" sz="2800" b="1" i="1" smtClean="0">
                          <a:solidFill>
                            <a:schemeClr val="tx1"/>
                          </a:solidFill>
                          <a:latin typeface="Cambria Math" panose="02040503050406030204" pitchFamily="18" charset="0"/>
                          <a:ea typeface="Cambria Math" panose="02040503050406030204" pitchFamily="18" charset="0"/>
                        </a:rPr>
                        <m:t>=</m:t>
                      </m:r>
                      <m:r>
                        <a:rPr lang="cs-CZ" sz="2800" b="1" i="1" smtClean="0">
                          <a:solidFill>
                            <a:schemeClr val="tx1"/>
                          </a:solidFill>
                          <a:latin typeface="Cambria Math" panose="02040503050406030204" pitchFamily="18" charset="0"/>
                          <a:ea typeface="Cambria Math" panose="02040503050406030204" pitchFamily="18" charset="0"/>
                        </a:rPr>
                        <m:t>𝒏</m:t>
                      </m:r>
                      <m:r>
                        <a:rPr lang="cs-CZ" sz="2800" b="1" i="1" smtClean="0">
                          <a:solidFill>
                            <a:schemeClr val="tx1"/>
                          </a:solidFill>
                          <a:latin typeface="Cambria Math" panose="02040503050406030204" pitchFamily="18" charset="0"/>
                          <a:ea typeface="Cambria Math" panose="02040503050406030204" pitchFamily="18" charset="0"/>
                        </a:rPr>
                        <m:t>𝝀</m:t>
                      </m:r>
                    </m:oMath>
                  </m:oMathPara>
                </a14:m>
                <a:endParaRPr lang="en-GB" sz="2800" b="1" dirty="0">
                  <a:solidFill>
                    <a:schemeClr val="tx1"/>
                  </a:solidFill>
                </a:endParaRPr>
              </a:p>
            </p:txBody>
          </p:sp>
        </mc:Choice>
        <mc:Fallback xmlns="">
          <p:sp>
            <p:nvSpPr>
              <p:cNvPr id="9" name="TextovéPole 8">
                <a:extLst>
                  <a:ext uri="{FF2B5EF4-FFF2-40B4-BE49-F238E27FC236}">
                    <a16:creationId xmlns:a16="http://schemas.microsoft.com/office/drawing/2014/main" id="{49966597-6340-7BAA-22F9-7C3BEB787BFA}"/>
                  </a:ext>
                </a:extLst>
              </p:cNvPr>
              <p:cNvSpPr txBox="1">
                <a:spLocks noRot="1" noChangeAspect="1" noMove="1" noResize="1" noEditPoints="1" noAdjustHandles="1" noChangeArrowheads="1" noChangeShapeType="1" noTextEdit="1"/>
              </p:cNvSpPr>
              <p:nvPr/>
            </p:nvSpPr>
            <p:spPr>
              <a:xfrm>
                <a:off x="4935161" y="5896418"/>
                <a:ext cx="1629420" cy="430887"/>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ovéPole 10">
                <a:extLst>
                  <a:ext uri="{FF2B5EF4-FFF2-40B4-BE49-F238E27FC236}">
                    <a16:creationId xmlns:a16="http://schemas.microsoft.com/office/drawing/2014/main" id="{812CC962-E585-FDC9-68FA-5E22244BFE7F}"/>
                  </a:ext>
                </a:extLst>
              </p:cNvPr>
              <p:cNvSpPr txBox="1"/>
              <p:nvPr/>
            </p:nvSpPr>
            <p:spPr>
              <a:xfrm>
                <a:off x="1336523" y="5702648"/>
                <a:ext cx="3419206" cy="8184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cs-CZ" sz="2800" b="1" i="1" smtClean="0">
                          <a:latin typeface="Cambria Math" panose="02040503050406030204" pitchFamily="18" charset="0"/>
                        </a:rPr>
                        <m:t>𝑳</m:t>
                      </m:r>
                      <m:r>
                        <a:rPr lang="cs-CZ" sz="2800" b="1" i="1" smtClean="0">
                          <a:latin typeface="Cambria Math" panose="02040503050406030204" pitchFamily="18" charset="0"/>
                          <a:ea typeface="Cambria Math" panose="02040503050406030204" pitchFamily="18" charset="0"/>
                        </a:rPr>
                        <m:t>≡</m:t>
                      </m:r>
                      <m:r>
                        <a:rPr lang="cs-CZ" sz="2800" b="1" i="1" smtClean="0">
                          <a:latin typeface="Cambria Math" panose="02040503050406030204" pitchFamily="18" charset="0"/>
                          <a:ea typeface="Cambria Math" panose="02040503050406030204" pitchFamily="18" charset="0"/>
                        </a:rPr>
                        <m:t>𝒓𝒑</m:t>
                      </m:r>
                      <m:r>
                        <a:rPr lang="cs-CZ" sz="2800" b="1" i="1" smtClean="0">
                          <a:latin typeface="Cambria Math" panose="02040503050406030204" pitchFamily="18" charset="0"/>
                          <a:ea typeface="Cambria Math" panose="02040503050406030204" pitchFamily="18" charset="0"/>
                        </a:rPr>
                        <m:t>=</m:t>
                      </m:r>
                      <m:r>
                        <a:rPr lang="cs-CZ" sz="2800" b="1" i="1" smtClean="0">
                          <a:latin typeface="Cambria Math" panose="02040503050406030204" pitchFamily="18" charset="0"/>
                          <a:ea typeface="Cambria Math" panose="02040503050406030204" pitchFamily="18" charset="0"/>
                        </a:rPr>
                        <m:t>𝒓</m:t>
                      </m:r>
                      <m:f>
                        <m:fPr>
                          <m:ctrlPr>
                            <a:rPr lang="cs-CZ" sz="2800" b="1" i="1" smtClean="0">
                              <a:latin typeface="Cambria Math" panose="02040503050406030204" pitchFamily="18" charset="0"/>
                              <a:ea typeface="Cambria Math" panose="02040503050406030204" pitchFamily="18" charset="0"/>
                            </a:rPr>
                          </m:ctrlPr>
                        </m:fPr>
                        <m:num>
                          <m:r>
                            <a:rPr lang="cs-CZ" sz="2800" b="1" i="1" smtClean="0">
                              <a:latin typeface="Cambria Math" panose="02040503050406030204" pitchFamily="18" charset="0"/>
                              <a:ea typeface="Cambria Math" panose="02040503050406030204" pitchFamily="18" charset="0"/>
                            </a:rPr>
                            <m:t>𝒉</m:t>
                          </m:r>
                        </m:num>
                        <m:den>
                          <m:r>
                            <a:rPr lang="cs-CZ" sz="2800" b="1" i="1" smtClean="0">
                              <a:latin typeface="Cambria Math" panose="02040503050406030204" pitchFamily="18" charset="0"/>
                              <a:ea typeface="Cambria Math" panose="02040503050406030204" pitchFamily="18" charset="0"/>
                            </a:rPr>
                            <m:t>𝝀</m:t>
                          </m:r>
                        </m:den>
                      </m:f>
                      <m:r>
                        <a:rPr lang="cs-CZ" sz="2800" b="1" i="1" smtClean="0">
                          <a:latin typeface="Cambria Math" panose="02040503050406030204" pitchFamily="18" charset="0"/>
                        </a:rPr>
                        <m:t>=</m:t>
                      </m:r>
                      <m:r>
                        <a:rPr lang="cs-CZ" sz="2800" b="1" i="1" smtClean="0">
                          <a:latin typeface="Cambria Math" panose="02040503050406030204" pitchFamily="18" charset="0"/>
                        </a:rPr>
                        <m:t>𝒏</m:t>
                      </m:r>
                      <m:r>
                        <a:rPr lang="cs-CZ" sz="2800" b="1" i="1" smtClean="0">
                          <a:latin typeface="Cambria Math" panose="02040503050406030204" pitchFamily="18" charset="0"/>
                          <a:ea typeface="Cambria Math" panose="02040503050406030204" pitchFamily="18" charset="0"/>
                        </a:rPr>
                        <m:t>ℏ→</m:t>
                      </m:r>
                    </m:oMath>
                  </m:oMathPara>
                </a14:m>
                <a:endParaRPr lang="en-GB" sz="2800" b="1" dirty="0"/>
              </a:p>
            </p:txBody>
          </p:sp>
        </mc:Choice>
        <mc:Fallback xmlns="">
          <p:sp>
            <p:nvSpPr>
              <p:cNvPr id="11" name="TextovéPole 10">
                <a:extLst>
                  <a:ext uri="{FF2B5EF4-FFF2-40B4-BE49-F238E27FC236}">
                    <a16:creationId xmlns:a16="http://schemas.microsoft.com/office/drawing/2014/main" id="{812CC962-E585-FDC9-68FA-5E22244BFE7F}"/>
                  </a:ext>
                </a:extLst>
              </p:cNvPr>
              <p:cNvSpPr txBox="1">
                <a:spLocks noRot="1" noChangeAspect="1" noMove="1" noResize="1" noEditPoints="1" noAdjustHandles="1" noChangeArrowheads="1" noChangeShapeType="1" noTextEdit="1"/>
              </p:cNvSpPr>
              <p:nvPr/>
            </p:nvSpPr>
            <p:spPr>
              <a:xfrm>
                <a:off x="1336523" y="5702648"/>
                <a:ext cx="3419206" cy="818429"/>
              </a:xfrm>
              <a:prstGeom prst="rect">
                <a:avLst/>
              </a:prstGeom>
              <a:blipFill>
                <a:blip r:embed="rId6"/>
                <a:stretch>
                  <a:fillRect/>
                </a:stretch>
              </a:blipFill>
            </p:spPr>
            <p:txBody>
              <a:bodyPr/>
              <a:lstStyle/>
              <a:p>
                <a:r>
                  <a:rPr lang="en-GB">
                    <a:noFill/>
                  </a:rPr>
                  <a:t> </a:t>
                </a:r>
              </a:p>
            </p:txBody>
          </p:sp>
        </mc:Fallback>
      </mc:AlternateContent>
      <p:pic>
        <p:nvPicPr>
          <p:cNvPr id="2" name="Obrázek 1" descr="Obsah obrázku diagram, skica, řada/pruh, text&#10;&#10;Popis byl vytvořen automaticky">
            <a:extLst>
              <a:ext uri="{FF2B5EF4-FFF2-40B4-BE49-F238E27FC236}">
                <a16:creationId xmlns:a16="http://schemas.microsoft.com/office/drawing/2014/main" id="{0F9DCDDC-596C-D758-F888-C6FCE41713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006" y="3149670"/>
            <a:ext cx="8059988" cy="3353821"/>
          </a:xfrm>
          <a:prstGeom prst="rect">
            <a:avLst/>
          </a:prstGeom>
        </p:spPr>
      </p:pic>
      <p:sp>
        <p:nvSpPr>
          <p:cNvPr id="3" name="Zástupný symbol pro číslo snímku 2">
            <a:extLst>
              <a:ext uri="{FF2B5EF4-FFF2-40B4-BE49-F238E27FC236}">
                <a16:creationId xmlns:a16="http://schemas.microsoft.com/office/drawing/2014/main" id="{E0D47352-48A4-E627-771B-B4A11894C566}"/>
              </a:ext>
            </a:extLst>
          </p:cNvPr>
          <p:cNvSpPr>
            <a:spLocks noGrp="1"/>
          </p:cNvSpPr>
          <p:nvPr>
            <p:ph type="sldNum" sz="quarter" idx="12"/>
          </p:nvPr>
        </p:nvSpPr>
        <p:spPr/>
        <p:txBody>
          <a:bodyPr/>
          <a:lstStyle/>
          <a:p>
            <a:fld id="{E32C4829-0E20-40A4-81C2-06447E714AD2}" type="slidenum">
              <a:rPr lang="cs-CZ" smtClean="0"/>
              <a:t>41</a:t>
            </a:fld>
            <a:endParaRPr lang="cs-CZ"/>
          </a:p>
        </p:txBody>
      </p:sp>
      <p:sp>
        <p:nvSpPr>
          <p:cNvPr id="4" name="Zástupný symbol pro datum 3">
            <a:extLst>
              <a:ext uri="{FF2B5EF4-FFF2-40B4-BE49-F238E27FC236}">
                <a16:creationId xmlns:a16="http://schemas.microsoft.com/office/drawing/2014/main" id="{CED68315-C0B8-5777-1327-27B2654AB7F3}"/>
              </a:ext>
            </a:extLst>
          </p:cNvPr>
          <p:cNvSpPr>
            <a:spLocks noGrp="1"/>
          </p:cNvSpPr>
          <p:nvPr>
            <p:ph type="dt" sz="half" idx="10"/>
          </p:nvPr>
        </p:nvSpPr>
        <p:spPr/>
        <p:txBody>
          <a:bodyPr/>
          <a:lstStyle/>
          <a:p>
            <a:r>
              <a:rPr lang="cs-CZ"/>
              <a:t>27.11.2024</a:t>
            </a:r>
          </a:p>
        </p:txBody>
      </p:sp>
      <p:sp>
        <p:nvSpPr>
          <p:cNvPr id="10" name="Zástupný symbol pro zápatí 9">
            <a:extLst>
              <a:ext uri="{FF2B5EF4-FFF2-40B4-BE49-F238E27FC236}">
                <a16:creationId xmlns:a16="http://schemas.microsoft.com/office/drawing/2014/main" id="{54CD065B-681C-0D0C-234A-62738193785F}"/>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607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468F690-C5E1-8465-3F03-B45534C00F4E}"/>
              </a:ext>
            </a:extLst>
          </p:cNvPr>
          <p:cNvSpPr txBox="1"/>
          <p:nvPr/>
        </p:nvSpPr>
        <p:spPr>
          <a:xfrm>
            <a:off x="2512016" y="91063"/>
            <a:ext cx="3575018" cy="707886"/>
          </a:xfrm>
          <a:prstGeom prst="rect">
            <a:avLst/>
          </a:prstGeom>
          <a:noFill/>
        </p:spPr>
        <p:txBody>
          <a:bodyPr wrap="none" rtlCol="0">
            <a:spAutoFit/>
          </a:bodyPr>
          <a:lstStyle/>
          <a:p>
            <a:r>
              <a:rPr lang="cs-CZ" sz="4000" b="1" dirty="0">
                <a:solidFill>
                  <a:srgbClr val="0033CC"/>
                </a:solidFill>
                <a:latin typeface="Arial" panose="020B0604020202020204" pitchFamily="34" charset="0"/>
                <a:cs typeface="Arial" panose="020B0604020202020204" pitchFamily="34" charset="0"/>
              </a:rPr>
              <a:t>Göttingen trio</a:t>
            </a:r>
          </a:p>
        </p:txBody>
      </p:sp>
      <p:pic>
        <p:nvPicPr>
          <p:cNvPr id="6" name="Obrázek 5" descr="Obsah obrázku Lidská tvář, osoba, portrét, muž&#10;&#10;Popis byl vytvořen automaticky">
            <a:extLst>
              <a:ext uri="{FF2B5EF4-FFF2-40B4-BE49-F238E27FC236}">
                <a16:creationId xmlns:a16="http://schemas.microsoft.com/office/drawing/2014/main" id="{6C7506FE-E1E4-E463-CFCA-8CEBDB6EF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0142" y="1098766"/>
            <a:ext cx="3085241" cy="3970283"/>
          </a:xfrm>
          <a:prstGeom prst="rect">
            <a:avLst/>
          </a:prstGeom>
        </p:spPr>
      </p:pic>
      <p:pic>
        <p:nvPicPr>
          <p:cNvPr id="8" name="Obrázek 7" descr="Obsah obrázku Lidská tvář, osoba, portrét, muž&#10;&#10;Popis byl vytvořen automaticky">
            <a:extLst>
              <a:ext uri="{FF2B5EF4-FFF2-40B4-BE49-F238E27FC236}">
                <a16:creationId xmlns:a16="http://schemas.microsoft.com/office/drawing/2014/main" id="{65DD611E-63F6-FBE8-CED9-9BC6E5910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36" y="1066452"/>
            <a:ext cx="2543012" cy="4034912"/>
          </a:xfrm>
          <a:prstGeom prst="rect">
            <a:avLst/>
          </a:prstGeom>
        </p:spPr>
      </p:pic>
      <p:pic>
        <p:nvPicPr>
          <p:cNvPr id="10" name="Obrázek 9" descr="Obsah obrázku Lidská tvář, portrét, osoba, oblečení&#10;&#10;Popis byl vytvořen automaticky">
            <a:extLst>
              <a:ext uri="{FF2B5EF4-FFF2-40B4-BE49-F238E27FC236}">
                <a16:creationId xmlns:a16="http://schemas.microsoft.com/office/drawing/2014/main" id="{83EB963F-08D1-B699-3E5F-DAF1EA4F8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9163" y="1098766"/>
            <a:ext cx="3123289" cy="3970282"/>
          </a:xfrm>
          <a:prstGeom prst="rect">
            <a:avLst/>
          </a:prstGeom>
        </p:spPr>
      </p:pic>
      <p:sp>
        <p:nvSpPr>
          <p:cNvPr id="11" name="TextovéPole 10">
            <a:extLst>
              <a:ext uri="{FF2B5EF4-FFF2-40B4-BE49-F238E27FC236}">
                <a16:creationId xmlns:a16="http://schemas.microsoft.com/office/drawing/2014/main" id="{D6900138-A1A5-B60C-9BE0-D2388F938313}"/>
              </a:ext>
            </a:extLst>
          </p:cNvPr>
          <p:cNvSpPr txBox="1"/>
          <p:nvPr/>
        </p:nvSpPr>
        <p:spPr>
          <a:xfrm>
            <a:off x="147636" y="5368867"/>
            <a:ext cx="2531655" cy="707886"/>
          </a:xfrm>
          <a:prstGeom prst="rect">
            <a:avLst/>
          </a:prstGeom>
          <a:noFill/>
        </p:spPr>
        <p:txBody>
          <a:bodyPr wrap="none" rtlCol="0">
            <a:spAutoFit/>
          </a:bodyPr>
          <a:lstStyle/>
          <a:p>
            <a:pPr algn="ctr"/>
            <a:r>
              <a:rPr lang="cs-CZ" sz="2000" b="1" dirty="0">
                <a:solidFill>
                  <a:srgbClr val="0033CC"/>
                </a:solidFill>
                <a:latin typeface="Arial" panose="020B0604020202020204" pitchFamily="34" charset="0"/>
                <a:cs typeface="Arial" panose="020B0604020202020204" pitchFamily="34" charset="0"/>
              </a:rPr>
              <a:t>Werner Heisenberg</a:t>
            </a:r>
          </a:p>
          <a:p>
            <a:pPr algn="ctr"/>
            <a:r>
              <a:rPr lang="cs-CZ" sz="2000" dirty="0">
                <a:latin typeface="Arial" panose="020B0604020202020204" pitchFamily="34" charset="0"/>
                <a:cs typeface="Arial" panose="020B0604020202020204" pitchFamily="34" charset="0"/>
              </a:rPr>
              <a:t>1901-1976</a:t>
            </a:r>
            <a:endParaRPr lang="en-AU" sz="2000" dirty="0">
              <a:latin typeface="Arial" panose="020B0604020202020204" pitchFamily="34" charset="0"/>
              <a:cs typeface="Arial" panose="020B0604020202020204" pitchFamily="34" charset="0"/>
            </a:endParaRPr>
          </a:p>
        </p:txBody>
      </p:sp>
      <p:sp>
        <p:nvSpPr>
          <p:cNvPr id="12" name="TextovéPole 11">
            <a:extLst>
              <a:ext uri="{FF2B5EF4-FFF2-40B4-BE49-F238E27FC236}">
                <a16:creationId xmlns:a16="http://schemas.microsoft.com/office/drawing/2014/main" id="{A55F449E-01DA-A077-9405-A9B4A66DCE24}"/>
              </a:ext>
            </a:extLst>
          </p:cNvPr>
          <p:cNvSpPr txBox="1"/>
          <p:nvPr/>
        </p:nvSpPr>
        <p:spPr>
          <a:xfrm>
            <a:off x="3594043" y="5368866"/>
            <a:ext cx="1410964" cy="707886"/>
          </a:xfrm>
          <a:prstGeom prst="rect">
            <a:avLst/>
          </a:prstGeom>
          <a:noFill/>
        </p:spPr>
        <p:txBody>
          <a:bodyPr wrap="none" rtlCol="0">
            <a:spAutoFit/>
          </a:bodyPr>
          <a:lstStyle/>
          <a:p>
            <a:pPr algn="ctr"/>
            <a:r>
              <a:rPr lang="cs-CZ" sz="2000" b="1" dirty="0">
                <a:solidFill>
                  <a:srgbClr val="0033CC"/>
                </a:solidFill>
                <a:latin typeface="Arial" panose="020B0604020202020204" pitchFamily="34" charset="0"/>
                <a:cs typeface="Arial" panose="020B0604020202020204" pitchFamily="34" charset="0"/>
              </a:rPr>
              <a:t>Max Bon</a:t>
            </a:r>
          </a:p>
          <a:p>
            <a:pPr algn="ctr"/>
            <a:r>
              <a:rPr lang="cs-CZ" sz="2000" dirty="0">
                <a:latin typeface="Arial" panose="020B0604020202020204" pitchFamily="34" charset="0"/>
                <a:cs typeface="Arial" panose="020B0604020202020204" pitchFamily="34" charset="0"/>
              </a:rPr>
              <a:t>1882-1970</a:t>
            </a:r>
            <a:endParaRPr lang="en-AU" sz="2000" dirty="0">
              <a:latin typeface="Arial" panose="020B0604020202020204" pitchFamily="34" charset="0"/>
              <a:cs typeface="Arial" panose="020B0604020202020204" pitchFamily="34" charset="0"/>
            </a:endParaRPr>
          </a:p>
        </p:txBody>
      </p:sp>
      <p:sp>
        <p:nvSpPr>
          <p:cNvPr id="13" name="TextovéPole 12">
            <a:extLst>
              <a:ext uri="{FF2B5EF4-FFF2-40B4-BE49-F238E27FC236}">
                <a16:creationId xmlns:a16="http://schemas.microsoft.com/office/drawing/2014/main" id="{A5CAF788-EF83-62B8-C3DA-D79EEADAC61A}"/>
              </a:ext>
            </a:extLst>
          </p:cNvPr>
          <p:cNvSpPr txBox="1"/>
          <p:nvPr/>
        </p:nvSpPr>
        <p:spPr>
          <a:xfrm>
            <a:off x="6636787" y="5279528"/>
            <a:ext cx="2081019" cy="707886"/>
          </a:xfrm>
          <a:prstGeom prst="rect">
            <a:avLst/>
          </a:prstGeom>
          <a:noFill/>
        </p:spPr>
        <p:txBody>
          <a:bodyPr wrap="none" rtlCol="0">
            <a:spAutoFit/>
          </a:bodyPr>
          <a:lstStyle/>
          <a:p>
            <a:pPr algn="ctr"/>
            <a:r>
              <a:rPr lang="cs-CZ" sz="2000" b="1" dirty="0" err="1">
                <a:solidFill>
                  <a:srgbClr val="0033CC"/>
                </a:solidFill>
                <a:latin typeface="Arial" panose="020B0604020202020204" pitchFamily="34" charset="0"/>
                <a:cs typeface="Arial" panose="020B0604020202020204" pitchFamily="34" charset="0"/>
              </a:rPr>
              <a:t>Pascual</a:t>
            </a:r>
            <a:r>
              <a:rPr lang="cs-CZ" sz="2000" b="1" dirty="0">
                <a:solidFill>
                  <a:srgbClr val="0033CC"/>
                </a:solidFill>
                <a:latin typeface="Arial" panose="020B0604020202020204" pitchFamily="34" charset="0"/>
                <a:cs typeface="Arial" panose="020B0604020202020204" pitchFamily="34" charset="0"/>
              </a:rPr>
              <a:t> Jordan</a:t>
            </a:r>
          </a:p>
          <a:p>
            <a:pPr algn="ctr"/>
            <a:r>
              <a:rPr lang="cs-CZ" sz="2000" dirty="0">
                <a:latin typeface="Arial" panose="020B0604020202020204" pitchFamily="34" charset="0"/>
                <a:cs typeface="Arial" panose="020B0604020202020204" pitchFamily="34" charset="0"/>
              </a:rPr>
              <a:t>1902-1980</a:t>
            </a:r>
            <a:endParaRPr lang="en-AU" sz="2000" dirty="0">
              <a:latin typeface="Arial" panose="020B0604020202020204" pitchFamily="34" charset="0"/>
              <a:cs typeface="Arial" panose="020B0604020202020204" pitchFamily="34" charset="0"/>
            </a:endParaRPr>
          </a:p>
        </p:txBody>
      </p:sp>
      <p:sp>
        <p:nvSpPr>
          <p:cNvPr id="3" name="Zástupný symbol pro číslo snímku 2">
            <a:extLst>
              <a:ext uri="{FF2B5EF4-FFF2-40B4-BE49-F238E27FC236}">
                <a16:creationId xmlns:a16="http://schemas.microsoft.com/office/drawing/2014/main" id="{EBF5DE14-BBA7-C062-507C-F7C7182739B7}"/>
              </a:ext>
            </a:extLst>
          </p:cNvPr>
          <p:cNvSpPr>
            <a:spLocks noGrp="1"/>
          </p:cNvSpPr>
          <p:nvPr>
            <p:ph type="sldNum" sz="quarter" idx="12"/>
          </p:nvPr>
        </p:nvSpPr>
        <p:spPr/>
        <p:txBody>
          <a:bodyPr/>
          <a:lstStyle/>
          <a:p>
            <a:fld id="{E32C4829-0E20-40A4-81C2-06447E714AD2}" type="slidenum">
              <a:rPr lang="cs-CZ" smtClean="0"/>
              <a:t>42</a:t>
            </a:fld>
            <a:endParaRPr lang="cs-CZ"/>
          </a:p>
        </p:txBody>
      </p:sp>
      <p:sp>
        <p:nvSpPr>
          <p:cNvPr id="4" name="Zástupný symbol pro datum 3">
            <a:extLst>
              <a:ext uri="{FF2B5EF4-FFF2-40B4-BE49-F238E27FC236}">
                <a16:creationId xmlns:a16="http://schemas.microsoft.com/office/drawing/2014/main" id="{59787993-D7DD-79C4-43CC-264AE0E70891}"/>
              </a:ext>
            </a:extLst>
          </p:cNvPr>
          <p:cNvSpPr>
            <a:spLocks noGrp="1"/>
          </p:cNvSpPr>
          <p:nvPr>
            <p:ph type="dt" sz="half" idx="10"/>
          </p:nvPr>
        </p:nvSpPr>
        <p:spPr/>
        <p:txBody>
          <a:bodyPr/>
          <a:lstStyle/>
          <a:p>
            <a:r>
              <a:rPr lang="cs-CZ"/>
              <a:t>27.11.2024</a:t>
            </a:r>
          </a:p>
        </p:txBody>
      </p:sp>
      <p:sp>
        <p:nvSpPr>
          <p:cNvPr id="5" name="Zástupný symbol pro zápatí 4">
            <a:extLst>
              <a:ext uri="{FF2B5EF4-FFF2-40B4-BE49-F238E27FC236}">
                <a16:creationId xmlns:a16="http://schemas.microsoft.com/office/drawing/2014/main" id="{91C16BF8-C0E8-8DA8-D026-4FC39B097DB8}"/>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862677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6C2D3C2-A98E-D273-F45C-5F2369720183}"/>
              </a:ext>
            </a:extLst>
          </p:cNvPr>
          <p:cNvPicPr>
            <a:picLocks noChangeAspect="1"/>
          </p:cNvPicPr>
          <p:nvPr/>
        </p:nvPicPr>
        <p:blipFill>
          <a:blip r:embed="rId2"/>
          <a:stretch>
            <a:fillRect/>
          </a:stretch>
        </p:blipFill>
        <p:spPr>
          <a:xfrm>
            <a:off x="1402188" y="699734"/>
            <a:ext cx="6566495" cy="1615567"/>
          </a:xfrm>
          <a:prstGeom prst="rect">
            <a:avLst/>
          </a:prstGeom>
        </p:spPr>
      </p:pic>
      <p:pic>
        <p:nvPicPr>
          <p:cNvPr id="5" name="Obrázek 4">
            <a:extLst>
              <a:ext uri="{FF2B5EF4-FFF2-40B4-BE49-F238E27FC236}">
                <a16:creationId xmlns:a16="http://schemas.microsoft.com/office/drawing/2014/main" id="{D3ED1A31-4CE9-8E61-D819-907B37B44970}"/>
              </a:ext>
            </a:extLst>
          </p:cNvPr>
          <p:cNvPicPr>
            <a:picLocks noChangeAspect="1"/>
          </p:cNvPicPr>
          <p:nvPr/>
        </p:nvPicPr>
        <p:blipFill>
          <a:blip r:embed="rId3"/>
          <a:stretch>
            <a:fillRect/>
          </a:stretch>
        </p:blipFill>
        <p:spPr>
          <a:xfrm>
            <a:off x="2123090" y="2320117"/>
            <a:ext cx="4854957" cy="1263482"/>
          </a:xfrm>
          <a:prstGeom prst="rect">
            <a:avLst/>
          </a:prstGeom>
        </p:spPr>
      </p:pic>
      <p:pic>
        <p:nvPicPr>
          <p:cNvPr id="7" name="Obrázek 6">
            <a:extLst>
              <a:ext uri="{FF2B5EF4-FFF2-40B4-BE49-F238E27FC236}">
                <a16:creationId xmlns:a16="http://schemas.microsoft.com/office/drawing/2014/main" id="{7B37F576-9A5E-CA89-CF9C-8ACA3A3124B2}"/>
              </a:ext>
            </a:extLst>
          </p:cNvPr>
          <p:cNvPicPr>
            <a:picLocks noChangeAspect="1"/>
          </p:cNvPicPr>
          <p:nvPr/>
        </p:nvPicPr>
        <p:blipFill>
          <a:blip r:embed="rId4"/>
          <a:stretch>
            <a:fillRect/>
          </a:stretch>
        </p:blipFill>
        <p:spPr>
          <a:xfrm>
            <a:off x="1402188" y="3594719"/>
            <a:ext cx="5944230" cy="1335682"/>
          </a:xfrm>
          <a:prstGeom prst="rect">
            <a:avLst/>
          </a:prstGeom>
        </p:spPr>
      </p:pic>
      <p:sp>
        <p:nvSpPr>
          <p:cNvPr id="14" name="TextovéPole 13">
            <a:extLst>
              <a:ext uri="{FF2B5EF4-FFF2-40B4-BE49-F238E27FC236}">
                <a16:creationId xmlns:a16="http://schemas.microsoft.com/office/drawing/2014/main" id="{A0AC5E84-CCBD-EDCA-9EEF-F1AF3D4148BE}"/>
              </a:ext>
            </a:extLst>
          </p:cNvPr>
          <p:cNvSpPr txBox="1"/>
          <p:nvPr/>
        </p:nvSpPr>
        <p:spPr>
          <a:xfrm>
            <a:off x="1494624" y="799631"/>
            <a:ext cx="6381622" cy="707886"/>
          </a:xfrm>
          <a:prstGeom prst="rect">
            <a:avLst/>
          </a:prstGeom>
          <a:solidFill>
            <a:schemeClr val="bg1"/>
          </a:solidFill>
        </p:spPr>
        <p:txBody>
          <a:bodyPr wrap="square">
            <a:spAutoFit/>
          </a:bodyPr>
          <a:lstStyle/>
          <a:p>
            <a:pPr algn="ctr"/>
            <a:r>
              <a:rPr lang="en-US" sz="2000" b="1" i="0" u="none" strike="noStrike" baseline="0" dirty="0">
                <a:latin typeface="Arial" panose="020B0604020202020204" pitchFamily="34" charset="0"/>
                <a:cs typeface="Arial" panose="020B0604020202020204" pitchFamily="34" charset="0"/>
              </a:rPr>
              <a:t>On the quantum reinterpretation of</a:t>
            </a:r>
            <a:r>
              <a:rPr lang="cs-CZ" sz="2000" b="1" i="0" u="none" strike="noStrike" baseline="0" dirty="0">
                <a:latin typeface="Arial" panose="020B0604020202020204" pitchFamily="34" charset="0"/>
                <a:cs typeface="Arial" panose="020B0604020202020204" pitchFamily="34" charset="0"/>
              </a:rPr>
              <a:t> </a:t>
            </a:r>
            <a:r>
              <a:rPr lang="en-AU" sz="2000" b="1" i="0" u="none" strike="noStrike" baseline="0" dirty="0">
                <a:latin typeface="Arial" panose="020B0604020202020204" pitchFamily="34" charset="0"/>
                <a:cs typeface="Arial" panose="020B0604020202020204" pitchFamily="34" charset="0"/>
              </a:rPr>
              <a:t>kinematical</a:t>
            </a:r>
            <a:r>
              <a:rPr lang="cs-CZ" sz="2000" b="1" i="0" u="none" strike="noStrike" baseline="0" dirty="0">
                <a:latin typeface="Arial" panose="020B0604020202020204" pitchFamily="34" charset="0"/>
                <a:cs typeface="Arial" panose="020B0604020202020204" pitchFamily="34" charset="0"/>
              </a:rPr>
              <a:t>     </a:t>
            </a:r>
            <a:r>
              <a:rPr lang="en-AU" sz="2000" b="1" i="0" u="none" strike="noStrike" baseline="0" dirty="0">
                <a:latin typeface="Arial" panose="020B0604020202020204" pitchFamily="34" charset="0"/>
                <a:cs typeface="Arial" panose="020B0604020202020204" pitchFamily="34" charset="0"/>
              </a:rPr>
              <a:t> </a:t>
            </a:r>
            <a:endParaRPr lang="cs-CZ" sz="2000" b="1" i="0" u="none" strike="noStrike" baseline="0" dirty="0">
              <a:latin typeface="Arial" panose="020B0604020202020204" pitchFamily="34" charset="0"/>
              <a:cs typeface="Arial" panose="020B0604020202020204" pitchFamily="34" charset="0"/>
            </a:endParaRPr>
          </a:p>
          <a:p>
            <a:pPr algn="ctr"/>
            <a:r>
              <a:rPr lang="en-AU" sz="2000" b="1" i="0" u="none" strike="noStrike" baseline="0" dirty="0">
                <a:latin typeface="Arial" panose="020B0604020202020204" pitchFamily="34" charset="0"/>
                <a:cs typeface="Arial" panose="020B0604020202020204" pitchFamily="34" charset="0"/>
              </a:rPr>
              <a:t>and mechanical relationships</a:t>
            </a:r>
            <a:endParaRPr lang="en-AU" sz="2000" b="1" dirty="0">
              <a:latin typeface="Arial" panose="020B0604020202020204" pitchFamily="34" charset="0"/>
              <a:cs typeface="Arial" panose="020B0604020202020204" pitchFamily="34" charset="0"/>
            </a:endParaRPr>
          </a:p>
        </p:txBody>
      </p:sp>
      <p:sp>
        <p:nvSpPr>
          <p:cNvPr id="15" name="TextovéPole 14">
            <a:extLst>
              <a:ext uri="{FF2B5EF4-FFF2-40B4-BE49-F238E27FC236}">
                <a16:creationId xmlns:a16="http://schemas.microsoft.com/office/drawing/2014/main" id="{8D85B9DF-9F95-85C5-23AA-91A79166607E}"/>
              </a:ext>
            </a:extLst>
          </p:cNvPr>
          <p:cNvSpPr txBox="1"/>
          <p:nvPr/>
        </p:nvSpPr>
        <p:spPr>
          <a:xfrm>
            <a:off x="260185" y="133500"/>
            <a:ext cx="8850500" cy="707886"/>
          </a:xfrm>
          <a:prstGeom prst="rect">
            <a:avLst/>
          </a:prstGeom>
          <a:noFill/>
        </p:spPr>
        <p:txBody>
          <a:bodyPr wrap="none" rtlCol="0">
            <a:spAutoFit/>
          </a:bodyPr>
          <a:lstStyle/>
          <a:p>
            <a:r>
              <a:rPr lang="cs-CZ" sz="2000" b="1" noProof="1">
                <a:solidFill>
                  <a:srgbClr val="FF0000"/>
                </a:solidFill>
                <a:latin typeface="Arial" panose="020B0604020202020204" pitchFamily="34" charset="0"/>
                <a:cs typeface="Arial" panose="020B0604020202020204" pitchFamily="34" charset="0"/>
              </a:rPr>
              <a:t>In 1925 </a:t>
            </a:r>
            <a:r>
              <a:rPr lang="cs-CZ" sz="2000" noProof="1">
                <a:latin typeface="Arial" panose="020B0604020202020204" pitchFamily="34" charset="0"/>
                <a:cs typeface="Arial" panose="020B0604020202020204" pitchFamily="34" charset="0"/>
              </a:rPr>
              <a:t>the Göttingen trio formulated </a:t>
            </a:r>
            <a:r>
              <a:rPr lang="cs-CZ" sz="2000" b="1" noProof="1">
                <a:solidFill>
                  <a:srgbClr val="0033CC"/>
                </a:solidFill>
                <a:latin typeface="Arial" panose="020B0604020202020204" pitchFamily="34" charset="0"/>
                <a:cs typeface="Arial" panose="020B0604020202020204" pitchFamily="34" charset="0"/>
              </a:rPr>
              <a:t>without reference to de Broglie idea </a:t>
            </a:r>
          </a:p>
          <a:p>
            <a:r>
              <a:rPr lang="cs-CZ" sz="2000" noProof="1">
                <a:latin typeface="Arial" panose="020B0604020202020204" pitchFamily="34" charset="0"/>
                <a:cs typeface="Arial" panose="020B0604020202020204" pitchFamily="34" charset="0"/>
              </a:rPr>
              <a:t>of matter waves in three papers  </a:t>
            </a:r>
          </a:p>
        </p:txBody>
      </p:sp>
      <p:sp>
        <p:nvSpPr>
          <p:cNvPr id="2" name="Zástupný symbol pro číslo snímku 1">
            <a:extLst>
              <a:ext uri="{FF2B5EF4-FFF2-40B4-BE49-F238E27FC236}">
                <a16:creationId xmlns:a16="http://schemas.microsoft.com/office/drawing/2014/main" id="{99F2387F-01D8-E70B-00A9-56147FE58E8E}"/>
              </a:ext>
            </a:extLst>
          </p:cNvPr>
          <p:cNvSpPr>
            <a:spLocks noGrp="1"/>
          </p:cNvSpPr>
          <p:nvPr>
            <p:ph type="sldNum" sz="quarter" idx="12"/>
          </p:nvPr>
        </p:nvSpPr>
        <p:spPr/>
        <p:txBody>
          <a:bodyPr/>
          <a:lstStyle/>
          <a:p>
            <a:fld id="{E32C4829-0E20-40A4-81C2-06447E714AD2}" type="slidenum">
              <a:rPr lang="cs-CZ" smtClean="0"/>
              <a:t>43</a:t>
            </a:fld>
            <a:endParaRPr lang="cs-CZ"/>
          </a:p>
        </p:txBody>
      </p:sp>
      <p:sp>
        <p:nvSpPr>
          <p:cNvPr id="4" name="Zástupný symbol pro datum 3">
            <a:extLst>
              <a:ext uri="{FF2B5EF4-FFF2-40B4-BE49-F238E27FC236}">
                <a16:creationId xmlns:a16="http://schemas.microsoft.com/office/drawing/2014/main" id="{97B647A6-83C9-D363-B7E5-3590AC7E723F}"/>
              </a:ext>
            </a:extLst>
          </p:cNvPr>
          <p:cNvSpPr>
            <a:spLocks noGrp="1"/>
          </p:cNvSpPr>
          <p:nvPr>
            <p:ph type="dt" sz="half" idx="10"/>
          </p:nvPr>
        </p:nvSpPr>
        <p:spPr/>
        <p:txBody>
          <a:bodyPr/>
          <a:lstStyle/>
          <a:p>
            <a:r>
              <a:rPr lang="cs-CZ"/>
              <a:t>27.11.2024</a:t>
            </a:r>
          </a:p>
        </p:txBody>
      </p:sp>
      <p:sp>
        <p:nvSpPr>
          <p:cNvPr id="6" name="Zástupný symbol pro zápatí 5">
            <a:extLst>
              <a:ext uri="{FF2B5EF4-FFF2-40B4-BE49-F238E27FC236}">
                <a16:creationId xmlns:a16="http://schemas.microsoft.com/office/drawing/2014/main" id="{5CCE048D-95DA-D3FC-6884-FF0B879834D9}"/>
              </a:ext>
            </a:extLst>
          </p:cNvPr>
          <p:cNvSpPr>
            <a:spLocks noGrp="1"/>
          </p:cNvSpPr>
          <p:nvPr>
            <p:ph type="ftr" sz="quarter" idx="11"/>
          </p:nvPr>
        </p:nvSpPr>
        <p:spPr/>
        <p:txBody>
          <a:bodyPr/>
          <a:lstStyle/>
          <a:p>
            <a:r>
              <a:rPr lang="cs-CZ"/>
              <a:t>Divisional seminar</a:t>
            </a:r>
          </a:p>
        </p:txBody>
      </p:sp>
      <p:sp>
        <p:nvSpPr>
          <p:cNvPr id="8" name="TextovéPole 7">
            <a:extLst>
              <a:ext uri="{FF2B5EF4-FFF2-40B4-BE49-F238E27FC236}">
                <a16:creationId xmlns:a16="http://schemas.microsoft.com/office/drawing/2014/main" id="{DDFAC273-67FE-2A46-0D3F-CB17D1552190}"/>
              </a:ext>
            </a:extLst>
          </p:cNvPr>
          <p:cNvSpPr txBox="1"/>
          <p:nvPr/>
        </p:nvSpPr>
        <p:spPr>
          <a:xfrm>
            <a:off x="376708" y="4930401"/>
            <a:ext cx="8651678" cy="1785104"/>
          </a:xfrm>
          <a:prstGeom prst="rect">
            <a:avLst/>
          </a:prstGeom>
          <a:solidFill>
            <a:schemeClr val="bg1"/>
          </a:solidFill>
        </p:spPr>
        <p:txBody>
          <a:bodyPr wrap="square" rtlCol="0">
            <a:spAutoFit/>
          </a:bodyPr>
          <a:lstStyle/>
          <a:p>
            <a:r>
              <a:rPr lang="cs-CZ" sz="2000" b="1" noProof="1">
                <a:solidFill>
                  <a:srgbClr val="FF0000"/>
                </a:solidFill>
                <a:latin typeface="Arial" panose="020B0604020202020204" pitchFamily="34" charset="0"/>
                <a:cs typeface="Arial" panose="020B0604020202020204" pitchFamily="34" charset="0"/>
              </a:rPr>
              <a:t>Matrix mechanics </a:t>
            </a:r>
            <a:r>
              <a:rPr lang="cs-CZ" sz="2000" noProof="1">
                <a:latin typeface="Arial" panose="020B0604020202020204" pitchFamily="34" charset="0"/>
                <a:cs typeface="Arial" panose="020B0604020202020204" pitchFamily="34" charset="0"/>
              </a:rPr>
              <a:t>which builds on the </a:t>
            </a:r>
            <a:r>
              <a:rPr lang="cs-CZ" sz="2000" b="1" noProof="1">
                <a:solidFill>
                  <a:srgbClr val="FF0000"/>
                </a:solidFill>
                <a:latin typeface="Arial" panose="020B0604020202020204" pitchFamily="34" charset="0"/>
                <a:cs typeface="Arial" panose="020B0604020202020204" pitchFamily="34" charset="0"/>
              </a:rPr>
              <a:t>Old Qunatum Theory </a:t>
            </a:r>
            <a:r>
              <a:rPr lang="cs-CZ" sz="2000" noProof="1">
                <a:latin typeface="Arial" panose="020B0604020202020204" pitchFamily="34" charset="0"/>
                <a:cs typeface="Arial" panose="020B0604020202020204" pitchFamily="34" charset="0"/>
              </a:rPr>
              <a:t>and is based on </a:t>
            </a:r>
            <a:r>
              <a:rPr lang="cs-CZ" sz="2000" b="1" noProof="1">
                <a:solidFill>
                  <a:srgbClr val="0033CC"/>
                </a:solidFill>
                <a:latin typeface="Arial" panose="020B0604020202020204" pitchFamily="34" charset="0"/>
                <a:cs typeface="Arial" panose="020B0604020202020204" pitchFamily="34" charset="0"/>
              </a:rPr>
              <a:t>Heisenberg‘s idea </a:t>
            </a:r>
            <a:r>
              <a:rPr lang="cs-CZ" sz="2000" noProof="1">
                <a:latin typeface="Arial" panose="020B0604020202020204" pitchFamily="34" charset="0"/>
                <a:cs typeface="Arial" panose="020B0604020202020204" pitchFamily="34" charset="0"/>
              </a:rPr>
              <a:t>that </a:t>
            </a:r>
            <a:r>
              <a:rPr lang="cs-CZ" sz="2000" b="1" noProof="1">
                <a:solidFill>
                  <a:srgbClr val="0033CC"/>
                </a:solidFill>
                <a:latin typeface="Arial" panose="020B0604020202020204" pitchFamily="34" charset="0"/>
                <a:cs typeface="Arial" panose="020B0604020202020204" pitchFamily="34" charset="0"/>
              </a:rPr>
              <a:t>only measurable quantities</a:t>
            </a:r>
            <a:r>
              <a:rPr lang="cs-CZ" sz="2000" noProof="1">
                <a:latin typeface="Arial" panose="020B0604020202020204" pitchFamily="34" charset="0"/>
                <a:cs typeface="Arial" panose="020B0604020202020204" pitchFamily="34" charset="0"/>
              </a:rPr>
              <a:t> should be used in theoretical description of properties of atomic phenomena.</a:t>
            </a:r>
          </a:p>
          <a:p>
            <a:endParaRPr lang="cs-CZ" sz="1000" noProof="1">
              <a:latin typeface="Arial" panose="020B0604020202020204" pitchFamily="34" charset="0"/>
              <a:cs typeface="Arial" panose="020B0604020202020204" pitchFamily="34" charset="0"/>
            </a:endParaRPr>
          </a:p>
          <a:p>
            <a:r>
              <a:rPr lang="cs-CZ" sz="2000" noProof="1">
                <a:latin typeface="Arial" panose="020B0604020202020204" pitchFamily="34" charset="0"/>
                <a:cs typeface="Arial" panose="020B0604020202020204" pitchFamily="34" charset="0"/>
              </a:rPr>
              <a:t>This strategy is reminiscent of </a:t>
            </a:r>
            <a:r>
              <a:rPr lang="cs-CZ" sz="2000" b="1" noProof="1">
                <a:solidFill>
                  <a:srgbClr val="0033CC"/>
                </a:solidFill>
                <a:latin typeface="Arial" panose="020B0604020202020204" pitchFamily="34" charset="0"/>
                <a:cs typeface="Arial" panose="020B0604020202020204" pitchFamily="34" charset="0"/>
              </a:rPr>
              <a:t>Gell-Mann approach to quarks </a:t>
            </a:r>
            <a:r>
              <a:rPr lang="cs-CZ" sz="2000" noProof="1">
                <a:latin typeface="Arial" panose="020B0604020202020204" pitchFamily="34" charset="0"/>
                <a:cs typeface="Arial" panose="020B0604020202020204" pitchFamily="34" charset="0"/>
              </a:rPr>
              <a:t>that proved</a:t>
            </a:r>
          </a:p>
          <a:p>
            <a:r>
              <a:rPr lang="cs-CZ" sz="2000" b="1" noProof="1">
                <a:solidFill>
                  <a:srgbClr val="FF0000"/>
                </a:solidFill>
                <a:latin typeface="Arial" panose="020B0604020202020204" pitchFamily="34" charset="0"/>
                <a:cs typeface="Arial" panose="020B0604020202020204" pitchFamily="34" charset="0"/>
              </a:rPr>
              <a:t>unproductive in development of Quantum Chromodynamics</a:t>
            </a:r>
            <a:r>
              <a:rPr lang="cs-CZ" sz="2000" noProof="1">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6122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2B8B21B-679E-4FDE-66DF-FD28741AB05E}"/>
              </a:ext>
            </a:extLst>
          </p:cNvPr>
          <p:cNvSpPr txBox="1"/>
          <p:nvPr/>
        </p:nvSpPr>
        <p:spPr>
          <a:xfrm>
            <a:off x="731044" y="374727"/>
            <a:ext cx="7681911" cy="707886"/>
          </a:xfrm>
          <a:prstGeom prst="rect">
            <a:avLst/>
          </a:prstGeom>
          <a:noFill/>
        </p:spPr>
        <p:txBody>
          <a:bodyPr wrap="none" rtlCol="0">
            <a:spAutoFit/>
          </a:bodyPr>
          <a:lstStyle/>
          <a:p>
            <a:r>
              <a:rPr lang="cs-CZ" sz="4000" b="1" dirty="0">
                <a:solidFill>
                  <a:srgbClr val="0033CC"/>
                </a:solidFill>
                <a:latin typeface="Arial" panose="020B0604020202020204" pitchFamily="34" charset="0"/>
                <a:cs typeface="Arial" panose="020B0604020202020204" pitchFamily="34" charset="0"/>
              </a:rPr>
              <a:t>Erwin </a:t>
            </a:r>
            <a:r>
              <a:rPr lang="cs-CZ" sz="4000" b="1" dirty="0" err="1">
                <a:solidFill>
                  <a:srgbClr val="0033CC"/>
                </a:solidFill>
                <a:latin typeface="Arial" panose="020B0604020202020204" pitchFamily="34" charset="0"/>
                <a:cs typeface="Arial" panose="020B0604020202020204" pitchFamily="34" charset="0"/>
              </a:rPr>
              <a:t>Schrödinger</a:t>
            </a:r>
            <a:r>
              <a:rPr lang="cs-CZ" sz="4000" b="1" dirty="0">
                <a:solidFill>
                  <a:srgbClr val="0033CC"/>
                </a:solidFill>
                <a:latin typeface="Arial" panose="020B0604020202020204" pitchFamily="34" charset="0"/>
                <a:cs typeface="Arial" panose="020B0604020202020204" pitchFamily="34" charset="0"/>
              </a:rPr>
              <a:t> (1887-1961)</a:t>
            </a:r>
          </a:p>
        </p:txBody>
      </p:sp>
      <p:pic>
        <p:nvPicPr>
          <p:cNvPr id="4" name="Obrázek 3" descr="Obsah obrázku Lidská tvář, portrét, osoba, oblečení&#10;&#10;Popis byl vytvořen automaticky">
            <a:extLst>
              <a:ext uri="{FF2B5EF4-FFF2-40B4-BE49-F238E27FC236}">
                <a16:creationId xmlns:a16="http://schemas.microsoft.com/office/drawing/2014/main" id="{8721B1EE-3786-1152-FC3C-08EAE89B30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5057" y="1316789"/>
            <a:ext cx="3607010" cy="4983650"/>
          </a:xfrm>
          <a:prstGeom prst="rect">
            <a:avLst/>
          </a:prstGeom>
        </p:spPr>
      </p:pic>
      <p:pic>
        <p:nvPicPr>
          <p:cNvPr id="6" name="Obrázek 5" descr="Obsah obrázku Lidská tvář, oblečení, portrét, osoba&#10;&#10;Popis byl vytvořen automaticky">
            <a:extLst>
              <a:ext uri="{FF2B5EF4-FFF2-40B4-BE49-F238E27FC236}">
                <a16:creationId xmlns:a16="http://schemas.microsoft.com/office/drawing/2014/main" id="{D41E735B-4C96-A69C-0F20-0FD4BD966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967" y="1316789"/>
            <a:ext cx="3532214" cy="5072860"/>
          </a:xfrm>
          <a:prstGeom prst="rect">
            <a:avLst/>
          </a:prstGeom>
        </p:spPr>
      </p:pic>
      <p:sp>
        <p:nvSpPr>
          <p:cNvPr id="2" name="Zástupný symbol pro číslo snímku 1">
            <a:extLst>
              <a:ext uri="{FF2B5EF4-FFF2-40B4-BE49-F238E27FC236}">
                <a16:creationId xmlns:a16="http://schemas.microsoft.com/office/drawing/2014/main" id="{2CB5650E-DA90-4B16-3F97-8CAD1F79BED2}"/>
              </a:ext>
            </a:extLst>
          </p:cNvPr>
          <p:cNvSpPr>
            <a:spLocks noGrp="1"/>
          </p:cNvSpPr>
          <p:nvPr>
            <p:ph type="sldNum" sz="quarter" idx="12"/>
          </p:nvPr>
        </p:nvSpPr>
        <p:spPr/>
        <p:txBody>
          <a:bodyPr/>
          <a:lstStyle/>
          <a:p>
            <a:fld id="{E32C4829-0E20-40A4-81C2-06447E714AD2}" type="slidenum">
              <a:rPr lang="cs-CZ" smtClean="0"/>
              <a:t>44</a:t>
            </a:fld>
            <a:endParaRPr lang="cs-CZ"/>
          </a:p>
        </p:txBody>
      </p:sp>
      <p:sp>
        <p:nvSpPr>
          <p:cNvPr id="5" name="Zástupný symbol pro datum 4">
            <a:extLst>
              <a:ext uri="{FF2B5EF4-FFF2-40B4-BE49-F238E27FC236}">
                <a16:creationId xmlns:a16="http://schemas.microsoft.com/office/drawing/2014/main" id="{5FBB4E0D-A5D4-FEDF-23D5-AB9D3EF41966}"/>
              </a:ext>
            </a:extLst>
          </p:cNvPr>
          <p:cNvSpPr>
            <a:spLocks noGrp="1"/>
          </p:cNvSpPr>
          <p:nvPr>
            <p:ph type="dt" sz="half" idx="10"/>
          </p:nvPr>
        </p:nvSpPr>
        <p:spPr/>
        <p:txBody>
          <a:bodyPr/>
          <a:lstStyle/>
          <a:p>
            <a:r>
              <a:rPr lang="cs-CZ"/>
              <a:t>27.11.2024</a:t>
            </a:r>
          </a:p>
        </p:txBody>
      </p:sp>
      <p:sp>
        <p:nvSpPr>
          <p:cNvPr id="7" name="Zástupný symbol pro zápatí 6">
            <a:extLst>
              <a:ext uri="{FF2B5EF4-FFF2-40B4-BE49-F238E27FC236}">
                <a16:creationId xmlns:a16="http://schemas.microsoft.com/office/drawing/2014/main" id="{EC8AD036-E0A8-1886-85AE-4B6C559E30E5}"/>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2365978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7BD8B-9F5C-916C-DD2F-69918F29B97B}"/>
            </a:ext>
          </a:extLst>
        </p:cNvPr>
        <p:cNvGrpSpPr/>
        <p:nvPr/>
      </p:nvGrpSpPr>
      <p:grpSpPr>
        <a:xfrm>
          <a:off x="0" y="0"/>
          <a:ext cx="0" cy="0"/>
          <a:chOff x="0" y="0"/>
          <a:chExt cx="0" cy="0"/>
        </a:xfrm>
      </p:grpSpPr>
      <p:sp>
        <p:nvSpPr>
          <p:cNvPr id="2" name="TextovéPole 1">
            <a:extLst>
              <a:ext uri="{FF2B5EF4-FFF2-40B4-BE49-F238E27FC236}">
                <a16:creationId xmlns:a16="http://schemas.microsoft.com/office/drawing/2014/main" id="{AA3CF0E0-7B99-A9A8-8E29-722601968620}"/>
              </a:ext>
            </a:extLst>
          </p:cNvPr>
          <p:cNvSpPr txBox="1"/>
          <p:nvPr/>
        </p:nvSpPr>
        <p:spPr>
          <a:xfrm>
            <a:off x="215429" y="33998"/>
            <a:ext cx="8928571" cy="1015663"/>
          </a:xfrm>
          <a:prstGeom prst="rect">
            <a:avLst/>
          </a:prstGeom>
          <a:noFill/>
        </p:spPr>
        <p:txBody>
          <a:bodyPr wrap="square" rtlCol="0">
            <a:spAutoFit/>
          </a:bodyPr>
          <a:lstStyle/>
          <a:p>
            <a:r>
              <a:rPr lang="en-US" sz="2000" b="1" noProof="1">
                <a:solidFill>
                  <a:srgbClr val="0033CC"/>
                </a:solidFill>
                <a:latin typeface="Arial" panose="020B0604020202020204" pitchFamily="34" charset="0"/>
                <a:cs typeface="Arial" panose="020B0604020202020204" pitchFamily="34" charset="0"/>
              </a:rPr>
              <a:t>de Broglie </a:t>
            </a:r>
            <a:r>
              <a:rPr lang="cs-CZ" sz="2000" noProof="1">
                <a:latin typeface="Arial" panose="020B0604020202020204" pitchFamily="34" charset="0"/>
                <a:cs typeface="Arial" panose="020B0604020202020204" pitchFamily="34" charset="0"/>
              </a:rPr>
              <a:t>idea </a:t>
            </a:r>
            <a:r>
              <a:rPr lang="en-US" sz="2000" noProof="1">
                <a:latin typeface="Arial" panose="020B0604020202020204" pitchFamily="34" charset="0"/>
                <a:cs typeface="Arial" panose="020B0604020202020204" pitchFamily="34" charset="0"/>
              </a:rPr>
              <a:t>was taken up by </a:t>
            </a:r>
            <a:r>
              <a:rPr lang="en-US" sz="2000" b="1" noProof="1">
                <a:solidFill>
                  <a:srgbClr val="0033CC"/>
                </a:solidFill>
                <a:latin typeface="Arial" panose="020B0604020202020204" pitchFamily="34" charset="0"/>
                <a:cs typeface="Arial" panose="020B0604020202020204" pitchFamily="34" charset="0"/>
              </a:rPr>
              <a:t>Schrödinger who during 1926 published 5 papers</a:t>
            </a:r>
            <a:r>
              <a:rPr lang="en-US" sz="2000" noProof="1">
                <a:latin typeface="Arial" panose="020B0604020202020204" pitchFamily="34" charset="0"/>
                <a:cs typeface="Arial" panose="020B0604020202020204" pitchFamily="34" charset="0"/>
              </a:rPr>
              <a:t> in which his equation was derived and applied</a:t>
            </a:r>
            <a:r>
              <a:rPr lang="cs-CZ" sz="2000" noProof="1">
                <a:latin typeface="Arial" panose="020B0604020202020204" pitchFamily="34" charset="0"/>
                <a:cs typeface="Arial" panose="020B0604020202020204" pitchFamily="34" charset="0"/>
              </a:rPr>
              <a:t>. The first paper has eloquent title</a:t>
            </a:r>
            <a:endParaRPr lang="en-US" sz="2400" noProof="1">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A3F29A15-3375-49F7-6FC5-0512D4C2D4E3}"/>
              </a:ext>
            </a:extLst>
          </p:cNvPr>
          <p:cNvPicPr>
            <a:picLocks noChangeAspect="1"/>
          </p:cNvPicPr>
          <p:nvPr/>
        </p:nvPicPr>
        <p:blipFill>
          <a:blip r:embed="rId2"/>
          <a:stretch>
            <a:fillRect/>
          </a:stretch>
        </p:blipFill>
        <p:spPr>
          <a:xfrm>
            <a:off x="1378472" y="996997"/>
            <a:ext cx="5904999" cy="1111156"/>
          </a:xfrm>
          <a:prstGeom prst="rect">
            <a:avLst/>
          </a:prstGeom>
        </p:spPr>
      </p:pic>
      <p:pic>
        <p:nvPicPr>
          <p:cNvPr id="13" name="Obrázek 12">
            <a:extLst>
              <a:ext uri="{FF2B5EF4-FFF2-40B4-BE49-F238E27FC236}">
                <a16:creationId xmlns:a16="http://schemas.microsoft.com/office/drawing/2014/main" id="{DCC8B5EB-5AC1-2FB5-B5C8-19EE41A95E2A}"/>
              </a:ext>
            </a:extLst>
          </p:cNvPr>
          <p:cNvPicPr>
            <a:picLocks noChangeAspect="1"/>
          </p:cNvPicPr>
          <p:nvPr/>
        </p:nvPicPr>
        <p:blipFill>
          <a:blip r:embed="rId3"/>
          <a:stretch>
            <a:fillRect/>
          </a:stretch>
        </p:blipFill>
        <p:spPr>
          <a:xfrm>
            <a:off x="5054766" y="1741626"/>
            <a:ext cx="3573402" cy="309577"/>
          </a:xfrm>
          <a:prstGeom prst="rect">
            <a:avLst/>
          </a:prstGeom>
        </p:spPr>
      </p:pic>
      <p:sp>
        <p:nvSpPr>
          <p:cNvPr id="3" name="TextovéPole 2">
            <a:extLst>
              <a:ext uri="{FF2B5EF4-FFF2-40B4-BE49-F238E27FC236}">
                <a16:creationId xmlns:a16="http://schemas.microsoft.com/office/drawing/2014/main" id="{EDCAC458-8405-86C7-4062-4B4F658C4DA3}"/>
              </a:ext>
            </a:extLst>
          </p:cNvPr>
          <p:cNvSpPr txBox="1"/>
          <p:nvPr/>
        </p:nvSpPr>
        <p:spPr>
          <a:xfrm>
            <a:off x="283778" y="2176805"/>
            <a:ext cx="8576443" cy="1938992"/>
          </a:xfrm>
          <a:prstGeom prst="rect">
            <a:avLst/>
          </a:prstGeom>
          <a:noFill/>
        </p:spPr>
        <p:txBody>
          <a:bodyPr wrap="square">
            <a:spAutoFit/>
          </a:bodyPr>
          <a:lstStyle/>
          <a:p>
            <a:r>
              <a:rPr lang="en-GB" sz="2000" i="1" dirty="0">
                <a:latin typeface="Arial" panose="020B0604020202020204" pitchFamily="34" charset="0"/>
                <a:cs typeface="Arial" panose="020B0604020202020204" pitchFamily="34" charset="0"/>
              </a:rPr>
              <a:t>§ 1. In this communication I would like first to show, in the simplest case of the</a:t>
            </a:r>
            <a:r>
              <a:rPr lang="cs-CZ" sz="2000" i="1" dirty="0">
                <a:latin typeface="Arial" panose="020B0604020202020204" pitchFamily="34" charset="0"/>
                <a:cs typeface="Arial" panose="020B0604020202020204" pitchFamily="34" charset="0"/>
              </a:rPr>
              <a:t> </a:t>
            </a:r>
            <a:r>
              <a:rPr lang="en-GB" sz="2000" i="1" dirty="0">
                <a:latin typeface="Arial" panose="020B0604020202020204" pitchFamily="34" charset="0"/>
                <a:cs typeface="Arial" panose="020B0604020202020204" pitchFamily="34" charset="0"/>
              </a:rPr>
              <a:t>(non-relativistic and unperturbed) hydrogen atom, that the usual prescription for</a:t>
            </a:r>
            <a:r>
              <a:rPr lang="cs-CZ" sz="2000" i="1" dirty="0">
                <a:latin typeface="Arial" panose="020B0604020202020204" pitchFamily="34" charset="0"/>
                <a:cs typeface="Arial" panose="020B0604020202020204" pitchFamily="34" charset="0"/>
              </a:rPr>
              <a:t> </a:t>
            </a:r>
            <a:r>
              <a:rPr lang="en-GB" sz="2000" i="1" dirty="0">
                <a:latin typeface="Arial" panose="020B0604020202020204" pitchFamily="34" charset="0"/>
                <a:cs typeface="Arial" panose="020B0604020202020204" pitchFamily="34" charset="0"/>
              </a:rPr>
              <a:t>quantisation can be substituted by another requirement in which no word about</a:t>
            </a:r>
            <a:r>
              <a:rPr lang="cs-CZ" sz="2000" i="1" dirty="0">
                <a:latin typeface="Arial" panose="020B0604020202020204" pitchFamily="34" charset="0"/>
                <a:cs typeface="Arial" panose="020B0604020202020204" pitchFamily="34" charset="0"/>
              </a:rPr>
              <a:t> </a:t>
            </a:r>
            <a:r>
              <a:rPr lang="en-GB" sz="2000" i="1" dirty="0">
                <a:latin typeface="Arial" panose="020B0604020202020204" pitchFamily="34" charset="0"/>
                <a:cs typeface="Arial" panose="020B0604020202020204" pitchFamily="34" charset="0"/>
              </a:rPr>
              <a:t>“integer numbers” occurs anymore. Rather, </a:t>
            </a:r>
            <a:r>
              <a:rPr lang="en-GB" sz="2000" b="1" i="1" dirty="0">
                <a:solidFill>
                  <a:srgbClr val="0033CC"/>
                </a:solidFill>
                <a:latin typeface="Arial" panose="020B0604020202020204" pitchFamily="34" charset="0"/>
                <a:cs typeface="Arial" panose="020B0604020202020204" pitchFamily="34" charset="0"/>
              </a:rPr>
              <a:t>the </a:t>
            </a:r>
            <a:r>
              <a:rPr lang="en-GB" sz="2000" b="1" i="1" dirty="0" err="1">
                <a:solidFill>
                  <a:srgbClr val="0033CC"/>
                </a:solidFill>
                <a:latin typeface="Arial" panose="020B0604020202020204" pitchFamily="34" charset="0"/>
                <a:cs typeface="Arial" panose="020B0604020202020204" pitchFamily="34" charset="0"/>
              </a:rPr>
              <a:t>integerness</a:t>
            </a:r>
            <a:r>
              <a:rPr lang="en-GB" sz="2000" b="1" i="1" dirty="0">
                <a:solidFill>
                  <a:srgbClr val="0033CC"/>
                </a:solidFill>
                <a:latin typeface="Arial" panose="020B0604020202020204" pitchFamily="34" charset="0"/>
                <a:cs typeface="Arial" panose="020B0604020202020204" pitchFamily="34" charset="0"/>
              </a:rPr>
              <a:t> emerges in the same</a:t>
            </a:r>
            <a:r>
              <a:rPr lang="cs-CZ" sz="2000" b="1" i="1" dirty="0">
                <a:solidFill>
                  <a:srgbClr val="0033CC"/>
                </a:solidFill>
                <a:latin typeface="Arial" panose="020B0604020202020204" pitchFamily="34" charset="0"/>
                <a:cs typeface="Arial" panose="020B0604020202020204" pitchFamily="34" charset="0"/>
              </a:rPr>
              <a:t> </a:t>
            </a:r>
            <a:r>
              <a:rPr lang="en-GB" sz="2000" b="1" i="1" dirty="0">
                <a:solidFill>
                  <a:srgbClr val="0033CC"/>
                </a:solidFill>
                <a:latin typeface="Arial" panose="020B0604020202020204" pitchFamily="34" charset="0"/>
                <a:cs typeface="Arial" panose="020B0604020202020204" pitchFamily="34" charset="0"/>
              </a:rPr>
              <a:t>natural way as, for example, the </a:t>
            </a:r>
            <a:r>
              <a:rPr lang="en-GB" sz="2000" b="1" i="1" dirty="0" err="1">
                <a:solidFill>
                  <a:srgbClr val="0033CC"/>
                </a:solidFill>
                <a:latin typeface="Arial" panose="020B0604020202020204" pitchFamily="34" charset="0"/>
                <a:cs typeface="Arial" panose="020B0604020202020204" pitchFamily="34" charset="0"/>
              </a:rPr>
              <a:t>integerness</a:t>
            </a:r>
            <a:r>
              <a:rPr lang="en-GB" sz="2000" b="1" i="1" dirty="0">
                <a:solidFill>
                  <a:srgbClr val="0033CC"/>
                </a:solidFill>
                <a:latin typeface="Arial" panose="020B0604020202020204" pitchFamily="34" charset="0"/>
                <a:cs typeface="Arial" panose="020B0604020202020204" pitchFamily="34" charset="0"/>
              </a:rPr>
              <a:t> of the number of knots of a vibrating</a:t>
            </a:r>
            <a:r>
              <a:rPr lang="cs-CZ" sz="2000" b="1" i="1" dirty="0">
                <a:solidFill>
                  <a:srgbClr val="0033CC"/>
                </a:solidFill>
                <a:latin typeface="Arial" panose="020B0604020202020204" pitchFamily="34" charset="0"/>
                <a:cs typeface="Arial" panose="020B0604020202020204" pitchFamily="34" charset="0"/>
              </a:rPr>
              <a:t> </a:t>
            </a:r>
            <a:r>
              <a:rPr lang="en-GB" sz="2000" b="1" i="1" dirty="0">
                <a:solidFill>
                  <a:srgbClr val="0033CC"/>
                </a:solidFill>
                <a:latin typeface="Arial" panose="020B0604020202020204" pitchFamily="34" charset="0"/>
                <a:cs typeface="Arial" panose="020B0604020202020204" pitchFamily="34" charset="0"/>
              </a:rPr>
              <a:t>string</a:t>
            </a:r>
            <a:r>
              <a:rPr lang="en-GB" sz="2000" i="1" dirty="0">
                <a:latin typeface="Arial" panose="020B0604020202020204" pitchFamily="34" charset="0"/>
                <a:cs typeface="Arial" panose="020B0604020202020204" pitchFamily="34" charset="0"/>
              </a:rPr>
              <a:t>. </a:t>
            </a:r>
            <a:endParaRPr lang="cs-CZ" sz="2000" i="1" dirty="0">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98CD7DDC-33D2-46F5-61CB-29E251E39B8C}"/>
              </a:ext>
            </a:extLst>
          </p:cNvPr>
          <p:cNvSpPr txBox="1"/>
          <p:nvPr/>
        </p:nvSpPr>
        <p:spPr>
          <a:xfrm>
            <a:off x="281644" y="4180191"/>
            <a:ext cx="8723587" cy="2554545"/>
          </a:xfrm>
          <a:prstGeom prst="rect">
            <a:avLst/>
          </a:prstGeom>
          <a:noFill/>
        </p:spPr>
        <p:txBody>
          <a:bodyPr wrap="square">
            <a:spAutoFit/>
          </a:bodyPr>
          <a:lstStyle/>
          <a:p>
            <a:r>
              <a:rPr lang="en-GB" sz="2000" i="1" dirty="0">
                <a:latin typeface="Arial" panose="020B0604020202020204" pitchFamily="34" charset="0"/>
                <a:cs typeface="Arial" panose="020B0604020202020204" pitchFamily="34" charset="0"/>
              </a:rPr>
              <a:t>First of all, I would like not to leave unmentioned, that </a:t>
            </a:r>
            <a:r>
              <a:rPr lang="en-GB" sz="2000" b="1" i="1" dirty="0">
                <a:solidFill>
                  <a:srgbClr val="FF0000"/>
                </a:solidFill>
                <a:latin typeface="Arial" panose="020B0604020202020204" pitchFamily="34" charset="0"/>
                <a:cs typeface="Arial" panose="020B0604020202020204" pitchFamily="34" charset="0"/>
              </a:rPr>
              <a:t>I owe the </a:t>
            </a:r>
            <a:r>
              <a:rPr lang="en-GB" sz="2000" b="1" i="1" dirty="0" err="1">
                <a:solidFill>
                  <a:srgbClr val="FF0000"/>
                </a:solidFill>
                <a:latin typeface="Arial" panose="020B0604020202020204" pitchFamily="34" charset="0"/>
                <a:cs typeface="Arial" panose="020B0604020202020204" pitchFamily="34" charset="0"/>
              </a:rPr>
              <a:t>stimula</a:t>
            </a:r>
            <a:r>
              <a:rPr lang="en-GB" sz="2000" b="1" i="1" dirty="0">
                <a:solidFill>
                  <a:srgbClr val="FF0000"/>
                </a:solidFill>
                <a:latin typeface="Arial" panose="020B0604020202020204" pitchFamily="34" charset="0"/>
                <a:cs typeface="Arial" panose="020B0604020202020204" pitchFamily="34" charset="0"/>
              </a:rPr>
              <a:t>-</a:t>
            </a:r>
          </a:p>
          <a:p>
            <a:r>
              <a:rPr lang="en-GB" sz="2000" b="1" i="1" dirty="0" err="1">
                <a:solidFill>
                  <a:srgbClr val="FF0000"/>
                </a:solidFill>
                <a:latin typeface="Arial" panose="020B0604020202020204" pitchFamily="34" charset="0"/>
                <a:cs typeface="Arial" panose="020B0604020202020204" pitchFamily="34" charset="0"/>
              </a:rPr>
              <a:t>tion</a:t>
            </a:r>
            <a:r>
              <a:rPr lang="en-GB" sz="2000" b="1" i="1" dirty="0">
                <a:solidFill>
                  <a:srgbClr val="FF0000"/>
                </a:solidFill>
                <a:latin typeface="Arial" panose="020B0604020202020204" pitchFamily="34" charset="0"/>
                <a:cs typeface="Arial" panose="020B0604020202020204" pitchFamily="34" charset="0"/>
              </a:rPr>
              <a:t> to these reflections in the first place to the brilliant thesis of Mr. Louis de</a:t>
            </a:r>
            <a:r>
              <a:rPr lang="cs-CZ" sz="2000" b="1" i="1" dirty="0">
                <a:solidFill>
                  <a:srgbClr val="FF0000"/>
                </a:solidFill>
                <a:latin typeface="Arial" panose="020B0604020202020204" pitchFamily="34" charset="0"/>
                <a:cs typeface="Arial" panose="020B0604020202020204" pitchFamily="34" charset="0"/>
              </a:rPr>
              <a:t> </a:t>
            </a:r>
            <a:r>
              <a:rPr lang="en-GB" sz="2000" b="1" i="1" dirty="0">
                <a:solidFill>
                  <a:srgbClr val="FF0000"/>
                </a:solidFill>
                <a:latin typeface="Arial" panose="020B0604020202020204" pitchFamily="34" charset="0"/>
                <a:cs typeface="Arial" panose="020B0604020202020204" pitchFamily="34" charset="0"/>
              </a:rPr>
              <a:t>Broglie and to the thought about the spatial distribution of those “</a:t>
            </a:r>
            <a:r>
              <a:rPr lang="en-GB" sz="2000" b="1" i="1" dirty="0" err="1">
                <a:solidFill>
                  <a:srgbClr val="FF0000"/>
                </a:solidFill>
                <a:latin typeface="Arial" panose="020B0604020202020204" pitchFamily="34" charset="0"/>
                <a:cs typeface="Arial" panose="020B0604020202020204" pitchFamily="34" charset="0"/>
              </a:rPr>
              <a:t>phasewave</a:t>
            </a:r>
            <a:r>
              <a:rPr lang="en-GB" sz="2000" b="1" i="1" dirty="0">
                <a:solidFill>
                  <a:srgbClr val="FF0000"/>
                </a:solidFill>
                <a:latin typeface="Arial" panose="020B0604020202020204" pitchFamily="34" charset="0"/>
                <a:cs typeface="Arial" panose="020B0604020202020204" pitchFamily="34" charset="0"/>
              </a:rPr>
              <a:t>”,</a:t>
            </a:r>
            <a:r>
              <a:rPr lang="cs-CZ" sz="2000" b="1" i="1" dirty="0">
                <a:solidFill>
                  <a:srgbClr val="FF0000"/>
                </a:solidFill>
                <a:latin typeface="Arial" panose="020B0604020202020204" pitchFamily="34" charset="0"/>
                <a:cs typeface="Arial" panose="020B0604020202020204" pitchFamily="34" charset="0"/>
              </a:rPr>
              <a:t> </a:t>
            </a:r>
            <a:r>
              <a:rPr lang="en-GB" sz="2000" i="1" dirty="0">
                <a:latin typeface="Arial" panose="020B0604020202020204" pitchFamily="34" charset="0"/>
                <a:cs typeface="Arial" panose="020B0604020202020204" pitchFamily="34" charset="0"/>
              </a:rPr>
              <a:t>for which he has shown that always an integer number of them, measured along</a:t>
            </a:r>
            <a:r>
              <a:rPr lang="cs-CZ" sz="2000" i="1" dirty="0">
                <a:latin typeface="Arial" panose="020B0604020202020204" pitchFamily="34" charset="0"/>
                <a:cs typeface="Arial" panose="020B0604020202020204" pitchFamily="34" charset="0"/>
              </a:rPr>
              <a:t> </a:t>
            </a:r>
            <a:r>
              <a:rPr lang="en-GB" sz="2000" i="1" dirty="0">
                <a:latin typeface="Arial" panose="020B0604020202020204" pitchFamily="34" charset="0"/>
                <a:cs typeface="Arial" panose="020B0604020202020204" pitchFamily="34" charset="0"/>
              </a:rPr>
              <a:t>the trajectory, are allotted to each period or </a:t>
            </a:r>
            <a:r>
              <a:rPr lang="en-GB" sz="2000" i="1" dirty="0" err="1">
                <a:latin typeface="Arial" panose="020B0604020202020204" pitchFamily="34" charset="0"/>
                <a:cs typeface="Arial" panose="020B0604020202020204" pitchFamily="34" charset="0"/>
              </a:rPr>
              <a:t>quasiperiod</a:t>
            </a:r>
            <a:r>
              <a:rPr lang="en-GB" sz="2000" i="1" dirty="0">
                <a:latin typeface="Arial" panose="020B0604020202020204" pitchFamily="34" charset="0"/>
                <a:cs typeface="Arial" panose="020B0604020202020204" pitchFamily="34" charset="0"/>
              </a:rPr>
              <a:t> of the electron. The main</a:t>
            </a:r>
            <a:r>
              <a:rPr lang="cs-CZ" sz="2000" i="1" dirty="0">
                <a:latin typeface="Arial" panose="020B0604020202020204" pitchFamily="34" charset="0"/>
                <a:cs typeface="Arial" panose="020B0604020202020204" pitchFamily="34" charset="0"/>
              </a:rPr>
              <a:t> </a:t>
            </a:r>
            <a:r>
              <a:rPr lang="en-GB" sz="2000" i="1" dirty="0">
                <a:latin typeface="Arial" panose="020B0604020202020204" pitchFamily="34" charset="0"/>
                <a:cs typeface="Arial" panose="020B0604020202020204" pitchFamily="34" charset="0"/>
              </a:rPr>
              <a:t>difference is that de Broglie thinks of propagating waves, whereas we, if we put</a:t>
            </a:r>
            <a:r>
              <a:rPr lang="cs-CZ" sz="2000" i="1" dirty="0">
                <a:latin typeface="Arial" panose="020B0604020202020204" pitchFamily="34" charset="0"/>
                <a:cs typeface="Arial" panose="020B0604020202020204" pitchFamily="34" charset="0"/>
              </a:rPr>
              <a:t> </a:t>
            </a:r>
            <a:r>
              <a:rPr lang="en-GB" sz="2000" i="1" dirty="0">
                <a:latin typeface="Arial" panose="020B0604020202020204" pitchFamily="34" charset="0"/>
                <a:cs typeface="Arial" panose="020B0604020202020204" pitchFamily="34" charset="0"/>
              </a:rPr>
              <a:t>underneath our formulae the idea of vibration, are </a:t>
            </a:r>
            <a:r>
              <a:rPr lang="en-GB" sz="2000" b="1" i="1" dirty="0">
                <a:solidFill>
                  <a:srgbClr val="0033CC"/>
                </a:solidFill>
                <a:latin typeface="Arial" panose="020B0604020202020204" pitchFamily="34" charset="0"/>
                <a:cs typeface="Arial" panose="020B0604020202020204" pitchFamily="34" charset="0"/>
              </a:rPr>
              <a:t>led to standing proper</a:t>
            </a:r>
            <a:r>
              <a:rPr lang="cs-CZ" sz="2000" b="1" i="1" dirty="0">
                <a:solidFill>
                  <a:srgbClr val="0033CC"/>
                </a:solidFill>
                <a:latin typeface="Arial" panose="020B0604020202020204" pitchFamily="34" charset="0"/>
                <a:cs typeface="Arial" panose="020B0604020202020204" pitchFamily="34" charset="0"/>
              </a:rPr>
              <a:t> </a:t>
            </a:r>
            <a:r>
              <a:rPr lang="en-GB" sz="2000" b="1" i="1" dirty="0">
                <a:solidFill>
                  <a:srgbClr val="0033CC"/>
                </a:solidFill>
                <a:latin typeface="Arial" panose="020B0604020202020204" pitchFamily="34" charset="0"/>
                <a:cs typeface="Arial" panose="020B0604020202020204" pitchFamily="34" charset="0"/>
              </a:rPr>
              <a:t>oscillations</a:t>
            </a:r>
            <a:r>
              <a:rPr lang="en-GB" sz="2000" dirty="0">
                <a:latin typeface="Arial" panose="020B0604020202020204" pitchFamily="34" charset="0"/>
                <a:cs typeface="Arial" panose="020B0604020202020204" pitchFamily="34" charset="0"/>
              </a:rPr>
              <a:t>. </a:t>
            </a:r>
          </a:p>
        </p:txBody>
      </p:sp>
      <p:sp>
        <p:nvSpPr>
          <p:cNvPr id="4" name="Zástupný symbol pro číslo snímku 3">
            <a:extLst>
              <a:ext uri="{FF2B5EF4-FFF2-40B4-BE49-F238E27FC236}">
                <a16:creationId xmlns:a16="http://schemas.microsoft.com/office/drawing/2014/main" id="{6502610B-AAFC-713D-1FD8-E982E376E7FE}"/>
              </a:ext>
            </a:extLst>
          </p:cNvPr>
          <p:cNvSpPr>
            <a:spLocks noGrp="1"/>
          </p:cNvSpPr>
          <p:nvPr>
            <p:ph type="sldNum" sz="quarter" idx="12"/>
          </p:nvPr>
        </p:nvSpPr>
        <p:spPr/>
        <p:txBody>
          <a:bodyPr/>
          <a:lstStyle/>
          <a:p>
            <a:fld id="{E32C4829-0E20-40A4-81C2-06447E714AD2}" type="slidenum">
              <a:rPr lang="cs-CZ" smtClean="0"/>
              <a:t>45</a:t>
            </a:fld>
            <a:endParaRPr lang="cs-CZ"/>
          </a:p>
        </p:txBody>
      </p:sp>
      <p:sp>
        <p:nvSpPr>
          <p:cNvPr id="7" name="Zástupný symbol pro datum 6">
            <a:extLst>
              <a:ext uri="{FF2B5EF4-FFF2-40B4-BE49-F238E27FC236}">
                <a16:creationId xmlns:a16="http://schemas.microsoft.com/office/drawing/2014/main" id="{C6E6A199-942A-C6DD-6938-20E7982AC48B}"/>
              </a:ext>
            </a:extLst>
          </p:cNvPr>
          <p:cNvSpPr>
            <a:spLocks noGrp="1"/>
          </p:cNvSpPr>
          <p:nvPr>
            <p:ph type="dt" sz="half" idx="10"/>
          </p:nvPr>
        </p:nvSpPr>
        <p:spPr/>
        <p:txBody>
          <a:bodyPr/>
          <a:lstStyle/>
          <a:p>
            <a:r>
              <a:rPr lang="cs-CZ"/>
              <a:t>27.11.2024</a:t>
            </a:r>
          </a:p>
        </p:txBody>
      </p:sp>
      <p:sp>
        <p:nvSpPr>
          <p:cNvPr id="8" name="Zástupný symbol pro zápatí 7">
            <a:extLst>
              <a:ext uri="{FF2B5EF4-FFF2-40B4-BE49-F238E27FC236}">
                <a16:creationId xmlns:a16="http://schemas.microsoft.com/office/drawing/2014/main" id="{D82CACF3-FF5C-0D71-8891-7F066A805DD1}"/>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418608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1D7E6-FF4D-9674-58EA-EC73633B4C15}"/>
            </a:ext>
          </a:extLst>
        </p:cNvPr>
        <p:cNvGrpSpPr/>
        <p:nvPr/>
      </p:nvGrpSpPr>
      <p:grpSpPr>
        <a:xfrm>
          <a:off x="0" y="0"/>
          <a:ext cx="0" cy="0"/>
          <a:chOff x="0" y="0"/>
          <a:chExt cx="0" cy="0"/>
        </a:xfrm>
      </p:grpSpPr>
      <p:sp>
        <p:nvSpPr>
          <p:cNvPr id="13" name="TextovéPole 12">
            <a:extLst>
              <a:ext uri="{FF2B5EF4-FFF2-40B4-BE49-F238E27FC236}">
                <a16:creationId xmlns:a16="http://schemas.microsoft.com/office/drawing/2014/main" id="{341EA105-BE48-5683-E9B3-15EB309CF1A4}"/>
              </a:ext>
            </a:extLst>
          </p:cNvPr>
          <p:cNvSpPr txBox="1"/>
          <p:nvPr/>
        </p:nvSpPr>
        <p:spPr>
          <a:xfrm>
            <a:off x="81183" y="136910"/>
            <a:ext cx="9004629" cy="1938992"/>
          </a:xfrm>
          <a:prstGeom prst="rect">
            <a:avLst/>
          </a:prstGeom>
          <a:noFill/>
        </p:spPr>
        <p:txBody>
          <a:bodyPr wrap="square" rtlCol="0">
            <a:spAutoFit/>
          </a:bodyPr>
          <a:lstStyle/>
          <a:p>
            <a:r>
              <a:rPr lang="cs-CZ" sz="2000" dirty="0" err="1">
                <a:latin typeface="Arial" panose="020B0604020202020204" pitchFamily="34" charset="0"/>
                <a:cs typeface="Arial" panose="020B0604020202020204" pitchFamily="34" charset="0"/>
              </a:rPr>
              <a:t>Schrödinger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adopted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idea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de </a:t>
            </a:r>
            <a:r>
              <a:rPr lang="cs-CZ" sz="2000" dirty="0" err="1">
                <a:latin typeface="Arial" panose="020B0604020202020204" pitchFamily="34" charset="0"/>
                <a:cs typeface="Arial" panose="020B0604020202020204" pitchFamily="34" charset="0"/>
              </a:rPr>
              <a:t>Broglie</a:t>
            </a:r>
            <a:r>
              <a:rPr lang="cs-CZ" sz="2000" b="1" dirty="0">
                <a:solidFill>
                  <a:srgbClr val="0033CC"/>
                </a:solidFill>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but not his basic </a:t>
            </a:r>
            <a:r>
              <a:rPr lang="cs-CZ" sz="2000" dirty="0" err="1">
                <a:latin typeface="Arial" panose="020B0604020202020204" pitchFamily="34" charset="0"/>
                <a:cs typeface="Arial" panose="020B0604020202020204" pitchFamily="34" charset="0"/>
              </a:rPr>
              <a:t>assumptions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how</a:t>
            </a:r>
            <a:r>
              <a:rPr lang="cs-CZ" sz="2000" dirty="0">
                <a:latin typeface="Arial" panose="020B0604020202020204" pitchFamily="34" charset="0"/>
                <a:cs typeface="Arial" panose="020B0604020202020204" pitchFamily="34" charset="0"/>
              </a:rPr>
              <a:t> to </a:t>
            </a:r>
            <a:r>
              <a:rPr lang="cs-CZ" sz="2000" dirty="0" err="1">
                <a:latin typeface="Arial" panose="020B0604020202020204" pitchFamily="34" charset="0"/>
                <a:cs typeface="Arial" panose="020B0604020202020204" pitchFamily="34" charset="0"/>
              </a:rPr>
              <a:t>associate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material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particle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with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wave</a:t>
            </a:r>
            <a:r>
              <a:rPr lang="cs-CZ" sz="2000" dirty="0">
                <a:latin typeface="Arial" panose="020B0604020202020204" pitchFamily="34" charset="0"/>
                <a:cs typeface="Arial" panose="020B0604020202020204" pitchFamily="34" charset="0"/>
              </a:rPr>
              <a:t>. </a:t>
            </a:r>
            <a:r>
              <a:rPr lang="cs-CZ" sz="2000" b="1" dirty="0">
                <a:solidFill>
                  <a:srgbClr val="0033CC"/>
                </a:solidFill>
                <a:latin typeface="Arial" panose="020B0604020202020204" pitchFamily="34" charset="0"/>
                <a:cs typeface="Arial" panose="020B0604020202020204" pitchFamily="34" charset="0"/>
              </a:rPr>
              <a:t>He </a:t>
            </a:r>
            <a:r>
              <a:rPr lang="cs-CZ" sz="2000" b="1" dirty="0" err="1">
                <a:solidFill>
                  <a:srgbClr val="0033CC"/>
                </a:solidFill>
                <a:latin typeface="Arial" panose="020B0604020202020204" pitchFamily="34" charset="0"/>
                <a:cs typeface="Arial" panose="020B0604020202020204" pitchFamily="34" charset="0"/>
              </a:rPr>
              <a:t>started</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with</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Hamilton</a:t>
            </a:r>
            <a:r>
              <a:rPr lang="cs-CZ" sz="2000" b="1" dirty="0">
                <a:solidFill>
                  <a:srgbClr val="0033CC"/>
                </a:solidFill>
                <a:latin typeface="Arial" panose="020B0604020202020204" pitchFamily="34" charset="0"/>
                <a:cs typeface="Arial" panose="020B0604020202020204" pitchFamily="34" charset="0"/>
              </a:rPr>
              <a:t>-Jacobi </a:t>
            </a:r>
            <a:r>
              <a:rPr lang="cs-CZ" sz="2000" b="1" dirty="0" err="1">
                <a:solidFill>
                  <a:srgbClr val="0033CC"/>
                </a:solidFill>
                <a:latin typeface="Arial" panose="020B0604020202020204" pitchFamily="34" charset="0"/>
                <a:cs typeface="Arial" panose="020B0604020202020204" pitchFamily="34" charset="0"/>
              </a:rPr>
              <a:t>formulation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classical</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mechanics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which</a:t>
            </a:r>
            <a:r>
              <a:rPr lang="cs-CZ" sz="2000" b="1" dirty="0">
                <a:solidFill>
                  <a:srgbClr val="0033CC"/>
                </a:solidFill>
                <a:latin typeface="Arial" panose="020B0604020202020204" pitchFamily="34" charset="0"/>
                <a:cs typeface="Arial" panose="020B0604020202020204" pitchFamily="34" charset="0"/>
              </a:rPr>
              <a:t> does not </a:t>
            </a:r>
            <a:r>
              <a:rPr lang="cs-CZ" sz="2000" b="1" dirty="0" err="1">
                <a:solidFill>
                  <a:srgbClr val="0033CC"/>
                </a:solidFill>
                <a:latin typeface="Arial" panose="020B0604020202020204" pitchFamily="34" charset="0"/>
                <a:cs typeface="Arial" panose="020B0604020202020204" pitchFamily="34" charset="0"/>
              </a:rPr>
              <a:t>describe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motion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individual</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particles</a:t>
            </a:r>
            <a:r>
              <a:rPr lang="cs-CZ" sz="2000" dirty="0">
                <a:latin typeface="Arial" panose="020B0604020202020204" pitchFamily="34" charset="0"/>
                <a:cs typeface="Arial" panose="020B0604020202020204" pitchFamily="34" charset="0"/>
              </a:rPr>
              <a:t>, </a:t>
            </a:r>
            <a:r>
              <a:rPr lang="cs-CZ" sz="2000" b="1" dirty="0">
                <a:solidFill>
                  <a:srgbClr val="0033CC"/>
                </a:solidFill>
                <a:latin typeface="Arial" panose="020B0604020202020204" pitchFamily="34" charset="0"/>
                <a:cs typeface="Arial" panose="020B0604020202020204" pitchFamily="34" charset="0"/>
              </a:rPr>
              <a:t>but </a:t>
            </a:r>
            <a:r>
              <a:rPr lang="cs-CZ" sz="2000" b="1" dirty="0" err="1">
                <a:solidFill>
                  <a:srgbClr val="0033CC"/>
                </a:solidFill>
                <a:latin typeface="Arial" panose="020B0604020202020204" pitchFamily="34" charset="0"/>
                <a:cs typeface="Arial" panose="020B0604020202020204" pitchFamily="34" charset="0"/>
              </a:rPr>
              <a:t>is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based</a:t>
            </a:r>
            <a:r>
              <a:rPr lang="cs-CZ" sz="2000" b="1" dirty="0">
                <a:solidFill>
                  <a:srgbClr val="0033CC"/>
                </a:solidFill>
                <a:latin typeface="Arial" panose="020B0604020202020204" pitchFamily="34" charset="0"/>
                <a:cs typeface="Arial" panose="020B0604020202020204" pitchFamily="34" charset="0"/>
              </a:rPr>
              <a:t> on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concept</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Action</a:t>
            </a:r>
            <a:r>
              <a:rPr lang="cs-CZ" sz="2000" b="1" dirty="0">
                <a:solidFill>
                  <a:srgbClr val="0033CC"/>
                </a:solidFill>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that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can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understood</a:t>
            </a:r>
            <a:r>
              <a:rPr lang="cs-CZ" sz="2000" dirty="0">
                <a:latin typeface="Arial" panose="020B0604020202020204" pitchFamily="34" charset="0"/>
                <a:cs typeface="Arial" panose="020B0604020202020204" pitchFamily="34" charset="0"/>
              </a:rPr>
              <a:t> as </a:t>
            </a:r>
            <a:r>
              <a:rPr lang="cs-CZ" sz="2000" dirty="0" err="1">
                <a:latin typeface="Arial" panose="020B0604020202020204" pitchFamily="34" charset="0"/>
                <a:cs typeface="Arial" panose="020B0604020202020204" pitchFamily="34" charset="0"/>
              </a:rPr>
              <a:t>waveform</a:t>
            </a:r>
            <a:r>
              <a:rPr lang="cs-CZ" sz="2000" dirty="0">
                <a:latin typeface="Arial" panose="020B0604020202020204" pitchFamily="34" charset="0"/>
                <a:cs typeface="Arial" panose="020B0604020202020204" pitchFamily="34" charset="0"/>
              </a:rPr>
              <a:t> and </a:t>
            </a:r>
            <a:r>
              <a:rPr lang="cs-CZ" sz="2000" dirty="0" err="1">
                <a:latin typeface="Arial" panose="020B0604020202020204" pitchFamily="34" charset="0"/>
                <a:cs typeface="Arial" panose="020B0604020202020204" pitchFamily="34" charset="0"/>
              </a:rPr>
              <a:t>is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conceptually</a:t>
            </a:r>
            <a:r>
              <a:rPr lang="cs-CZ" sz="2000" dirty="0">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close</a:t>
            </a:r>
            <a:r>
              <a:rPr lang="cs-CZ" sz="2000" b="1" dirty="0">
                <a:solidFill>
                  <a:srgbClr val="FF0000"/>
                </a:solidFill>
                <a:latin typeface="Arial" panose="020B0604020202020204" pitchFamily="34" charset="0"/>
                <a:cs typeface="Arial" panose="020B0604020202020204" pitchFamily="34" charset="0"/>
              </a:rPr>
              <a:t> to </a:t>
            </a:r>
            <a:r>
              <a:rPr lang="cs-CZ" sz="2000" b="1" dirty="0" err="1">
                <a:solidFill>
                  <a:srgbClr val="FF0000"/>
                </a:solidFill>
                <a:latin typeface="Arial" panose="020B0604020202020204" pitchFamily="34" charset="0"/>
                <a:cs typeface="Arial" panose="020B0604020202020204" pitchFamily="34" charset="0"/>
              </a:rPr>
              <a:t>Quantum</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Mechanics</a:t>
            </a:r>
            <a:r>
              <a:rPr lang="cs-CZ" sz="2000" b="1" dirty="0">
                <a:solidFill>
                  <a:srgbClr val="FF0000"/>
                </a:solidFill>
                <a:latin typeface="Arial" panose="020B0604020202020204" pitchFamily="34" charset="0"/>
                <a:cs typeface="Arial" panose="020B0604020202020204" pitchFamily="34" charset="0"/>
              </a:rPr>
              <a:t>.</a:t>
            </a:r>
            <a:endParaRPr lang="en-GB" sz="2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ovéPole 13">
                <a:extLst>
                  <a:ext uri="{FF2B5EF4-FFF2-40B4-BE49-F238E27FC236}">
                    <a16:creationId xmlns:a16="http://schemas.microsoft.com/office/drawing/2014/main" id="{61B33734-3804-89F8-A37D-E6F524E82942}"/>
                  </a:ext>
                </a:extLst>
              </p:cNvPr>
              <p:cNvSpPr txBox="1"/>
              <p:nvPr/>
            </p:nvSpPr>
            <p:spPr>
              <a:xfrm>
                <a:off x="296901" y="1917892"/>
                <a:ext cx="8218449" cy="8189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cs-CZ" sz="2000" b="0" i="1" smtClean="0">
                          <a:latin typeface="Cambria Math" panose="02040503050406030204" pitchFamily="18" charset="0"/>
                        </a:rPr>
                        <m:t>𝑆</m:t>
                      </m:r>
                      <m:d>
                        <m:dPr>
                          <m:ctrlPr>
                            <a:rPr lang="cs-CZ" sz="2000" b="0" i="1" smtClean="0">
                              <a:latin typeface="Cambria Math" panose="02040503050406030204" pitchFamily="18" charset="0"/>
                            </a:rPr>
                          </m:ctrlPr>
                        </m:dPr>
                        <m:e>
                          <m:r>
                            <a:rPr lang="cs-CZ" sz="2000" b="0" i="1" smtClean="0">
                              <a:latin typeface="Cambria Math" panose="02040503050406030204" pitchFamily="18" charset="0"/>
                            </a:rPr>
                            <m:t>𝑥</m:t>
                          </m:r>
                          <m:r>
                            <a:rPr lang="cs-CZ" sz="2000" b="0" i="1" smtClean="0">
                              <a:latin typeface="Cambria Math" panose="02040503050406030204" pitchFamily="18" charset="0"/>
                            </a:rPr>
                            <m:t>,</m:t>
                          </m:r>
                          <m:r>
                            <a:rPr lang="cs-CZ" sz="2000" b="0" i="1" smtClean="0">
                              <a:latin typeface="Cambria Math" panose="02040503050406030204" pitchFamily="18" charset="0"/>
                            </a:rPr>
                            <m:t>𝑡</m:t>
                          </m:r>
                          <m:r>
                            <a:rPr lang="cs-CZ" sz="2000" b="0" i="1" smtClean="0">
                              <a:latin typeface="Cambria Math" panose="02040503050406030204" pitchFamily="18" charset="0"/>
                            </a:rPr>
                            <m:t>,</m:t>
                          </m:r>
                          <m:sSub>
                            <m:sSubPr>
                              <m:ctrlPr>
                                <a:rPr lang="cs-CZ" sz="2000" b="0" i="1" smtClean="0">
                                  <a:latin typeface="Cambria Math" panose="02040503050406030204" pitchFamily="18" charset="0"/>
                                </a:rPr>
                              </m:ctrlPr>
                            </m:sSubPr>
                            <m:e>
                              <m:r>
                                <a:rPr lang="cs-CZ" sz="2000" b="0" i="1" smtClean="0">
                                  <a:latin typeface="Cambria Math" panose="02040503050406030204" pitchFamily="18" charset="0"/>
                                </a:rPr>
                                <m:t>𝑥</m:t>
                              </m:r>
                            </m:e>
                            <m:sub>
                              <m:r>
                                <a:rPr lang="cs-CZ" sz="2000" b="0" i="1" smtClean="0">
                                  <a:latin typeface="Cambria Math" panose="02040503050406030204" pitchFamily="18" charset="0"/>
                                </a:rPr>
                                <m:t>0</m:t>
                              </m:r>
                            </m:sub>
                          </m:sSub>
                          <m:r>
                            <a:rPr lang="cs-CZ" sz="2000" b="0" i="1" smtClean="0">
                              <a:latin typeface="Cambria Math" panose="02040503050406030204" pitchFamily="18" charset="0"/>
                            </a:rPr>
                            <m:t>,</m:t>
                          </m:r>
                          <m:sSub>
                            <m:sSubPr>
                              <m:ctrlPr>
                                <a:rPr lang="cs-CZ" sz="2000" b="0" i="1" smtClean="0">
                                  <a:latin typeface="Cambria Math" panose="02040503050406030204" pitchFamily="18" charset="0"/>
                                </a:rPr>
                              </m:ctrlPr>
                            </m:sSubPr>
                            <m:e>
                              <m:r>
                                <a:rPr lang="cs-CZ" sz="2000" b="0" i="1" smtClean="0">
                                  <a:latin typeface="Cambria Math" panose="02040503050406030204" pitchFamily="18" charset="0"/>
                                </a:rPr>
                                <m:t>𝑡</m:t>
                              </m:r>
                            </m:e>
                            <m:sub>
                              <m:r>
                                <a:rPr lang="cs-CZ" sz="2000" b="0" i="1" smtClean="0">
                                  <a:latin typeface="Cambria Math" panose="02040503050406030204" pitchFamily="18" charset="0"/>
                                </a:rPr>
                                <m:t>0</m:t>
                              </m:r>
                            </m:sub>
                          </m:sSub>
                        </m:e>
                      </m:d>
                      <m:r>
                        <a:rPr lang="cs-CZ" sz="2000" b="0" i="1" smtClean="0">
                          <a:latin typeface="Cambria Math" panose="02040503050406030204" pitchFamily="18" charset="0"/>
                        </a:rPr>
                        <m:t>=</m:t>
                      </m:r>
                      <m:nary>
                        <m:naryPr>
                          <m:ctrlPr>
                            <a:rPr lang="cs-CZ" sz="2000" i="1" smtClean="0">
                              <a:latin typeface="Cambria Math" panose="02040503050406030204" pitchFamily="18" charset="0"/>
                            </a:rPr>
                          </m:ctrlPr>
                        </m:naryPr>
                        <m:sub>
                          <m:sSub>
                            <m:sSubPr>
                              <m:ctrlPr>
                                <a:rPr lang="cs-CZ" sz="2000" i="1">
                                  <a:latin typeface="Cambria Math" panose="02040503050406030204" pitchFamily="18" charset="0"/>
                                </a:rPr>
                              </m:ctrlPr>
                            </m:sSubPr>
                            <m:e>
                              <m:r>
                                <a:rPr lang="cs-CZ" sz="2000" i="1">
                                  <a:latin typeface="Cambria Math" panose="02040503050406030204" pitchFamily="18" charset="0"/>
                                </a:rPr>
                                <m:t>𝑥</m:t>
                              </m:r>
                            </m:e>
                            <m:sub>
                              <m:r>
                                <a:rPr lang="cs-CZ" sz="2000" i="1">
                                  <a:latin typeface="Cambria Math" panose="02040503050406030204" pitchFamily="18" charset="0"/>
                                </a:rPr>
                                <m:t>𝑂</m:t>
                              </m:r>
                            </m:sub>
                          </m:sSub>
                          <m:r>
                            <m:rPr>
                              <m:brk m:alnAt="23"/>
                            </m:rPr>
                            <a:rPr lang="cs-CZ" sz="2000" i="1">
                              <a:latin typeface="Cambria Math" panose="02040503050406030204" pitchFamily="18" charset="0"/>
                            </a:rPr>
                            <m:t>,</m:t>
                          </m:r>
                          <m:sSub>
                            <m:sSubPr>
                              <m:ctrlPr>
                                <a:rPr lang="cs-CZ" sz="2000" i="1">
                                  <a:latin typeface="Cambria Math" panose="02040503050406030204" pitchFamily="18" charset="0"/>
                                </a:rPr>
                              </m:ctrlPr>
                            </m:sSubPr>
                            <m:e>
                              <m:r>
                                <a:rPr lang="cs-CZ" sz="2000" i="1">
                                  <a:latin typeface="Cambria Math" panose="02040503050406030204" pitchFamily="18" charset="0"/>
                                </a:rPr>
                                <m:t>𝑡</m:t>
                              </m:r>
                            </m:e>
                            <m:sub>
                              <m:r>
                                <a:rPr lang="cs-CZ" sz="2000" i="1">
                                  <a:latin typeface="Cambria Math" panose="02040503050406030204" pitchFamily="18" charset="0"/>
                                </a:rPr>
                                <m:t>0</m:t>
                              </m:r>
                            </m:sub>
                          </m:sSub>
                        </m:sub>
                        <m:sup>
                          <m:r>
                            <a:rPr lang="cs-CZ" sz="2000" i="1">
                              <a:latin typeface="Cambria Math" panose="02040503050406030204" pitchFamily="18" charset="0"/>
                            </a:rPr>
                            <m:t>𝑥</m:t>
                          </m:r>
                          <m:r>
                            <a:rPr lang="cs-CZ" sz="2000" i="1">
                              <a:latin typeface="Cambria Math" panose="02040503050406030204" pitchFamily="18" charset="0"/>
                            </a:rPr>
                            <m:t>,</m:t>
                          </m:r>
                          <m:r>
                            <a:rPr lang="cs-CZ" sz="2000" i="1">
                              <a:latin typeface="Cambria Math" panose="02040503050406030204" pitchFamily="18" charset="0"/>
                            </a:rPr>
                            <m:t>𝑡</m:t>
                          </m:r>
                        </m:sup>
                        <m:e>
                          <m:r>
                            <a:rPr lang="cs-CZ" sz="2000" i="1" smtClean="0">
                              <a:latin typeface="Cambria Math" panose="02040503050406030204" pitchFamily="18" charset="0"/>
                              <a:ea typeface="Cambria Math" panose="02040503050406030204" pitchFamily="18" charset="0"/>
                            </a:rPr>
                            <m:t>ℒ</m:t>
                          </m:r>
                          <m:r>
                            <a:rPr lang="cs-CZ" sz="2000" b="0" i="1" smtClean="0">
                              <a:latin typeface="Cambria Math" panose="02040503050406030204" pitchFamily="18" charset="0"/>
                              <a:ea typeface="Cambria Math" panose="02040503050406030204" pitchFamily="18" charset="0"/>
                            </a:rPr>
                            <m:t>(</m:t>
                          </m:r>
                          <m:r>
                            <a:rPr lang="cs-CZ" sz="2000" b="0" i="1" smtClean="0">
                              <a:latin typeface="Cambria Math" panose="02040503050406030204" pitchFamily="18" charset="0"/>
                              <a:ea typeface="Cambria Math" panose="02040503050406030204" pitchFamily="18" charset="0"/>
                            </a:rPr>
                            <m:t>𝑥</m:t>
                          </m:r>
                          <m:r>
                            <a:rPr lang="cs-CZ" sz="2000" b="0" i="1" smtClean="0">
                              <a:latin typeface="Cambria Math" panose="02040503050406030204" pitchFamily="18" charset="0"/>
                              <a:ea typeface="Cambria Math" panose="02040503050406030204" pitchFamily="18" charset="0"/>
                            </a:rPr>
                            <m:t>,</m:t>
                          </m:r>
                          <m:acc>
                            <m:accPr>
                              <m:chr m:val="̇"/>
                              <m:ctrlPr>
                                <a:rPr lang="cs-CZ" sz="2000" b="0" i="1" smtClean="0">
                                  <a:latin typeface="Cambria Math" panose="02040503050406030204" pitchFamily="18" charset="0"/>
                                  <a:ea typeface="Cambria Math" panose="02040503050406030204" pitchFamily="18" charset="0"/>
                                </a:rPr>
                              </m:ctrlPr>
                            </m:accPr>
                            <m:e>
                              <m:r>
                                <a:rPr lang="cs-CZ" sz="2000" b="0" i="1" smtClean="0">
                                  <a:latin typeface="Cambria Math" panose="02040503050406030204" pitchFamily="18" charset="0"/>
                                  <a:ea typeface="Cambria Math" panose="02040503050406030204" pitchFamily="18" charset="0"/>
                                </a:rPr>
                                <m:t>𝑥</m:t>
                              </m:r>
                            </m:e>
                          </m:acc>
                          <m:r>
                            <a:rPr lang="cs-CZ" sz="2000" b="0" i="1" smtClean="0">
                              <a:latin typeface="Cambria Math" panose="02040503050406030204" pitchFamily="18" charset="0"/>
                            </a:rPr>
                            <m:t>,</m:t>
                          </m:r>
                          <m:r>
                            <a:rPr lang="cs-CZ" sz="2000" b="0" i="1" smtClean="0">
                              <a:latin typeface="Cambria Math" panose="02040503050406030204" pitchFamily="18" charset="0"/>
                            </a:rPr>
                            <m:t>𝑡</m:t>
                          </m:r>
                          <m:r>
                            <a:rPr lang="cs-CZ" sz="2000" b="0" i="1" smtClean="0">
                              <a:latin typeface="Cambria Math" panose="02040503050406030204" pitchFamily="18" charset="0"/>
                            </a:rPr>
                            <m:t>)</m:t>
                          </m:r>
                          <m:r>
                            <a:rPr lang="cs-CZ" sz="2000" i="1">
                              <a:latin typeface="Cambria Math" panose="02040503050406030204" pitchFamily="18" charset="0"/>
                            </a:rPr>
                            <m:t>𝑑</m:t>
                          </m:r>
                          <m:r>
                            <a:rPr lang="cs-CZ" sz="2000" i="1">
                              <a:latin typeface="Cambria Math" panose="02040503050406030204" pitchFamily="18" charset="0"/>
                              <a:ea typeface="Cambria Math" panose="02040503050406030204" pitchFamily="18" charset="0"/>
                            </a:rPr>
                            <m:t>𝜏</m:t>
                          </m:r>
                          <m:r>
                            <a:rPr lang="cs-CZ" sz="2000" b="0" i="1" smtClean="0">
                              <a:latin typeface="Cambria Math" panose="02040503050406030204" pitchFamily="18" charset="0"/>
                            </a:rPr>
                            <m:t>=</m:t>
                          </m:r>
                        </m:e>
                      </m:nary>
                      <m:nary>
                        <m:naryPr>
                          <m:ctrlPr>
                            <a:rPr lang="cs-CZ" sz="2000" b="0" i="1" smtClean="0">
                              <a:latin typeface="Cambria Math" panose="02040503050406030204" pitchFamily="18" charset="0"/>
                            </a:rPr>
                          </m:ctrlPr>
                        </m:naryPr>
                        <m:sub>
                          <m:sSub>
                            <m:sSubPr>
                              <m:ctrlPr>
                                <a:rPr lang="cs-CZ" sz="2000" b="0" i="1" smtClean="0">
                                  <a:latin typeface="Cambria Math" panose="02040503050406030204" pitchFamily="18" charset="0"/>
                                </a:rPr>
                              </m:ctrlPr>
                            </m:sSubPr>
                            <m:e>
                              <m:r>
                                <a:rPr lang="cs-CZ" sz="2000" b="0" i="1" smtClean="0">
                                  <a:latin typeface="Cambria Math" panose="02040503050406030204" pitchFamily="18" charset="0"/>
                                </a:rPr>
                                <m:t>𝑥</m:t>
                              </m:r>
                            </m:e>
                            <m:sub>
                              <m:r>
                                <a:rPr lang="cs-CZ" sz="2000" b="0" i="1" smtClean="0">
                                  <a:latin typeface="Cambria Math" panose="02040503050406030204" pitchFamily="18" charset="0"/>
                                </a:rPr>
                                <m:t>𝑂</m:t>
                              </m:r>
                            </m:sub>
                          </m:sSub>
                          <m:r>
                            <m:rPr>
                              <m:brk m:alnAt="23"/>
                            </m:rPr>
                            <a:rPr lang="cs-CZ" sz="2000" b="0" i="1" smtClean="0">
                              <a:latin typeface="Cambria Math" panose="02040503050406030204" pitchFamily="18" charset="0"/>
                            </a:rPr>
                            <m:t>,</m:t>
                          </m:r>
                          <m:sSub>
                            <m:sSubPr>
                              <m:ctrlPr>
                                <a:rPr lang="cs-CZ" sz="2000" b="0" i="1" smtClean="0">
                                  <a:latin typeface="Cambria Math" panose="02040503050406030204" pitchFamily="18" charset="0"/>
                                </a:rPr>
                              </m:ctrlPr>
                            </m:sSubPr>
                            <m:e>
                              <m:r>
                                <a:rPr lang="cs-CZ" sz="2000" b="0" i="1" smtClean="0">
                                  <a:latin typeface="Cambria Math" panose="02040503050406030204" pitchFamily="18" charset="0"/>
                                </a:rPr>
                                <m:t>𝑡</m:t>
                              </m:r>
                            </m:e>
                            <m:sub>
                              <m:r>
                                <a:rPr lang="cs-CZ" sz="2000" b="0" i="1" smtClean="0">
                                  <a:latin typeface="Cambria Math" panose="02040503050406030204" pitchFamily="18" charset="0"/>
                                </a:rPr>
                                <m:t>0</m:t>
                              </m:r>
                            </m:sub>
                          </m:sSub>
                        </m:sub>
                        <m:sup>
                          <m:r>
                            <a:rPr lang="cs-CZ" sz="2000" b="0" i="1" smtClean="0">
                              <a:latin typeface="Cambria Math" panose="02040503050406030204" pitchFamily="18" charset="0"/>
                            </a:rPr>
                            <m:t>𝑥</m:t>
                          </m:r>
                          <m:r>
                            <a:rPr lang="cs-CZ" sz="2000" b="0" i="1" smtClean="0">
                              <a:latin typeface="Cambria Math" panose="02040503050406030204" pitchFamily="18" charset="0"/>
                            </a:rPr>
                            <m:t>,</m:t>
                          </m:r>
                          <m:r>
                            <a:rPr lang="cs-CZ" sz="2000" b="0" i="1" smtClean="0">
                              <a:latin typeface="Cambria Math" panose="02040503050406030204" pitchFamily="18" charset="0"/>
                            </a:rPr>
                            <m:t>𝑡</m:t>
                          </m:r>
                        </m:sup>
                        <m:e>
                          <m:d>
                            <m:dPr>
                              <m:ctrlPr>
                                <a:rPr lang="cs-CZ" sz="2000" b="0" i="1" smtClean="0">
                                  <a:latin typeface="Cambria Math" panose="02040503050406030204" pitchFamily="18" charset="0"/>
                                </a:rPr>
                              </m:ctrlPr>
                            </m:dPr>
                            <m:e>
                              <m:r>
                                <a:rPr lang="cs-CZ" sz="2000" b="0" i="1" smtClean="0">
                                  <a:latin typeface="Cambria Math" panose="02040503050406030204" pitchFamily="18" charset="0"/>
                                </a:rPr>
                                <m:t>𝑇</m:t>
                              </m:r>
                              <m:r>
                                <a:rPr lang="cs-CZ" sz="2000" b="0" i="1" smtClean="0">
                                  <a:latin typeface="Cambria Math" panose="02040503050406030204" pitchFamily="18" charset="0"/>
                                </a:rPr>
                                <m:t>(</m:t>
                              </m:r>
                              <m:r>
                                <a:rPr lang="cs-CZ" sz="2000" b="0" i="1" smtClean="0">
                                  <a:latin typeface="Cambria Math" panose="02040503050406030204" pitchFamily="18" charset="0"/>
                                </a:rPr>
                                <m:t>𝑥</m:t>
                              </m:r>
                              <m:d>
                                <m:dPr>
                                  <m:ctrlPr>
                                    <a:rPr lang="cs-CZ" sz="2000" b="0" i="1" smtClean="0">
                                      <a:latin typeface="Cambria Math" panose="02040503050406030204" pitchFamily="18" charset="0"/>
                                    </a:rPr>
                                  </m:ctrlPr>
                                </m:dPr>
                                <m:e>
                                  <m:r>
                                    <a:rPr lang="cs-CZ" sz="2000" b="0" i="1" smtClean="0">
                                      <a:latin typeface="Cambria Math" panose="02040503050406030204" pitchFamily="18" charset="0"/>
                                      <a:ea typeface="Cambria Math" panose="02040503050406030204" pitchFamily="18" charset="0"/>
                                    </a:rPr>
                                    <m:t>𝜏</m:t>
                                  </m:r>
                                </m:e>
                              </m:d>
                              <m:r>
                                <a:rPr lang="cs-CZ" sz="2000" b="0" i="1" smtClean="0">
                                  <a:latin typeface="Cambria Math" panose="02040503050406030204" pitchFamily="18" charset="0"/>
                                  <a:ea typeface="Cambria Math" panose="02040503050406030204" pitchFamily="18" charset="0"/>
                                </a:rPr>
                                <m:t>, </m:t>
                              </m:r>
                              <m:acc>
                                <m:accPr>
                                  <m:chr m:val="̇"/>
                                  <m:ctrlPr>
                                    <a:rPr lang="cs-CZ" sz="2000" b="0" i="1" smtClean="0">
                                      <a:latin typeface="Cambria Math" panose="02040503050406030204" pitchFamily="18" charset="0"/>
                                      <a:ea typeface="Cambria Math" panose="02040503050406030204" pitchFamily="18" charset="0"/>
                                    </a:rPr>
                                  </m:ctrlPr>
                                </m:accPr>
                                <m:e>
                                  <m:r>
                                    <a:rPr lang="cs-CZ" sz="2000" b="0" i="1" smtClean="0">
                                      <a:latin typeface="Cambria Math" panose="02040503050406030204" pitchFamily="18" charset="0"/>
                                      <a:ea typeface="Cambria Math" panose="02040503050406030204" pitchFamily="18" charset="0"/>
                                    </a:rPr>
                                    <m:t>𝑥</m:t>
                                  </m:r>
                                </m:e>
                              </m:acc>
                              <m:d>
                                <m:dPr>
                                  <m:ctrlPr>
                                    <a:rPr lang="cs-CZ" sz="2000" b="0" i="1" smtClean="0">
                                      <a:latin typeface="Cambria Math" panose="02040503050406030204" pitchFamily="18" charset="0"/>
                                      <a:ea typeface="Cambria Math" panose="02040503050406030204" pitchFamily="18" charset="0"/>
                                    </a:rPr>
                                  </m:ctrlPr>
                                </m:dPr>
                                <m:e>
                                  <m:r>
                                    <a:rPr lang="cs-CZ" sz="2000" b="0" i="1" smtClean="0">
                                      <a:latin typeface="Cambria Math" panose="02040503050406030204" pitchFamily="18" charset="0"/>
                                      <a:ea typeface="Cambria Math" panose="02040503050406030204" pitchFamily="18" charset="0"/>
                                    </a:rPr>
                                    <m:t>𝜏</m:t>
                                  </m:r>
                                </m:e>
                              </m:d>
                              <m:r>
                                <a:rPr lang="cs-CZ" sz="2000" b="0" i="1" smtClean="0">
                                  <a:latin typeface="Cambria Math" panose="02040503050406030204" pitchFamily="18" charset="0"/>
                                  <a:ea typeface="Cambria Math" panose="02040503050406030204" pitchFamily="18" charset="0"/>
                                </a:rPr>
                                <m:t>)</m:t>
                              </m:r>
                              <m:r>
                                <a:rPr lang="cs-CZ" sz="2000" b="0" i="1" smtClean="0">
                                  <a:latin typeface="Cambria Math" panose="02040503050406030204" pitchFamily="18" charset="0"/>
                                </a:rPr>
                                <m:t>−</m:t>
                              </m:r>
                              <m:r>
                                <a:rPr lang="cs-CZ" sz="2000" b="0" i="1" smtClean="0">
                                  <a:latin typeface="Cambria Math" panose="02040503050406030204" pitchFamily="18" charset="0"/>
                                </a:rPr>
                                <m:t>𝑉</m:t>
                              </m:r>
                              <m:r>
                                <a:rPr lang="cs-CZ" sz="2000" b="0" i="1" smtClean="0">
                                  <a:latin typeface="Cambria Math" panose="02040503050406030204" pitchFamily="18" charset="0"/>
                                </a:rPr>
                                <m:t>(</m:t>
                              </m:r>
                              <m:r>
                                <a:rPr lang="cs-CZ" sz="2000" b="0" i="1" smtClean="0">
                                  <a:latin typeface="Cambria Math" panose="02040503050406030204" pitchFamily="18" charset="0"/>
                                </a:rPr>
                                <m:t>𝑥</m:t>
                              </m:r>
                              <m:r>
                                <a:rPr lang="cs-CZ" sz="2000" b="0" i="1" smtClean="0">
                                  <a:latin typeface="Cambria Math" panose="02040503050406030204" pitchFamily="18" charset="0"/>
                                </a:rPr>
                                <m:t>(</m:t>
                              </m:r>
                              <m:r>
                                <a:rPr lang="cs-CZ" sz="2000" b="0" i="1" smtClean="0">
                                  <a:latin typeface="Cambria Math" panose="02040503050406030204" pitchFamily="18" charset="0"/>
                                  <a:ea typeface="Cambria Math" panose="02040503050406030204" pitchFamily="18" charset="0"/>
                                </a:rPr>
                                <m:t>𝜏</m:t>
                              </m:r>
                            </m:e>
                          </m:d>
                          <m:r>
                            <a:rPr lang="cs-CZ" sz="2000" b="0" i="1" smtClean="0">
                              <a:latin typeface="Cambria Math" panose="02040503050406030204" pitchFamily="18" charset="0"/>
                              <a:ea typeface="Cambria Math" panose="02040503050406030204" pitchFamily="18" charset="0"/>
                            </a:rPr>
                            <m:t>)</m:t>
                          </m:r>
                        </m:e>
                      </m:nary>
                      <m:r>
                        <a:rPr lang="cs-CZ" sz="2000" b="0" i="1" smtClean="0">
                          <a:latin typeface="Cambria Math" panose="02040503050406030204" pitchFamily="18" charset="0"/>
                        </a:rPr>
                        <m:t>𝑑</m:t>
                      </m:r>
                      <m:r>
                        <a:rPr lang="cs-CZ" sz="2000" b="0" i="1" smtClean="0">
                          <a:latin typeface="Cambria Math" panose="02040503050406030204" pitchFamily="18" charset="0"/>
                          <a:ea typeface="Cambria Math" panose="02040503050406030204" pitchFamily="18" charset="0"/>
                        </a:rPr>
                        <m:t>𝜏</m:t>
                      </m:r>
                    </m:oMath>
                  </m:oMathPara>
                </a14:m>
                <a:endParaRPr lang="en-GB" sz="2000" dirty="0"/>
              </a:p>
            </p:txBody>
          </p:sp>
        </mc:Choice>
        <mc:Fallback xmlns="">
          <p:sp>
            <p:nvSpPr>
              <p:cNvPr id="14" name="TextovéPole 13">
                <a:extLst>
                  <a:ext uri="{FF2B5EF4-FFF2-40B4-BE49-F238E27FC236}">
                    <a16:creationId xmlns:a16="http://schemas.microsoft.com/office/drawing/2014/main" id="{61B33734-3804-89F8-A37D-E6F524E82942}"/>
                  </a:ext>
                </a:extLst>
              </p:cNvPr>
              <p:cNvSpPr txBox="1">
                <a:spLocks noRot="1" noChangeAspect="1" noMove="1" noResize="1" noEditPoints="1" noAdjustHandles="1" noChangeArrowheads="1" noChangeShapeType="1" noTextEdit="1"/>
              </p:cNvSpPr>
              <p:nvPr/>
            </p:nvSpPr>
            <p:spPr>
              <a:xfrm>
                <a:off x="296901" y="1917892"/>
                <a:ext cx="8218449" cy="818942"/>
              </a:xfrm>
              <a:prstGeom prst="rect">
                <a:avLst/>
              </a:prstGeom>
              <a:blipFill>
                <a:blip r:embed="rId2"/>
                <a:stretch>
                  <a:fillRect/>
                </a:stretch>
              </a:blipFill>
            </p:spPr>
            <p:txBody>
              <a:bodyPr/>
              <a:lstStyle/>
              <a:p>
                <a:r>
                  <a:rPr lang="en-AU">
                    <a:noFill/>
                  </a:rPr>
                  <a:t> </a:t>
                </a:r>
              </a:p>
            </p:txBody>
          </p:sp>
        </mc:Fallback>
      </mc:AlternateContent>
      <p:sp>
        <p:nvSpPr>
          <p:cNvPr id="15" name="TextovéPole 14">
            <a:extLst>
              <a:ext uri="{FF2B5EF4-FFF2-40B4-BE49-F238E27FC236}">
                <a16:creationId xmlns:a16="http://schemas.microsoft.com/office/drawing/2014/main" id="{0EB354B1-1B88-6D32-6A3D-A785542B18B8}"/>
              </a:ext>
            </a:extLst>
          </p:cNvPr>
          <p:cNvSpPr txBox="1"/>
          <p:nvPr/>
        </p:nvSpPr>
        <p:spPr>
          <a:xfrm>
            <a:off x="267629" y="2792552"/>
            <a:ext cx="4852610" cy="707886"/>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S</a:t>
            </a:r>
            <a:r>
              <a:rPr lang="en-AU" sz="2000" dirty="0">
                <a:latin typeface="Arial" panose="020B0604020202020204" pitchFamily="34" charset="0"/>
                <a:cs typeface="Arial" panose="020B0604020202020204" pitchFamily="34" charset="0"/>
              </a:rPr>
              <a:t> satisfies the Hamilton-Jacobi equation</a:t>
            </a:r>
          </a:p>
          <a:p>
            <a:r>
              <a:rPr lang="cs-CZ" sz="2000" dirty="0">
                <a:latin typeface="Arial" panose="020B0604020202020204" pitchFamily="34" charset="0"/>
                <a:cs typeface="Arial" panose="020B0604020202020204" pitchFamily="34" charset="0"/>
              </a:rPr>
              <a:t>w</a:t>
            </a:r>
            <a:r>
              <a:rPr lang="en-AU" sz="2000" dirty="0" err="1">
                <a:latin typeface="Arial" panose="020B0604020202020204" pitchFamily="34" charset="0"/>
                <a:cs typeface="Arial" panose="020B0604020202020204" pitchFamily="34" charset="0"/>
              </a:rPr>
              <a:t>hich</a:t>
            </a:r>
            <a:r>
              <a:rPr lang="en-AU" sz="2000" dirty="0">
                <a:latin typeface="Arial" panose="020B0604020202020204" pitchFamily="34" charset="0"/>
                <a:cs typeface="Arial" panose="020B0604020202020204" pitchFamily="34" charset="0"/>
              </a:rPr>
              <a:t> for conservative force has the form</a:t>
            </a:r>
          </a:p>
        </p:txBody>
      </p:sp>
      <mc:AlternateContent xmlns:mc="http://schemas.openxmlformats.org/markup-compatibility/2006" xmlns:a14="http://schemas.microsoft.com/office/drawing/2010/main">
        <mc:Choice Requires="a14">
          <p:sp>
            <p:nvSpPr>
              <p:cNvPr id="16" name="TextovéPole 15">
                <a:extLst>
                  <a:ext uri="{FF2B5EF4-FFF2-40B4-BE49-F238E27FC236}">
                    <a16:creationId xmlns:a16="http://schemas.microsoft.com/office/drawing/2014/main" id="{ABA13987-6F09-067A-8D34-13350E424C91}"/>
                  </a:ext>
                </a:extLst>
              </p:cNvPr>
              <p:cNvSpPr txBox="1"/>
              <p:nvPr/>
            </p:nvSpPr>
            <p:spPr>
              <a:xfrm>
                <a:off x="5216543" y="2674497"/>
                <a:ext cx="3255378" cy="829843"/>
              </a:xfrm>
              <a:prstGeom prst="rect">
                <a:avLst/>
              </a:prstGeom>
              <a:solidFill>
                <a:srgbClr val="FFFF00"/>
              </a:solid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cs-CZ" sz="2400" b="0" i="1" smtClean="0">
                          <a:latin typeface="Cambria Math" panose="02040503050406030204" pitchFamily="18" charset="0"/>
                        </a:rPr>
                        <m:t>𝐻</m:t>
                      </m:r>
                      <m:d>
                        <m:dPr>
                          <m:ctrlPr>
                            <a:rPr lang="cs-CZ" sz="2400" b="0" i="1" smtClean="0">
                              <a:latin typeface="Cambria Math" panose="02040503050406030204" pitchFamily="18" charset="0"/>
                            </a:rPr>
                          </m:ctrlPr>
                        </m:dPr>
                        <m:e>
                          <m:r>
                            <a:rPr lang="cs-CZ" sz="2400" b="0" i="1" smtClean="0">
                              <a:latin typeface="Cambria Math" panose="02040503050406030204" pitchFamily="18" charset="0"/>
                            </a:rPr>
                            <m:t>𝑞</m:t>
                          </m:r>
                          <m:r>
                            <a:rPr lang="cs-CZ" sz="2400" b="0" i="1" smtClean="0">
                              <a:latin typeface="Cambria Math" panose="02040503050406030204" pitchFamily="18" charset="0"/>
                            </a:rPr>
                            <m:t>,</m:t>
                          </m:r>
                          <m:f>
                            <m:fPr>
                              <m:ctrlPr>
                                <a:rPr lang="cs-CZ" sz="2400" b="0" i="1" smtClean="0">
                                  <a:latin typeface="Cambria Math" panose="02040503050406030204" pitchFamily="18" charset="0"/>
                                </a:rPr>
                              </m:ctrlPr>
                            </m:fPr>
                            <m:num>
                              <m:r>
                                <a:rPr lang="cs-CZ"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𝑆</m:t>
                              </m:r>
                            </m:num>
                            <m:den>
                              <m:r>
                                <a:rPr lang="cs-CZ"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𝑞</m:t>
                              </m:r>
                            </m:den>
                          </m:f>
                          <m:r>
                            <a:rPr lang="cs-CZ" sz="2400" b="0" i="1" smtClean="0">
                              <a:latin typeface="Cambria Math" panose="02040503050406030204" pitchFamily="18" charset="0"/>
                            </a:rPr>
                            <m:t>,</m:t>
                          </m:r>
                          <m:r>
                            <a:rPr lang="cs-CZ" sz="2400" b="0" i="1" smtClean="0">
                              <a:latin typeface="Cambria Math" panose="02040503050406030204" pitchFamily="18" charset="0"/>
                            </a:rPr>
                            <m:t>𝑡</m:t>
                          </m:r>
                        </m:e>
                      </m:d>
                      <m:r>
                        <a:rPr lang="cs-CZ" sz="2400" i="1">
                          <a:latin typeface="Cambria Math" panose="02040503050406030204" pitchFamily="18" charset="0"/>
                        </a:rPr>
                        <m:t>=−</m:t>
                      </m:r>
                      <m:f>
                        <m:fPr>
                          <m:ctrlPr>
                            <a:rPr lang="en-GB" sz="2400" i="1">
                              <a:latin typeface="Cambria Math" panose="02040503050406030204" pitchFamily="18" charset="0"/>
                            </a:rPr>
                          </m:ctrlPr>
                        </m:fPr>
                        <m:num>
                          <m:r>
                            <a:rPr lang="en-GB" sz="2400" i="1">
                              <a:latin typeface="Cambria Math" panose="02040503050406030204" pitchFamily="18" charset="0"/>
                              <a:ea typeface="Cambria Math" panose="02040503050406030204" pitchFamily="18" charset="0"/>
                            </a:rPr>
                            <m:t>𝜕</m:t>
                          </m:r>
                          <m:r>
                            <a:rPr lang="cs-CZ" sz="2400" i="1">
                              <a:latin typeface="Cambria Math" panose="02040503050406030204" pitchFamily="18" charset="0"/>
                              <a:ea typeface="Cambria Math" panose="02040503050406030204" pitchFamily="18" charset="0"/>
                            </a:rPr>
                            <m:t>𝑆</m:t>
                          </m:r>
                        </m:num>
                        <m:den>
                          <m:r>
                            <a:rPr lang="en-GB" sz="2400" i="1">
                              <a:latin typeface="Cambria Math" panose="02040503050406030204" pitchFamily="18" charset="0"/>
                              <a:ea typeface="Cambria Math" panose="02040503050406030204" pitchFamily="18" charset="0"/>
                            </a:rPr>
                            <m:t>𝜕</m:t>
                          </m:r>
                          <m:r>
                            <a:rPr lang="cs-CZ" sz="2400" i="1">
                              <a:latin typeface="Cambria Math" panose="02040503050406030204" pitchFamily="18" charset="0"/>
                              <a:ea typeface="Cambria Math" panose="02040503050406030204" pitchFamily="18" charset="0"/>
                            </a:rPr>
                            <m:t>𝑡</m:t>
                          </m:r>
                        </m:den>
                      </m:f>
                      <m:r>
                        <a:rPr lang="cs-CZ"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𝐸</m:t>
                      </m:r>
                    </m:oMath>
                  </m:oMathPara>
                </a14:m>
                <a:endParaRPr lang="en-GB" sz="2400" dirty="0"/>
              </a:p>
            </p:txBody>
          </p:sp>
        </mc:Choice>
        <mc:Fallback xmlns="">
          <p:sp>
            <p:nvSpPr>
              <p:cNvPr id="16" name="TextovéPole 15">
                <a:extLst>
                  <a:ext uri="{FF2B5EF4-FFF2-40B4-BE49-F238E27FC236}">
                    <a16:creationId xmlns:a16="http://schemas.microsoft.com/office/drawing/2014/main" id="{ABA13987-6F09-067A-8D34-13350E424C91}"/>
                  </a:ext>
                </a:extLst>
              </p:cNvPr>
              <p:cNvSpPr txBox="1">
                <a:spLocks noRot="1" noChangeAspect="1" noMove="1" noResize="1" noEditPoints="1" noAdjustHandles="1" noChangeArrowheads="1" noChangeShapeType="1" noTextEdit="1"/>
              </p:cNvSpPr>
              <p:nvPr/>
            </p:nvSpPr>
            <p:spPr>
              <a:xfrm>
                <a:off x="5216543" y="2674497"/>
                <a:ext cx="3255378" cy="829843"/>
              </a:xfrm>
              <a:prstGeom prst="rect">
                <a:avLst/>
              </a:prstGeom>
              <a:blipFill>
                <a:blip r:embed="rId3"/>
                <a:stretch>
                  <a:fillRect/>
                </a:stretch>
              </a:blipFill>
            </p:spPr>
            <p:txBody>
              <a:bodyPr/>
              <a:lstStyle/>
              <a:p>
                <a:r>
                  <a:rPr lang="en-US">
                    <a:noFill/>
                  </a:rPr>
                  <a:t> </a:t>
                </a:r>
              </a:p>
            </p:txBody>
          </p:sp>
        </mc:Fallback>
      </mc:AlternateContent>
      <p:sp>
        <p:nvSpPr>
          <p:cNvPr id="22" name="TextovéPole 21">
            <a:extLst>
              <a:ext uri="{FF2B5EF4-FFF2-40B4-BE49-F238E27FC236}">
                <a16:creationId xmlns:a16="http://schemas.microsoft.com/office/drawing/2014/main" id="{35B68373-5F5F-71CF-98DF-123C16A5D77F}"/>
              </a:ext>
            </a:extLst>
          </p:cNvPr>
          <p:cNvSpPr txBox="1"/>
          <p:nvPr/>
        </p:nvSpPr>
        <p:spPr>
          <a:xfrm>
            <a:off x="253472" y="3649466"/>
            <a:ext cx="8587607" cy="707886"/>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For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case </a:t>
            </a:r>
            <a:r>
              <a:rPr lang="cs-CZ" sz="2000" dirty="0" err="1">
                <a:latin typeface="Arial" panose="020B0604020202020204" pitchFamily="34" charset="0"/>
                <a:cs typeface="Arial" panose="020B0604020202020204" pitchFamily="34" charset="0"/>
              </a:rPr>
              <a:t>interaction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is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given</a:t>
            </a:r>
            <a:r>
              <a:rPr lang="cs-CZ" sz="2000" dirty="0">
                <a:latin typeface="Arial" panose="020B0604020202020204" pitchFamily="34" charset="0"/>
                <a:cs typeface="Arial" panose="020B0604020202020204" pitchFamily="34" charset="0"/>
              </a:rPr>
              <a:t> by </a:t>
            </a:r>
            <a:r>
              <a:rPr lang="cs-CZ" sz="2000" dirty="0" err="1">
                <a:latin typeface="Arial" panose="020B0604020202020204" pitchFamily="34" charset="0"/>
                <a:cs typeface="Arial" panose="020B0604020202020204" pitchFamily="34" charset="0"/>
              </a:rPr>
              <a:t>spherically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symmetric</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potential</a:t>
            </a:r>
            <a:r>
              <a:rPr lang="cs-CZ" sz="2000" dirty="0">
                <a:latin typeface="Arial" panose="020B0604020202020204" pitchFamily="34" charset="0"/>
                <a:cs typeface="Arial" panose="020B0604020202020204" pitchFamily="34" charset="0"/>
              </a:rPr>
              <a:t> V and </a:t>
            </a:r>
          </a:p>
          <a:p>
            <a:r>
              <a:rPr lang="cs-CZ" sz="2000" dirty="0" err="1">
                <a:latin typeface="Arial" panose="020B0604020202020204" pitchFamily="34" charset="0"/>
                <a:cs typeface="Arial" panose="020B0604020202020204" pitchFamily="34" charset="0"/>
              </a:rPr>
              <a:t>setting</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this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can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written</a:t>
            </a:r>
            <a:r>
              <a:rPr lang="cs-CZ" sz="2000" dirty="0">
                <a:latin typeface="Arial" panose="020B0604020202020204" pitchFamily="34" charset="0"/>
                <a:cs typeface="Arial" panose="020B0604020202020204" pitchFamily="34" charset="0"/>
              </a:rPr>
              <a:t> as  </a:t>
            </a:r>
            <a:endParaRPr lang="en-GB" sz="2000" dirty="0">
              <a:latin typeface="Arial" panose="020B060402020202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2CF73B76-874C-E1E2-3F53-D2957014EDE6}"/>
              </a:ext>
            </a:extLst>
          </p:cNvPr>
          <p:cNvSpPr txBox="1"/>
          <p:nvPr/>
        </p:nvSpPr>
        <p:spPr>
          <a:xfrm>
            <a:off x="138612" y="5410991"/>
            <a:ext cx="8889773" cy="1323439"/>
          </a:xfrm>
          <a:prstGeom prst="rect">
            <a:avLst/>
          </a:prstGeom>
          <a:noFill/>
        </p:spPr>
        <p:txBody>
          <a:bodyPr wrap="square">
            <a:spAutoFit/>
          </a:bodyPr>
          <a:lstStyle/>
          <a:p>
            <a:r>
              <a:rPr lang="en-AU" sz="2000" b="1" dirty="0">
                <a:solidFill>
                  <a:srgbClr val="0033CC"/>
                </a:solidFill>
                <a:latin typeface="Arial" panose="020B0604020202020204" pitchFamily="34" charset="0"/>
                <a:cs typeface="Arial" panose="020B0604020202020204" pitchFamily="34" charset="0"/>
              </a:rPr>
              <a:t>Schrödinger</a:t>
            </a:r>
            <a:r>
              <a:rPr lang="en-AU" sz="2000" b="1" i="0" u="none" strike="noStrike" baseline="0" dirty="0">
                <a:solidFill>
                  <a:srgbClr val="0033CC"/>
                </a:solidFill>
                <a:latin typeface="Arial" panose="020B0604020202020204" pitchFamily="34" charset="0"/>
                <a:cs typeface="Arial" panose="020B0604020202020204" pitchFamily="34" charset="0"/>
              </a:rPr>
              <a:t> looked for real, </a:t>
            </a:r>
            <a:r>
              <a:rPr lang="en-AU" sz="2000" b="0" i="0" u="none" strike="noStrike" baseline="0" dirty="0">
                <a:latin typeface="Arial" panose="020B0604020202020204" pitchFamily="34" charset="0"/>
                <a:cs typeface="Arial" panose="020B0604020202020204" pitchFamily="34" charset="0"/>
              </a:rPr>
              <a:t>single-valued</a:t>
            </a:r>
            <a:r>
              <a:rPr lang="cs-CZ" sz="2000" b="0" i="0" u="none" strike="noStrike" baseline="0" dirty="0">
                <a:latin typeface="Arial" panose="020B0604020202020204" pitchFamily="34" charset="0"/>
                <a:cs typeface="Arial" panose="020B0604020202020204" pitchFamily="34" charset="0"/>
              </a:rPr>
              <a:t>, </a:t>
            </a:r>
            <a:r>
              <a:rPr lang="en-AU" sz="2000" b="0" i="0" u="none" strike="noStrike" baseline="0" dirty="0">
                <a:latin typeface="Arial" panose="020B0604020202020204" pitchFamily="34" charset="0"/>
                <a:cs typeface="Arial" panose="020B0604020202020204" pitchFamily="34" charset="0"/>
              </a:rPr>
              <a:t>finite and</a:t>
            </a:r>
            <a:r>
              <a:rPr lang="cs-CZ" sz="2000" b="0" i="0" u="none" strike="noStrike" dirty="0">
                <a:latin typeface="Arial" panose="020B0604020202020204" pitchFamily="34" charset="0"/>
                <a:cs typeface="Arial" panose="020B0604020202020204" pitchFamily="34" charset="0"/>
              </a:rPr>
              <a:t> </a:t>
            </a:r>
            <a:r>
              <a:rPr lang="en-AU" sz="2000" b="0" i="0" u="none" strike="noStrike" baseline="0" dirty="0">
                <a:latin typeface="Arial" panose="020B0604020202020204" pitchFamily="34" charset="0"/>
                <a:cs typeface="Arial" panose="020B0604020202020204" pitchFamily="34" charset="0"/>
              </a:rPr>
              <a:t>continuously </a:t>
            </a:r>
            <a:r>
              <a:rPr lang="en-AU" sz="2000" b="0" i="0" u="none" strike="noStrike" baseline="0" dirty="0" err="1">
                <a:latin typeface="Arial" panose="020B0604020202020204" pitchFamily="34" charset="0"/>
                <a:cs typeface="Arial" panose="020B0604020202020204" pitchFamily="34" charset="0"/>
              </a:rPr>
              <a:t>differen</a:t>
            </a:r>
            <a:r>
              <a:rPr lang="cs-CZ" sz="2000" b="0" i="0" u="none" strike="noStrike" baseline="0" dirty="0">
                <a:latin typeface="Arial" panose="020B0604020202020204" pitchFamily="34" charset="0"/>
                <a:cs typeface="Arial" panose="020B0604020202020204" pitchFamily="34" charset="0"/>
              </a:rPr>
              <a:t>- </a:t>
            </a:r>
            <a:r>
              <a:rPr lang="en-AU" sz="2000" b="0" i="0" u="none" strike="noStrike" baseline="0" dirty="0" err="1">
                <a:latin typeface="Arial" panose="020B0604020202020204" pitchFamily="34" charset="0"/>
                <a:cs typeface="Arial" panose="020B0604020202020204" pitchFamily="34" charset="0"/>
              </a:rPr>
              <a:t>tiable</a:t>
            </a:r>
            <a:r>
              <a:rPr lang="en-AU" sz="2000" b="0" i="0" u="none" strike="noStrike" baseline="0" dirty="0">
                <a:latin typeface="Arial" panose="020B0604020202020204" pitchFamily="34" charset="0"/>
                <a:cs typeface="Arial" panose="020B0604020202020204" pitchFamily="34" charset="0"/>
              </a:rPr>
              <a:t> functions, which</a:t>
            </a:r>
            <a:r>
              <a:rPr lang="cs-CZ" sz="2000" b="0" i="0" u="none" strike="noStrike" dirty="0">
                <a:latin typeface="Arial" panose="020B0604020202020204" pitchFamily="34" charset="0"/>
                <a:cs typeface="Arial" panose="020B0604020202020204" pitchFamily="34" charset="0"/>
              </a:rPr>
              <a:t> </a:t>
            </a:r>
            <a:r>
              <a:rPr lang="cs-CZ" sz="2000" b="0" i="0" u="none" strike="noStrike" dirty="0" err="1">
                <a:latin typeface="Arial" panose="020B0604020202020204" pitchFamily="34" charset="0"/>
                <a:cs typeface="Arial" panose="020B0604020202020204" pitchFamily="34" charset="0"/>
              </a:rPr>
              <a:t>extremize</a:t>
            </a:r>
            <a:r>
              <a:rPr lang="en-AU" sz="2000" b="0" i="0" u="none" strike="noStrike" baseline="0" dirty="0">
                <a:latin typeface="Arial" panose="020B0604020202020204" pitchFamily="34" charset="0"/>
                <a:cs typeface="Arial" panose="020B0604020202020204" pitchFamily="34" charset="0"/>
              </a:rPr>
              <a:t> the integral</a:t>
            </a:r>
            <a:r>
              <a:rPr lang="cs-CZ" sz="2000" dirty="0">
                <a:latin typeface="Arial" panose="020B0604020202020204" pitchFamily="34" charset="0"/>
                <a:cs typeface="Arial" panose="020B0604020202020204" pitchFamily="34" charset="0"/>
              </a:rPr>
              <a:t> </a:t>
            </a:r>
            <a:r>
              <a:rPr lang="en-AU" sz="2000" b="0" i="0" u="none" strike="noStrike" baseline="0" dirty="0">
                <a:latin typeface="Arial" panose="020B0604020202020204" pitchFamily="34" charset="0"/>
                <a:cs typeface="Arial" panose="020B0604020202020204" pitchFamily="34" charset="0"/>
              </a:rPr>
              <a:t>over the whole space of this expression. </a:t>
            </a:r>
            <a:r>
              <a:rPr lang="cs-CZ" sz="2000" b="1" u="sng" dirty="0">
                <a:solidFill>
                  <a:srgbClr val="FF0000"/>
                </a:solidFill>
                <a:latin typeface="Arial" panose="020B0604020202020204" pitchFamily="34" charset="0"/>
                <a:cs typeface="Arial" panose="020B0604020202020204" pitchFamily="34" charset="0"/>
              </a:rPr>
              <a:t>H</a:t>
            </a:r>
            <a:r>
              <a:rPr lang="en-AU" sz="2000" b="1" i="0" u="sng" strike="noStrike" baseline="0" dirty="0">
                <a:solidFill>
                  <a:srgbClr val="FF0000"/>
                </a:solidFill>
                <a:latin typeface="Arial" panose="020B0604020202020204" pitchFamily="34" charset="0"/>
                <a:cs typeface="Arial" panose="020B0604020202020204" pitchFamily="34" charset="0"/>
              </a:rPr>
              <a:t>e </a:t>
            </a:r>
            <a:r>
              <a:rPr lang="cs-CZ" sz="2000" b="1" i="0" u="sng" strike="noStrike" baseline="0" dirty="0" err="1">
                <a:solidFill>
                  <a:srgbClr val="FF0000"/>
                </a:solidFill>
                <a:latin typeface="Arial" panose="020B0604020202020204" pitchFamily="34" charset="0"/>
                <a:cs typeface="Arial" panose="020B0604020202020204" pitchFamily="34" charset="0"/>
              </a:rPr>
              <a:t>thus</a:t>
            </a:r>
            <a:r>
              <a:rPr lang="cs-CZ" sz="2000" b="1" i="0" u="sng" strike="noStrike" baseline="0" dirty="0">
                <a:solidFill>
                  <a:srgbClr val="FF0000"/>
                </a:solidFill>
                <a:latin typeface="Arial" panose="020B0604020202020204" pitchFamily="34" charset="0"/>
                <a:cs typeface="Arial" panose="020B0604020202020204" pitchFamily="34" charset="0"/>
              </a:rPr>
              <a:t> </a:t>
            </a:r>
            <a:r>
              <a:rPr lang="en-AU" sz="2000" b="1" i="0" u="sng" strike="noStrike" baseline="0" dirty="0">
                <a:solidFill>
                  <a:srgbClr val="FF0000"/>
                </a:solidFill>
                <a:latin typeface="Arial" panose="020B0604020202020204" pitchFamily="34" charset="0"/>
                <a:cs typeface="Arial" panose="020B0604020202020204" pitchFamily="34" charset="0"/>
              </a:rPr>
              <a:t>substituted the quantum conditions</a:t>
            </a:r>
            <a:r>
              <a:rPr lang="cs-CZ" sz="2000" b="1" i="0" u="sng" strike="noStrike" baseline="0" dirty="0">
                <a:solidFill>
                  <a:srgbClr val="FF0000"/>
                </a:solidFill>
                <a:latin typeface="Arial" panose="020B0604020202020204" pitchFamily="34" charset="0"/>
                <a:cs typeface="Arial" panose="020B0604020202020204" pitchFamily="34" charset="0"/>
              </a:rPr>
              <a:t> </a:t>
            </a:r>
            <a:r>
              <a:rPr lang="cs-CZ" sz="2000" b="1" u="sng" dirty="0">
                <a:solidFill>
                  <a:srgbClr val="FF0000"/>
                </a:solidFill>
                <a:latin typeface="Arial" panose="020B0604020202020204" pitchFamily="34" charset="0"/>
                <a:cs typeface="Arial" panose="020B0604020202020204" pitchFamily="34" charset="0"/>
              </a:rPr>
              <a:t>w</a:t>
            </a:r>
            <a:r>
              <a:rPr lang="en-AU" sz="2000" b="1" u="sng" dirty="0" err="1">
                <a:solidFill>
                  <a:srgbClr val="FF0000"/>
                </a:solidFill>
                <a:latin typeface="Arial" panose="020B0604020202020204" pitchFamily="34" charset="0"/>
                <a:cs typeface="Arial" panose="020B0604020202020204" pitchFamily="34" charset="0"/>
              </a:rPr>
              <a:t>ith</a:t>
            </a:r>
            <a:r>
              <a:rPr lang="en-AU" sz="2000" b="1" u="sng" dirty="0">
                <a:solidFill>
                  <a:srgbClr val="FF0000"/>
                </a:solidFill>
                <a:latin typeface="Arial" panose="020B0604020202020204" pitchFamily="34" charset="0"/>
                <a:cs typeface="Arial" panose="020B0604020202020204" pitchFamily="34" charset="0"/>
              </a:rPr>
              <a:t> this variation </a:t>
            </a:r>
            <a:r>
              <a:rPr lang="en-AU" sz="2000" b="1" u="sng" dirty="0" err="1">
                <a:solidFill>
                  <a:srgbClr val="FF0000"/>
                </a:solidFill>
                <a:latin typeface="Arial" panose="020B0604020202020204" pitchFamily="34" charset="0"/>
                <a:cs typeface="Arial" panose="020B0604020202020204" pitchFamily="34" charset="0"/>
              </a:rPr>
              <a:t>probl</a:t>
            </a:r>
            <a:r>
              <a:rPr lang="cs-CZ" sz="2000" b="1" u="sng" dirty="0">
                <a:solidFill>
                  <a:srgbClr val="FF0000"/>
                </a:solidFill>
                <a:latin typeface="Arial" panose="020B0604020202020204" pitchFamily="34" charset="0"/>
                <a:cs typeface="Arial" panose="020B0604020202020204" pitchFamily="34" charset="0"/>
              </a:rPr>
              <a:t>e</a:t>
            </a:r>
            <a:r>
              <a:rPr lang="en-AU" sz="2000" b="1" u="sng" dirty="0">
                <a:solidFill>
                  <a:srgbClr val="FF0000"/>
                </a:solidFill>
                <a:latin typeface="Arial" panose="020B0604020202020204" pitchFamily="34" charset="0"/>
                <a:cs typeface="Arial" panose="020B0604020202020204" pitchFamily="34" charset="0"/>
              </a:rPr>
              <a:t>m</a:t>
            </a:r>
            <a:r>
              <a:rPr lang="cs-CZ" sz="2000" b="1" u="sng" dirty="0">
                <a:solidFill>
                  <a:srgbClr val="FF0000"/>
                </a:solidFill>
                <a:latin typeface="Arial" panose="020B0604020202020204" pitchFamily="34" charset="0"/>
                <a:cs typeface="Arial" panose="020B0604020202020204" pitchFamily="34" charset="0"/>
              </a:rPr>
              <a:t>.</a:t>
            </a:r>
            <a:endParaRPr lang="en-AU" sz="2000" b="1" u="sng" dirty="0">
              <a:solidFill>
                <a:srgbClr val="FF0000"/>
              </a:solidFill>
              <a:latin typeface="Arial" panose="020B0604020202020204" pitchFamily="34" charset="0"/>
              <a:cs typeface="Arial" panose="020B0604020202020204" pitchFamily="34" charset="0"/>
            </a:endParaRPr>
          </a:p>
        </p:txBody>
      </p:sp>
      <p:cxnSp>
        <p:nvCxnSpPr>
          <p:cNvPr id="9" name="Přímá spojnice se šipkou 8">
            <a:extLst>
              <a:ext uri="{FF2B5EF4-FFF2-40B4-BE49-F238E27FC236}">
                <a16:creationId xmlns:a16="http://schemas.microsoft.com/office/drawing/2014/main" id="{318A9E35-B76F-64EC-F084-DABC7A85B4F2}"/>
              </a:ext>
            </a:extLst>
          </p:cNvPr>
          <p:cNvCxnSpPr>
            <a:cxnSpLocks/>
          </p:cNvCxnSpPr>
          <p:nvPr/>
        </p:nvCxnSpPr>
        <p:spPr>
          <a:xfrm flipH="1">
            <a:off x="1607785" y="4309100"/>
            <a:ext cx="302744" cy="349142"/>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 name="TextovéPole 9">
                <a:extLst>
                  <a:ext uri="{FF2B5EF4-FFF2-40B4-BE49-F238E27FC236}">
                    <a16:creationId xmlns:a16="http://schemas.microsoft.com/office/drawing/2014/main" id="{E2326A68-EB51-C9D4-E490-B4BE45538331}"/>
                  </a:ext>
                </a:extLst>
              </p:cNvPr>
              <p:cNvSpPr txBox="1"/>
              <p:nvPr/>
            </p:nvSpPr>
            <p:spPr>
              <a:xfrm>
                <a:off x="647661" y="4603235"/>
                <a:ext cx="1157689" cy="400110"/>
              </a:xfrm>
              <a:prstGeom prst="rect">
                <a:avLst/>
              </a:prstGeom>
              <a:noFill/>
            </p:spPr>
            <p:txBody>
              <a:bodyPr wrap="none" rtlCol="0">
                <a:spAutoFit/>
              </a:bodyPr>
              <a:lstStyle/>
              <a:p>
                <a:r>
                  <a:rPr lang="cs-CZ" sz="2000" b="1" dirty="0">
                    <a:solidFill>
                      <a:srgbClr val="0033CC"/>
                    </a:solidFill>
                    <a:latin typeface="Cambria Math" panose="02040503050406030204" pitchFamily="18" charset="0"/>
                    <a:ea typeface="Cambria Math" panose="02040503050406030204" pitchFamily="18" charset="0"/>
                  </a:rPr>
                  <a:t>Will </a:t>
                </a:r>
                <a:r>
                  <a:rPr lang="cs-CZ" sz="2000" b="1" dirty="0" err="1">
                    <a:solidFill>
                      <a:srgbClr val="0033CC"/>
                    </a:solidFill>
                    <a:latin typeface="Cambria Math" panose="02040503050406030204" pitchFamily="18" charset="0"/>
                    <a:ea typeface="Cambria Math" panose="02040503050406030204" pitchFamily="18" charset="0"/>
                  </a:rPr>
                  <a:t>be</a:t>
                </a:r>
                <a:r>
                  <a:rPr lang="cs-CZ" sz="2000" b="1" dirty="0">
                    <a:solidFill>
                      <a:srgbClr val="0033CC"/>
                    </a:solidFill>
                    <a:latin typeface="Cambria Math" panose="02040503050406030204" pitchFamily="18" charset="0"/>
                    <a:ea typeface="Cambria Math" panose="02040503050406030204" pitchFamily="18" charset="0"/>
                  </a:rPr>
                  <a:t> </a:t>
                </a:r>
                <a14:m>
                  <m:oMath xmlns:m="http://schemas.openxmlformats.org/officeDocument/2006/math">
                    <m:r>
                      <a:rPr lang="cs-CZ" sz="2000" b="1" i="1" smtClean="0">
                        <a:solidFill>
                          <a:srgbClr val="0033CC"/>
                        </a:solidFill>
                        <a:latin typeface="Cambria Math" panose="02040503050406030204" pitchFamily="18" charset="0"/>
                        <a:ea typeface="Cambria Math" panose="02040503050406030204" pitchFamily="18" charset="0"/>
                      </a:rPr>
                      <m:t>ℏ</m:t>
                    </m:r>
                  </m:oMath>
                </a14:m>
                <a:endParaRPr lang="en-US" sz="2000" b="1" dirty="0">
                  <a:solidFill>
                    <a:srgbClr val="0033CC"/>
                  </a:solidFill>
                  <a:latin typeface="Cambria Math" panose="02040503050406030204" pitchFamily="18" charset="0"/>
                  <a:ea typeface="Cambria Math" panose="02040503050406030204" pitchFamily="18" charset="0"/>
                </a:endParaRPr>
              </a:p>
            </p:txBody>
          </p:sp>
        </mc:Choice>
        <mc:Fallback xmlns="">
          <p:sp>
            <p:nvSpPr>
              <p:cNvPr id="10" name="TextovéPole 9">
                <a:extLst>
                  <a:ext uri="{FF2B5EF4-FFF2-40B4-BE49-F238E27FC236}">
                    <a16:creationId xmlns:a16="http://schemas.microsoft.com/office/drawing/2014/main" id="{E2326A68-EB51-C9D4-E490-B4BE45538331}"/>
                  </a:ext>
                </a:extLst>
              </p:cNvPr>
              <p:cNvSpPr txBox="1">
                <a:spLocks noRot="1" noChangeAspect="1" noMove="1" noResize="1" noEditPoints="1" noAdjustHandles="1" noChangeArrowheads="1" noChangeShapeType="1" noTextEdit="1"/>
              </p:cNvSpPr>
              <p:nvPr/>
            </p:nvSpPr>
            <p:spPr>
              <a:xfrm>
                <a:off x="647661" y="4603235"/>
                <a:ext cx="1157689" cy="400110"/>
              </a:xfrm>
              <a:prstGeom prst="rect">
                <a:avLst/>
              </a:prstGeom>
              <a:blipFill>
                <a:blip r:embed="rId5"/>
                <a:stretch>
                  <a:fillRect l="-5263"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ovéPole 3">
                <a:extLst>
                  <a:ext uri="{FF2B5EF4-FFF2-40B4-BE49-F238E27FC236}">
                    <a16:creationId xmlns:a16="http://schemas.microsoft.com/office/drawing/2014/main" id="{43CBCBAC-9560-AC34-F22F-7DE7B6E900D8}"/>
                  </a:ext>
                </a:extLst>
              </p:cNvPr>
              <p:cNvSpPr txBox="1"/>
              <p:nvPr/>
            </p:nvSpPr>
            <p:spPr>
              <a:xfrm>
                <a:off x="1910529" y="4357352"/>
                <a:ext cx="6256009" cy="9199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cs-CZ" sz="2200" i="1" smtClean="0">
                              <a:latin typeface="Cambria Math" panose="02040503050406030204" pitchFamily="18" charset="0"/>
                              <a:ea typeface="Cambria Math" panose="02040503050406030204" pitchFamily="18" charset="0"/>
                            </a:rPr>
                          </m:ctrlPr>
                        </m:sSupPr>
                        <m:e>
                          <m:d>
                            <m:dPr>
                              <m:ctrlPr>
                                <a:rPr lang="cs-CZ" sz="2200" i="1" smtClean="0">
                                  <a:latin typeface="Cambria Math" panose="02040503050406030204" pitchFamily="18" charset="0"/>
                                  <a:ea typeface="Cambria Math" panose="02040503050406030204" pitchFamily="18" charset="0"/>
                                </a:rPr>
                              </m:ctrlPr>
                            </m:dPr>
                            <m:e>
                              <m:f>
                                <m:fPr>
                                  <m:ctrlPr>
                                    <a:rPr lang="cs-CZ" sz="2200" i="1" smtClean="0">
                                      <a:latin typeface="Cambria Math" panose="02040503050406030204" pitchFamily="18" charset="0"/>
                                      <a:ea typeface="Cambria Math" panose="02040503050406030204" pitchFamily="18" charset="0"/>
                                    </a:rPr>
                                  </m:ctrlPr>
                                </m:fPr>
                                <m:num>
                                  <m:r>
                                    <a:rPr lang="cs-CZ" sz="2200" b="0" i="1" smtClean="0">
                                      <a:latin typeface="Cambria Math" panose="02040503050406030204" pitchFamily="18" charset="0"/>
                                      <a:ea typeface="Cambria Math" panose="02040503050406030204" pitchFamily="18" charset="0"/>
                                    </a:rPr>
                                    <m:t>𝜕𝜓</m:t>
                                  </m:r>
                                </m:num>
                                <m:den>
                                  <m:r>
                                    <a:rPr lang="cs-CZ" sz="2200" b="0" i="1" smtClean="0">
                                      <a:latin typeface="Cambria Math" panose="02040503050406030204" pitchFamily="18" charset="0"/>
                                      <a:ea typeface="Cambria Math" panose="02040503050406030204" pitchFamily="18" charset="0"/>
                                    </a:rPr>
                                    <m:t>𝜕</m:t>
                                  </m:r>
                                  <m:r>
                                    <a:rPr lang="cs-CZ" sz="2200" b="0" i="1" smtClean="0">
                                      <a:latin typeface="Cambria Math" panose="02040503050406030204" pitchFamily="18" charset="0"/>
                                      <a:ea typeface="Cambria Math" panose="02040503050406030204" pitchFamily="18" charset="0"/>
                                    </a:rPr>
                                    <m:t>𝑥</m:t>
                                  </m:r>
                                </m:den>
                              </m:f>
                            </m:e>
                          </m:d>
                        </m:e>
                        <m:sup>
                          <m:r>
                            <a:rPr lang="cs-CZ" sz="2200" b="0" i="1" smtClean="0">
                              <a:latin typeface="Cambria Math" panose="02040503050406030204" pitchFamily="18" charset="0"/>
                              <a:ea typeface="Cambria Math" panose="02040503050406030204" pitchFamily="18" charset="0"/>
                            </a:rPr>
                            <m:t>2</m:t>
                          </m:r>
                        </m:sup>
                      </m:sSup>
                      <m:r>
                        <a:rPr lang="cs-CZ" sz="2200" b="0" i="1" smtClean="0">
                          <a:latin typeface="Cambria Math" panose="02040503050406030204" pitchFamily="18" charset="0"/>
                          <a:ea typeface="Cambria Math" panose="02040503050406030204" pitchFamily="18" charset="0"/>
                        </a:rPr>
                        <m:t>+</m:t>
                      </m:r>
                      <m:sSup>
                        <m:sSupPr>
                          <m:ctrlPr>
                            <a:rPr lang="cs-CZ" sz="2200" i="1">
                              <a:latin typeface="Cambria Math" panose="02040503050406030204" pitchFamily="18" charset="0"/>
                              <a:ea typeface="Cambria Math" panose="02040503050406030204" pitchFamily="18" charset="0"/>
                            </a:rPr>
                          </m:ctrlPr>
                        </m:sSupPr>
                        <m:e>
                          <m:d>
                            <m:dPr>
                              <m:ctrlPr>
                                <a:rPr lang="cs-CZ" sz="2200" i="1">
                                  <a:latin typeface="Cambria Math" panose="02040503050406030204" pitchFamily="18" charset="0"/>
                                  <a:ea typeface="Cambria Math" panose="02040503050406030204" pitchFamily="18" charset="0"/>
                                </a:rPr>
                              </m:ctrlPr>
                            </m:dPr>
                            <m:e>
                              <m:f>
                                <m:fPr>
                                  <m:ctrlPr>
                                    <a:rPr lang="cs-CZ" sz="2200" i="1">
                                      <a:latin typeface="Cambria Math" panose="02040503050406030204" pitchFamily="18" charset="0"/>
                                      <a:ea typeface="Cambria Math" panose="02040503050406030204" pitchFamily="18" charset="0"/>
                                    </a:rPr>
                                  </m:ctrlPr>
                                </m:fPr>
                                <m:num>
                                  <m:r>
                                    <a:rPr lang="cs-CZ" sz="2200" b="0" i="1">
                                      <a:latin typeface="Cambria Math" panose="02040503050406030204" pitchFamily="18" charset="0"/>
                                      <a:ea typeface="Cambria Math" panose="02040503050406030204" pitchFamily="18" charset="0"/>
                                    </a:rPr>
                                    <m:t>𝜕</m:t>
                                  </m:r>
                                  <m:r>
                                    <a:rPr lang="cs-CZ" sz="2200" b="0" i="1" smtClean="0">
                                      <a:latin typeface="Cambria Math" panose="02040503050406030204" pitchFamily="18" charset="0"/>
                                      <a:ea typeface="Cambria Math" panose="02040503050406030204" pitchFamily="18" charset="0"/>
                                    </a:rPr>
                                    <m:t>𝜓</m:t>
                                  </m:r>
                                </m:num>
                                <m:den>
                                  <m:r>
                                    <a:rPr lang="cs-CZ" sz="2200" b="0" i="1">
                                      <a:latin typeface="Cambria Math" panose="02040503050406030204" pitchFamily="18" charset="0"/>
                                      <a:ea typeface="Cambria Math" panose="02040503050406030204" pitchFamily="18" charset="0"/>
                                    </a:rPr>
                                    <m:t>𝜕</m:t>
                                  </m:r>
                                  <m:r>
                                    <a:rPr lang="cs-CZ" sz="2200" b="0" i="1" smtClean="0">
                                      <a:latin typeface="Cambria Math" panose="02040503050406030204" pitchFamily="18" charset="0"/>
                                      <a:ea typeface="Cambria Math" panose="02040503050406030204" pitchFamily="18" charset="0"/>
                                    </a:rPr>
                                    <m:t>𝑦</m:t>
                                  </m:r>
                                </m:den>
                              </m:f>
                            </m:e>
                          </m:d>
                        </m:e>
                        <m:sup>
                          <m:r>
                            <a:rPr lang="cs-CZ" sz="2200" b="0" i="1">
                              <a:latin typeface="Cambria Math" panose="02040503050406030204" pitchFamily="18" charset="0"/>
                              <a:ea typeface="Cambria Math" panose="02040503050406030204" pitchFamily="18" charset="0"/>
                            </a:rPr>
                            <m:t>2</m:t>
                          </m:r>
                        </m:sup>
                      </m:sSup>
                      <m:r>
                        <a:rPr lang="cs-CZ" sz="2200" b="0" i="1" smtClean="0">
                          <a:latin typeface="Cambria Math" panose="02040503050406030204" pitchFamily="18" charset="0"/>
                          <a:ea typeface="Cambria Math" panose="02040503050406030204" pitchFamily="18" charset="0"/>
                        </a:rPr>
                        <m:t>+</m:t>
                      </m:r>
                      <m:sSup>
                        <m:sSupPr>
                          <m:ctrlPr>
                            <a:rPr lang="cs-CZ" sz="2200" i="1">
                              <a:latin typeface="Cambria Math" panose="02040503050406030204" pitchFamily="18" charset="0"/>
                              <a:ea typeface="Cambria Math" panose="02040503050406030204" pitchFamily="18" charset="0"/>
                            </a:rPr>
                          </m:ctrlPr>
                        </m:sSupPr>
                        <m:e>
                          <m:d>
                            <m:dPr>
                              <m:ctrlPr>
                                <a:rPr lang="cs-CZ" sz="2200" i="1">
                                  <a:latin typeface="Cambria Math" panose="02040503050406030204" pitchFamily="18" charset="0"/>
                                  <a:ea typeface="Cambria Math" panose="02040503050406030204" pitchFamily="18" charset="0"/>
                                </a:rPr>
                              </m:ctrlPr>
                            </m:dPr>
                            <m:e>
                              <m:f>
                                <m:fPr>
                                  <m:ctrlPr>
                                    <a:rPr lang="cs-CZ" sz="2200" i="1">
                                      <a:latin typeface="Cambria Math" panose="02040503050406030204" pitchFamily="18" charset="0"/>
                                      <a:ea typeface="Cambria Math" panose="02040503050406030204" pitchFamily="18" charset="0"/>
                                    </a:rPr>
                                  </m:ctrlPr>
                                </m:fPr>
                                <m:num>
                                  <m:r>
                                    <a:rPr lang="cs-CZ" sz="2200" b="0" i="1">
                                      <a:latin typeface="Cambria Math" panose="02040503050406030204" pitchFamily="18" charset="0"/>
                                      <a:ea typeface="Cambria Math" panose="02040503050406030204" pitchFamily="18" charset="0"/>
                                    </a:rPr>
                                    <m:t>𝜕</m:t>
                                  </m:r>
                                  <m:r>
                                    <a:rPr lang="cs-CZ" sz="2200" b="0" i="1" smtClean="0">
                                      <a:latin typeface="Cambria Math" panose="02040503050406030204" pitchFamily="18" charset="0"/>
                                      <a:ea typeface="Cambria Math" panose="02040503050406030204" pitchFamily="18" charset="0"/>
                                    </a:rPr>
                                    <m:t>𝜓</m:t>
                                  </m:r>
                                </m:num>
                                <m:den>
                                  <m:r>
                                    <a:rPr lang="cs-CZ" sz="2200" b="0" i="1">
                                      <a:latin typeface="Cambria Math" panose="02040503050406030204" pitchFamily="18" charset="0"/>
                                      <a:ea typeface="Cambria Math" panose="02040503050406030204" pitchFamily="18" charset="0"/>
                                    </a:rPr>
                                    <m:t>𝜕</m:t>
                                  </m:r>
                                  <m:r>
                                    <a:rPr lang="cs-CZ" sz="2200" b="0" i="1" smtClean="0">
                                      <a:latin typeface="Cambria Math" panose="02040503050406030204" pitchFamily="18" charset="0"/>
                                      <a:ea typeface="Cambria Math" panose="02040503050406030204" pitchFamily="18" charset="0"/>
                                    </a:rPr>
                                    <m:t>𝑦</m:t>
                                  </m:r>
                                </m:den>
                              </m:f>
                            </m:e>
                          </m:d>
                        </m:e>
                        <m:sup>
                          <m:r>
                            <a:rPr lang="cs-CZ" sz="2200" b="0" i="1">
                              <a:latin typeface="Cambria Math" panose="02040503050406030204" pitchFamily="18" charset="0"/>
                              <a:ea typeface="Cambria Math" panose="02040503050406030204" pitchFamily="18" charset="0"/>
                            </a:rPr>
                            <m:t>2</m:t>
                          </m:r>
                        </m:sup>
                      </m:sSup>
                      <m:r>
                        <a:rPr lang="cs-CZ" sz="2200" i="1">
                          <a:latin typeface="Cambria Math" panose="02040503050406030204" pitchFamily="18" charset="0"/>
                          <a:ea typeface="Cambria Math" panose="02040503050406030204" pitchFamily="18" charset="0"/>
                        </a:rPr>
                        <m:t>−</m:t>
                      </m:r>
                      <m:f>
                        <m:fPr>
                          <m:ctrlPr>
                            <a:rPr lang="cs-CZ" sz="2200" i="1">
                              <a:latin typeface="Cambria Math" panose="02040503050406030204" pitchFamily="18" charset="0"/>
                              <a:ea typeface="Cambria Math" panose="02040503050406030204" pitchFamily="18" charset="0"/>
                            </a:rPr>
                          </m:ctrlPr>
                        </m:fPr>
                        <m:num>
                          <m:r>
                            <a:rPr lang="cs-CZ" sz="2200" i="1">
                              <a:latin typeface="Cambria Math" panose="02040503050406030204" pitchFamily="18" charset="0"/>
                              <a:ea typeface="Cambria Math" panose="02040503050406030204" pitchFamily="18" charset="0"/>
                            </a:rPr>
                            <m:t>2</m:t>
                          </m:r>
                          <m:r>
                            <a:rPr lang="cs-CZ" sz="2200" i="1">
                              <a:latin typeface="Cambria Math" panose="02040503050406030204" pitchFamily="18" charset="0"/>
                              <a:ea typeface="Cambria Math" panose="02040503050406030204" pitchFamily="18" charset="0"/>
                            </a:rPr>
                            <m:t>𝑚</m:t>
                          </m:r>
                        </m:num>
                        <m:den>
                          <m:sSup>
                            <m:sSupPr>
                              <m:ctrlPr>
                                <a:rPr lang="cs-CZ" sz="2200" i="1" smtClean="0">
                                  <a:latin typeface="Cambria Math" panose="02040503050406030204" pitchFamily="18" charset="0"/>
                                  <a:ea typeface="Cambria Math" panose="02040503050406030204" pitchFamily="18" charset="0"/>
                                </a:rPr>
                              </m:ctrlPr>
                            </m:sSupPr>
                            <m:e>
                              <m:r>
                                <a:rPr lang="cs-CZ" sz="2200" b="0" i="1" smtClean="0">
                                  <a:latin typeface="Cambria Math" panose="02040503050406030204" pitchFamily="18" charset="0"/>
                                  <a:ea typeface="Cambria Math" panose="02040503050406030204" pitchFamily="18" charset="0"/>
                                </a:rPr>
                                <m:t>𝐾</m:t>
                              </m:r>
                            </m:e>
                            <m:sup>
                              <m:r>
                                <a:rPr lang="cs-CZ" sz="2200" b="0" i="1" smtClean="0">
                                  <a:latin typeface="Cambria Math" panose="02040503050406030204" pitchFamily="18" charset="0"/>
                                  <a:ea typeface="Cambria Math" panose="02040503050406030204" pitchFamily="18" charset="0"/>
                                </a:rPr>
                                <m:t>2</m:t>
                              </m:r>
                            </m:sup>
                          </m:sSup>
                        </m:den>
                      </m:f>
                      <m:d>
                        <m:dPr>
                          <m:ctrlPr>
                            <a:rPr lang="cs-CZ" sz="2200" b="0" i="1">
                              <a:latin typeface="Cambria Math" panose="02040503050406030204" pitchFamily="18" charset="0"/>
                              <a:ea typeface="Cambria Math" panose="02040503050406030204" pitchFamily="18" charset="0"/>
                            </a:rPr>
                          </m:ctrlPr>
                        </m:dPr>
                        <m:e>
                          <m:r>
                            <a:rPr lang="cs-CZ" sz="2200" i="1">
                              <a:latin typeface="Cambria Math" panose="02040503050406030204" pitchFamily="18" charset="0"/>
                              <a:ea typeface="Cambria Math" panose="02040503050406030204" pitchFamily="18" charset="0"/>
                            </a:rPr>
                            <m:t>𝐸</m:t>
                          </m:r>
                          <m:r>
                            <a:rPr lang="cs-CZ" sz="2200" i="1">
                              <a:latin typeface="Cambria Math" panose="02040503050406030204" pitchFamily="18" charset="0"/>
                              <a:ea typeface="Cambria Math" panose="02040503050406030204" pitchFamily="18" charset="0"/>
                            </a:rPr>
                            <m:t>−</m:t>
                          </m:r>
                          <m:r>
                            <a:rPr lang="cs-CZ" sz="2200" i="1" dirty="0">
                              <a:latin typeface="Cambria Math" panose="02040503050406030204" pitchFamily="18" charset="0"/>
                              <a:ea typeface="Cambria Math" panose="02040503050406030204" pitchFamily="18" charset="0"/>
                            </a:rPr>
                            <m:t>𝑉</m:t>
                          </m:r>
                        </m:e>
                      </m:d>
                      <m:sSup>
                        <m:sSupPr>
                          <m:ctrlPr>
                            <a:rPr lang="cs-CZ" sz="2200" i="1" dirty="0" smtClean="0">
                              <a:latin typeface="Cambria Math" panose="02040503050406030204" pitchFamily="18" charset="0"/>
                              <a:ea typeface="Cambria Math" panose="02040503050406030204" pitchFamily="18" charset="0"/>
                            </a:rPr>
                          </m:ctrlPr>
                        </m:sSupPr>
                        <m:e>
                          <m:r>
                            <a:rPr lang="cs-CZ" sz="2200" i="1" dirty="0" smtClean="0">
                              <a:latin typeface="Cambria Math" panose="02040503050406030204" pitchFamily="18" charset="0"/>
                              <a:ea typeface="Cambria Math" panose="02040503050406030204" pitchFamily="18" charset="0"/>
                            </a:rPr>
                            <m:t>𝜓</m:t>
                          </m:r>
                        </m:e>
                        <m:sup>
                          <m:r>
                            <a:rPr lang="cs-CZ" sz="2200" b="0" i="1" dirty="0" smtClean="0">
                              <a:latin typeface="Cambria Math" panose="02040503050406030204" pitchFamily="18" charset="0"/>
                              <a:ea typeface="Cambria Math" panose="02040503050406030204" pitchFamily="18" charset="0"/>
                            </a:rPr>
                            <m:t>2</m:t>
                          </m:r>
                        </m:sup>
                      </m:sSup>
                      <m:r>
                        <a:rPr lang="cs-CZ" sz="2200" b="0" i="1" dirty="0" smtClean="0">
                          <a:latin typeface="Cambria Math" panose="02040503050406030204" pitchFamily="18" charset="0"/>
                          <a:ea typeface="Cambria Math" panose="02040503050406030204" pitchFamily="18" charset="0"/>
                        </a:rPr>
                        <m:t>=0</m:t>
                      </m:r>
                    </m:oMath>
                  </m:oMathPara>
                </a14:m>
                <a:endParaRPr lang="en-US" sz="2200" dirty="0"/>
              </a:p>
            </p:txBody>
          </p:sp>
        </mc:Choice>
        <mc:Fallback xmlns="">
          <p:sp>
            <p:nvSpPr>
              <p:cNvPr id="4" name="TextovéPole 3">
                <a:extLst>
                  <a:ext uri="{FF2B5EF4-FFF2-40B4-BE49-F238E27FC236}">
                    <a16:creationId xmlns:a16="http://schemas.microsoft.com/office/drawing/2014/main" id="{43CBCBAC-9560-AC34-F22F-7DE7B6E900D8}"/>
                  </a:ext>
                </a:extLst>
              </p:cNvPr>
              <p:cNvSpPr txBox="1">
                <a:spLocks noRot="1" noChangeAspect="1" noMove="1" noResize="1" noEditPoints="1" noAdjustHandles="1" noChangeArrowheads="1" noChangeShapeType="1" noTextEdit="1"/>
              </p:cNvSpPr>
              <p:nvPr/>
            </p:nvSpPr>
            <p:spPr>
              <a:xfrm>
                <a:off x="1910529" y="4357352"/>
                <a:ext cx="6256009" cy="919932"/>
              </a:xfrm>
              <a:prstGeom prst="rect">
                <a:avLst/>
              </a:prstGeom>
              <a:blipFill>
                <a:blip r:embed="rId6"/>
                <a:stretch>
                  <a:fillRect/>
                </a:stretch>
              </a:blipFill>
            </p:spPr>
            <p:txBody>
              <a:bodyPr/>
              <a:lstStyle/>
              <a:p>
                <a:r>
                  <a:rPr lang="en-AU">
                    <a:noFill/>
                  </a:rPr>
                  <a:t> </a:t>
                </a:r>
              </a:p>
            </p:txBody>
          </p:sp>
        </mc:Fallback>
      </mc:AlternateContent>
      <p:sp>
        <p:nvSpPr>
          <p:cNvPr id="2" name="Zástupný symbol pro číslo snímku 1">
            <a:extLst>
              <a:ext uri="{FF2B5EF4-FFF2-40B4-BE49-F238E27FC236}">
                <a16:creationId xmlns:a16="http://schemas.microsoft.com/office/drawing/2014/main" id="{218468E6-4B83-01E4-E883-17595F1961E0}"/>
              </a:ext>
            </a:extLst>
          </p:cNvPr>
          <p:cNvSpPr>
            <a:spLocks noGrp="1"/>
          </p:cNvSpPr>
          <p:nvPr>
            <p:ph type="sldNum" sz="quarter" idx="12"/>
          </p:nvPr>
        </p:nvSpPr>
        <p:spPr/>
        <p:txBody>
          <a:bodyPr/>
          <a:lstStyle/>
          <a:p>
            <a:fld id="{E32C4829-0E20-40A4-81C2-06447E714AD2}" type="slidenum">
              <a:rPr lang="cs-CZ" smtClean="0"/>
              <a:t>46</a:t>
            </a:fld>
            <a:endParaRPr lang="cs-CZ"/>
          </a:p>
        </p:txBody>
      </p:sp>
      <p:sp>
        <p:nvSpPr>
          <p:cNvPr id="3" name="Zástupný symbol pro datum 2">
            <a:extLst>
              <a:ext uri="{FF2B5EF4-FFF2-40B4-BE49-F238E27FC236}">
                <a16:creationId xmlns:a16="http://schemas.microsoft.com/office/drawing/2014/main" id="{1162C055-EFFA-FE53-CB96-7B740730ED09}"/>
              </a:ext>
            </a:extLst>
          </p:cNvPr>
          <p:cNvSpPr>
            <a:spLocks noGrp="1"/>
          </p:cNvSpPr>
          <p:nvPr>
            <p:ph type="dt" sz="half" idx="10"/>
          </p:nvPr>
        </p:nvSpPr>
        <p:spPr/>
        <p:txBody>
          <a:bodyPr/>
          <a:lstStyle/>
          <a:p>
            <a:r>
              <a:rPr lang="cs-CZ" dirty="0"/>
              <a:t>27.11.2</a:t>
            </a:r>
          </a:p>
        </p:txBody>
      </p:sp>
      <p:sp>
        <p:nvSpPr>
          <p:cNvPr id="6" name="Zástupný symbol pro zápatí 5">
            <a:extLst>
              <a:ext uri="{FF2B5EF4-FFF2-40B4-BE49-F238E27FC236}">
                <a16:creationId xmlns:a16="http://schemas.microsoft.com/office/drawing/2014/main" id="{79C6E62B-DE44-80B9-BCEC-8DF234095857}"/>
              </a:ext>
            </a:extLst>
          </p:cNvPr>
          <p:cNvSpPr>
            <a:spLocks noGrp="1"/>
          </p:cNvSpPr>
          <p:nvPr>
            <p:ph type="ftr" sz="quarter" idx="11"/>
          </p:nvPr>
        </p:nvSpPr>
        <p:spPr/>
        <p:txBody>
          <a:bodyPr/>
          <a:lstStyle/>
          <a:p>
            <a:r>
              <a:rPr lang="cs-CZ" dirty="0" err="1"/>
              <a:t>Divisional</a:t>
            </a:r>
            <a:r>
              <a:rPr lang="cs-CZ" dirty="0"/>
              <a:t> </a:t>
            </a:r>
            <a:r>
              <a:rPr lang="cs-CZ" dirty="0" err="1"/>
              <a:t>seminar</a:t>
            </a:r>
            <a:endParaRPr lang="cs-CZ" dirty="0"/>
          </a:p>
        </p:txBody>
      </p:sp>
      <mc:AlternateContent xmlns:mc="http://schemas.openxmlformats.org/markup-compatibility/2006" xmlns:a14="http://schemas.microsoft.com/office/drawing/2010/main">
        <mc:Choice Requires="a14">
          <p:sp>
            <p:nvSpPr>
              <p:cNvPr id="8" name="TextovéPole 7">
                <a:extLst>
                  <a:ext uri="{FF2B5EF4-FFF2-40B4-BE49-F238E27FC236}">
                    <a16:creationId xmlns:a16="http://schemas.microsoft.com/office/drawing/2014/main" id="{2FF89894-F2CC-1F8B-35BD-DB436E448334}"/>
                  </a:ext>
                </a:extLst>
              </p:cNvPr>
              <p:cNvSpPr txBox="1"/>
              <p:nvPr/>
            </p:nvSpPr>
            <p:spPr>
              <a:xfrm>
                <a:off x="1226505" y="3982384"/>
                <a:ext cx="1434688"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panose="02040503050406030204" pitchFamily="18" charset="0"/>
                        </a:rPr>
                        <m:t>𝑆</m:t>
                      </m:r>
                      <m:r>
                        <a:rPr lang="cs-CZ" sz="2400" b="0" i="1" smtClean="0">
                          <a:latin typeface="Cambria Math" panose="02040503050406030204" pitchFamily="18" charset="0"/>
                        </a:rPr>
                        <m:t>=</m:t>
                      </m:r>
                      <m:r>
                        <a:rPr lang="cs-CZ" sz="2400" b="0" i="1" smtClean="0">
                          <a:latin typeface="Cambria Math" panose="02040503050406030204" pitchFamily="18" charset="0"/>
                        </a:rPr>
                        <m:t>𝐾</m:t>
                      </m:r>
                      <m:func>
                        <m:funcPr>
                          <m:ctrlPr>
                            <a:rPr lang="cs-CZ" sz="2400" b="0" i="1" smtClean="0">
                              <a:latin typeface="Cambria Math" panose="02040503050406030204" pitchFamily="18" charset="0"/>
                            </a:rPr>
                          </m:ctrlPr>
                        </m:funcPr>
                        <m:fName>
                          <m:r>
                            <m:rPr>
                              <m:sty m:val="p"/>
                            </m:rPr>
                            <a:rPr lang="cs-CZ" sz="2400" b="0" i="0" smtClean="0">
                              <a:latin typeface="Cambria Math" panose="02040503050406030204" pitchFamily="18" charset="0"/>
                            </a:rPr>
                            <m:t>ln</m:t>
                          </m:r>
                        </m:fName>
                        <m:e>
                          <m:r>
                            <a:rPr lang="cs-CZ" sz="2400" b="0" i="1" smtClean="0">
                              <a:latin typeface="Cambria Math" panose="02040503050406030204" pitchFamily="18" charset="0"/>
                              <a:ea typeface="Cambria Math" panose="02040503050406030204" pitchFamily="18" charset="0"/>
                            </a:rPr>
                            <m:t>𝜓</m:t>
                          </m:r>
                        </m:e>
                      </m:func>
                    </m:oMath>
                  </m:oMathPara>
                </a14:m>
                <a:endParaRPr lang="en-US" sz="2400" dirty="0"/>
              </a:p>
            </p:txBody>
          </p:sp>
        </mc:Choice>
        <mc:Fallback xmlns="">
          <p:sp>
            <p:nvSpPr>
              <p:cNvPr id="8" name="TextovéPole 7">
                <a:extLst>
                  <a:ext uri="{FF2B5EF4-FFF2-40B4-BE49-F238E27FC236}">
                    <a16:creationId xmlns:a16="http://schemas.microsoft.com/office/drawing/2014/main" id="{2FF89894-F2CC-1F8B-35BD-DB436E448334}"/>
                  </a:ext>
                </a:extLst>
              </p:cNvPr>
              <p:cNvSpPr txBox="1">
                <a:spLocks noRot="1" noChangeAspect="1" noMove="1" noResize="1" noEditPoints="1" noAdjustHandles="1" noChangeArrowheads="1" noChangeShapeType="1" noTextEdit="1"/>
              </p:cNvSpPr>
              <p:nvPr/>
            </p:nvSpPr>
            <p:spPr>
              <a:xfrm>
                <a:off x="1226505" y="3982384"/>
                <a:ext cx="1434688" cy="369332"/>
              </a:xfrm>
              <a:prstGeom prst="rect">
                <a:avLst/>
              </a:prstGeom>
              <a:blipFill>
                <a:blip r:embed="rId7"/>
                <a:stretch>
                  <a:fillRect l="-4661" r="-6356" b="-31148"/>
                </a:stretch>
              </a:blipFill>
            </p:spPr>
            <p:txBody>
              <a:bodyPr/>
              <a:lstStyle/>
              <a:p>
                <a:r>
                  <a:rPr lang="en-AU">
                    <a:noFill/>
                  </a:rPr>
                  <a:t> </a:t>
                </a:r>
              </a:p>
            </p:txBody>
          </p:sp>
        </mc:Fallback>
      </mc:AlternateContent>
    </p:spTree>
    <p:extLst>
      <p:ext uri="{BB962C8B-B14F-4D97-AF65-F5344CB8AC3E}">
        <p14:creationId xmlns:p14="http://schemas.microsoft.com/office/powerpoint/2010/main" val="16820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
                                        <p:tgtEl>
                                          <p:spTgt spid="8">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animBg="1"/>
      <p:bldP spid="22" grpId="0"/>
      <p:bldP spid="7" grpId="0"/>
      <p:bldP spid="10"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ovéPole 3">
                <a:extLst>
                  <a:ext uri="{FF2B5EF4-FFF2-40B4-BE49-F238E27FC236}">
                    <a16:creationId xmlns:a16="http://schemas.microsoft.com/office/drawing/2014/main" id="{4D604BCB-E7AA-8137-3AC5-EAB4ABBBD6BF}"/>
                  </a:ext>
                </a:extLst>
              </p:cNvPr>
              <p:cNvSpPr txBox="1"/>
              <p:nvPr/>
            </p:nvSpPr>
            <p:spPr>
              <a:xfrm>
                <a:off x="241767" y="759316"/>
                <a:ext cx="8539136" cy="9488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cs-CZ" sz="2000" i="1" smtClean="0">
                          <a:latin typeface="Cambria Math" panose="02040503050406030204" pitchFamily="18" charset="0"/>
                          <a:ea typeface="Cambria Math" panose="02040503050406030204" pitchFamily="18" charset="0"/>
                        </a:rPr>
                        <m:t>𝛿</m:t>
                      </m:r>
                      <m:nary>
                        <m:naryPr>
                          <m:chr m:val="∭"/>
                          <m:limLoc m:val="undOvr"/>
                          <m:subHide m:val="on"/>
                          <m:supHide m:val="on"/>
                          <m:ctrlPr>
                            <a:rPr lang="cs-CZ" sz="2000" i="1" smtClean="0">
                              <a:latin typeface="Cambria Math" panose="02040503050406030204" pitchFamily="18" charset="0"/>
                              <a:ea typeface="Cambria Math" panose="02040503050406030204" pitchFamily="18" charset="0"/>
                            </a:rPr>
                          </m:ctrlPr>
                        </m:naryPr>
                        <m:sub/>
                        <m:sup/>
                        <m:e>
                          <m:r>
                            <a:rPr lang="cs-CZ" sz="2000" b="0" i="1" smtClean="0">
                              <a:latin typeface="Cambria Math" panose="02040503050406030204" pitchFamily="18" charset="0"/>
                              <a:ea typeface="Cambria Math" panose="02040503050406030204" pitchFamily="18" charset="0"/>
                            </a:rPr>
                            <m:t>𝑑𝑥𝑑𝑦𝑑𝑧</m:t>
                          </m:r>
                        </m:e>
                      </m:nary>
                      <m:d>
                        <m:dPr>
                          <m:begChr m:val="["/>
                          <m:endChr m:val="]"/>
                          <m:ctrlPr>
                            <a:rPr lang="cs-CZ" sz="2000" i="1" smtClean="0">
                              <a:latin typeface="Cambria Math" panose="02040503050406030204" pitchFamily="18" charset="0"/>
                              <a:ea typeface="Cambria Math" panose="02040503050406030204" pitchFamily="18" charset="0"/>
                            </a:rPr>
                          </m:ctrlPr>
                        </m:dPr>
                        <m:e>
                          <m:sSup>
                            <m:sSupPr>
                              <m:ctrlPr>
                                <a:rPr lang="cs-CZ" sz="2000" i="1" smtClean="0">
                                  <a:latin typeface="Cambria Math" panose="02040503050406030204" pitchFamily="18" charset="0"/>
                                  <a:ea typeface="Cambria Math" panose="02040503050406030204" pitchFamily="18" charset="0"/>
                                </a:rPr>
                              </m:ctrlPr>
                            </m:sSupPr>
                            <m:e>
                              <m:d>
                                <m:dPr>
                                  <m:ctrlPr>
                                    <a:rPr lang="cs-CZ" sz="2000" i="1" smtClean="0">
                                      <a:latin typeface="Cambria Math" panose="02040503050406030204" pitchFamily="18" charset="0"/>
                                      <a:ea typeface="Cambria Math" panose="02040503050406030204" pitchFamily="18" charset="0"/>
                                    </a:rPr>
                                  </m:ctrlPr>
                                </m:dPr>
                                <m:e>
                                  <m:f>
                                    <m:fPr>
                                      <m:ctrlPr>
                                        <a:rPr lang="cs-CZ" sz="2000" i="1" smtClean="0">
                                          <a:latin typeface="Cambria Math" panose="02040503050406030204" pitchFamily="18" charset="0"/>
                                          <a:ea typeface="Cambria Math" panose="02040503050406030204" pitchFamily="18" charset="0"/>
                                        </a:rPr>
                                      </m:ctrlPr>
                                    </m:fPr>
                                    <m:num>
                                      <m:r>
                                        <a:rPr lang="cs-CZ" sz="2000" b="0" i="1" smtClean="0">
                                          <a:latin typeface="Cambria Math" panose="02040503050406030204" pitchFamily="18" charset="0"/>
                                          <a:ea typeface="Cambria Math" panose="02040503050406030204" pitchFamily="18" charset="0"/>
                                        </a:rPr>
                                        <m:t>𝜕𝜓</m:t>
                                      </m:r>
                                    </m:num>
                                    <m:den>
                                      <m:r>
                                        <a:rPr lang="cs-CZ" sz="2000" b="0" i="1" smtClean="0">
                                          <a:latin typeface="Cambria Math" panose="02040503050406030204" pitchFamily="18" charset="0"/>
                                          <a:ea typeface="Cambria Math" panose="02040503050406030204" pitchFamily="18" charset="0"/>
                                        </a:rPr>
                                        <m:t>𝜕</m:t>
                                      </m:r>
                                      <m:r>
                                        <a:rPr lang="cs-CZ" sz="2000" b="0" i="1" smtClean="0">
                                          <a:latin typeface="Cambria Math" panose="02040503050406030204" pitchFamily="18" charset="0"/>
                                          <a:ea typeface="Cambria Math" panose="02040503050406030204" pitchFamily="18" charset="0"/>
                                        </a:rPr>
                                        <m:t>𝑥</m:t>
                                      </m:r>
                                    </m:den>
                                  </m:f>
                                </m:e>
                              </m:d>
                            </m:e>
                            <m:sup>
                              <m:r>
                                <a:rPr lang="cs-CZ" sz="2000" b="0" i="1" smtClean="0">
                                  <a:latin typeface="Cambria Math" panose="02040503050406030204" pitchFamily="18" charset="0"/>
                                  <a:ea typeface="Cambria Math" panose="02040503050406030204" pitchFamily="18" charset="0"/>
                                </a:rPr>
                                <m:t>2</m:t>
                              </m:r>
                            </m:sup>
                          </m:sSup>
                          <m:r>
                            <a:rPr lang="cs-CZ" sz="2000" b="0" i="1" smtClean="0">
                              <a:latin typeface="Cambria Math" panose="02040503050406030204" pitchFamily="18" charset="0"/>
                              <a:ea typeface="Cambria Math" panose="02040503050406030204" pitchFamily="18" charset="0"/>
                            </a:rPr>
                            <m:t>+</m:t>
                          </m:r>
                          <m:sSup>
                            <m:sSupPr>
                              <m:ctrlPr>
                                <a:rPr lang="cs-CZ" sz="2000" i="1">
                                  <a:latin typeface="Cambria Math" panose="02040503050406030204" pitchFamily="18" charset="0"/>
                                  <a:ea typeface="Cambria Math" panose="02040503050406030204" pitchFamily="18" charset="0"/>
                                </a:rPr>
                              </m:ctrlPr>
                            </m:sSupPr>
                            <m:e>
                              <m:d>
                                <m:dPr>
                                  <m:ctrlPr>
                                    <a:rPr lang="cs-CZ" sz="2000" i="1">
                                      <a:latin typeface="Cambria Math" panose="02040503050406030204" pitchFamily="18" charset="0"/>
                                      <a:ea typeface="Cambria Math" panose="02040503050406030204" pitchFamily="18" charset="0"/>
                                    </a:rPr>
                                  </m:ctrlPr>
                                </m:dPr>
                                <m:e>
                                  <m:f>
                                    <m:fPr>
                                      <m:ctrlPr>
                                        <a:rPr lang="cs-CZ" sz="2000" i="1">
                                          <a:latin typeface="Cambria Math" panose="02040503050406030204" pitchFamily="18" charset="0"/>
                                          <a:ea typeface="Cambria Math" panose="02040503050406030204" pitchFamily="18" charset="0"/>
                                        </a:rPr>
                                      </m:ctrlPr>
                                    </m:fPr>
                                    <m:num>
                                      <m:r>
                                        <a:rPr lang="cs-CZ" sz="2000" b="0" i="1">
                                          <a:latin typeface="Cambria Math" panose="02040503050406030204" pitchFamily="18" charset="0"/>
                                          <a:ea typeface="Cambria Math" panose="02040503050406030204" pitchFamily="18" charset="0"/>
                                        </a:rPr>
                                        <m:t>𝜕</m:t>
                                      </m:r>
                                      <m:r>
                                        <a:rPr lang="cs-CZ" sz="2000" b="0" i="1" smtClean="0">
                                          <a:latin typeface="Cambria Math" panose="02040503050406030204" pitchFamily="18" charset="0"/>
                                          <a:ea typeface="Cambria Math" panose="02040503050406030204" pitchFamily="18" charset="0"/>
                                        </a:rPr>
                                        <m:t>𝜓</m:t>
                                      </m:r>
                                    </m:num>
                                    <m:den>
                                      <m:r>
                                        <a:rPr lang="cs-CZ" sz="2000" b="0" i="1">
                                          <a:latin typeface="Cambria Math" panose="02040503050406030204" pitchFamily="18" charset="0"/>
                                          <a:ea typeface="Cambria Math" panose="02040503050406030204" pitchFamily="18" charset="0"/>
                                        </a:rPr>
                                        <m:t>𝜕</m:t>
                                      </m:r>
                                      <m:r>
                                        <a:rPr lang="cs-CZ" sz="2000" b="0" i="1" smtClean="0">
                                          <a:latin typeface="Cambria Math" panose="02040503050406030204" pitchFamily="18" charset="0"/>
                                          <a:ea typeface="Cambria Math" panose="02040503050406030204" pitchFamily="18" charset="0"/>
                                        </a:rPr>
                                        <m:t>𝑦</m:t>
                                      </m:r>
                                    </m:den>
                                  </m:f>
                                </m:e>
                              </m:d>
                            </m:e>
                            <m:sup>
                              <m:r>
                                <a:rPr lang="cs-CZ" sz="2000" b="0" i="1">
                                  <a:latin typeface="Cambria Math" panose="02040503050406030204" pitchFamily="18" charset="0"/>
                                  <a:ea typeface="Cambria Math" panose="02040503050406030204" pitchFamily="18" charset="0"/>
                                </a:rPr>
                                <m:t>2</m:t>
                              </m:r>
                            </m:sup>
                          </m:sSup>
                          <m:r>
                            <a:rPr lang="cs-CZ" sz="2000" b="0" i="1" smtClean="0">
                              <a:latin typeface="Cambria Math" panose="02040503050406030204" pitchFamily="18" charset="0"/>
                              <a:ea typeface="Cambria Math" panose="02040503050406030204" pitchFamily="18" charset="0"/>
                            </a:rPr>
                            <m:t>+</m:t>
                          </m:r>
                          <m:sSup>
                            <m:sSupPr>
                              <m:ctrlPr>
                                <a:rPr lang="cs-CZ" sz="2000" i="1">
                                  <a:latin typeface="Cambria Math" panose="02040503050406030204" pitchFamily="18" charset="0"/>
                                  <a:ea typeface="Cambria Math" panose="02040503050406030204" pitchFamily="18" charset="0"/>
                                </a:rPr>
                              </m:ctrlPr>
                            </m:sSupPr>
                            <m:e>
                              <m:d>
                                <m:dPr>
                                  <m:ctrlPr>
                                    <a:rPr lang="cs-CZ" sz="2000" i="1">
                                      <a:latin typeface="Cambria Math" panose="02040503050406030204" pitchFamily="18" charset="0"/>
                                      <a:ea typeface="Cambria Math" panose="02040503050406030204" pitchFamily="18" charset="0"/>
                                    </a:rPr>
                                  </m:ctrlPr>
                                </m:dPr>
                                <m:e>
                                  <m:f>
                                    <m:fPr>
                                      <m:ctrlPr>
                                        <a:rPr lang="cs-CZ" sz="2000" i="1">
                                          <a:latin typeface="Cambria Math" panose="02040503050406030204" pitchFamily="18" charset="0"/>
                                          <a:ea typeface="Cambria Math" panose="02040503050406030204" pitchFamily="18" charset="0"/>
                                        </a:rPr>
                                      </m:ctrlPr>
                                    </m:fPr>
                                    <m:num>
                                      <m:r>
                                        <a:rPr lang="cs-CZ" sz="2000" b="0" i="1">
                                          <a:latin typeface="Cambria Math" panose="02040503050406030204" pitchFamily="18" charset="0"/>
                                          <a:ea typeface="Cambria Math" panose="02040503050406030204" pitchFamily="18" charset="0"/>
                                        </a:rPr>
                                        <m:t>𝜕</m:t>
                                      </m:r>
                                      <m:r>
                                        <a:rPr lang="cs-CZ" sz="2000" b="0" i="1" smtClean="0">
                                          <a:latin typeface="Cambria Math" panose="02040503050406030204" pitchFamily="18" charset="0"/>
                                          <a:ea typeface="Cambria Math" panose="02040503050406030204" pitchFamily="18" charset="0"/>
                                        </a:rPr>
                                        <m:t>𝜓</m:t>
                                      </m:r>
                                    </m:num>
                                    <m:den>
                                      <m:r>
                                        <a:rPr lang="cs-CZ" sz="2000" b="0" i="1">
                                          <a:latin typeface="Cambria Math" panose="02040503050406030204" pitchFamily="18" charset="0"/>
                                          <a:ea typeface="Cambria Math" panose="02040503050406030204" pitchFamily="18" charset="0"/>
                                        </a:rPr>
                                        <m:t>𝜕</m:t>
                                      </m:r>
                                      <m:r>
                                        <a:rPr lang="cs-CZ" sz="2000" b="0" i="1" smtClean="0">
                                          <a:latin typeface="Cambria Math" panose="02040503050406030204" pitchFamily="18" charset="0"/>
                                          <a:ea typeface="Cambria Math" panose="02040503050406030204" pitchFamily="18" charset="0"/>
                                        </a:rPr>
                                        <m:t>𝑦</m:t>
                                      </m:r>
                                    </m:den>
                                  </m:f>
                                </m:e>
                              </m:d>
                            </m:e>
                            <m:sup>
                              <m:r>
                                <a:rPr lang="cs-CZ" sz="2000" b="0" i="1">
                                  <a:latin typeface="Cambria Math" panose="02040503050406030204" pitchFamily="18" charset="0"/>
                                  <a:ea typeface="Cambria Math" panose="02040503050406030204" pitchFamily="18" charset="0"/>
                                </a:rPr>
                                <m:t>2</m:t>
                              </m:r>
                            </m:sup>
                          </m:sSup>
                          <m:r>
                            <a:rPr lang="cs-CZ" sz="2000" i="1">
                              <a:latin typeface="Cambria Math" panose="02040503050406030204" pitchFamily="18" charset="0"/>
                              <a:ea typeface="Cambria Math" panose="02040503050406030204" pitchFamily="18" charset="0"/>
                            </a:rPr>
                            <m:t>−</m:t>
                          </m:r>
                          <m:f>
                            <m:fPr>
                              <m:ctrlPr>
                                <a:rPr lang="cs-CZ" sz="2000" i="1">
                                  <a:latin typeface="Cambria Math" panose="02040503050406030204" pitchFamily="18" charset="0"/>
                                  <a:ea typeface="Cambria Math" panose="02040503050406030204" pitchFamily="18" charset="0"/>
                                </a:rPr>
                              </m:ctrlPr>
                            </m:fPr>
                            <m:num>
                              <m:r>
                                <a:rPr lang="cs-CZ" sz="2000" i="1">
                                  <a:latin typeface="Cambria Math" panose="02040503050406030204" pitchFamily="18" charset="0"/>
                                  <a:ea typeface="Cambria Math" panose="02040503050406030204" pitchFamily="18" charset="0"/>
                                </a:rPr>
                                <m:t>2</m:t>
                              </m:r>
                              <m:r>
                                <a:rPr lang="cs-CZ" sz="2000" i="1">
                                  <a:latin typeface="Cambria Math" panose="02040503050406030204" pitchFamily="18" charset="0"/>
                                  <a:ea typeface="Cambria Math" panose="02040503050406030204" pitchFamily="18" charset="0"/>
                                </a:rPr>
                                <m:t>𝑚</m:t>
                              </m:r>
                            </m:num>
                            <m:den>
                              <m:sSup>
                                <m:sSupPr>
                                  <m:ctrlPr>
                                    <a:rPr lang="cs-CZ" sz="2000" i="1" smtClean="0">
                                      <a:latin typeface="Cambria Math" panose="02040503050406030204" pitchFamily="18" charset="0"/>
                                      <a:ea typeface="Cambria Math" panose="02040503050406030204" pitchFamily="18" charset="0"/>
                                    </a:rPr>
                                  </m:ctrlPr>
                                </m:sSupPr>
                                <m:e>
                                  <m:r>
                                    <a:rPr lang="cs-CZ" sz="2000" b="0" i="1" smtClean="0">
                                      <a:latin typeface="Cambria Math" panose="02040503050406030204" pitchFamily="18" charset="0"/>
                                      <a:ea typeface="Cambria Math" panose="02040503050406030204" pitchFamily="18" charset="0"/>
                                    </a:rPr>
                                    <m:t>𝐾</m:t>
                                  </m:r>
                                </m:e>
                                <m:sup>
                                  <m:r>
                                    <a:rPr lang="cs-CZ" sz="2000" b="0" i="1" smtClean="0">
                                      <a:latin typeface="Cambria Math" panose="02040503050406030204" pitchFamily="18" charset="0"/>
                                      <a:ea typeface="Cambria Math" panose="02040503050406030204" pitchFamily="18" charset="0"/>
                                    </a:rPr>
                                    <m:t>2</m:t>
                                  </m:r>
                                </m:sup>
                              </m:sSup>
                            </m:den>
                          </m:f>
                          <m:r>
                            <a:rPr lang="cs-CZ" sz="2000" i="1">
                              <a:latin typeface="Cambria Math" panose="02040503050406030204" pitchFamily="18" charset="0"/>
                              <a:ea typeface="Cambria Math" panose="02040503050406030204" pitchFamily="18" charset="0"/>
                            </a:rPr>
                            <m:t>(</m:t>
                          </m:r>
                          <m:r>
                            <a:rPr lang="cs-CZ" sz="2000" i="1">
                              <a:latin typeface="Cambria Math" panose="02040503050406030204" pitchFamily="18" charset="0"/>
                              <a:ea typeface="Cambria Math" panose="02040503050406030204" pitchFamily="18" charset="0"/>
                            </a:rPr>
                            <m:t>𝐸</m:t>
                          </m:r>
                          <m:r>
                            <a:rPr lang="cs-CZ" sz="2000" i="1">
                              <a:latin typeface="Cambria Math" panose="02040503050406030204" pitchFamily="18" charset="0"/>
                              <a:ea typeface="Cambria Math" panose="02040503050406030204" pitchFamily="18" charset="0"/>
                            </a:rPr>
                            <m:t>−</m:t>
                          </m:r>
                          <m:r>
                            <a:rPr lang="cs-CZ" sz="2000" i="1" dirty="0">
                              <a:latin typeface="Cambria Math" panose="02040503050406030204" pitchFamily="18" charset="0"/>
                              <a:ea typeface="Cambria Math" panose="02040503050406030204" pitchFamily="18" charset="0"/>
                            </a:rPr>
                            <m:t>𝑉</m:t>
                          </m:r>
                          <m:r>
                            <a:rPr lang="cs-CZ" sz="2000" i="1" dirty="0">
                              <a:latin typeface="Cambria Math" panose="02040503050406030204" pitchFamily="18" charset="0"/>
                              <a:ea typeface="Cambria Math" panose="02040503050406030204" pitchFamily="18" charset="0"/>
                            </a:rPr>
                            <m:t>)</m:t>
                          </m:r>
                          <m:sSup>
                            <m:sSupPr>
                              <m:ctrlPr>
                                <a:rPr lang="cs-CZ" sz="2000" i="1" dirty="0" smtClean="0">
                                  <a:latin typeface="Cambria Math" panose="02040503050406030204" pitchFamily="18" charset="0"/>
                                  <a:ea typeface="Cambria Math" panose="02040503050406030204" pitchFamily="18" charset="0"/>
                                </a:rPr>
                              </m:ctrlPr>
                            </m:sSupPr>
                            <m:e>
                              <m:r>
                                <a:rPr lang="cs-CZ" sz="2000" i="1" dirty="0" smtClean="0">
                                  <a:latin typeface="Cambria Math" panose="02040503050406030204" pitchFamily="18" charset="0"/>
                                  <a:ea typeface="Cambria Math" panose="02040503050406030204" pitchFamily="18" charset="0"/>
                                </a:rPr>
                                <m:t>𝜓</m:t>
                              </m:r>
                            </m:e>
                            <m:sup>
                              <m:r>
                                <a:rPr lang="cs-CZ" sz="2000" b="0" i="1" dirty="0" smtClean="0">
                                  <a:latin typeface="Cambria Math" panose="02040503050406030204" pitchFamily="18" charset="0"/>
                                  <a:ea typeface="Cambria Math" panose="02040503050406030204" pitchFamily="18" charset="0"/>
                                </a:rPr>
                                <m:t>2</m:t>
                              </m:r>
                            </m:sup>
                          </m:sSup>
                        </m:e>
                      </m:d>
                      <m:r>
                        <a:rPr lang="cs-CZ" sz="2000" b="0" i="1" dirty="0" smtClean="0">
                          <a:latin typeface="Cambria Math" panose="02040503050406030204" pitchFamily="18" charset="0"/>
                          <a:ea typeface="Cambria Math" panose="02040503050406030204" pitchFamily="18" charset="0"/>
                        </a:rPr>
                        <m:t>=0</m:t>
                      </m:r>
                    </m:oMath>
                  </m:oMathPara>
                </a14:m>
                <a:endParaRPr lang="en-GB" sz="2000" i="1" dirty="0"/>
              </a:p>
            </p:txBody>
          </p:sp>
        </mc:Choice>
        <mc:Fallback xmlns="">
          <p:sp>
            <p:nvSpPr>
              <p:cNvPr id="4" name="TextovéPole 3">
                <a:extLst>
                  <a:ext uri="{FF2B5EF4-FFF2-40B4-BE49-F238E27FC236}">
                    <a16:creationId xmlns:a16="http://schemas.microsoft.com/office/drawing/2014/main" id="{4D604BCB-E7AA-8137-3AC5-EAB4ABBBD6BF}"/>
                  </a:ext>
                </a:extLst>
              </p:cNvPr>
              <p:cNvSpPr txBox="1">
                <a:spLocks noRot="1" noChangeAspect="1" noMove="1" noResize="1" noEditPoints="1" noAdjustHandles="1" noChangeArrowheads="1" noChangeShapeType="1" noTextEdit="1"/>
              </p:cNvSpPr>
              <p:nvPr/>
            </p:nvSpPr>
            <p:spPr>
              <a:xfrm>
                <a:off x="241767" y="759316"/>
                <a:ext cx="8539136" cy="948849"/>
              </a:xfrm>
              <a:prstGeom prst="rect">
                <a:avLst/>
              </a:prstGeom>
              <a:blipFill>
                <a:blip r:embed="rId2"/>
                <a:stretch>
                  <a:fillRect/>
                </a:stretch>
              </a:blipFill>
            </p:spPr>
            <p:txBody>
              <a:bodyPr/>
              <a:lstStyle/>
              <a:p>
                <a:r>
                  <a:rPr lang="en-US">
                    <a:noFill/>
                  </a:rPr>
                  <a:t> </a:t>
                </a:r>
              </a:p>
            </p:txBody>
          </p:sp>
        </mc:Fallback>
      </mc:AlternateContent>
      <p:sp>
        <p:nvSpPr>
          <p:cNvPr id="9" name="TextovéPole 8">
            <a:extLst>
              <a:ext uri="{FF2B5EF4-FFF2-40B4-BE49-F238E27FC236}">
                <a16:creationId xmlns:a16="http://schemas.microsoft.com/office/drawing/2014/main" id="{5942B9ED-FEAB-9CCE-5234-1DBBC0AB70B7}"/>
              </a:ext>
            </a:extLst>
          </p:cNvPr>
          <p:cNvSpPr txBox="1"/>
          <p:nvPr/>
        </p:nvSpPr>
        <p:spPr>
          <a:xfrm>
            <a:off x="11427" y="4227907"/>
            <a:ext cx="9004246" cy="1631216"/>
          </a:xfrm>
          <a:prstGeom prst="rect">
            <a:avLst/>
          </a:prstGeom>
          <a:noFill/>
        </p:spPr>
        <p:txBody>
          <a:bodyPr wrap="square">
            <a:spAutoFit/>
          </a:bodyPr>
          <a:lstStyle/>
          <a:p>
            <a:pPr lvl="1"/>
            <a:r>
              <a:rPr lang="cs-CZ" sz="2000" b="0" i="0" u="none" strike="noStrike" baseline="0" dirty="0">
                <a:latin typeface="Arial" panose="020B0604020202020204" pitchFamily="34" charset="0"/>
                <a:cs typeface="Arial" panose="020B0604020202020204" pitchFamily="34" charset="0"/>
              </a:rPr>
              <a:t>He </a:t>
            </a:r>
            <a:r>
              <a:rPr lang="cs-CZ" sz="2000" b="0" i="0" u="none" strike="noStrike" baseline="0" dirty="0" err="1">
                <a:latin typeface="Arial" panose="020B0604020202020204" pitchFamily="34" charset="0"/>
                <a:cs typeface="Arial" panose="020B0604020202020204" pitchFamily="34" charset="0"/>
              </a:rPr>
              <a:t>then</a:t>
            </a:r>
            <a:r>
              <a:rPr lang="cs-CZ" sz="2000" b="0" i="0" u="none" strike="noStrike" baseline="0" dirty="0">
                <a:latin typeface="Arial" panose="020B0604020202020204" pitchFamily="34" charset="0"/>
                <a:cs typeface="Arial" panose="020B0604020202020204" pitchFamily="34" charset="0"/>
              </a:rPr>
              <a:t> </a:t>
            </a:r>
            <a:r>
              <a:rPr lang="cs-CZ" sz="2000" b="0" i="0" u="none" strike="noStrike" baseline="0" dirty="0" err="1">
                <a:latin typeface="Arial" panose="020B0604020202020204" pitchFamily="34" charset="0"/>
                <a:cs typeface="Arial" panose="020B0604020202020204" pitchFamily="34" charset="0"/>
              </a:rPr>
              <a:t>showed</a:t>
            </a:r>
            <a:r>
              <a:rPr lang="cs-CZ" sz="2000" b="0" i="0" u="none" strike="noStrike" baseline="0" dirty="0">
                <a:latin typeface="Arial" panose="020B0604020202020204" pitchFamily="34" charset="0"/>
                <a:cs typeface="Arial" panose="020B0604020202020204" pitchFamily="34" charset="0"/>
              </a:rPr>
              <a:t> </a:t>
            </a:r>
            <a:r>
              <a:rPr lang="en-AU" sz="2000" b="0" i="0" u="none" strike="noStrike" baseline="0" dirty="0">
                <a:latin typeface="Arial" panose="020B0604020202020204" pitchFamily="34" charset="0"/>
                <a:cs typeface="Arial" panose="020B0604020202020204" pitchFamily="34" charset="0"/>
              </a:rPr>
              <a:t>that </a:t>
            </a:r>
            <a:r>
              <a:rPr lang="en-AU" sz="2000" i="0" u="none" strike="noStrike" baseline="0" dirty="0">
                <a:latin typeface="Arial" panose="020B0604020202020204" pitchFamily="34" charset="0"/>
                <a:cs typeface="Arial" panose="020B0604020202020204" pitchFamily="34" charset="0"/>
              </a:rPr>
              <a:t>the established requirement is satisfiable </a:t>
            </a:r>
            <a:r>
              <a:rPr lang="en-AU" sz="2000" b="1" i="0" u="none" strike="noStrike" baseline="0" dirty="0">
                <a:latin typeface="Arial" panose="020B0604020202020204" pitchFamily="34" charset="0"/>
                <a:cs typeface="Arial" panose="020B0604020202020204" pitchFamily="34" charset="0"/>
              </a:rPr>
              <a:t>for all positive, </a:t>
            </a:r>
            <a:r>
              <a:rPr lang="en-AU" sz="2000" b="1" i="0" u="sng" strike="noStrike" baseline="0" dirty="0">
                <a:solidFill>
                  <a:srgbClr val="FF0000"/>
                </a:solidFill>
                <a:latin typeface="Arial" panose="020B0604020202020204" pitchFamily="34" charset="0"/>
                <a:cs typeface="Arial" panose="020B0604020202020204" pitchFamily="34" charset="0"/>
              </a:rPr>
              <a:t>but only</a:t>
            </a:r>
            <a:r>
              <a:rPr lang="cs-CZ" sz="2000" b="1" i="0" u="sng" strike="noStrike" baseline="0" dirty="0">
                <a:solidFill>
                  <a:srgbClr val="FF0000"/>
                </a:solidFill>
                <a:latin typeface="Arial" panose="020B0604020202020204" pitchFamily="34" charset="0"/>
                <a:cs typeface="Arial" panose="020B0604020202020204" pitchFamily="34" charset="0"/>
              </a:rPr>
              <a:t> </a:t>
            </a:r>
            <a:r>
              <a:rPr lang="en-AU" sz="2000" b="1" i="0" u="sng" strike="noStrike" baseline="0" dirty="0">
                <a:solidFill>
                  <a:srgbClr val="FF0000"/>
                </a:solidFill>
                <a:latin typeface="Arial" panose="020B0604020202020204" pitchFamily="34" charset="0"/>
                <a:cs typeface="Arial" panose="020B0604020202020204" pitchFamily="34" charset="0"/>
              </a:rPr>
              <a:t>for a discrete set of negative, values of E</a:t>
            </a:r>
            <a:r>
              <a:rPr lang="en-AU" sz="2000" b="1" i="0" u="none" strike="noStrike" baseline="0" dirty="0">
                <a:solidFill>
                  <a:srgbClr val="FF0000"/>
                </a:solidFill>
                <a:latin typeface="Arial" panose="020B0604020202020204" pitchFamily="34" charset="0"/>
                <a:cs typeface="Arial" panose="020B0604020202020204" pitchFamily="34" charset="0"/>
              </a:rPr>
              <a:t>. </a:t>
            </a:r>
            <a:r>
              <a:rPr lang="en-AU" sz="2000" b="0" i="0" u="none" strike="noStrike" baseline="0" dirty="0">
                <a:latin typeface="Arial" panose="020B0604020202020204" pitchFamily="34" charset="0"/>
                <a:cs typeface="Arial" panose="020B0604020202020204" pitchFamily="34" charset="0"/>
              </a:rPr>
              <a:t>The discrete spectrum</a:t>
            </a:r>
            <a:r>
              <a:rPr lang="cs-CZ" sz="2000" b="0" i="0" u="none" strike="noStrike" baseline="0" dirty="0">
                <a:latin typeface="Arial" panose="020B0604020202020204" pitchFamily="34" charset="0"/>
                <a:cs typeface="Arial" panose="020B0604020202020204" pitchFamily="34" charset="0"/>
              </a:rPr>
              <a:t> </a:t>
            </a:r>
            <a:r>
              <a:rPr lang="en-AU" sz="2000" b="0" i="0" u="none" strike="noStrike" baseline="0" dirty="0">
                <a:latin typeface="Arial" panose="020B0604020202020204" pitchFamily="34" charset="0"/>
                <a:cs typeface="Arial" panose="020B0604020202020204" pitchFamily="34" charset="0"/>
              </a:rPr>
              <a:t>corresponds to the Balmer terms, whereas the continuous one corresponds to the</a:t>
            </a:r>
            <a:r>
              <a:rPr lang="cs-CZ" sz="2000" b="0" i="0" u="none" strike="noStrike" baseline="0" dirty="0">
                <a:latin typeface="Arial" panose="020B0604020202020204" pitchFamily="34" charset="0"/>
                <a:cs typeface="Arial" panose="020B0604020202020204" pitchFamily="34" charset="0"/>
              </a:rPr>
              <a:t> </a:t>
            </a:r>
            <a:r>
              <a:rPr lang="en-AU" sz="2000" b="0" i="0" u="none" strike="noStrike" baseline="0" dirty="0">
                <a:latin typeface="Arial" panose="020B0604020202020204" pitchFamily="34" charset="0"/>
                <a:cs typeface="Arial" panose="020B0604020202020204" pitchFamily="34" charset="0"/>
              </a:rPr>
              <a:t>energies of the hyperbolic orbits. </a:t>
            </a:r>
            <a:r>
              <a:rPr lang="en-AU" sz="2000" b="1" i="0" u="none" strike="noStrike" baseline="0" dirty="0">
                <a:solidFill>
                  <a:srgbClr val="FF0000"/>
                </a:solidFill>
                <a:latin typeface="Arial" panose="020B0604020202020204" pitchFamily="34" charset="0"/>
                <a:cs typeface="Arial" panose="020B0604020202020204" pitchFamily="34" charset="0"/>
              </a:rPr>
              <a:t>In order for numerical agreement to exist, K</a:t>
            </a:r>
            <a:r>
              <a:rPr lang="cs-CZ" sz="2000" b="1" i="0" u="none" strike="noStrike" baseline="0" dirty="0">
                <a:solidFill>
                  <a:srgbClr val="FF0000"/>
                </a:solidFill>
                <a:latin typeface="Arial" panose="020B0604020202020204" pitchFamily="34" charset="0"/>
                <a:cs typeface="Arial" panose="020B0604020202020204" pitchFamily="34" charset="0"/>
              </a:rPr>
              <a:t> </a:t>
            </a:r>
            <a:r>
              <a:rPr lang="en-AU" sz="2000" b="1" i="0" u="none" strike="noStrike" baseline="0" dirty="0">
                <a:solidFill>
                  <a:srgbClr val="FF0000"/>
                </a:solidFill>
                <a:latin typeface="Arial" panose="020B0604020202020204" pitchFamily="34" charset="0"/>
                <a:cs typeface="Arial" panose="020B0604020202020204" pitchFamily="34" charset="0"/>
              </a:rPr>
              <a:t>must get the value h</a:t>
            </a:r>
            <a:r>
              <a:rPr lang="cs-CZ" sz="2000" b="1" i="0" u="none" strike="noStrike" baseline="0" dirty="0">
                <a:solidFill>
                  <a:srgbClr val="FF0000"/>
                </a:solidFill>
                <a:latin typeface="Arial" panose="020B0604020202020204" pitchFamily="34" charset="0"/>
                <a:cs typeface="Arial" panose="020B0604020202020204" pitchFamily="34" charset="0"/>
              </a:rPr>
              <a:t>/</a:t>
            </a:r>
            <a:r>
              <a:rPr lang="en-AU" sz="2000" b="1" i="0" u="none" strike="noStrike" baseline="0" dirty="0">
                <a:solidFill>
                  <a:srgbClr val="FF0000"/>
                </a:solidFill>
                <a:latin typeface="Arial" panose="020B0604020202020204" pitchFamily="34" charset="0"/>
                <a:cs typeface="Arial" panose="020B0604020202020204" pitchFamily="34" charset="0"/>
              </a:rPr>
              <a:t>2</a:t>
            </a:r>
            <a:r>
              <a:rPr lang="el-GR" sz="2000" b="1" i="0" u="none" strike="noStrike" baseline="0" dirty="0">
                <a:solidFill>
                  <a:srgbClr val="FF0000"/>
                </a:solidFill>
                <a:latin typeface="Arial" panose="020B0604020202020204" pitchFamily="34" charset="0"/>
                <a:cs typeface="Arial" panose="020B0604020202020204" pitchFamily="34" charset="0"/>
              </a:rPr>
              <a:t>π</a:t>
            </a:r>
            <a:r>
              <a:rPr lang="en-AU" sz="2000" b="1" i="0" u="none" strike="noStrike" baseline="0" dirty="0">
                <a:solidFill>
                  <a:srgbClr val="FF0000"/>
                </a:solidFill>
                <a:latin typeface="Arial" panose="020B0604020202020204" pitchFamily="34" charset="0"/>
                <a:cs typeface="Arial" panose="020B0604020202020204" pitchFamily="34" charset="0"/>
              </a:rPr>
              <a:t>.</a:t>
            </a:r>
            <a:endParaRPr lang="en-AU" sz="2000" b="1" dirty="0">
              <a:solidFill>
                <a:srgbClr val="FF0000"/>
              </a:solidFill>
              <a:latin typeface="Arial" panose="020B0604020202020204" pitchFamily="34" charset="0"/>
              <a:cs typeface="Arial" panose="020B0604020202020204" pitchFamily="34" charset="0"/>
            </a:endParaRPr>
          </a:p>
        </p:txBody>
      </p:sp>
      <p:sp>
        <p:nvSpPr>
          <p:cNvPr id="2" name="TextovéPole 1">
            <a:extLst>
              <a:ext uri="{FF2B5EF4-FFF2-40B4-BE49-F238E27FC236}">
                <a16:creationId xmlns:a16="http://schemas.microsoft.com/office/drawing/2014/main" id="{7EF7A087-F316-94D1-A3A1-C135E5D1A8D7}"/>
              </a:ext>
            </a:extLst>
          </p:cNvPr>
          <p:cNvSpPr txBox="1"/>
          <p:nvPr/>
        </p:nvSpPr>
        <p:spPr>
          <a:xfrm>
            <a:off x="304829" y="221358"/>
            <a:ext cx="2986715"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Equation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for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extremum</a:t>
            </a:r>
            <a:r>
              <a:rPr lang="cs-CZ"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sp>
        <p:nvSpPr>
          <p:cNvPr id="3" name="TextovéPole 2">
            <a:extLst>
              <a:ext uri="{FF2B5EF4-FFF2-40B4-BE49-F238E27FC236}">
                <a16:creationId xmlns:a16="http://schemas.microsoft.com/office/drawing/2014/main" id="{EEF5B97F-548C-164C-3340-BA67BF771455}"/>
              </a:ext>
            </a:extLst>
          </p:cNvPr>
          <p:cNvSpPr txBox="1"/>
          <p:nvPr/>
        </p:nvSpPr>
        <p:spPr>
          <a:xfrm>
            <a:off x="449538" y="1752910"/>
            <a:ext cx="1196161"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implies</a:t>
            </a:r>
            <a:r>
              <a:rPr lang="cs-CZ"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ovéPole 9">
                <a:extLst>
                  <a:ext uri="{FF2B5EF4-FFF2-40B4-BE49-F238E27FC236}">
                    <a16:creationId xmlns:a16="http://schemas.microsoft.com/office/drawing/2014/main" id="{587A29C7-C74C-27B5-E843-024483030C55}"/>
                  </a:ext>
                </a:extLst>
              </p:cNvPr>
              <p:cNvSpPr txBox="1"/>
              <p:nvPr/>
            </p:nvSpPr>
            <p:spPr>
              <a:xfrm>
                <a:off x="2251842" y="1708165"/>
                <a:ext cx="4640316" cy="8996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cs-CZ" sz="2000" i="1" smtClean="0">
                              <a:latin typeface="Cambria Math" panose="02040503050406030204" pitchFamily="18" charset="0"/>
                              <a:ea typeface="Cambria Math" panose="02040503050406030204" pitchFamily="18" charset="0"/>
                            </a:rPr>
                          </m:ctrlPr>
                        </m:naryPr>
                        <m:sub/>
                        <m:sup/>
                        <m:e>
                          <m:r>
                            <a:rPr lang="cs-CZ" sz="2000" i="1">
                              <a:latin typeface="Cambria Math" panose="02040503050406030204" pitchFamily="18" charset="0"/>
                              <a:ea typeface="Cambria Math" panose="02040503050406030204" pitchFamily="18" charset="0"/>
                            </a:rPr>
                            <m:t>𝑑𝑥𝑑𝑦𝑑𝑧</m:t>
                          </m:r>
                          <m:r>
                            <a:rPr lang="cs-CZ" sz="2000" i="1" smtClean="0">
                              <a:latin typeface="Cambria Math" panose="02040503050406030204" pitchFamily="18" charset="0"/>
                              <a:ea typeface="Cambria Math" panose="02040503050406030204" pitchFamily="18" charset="0"/>
                            </a:rPr>
                            <m:t>𝛿</m:t>
                          </m:r>
                        </m:e>
                      </m:nary>
                      <m:d>
                        <m:dPr>
                          <m:begChr m:val="["/>
                          <m:endChr m:val="]"/>
                          <m:ctrlPr>
                            <a:rPr lang="cs-CZ" sz="2000" i="1">
                              <a:latin typeface="Cambria Math" panose="02040503050406030204" pitchFamily="18" charset="0"/>
                              <a:ea typeface="Cambria Math" panose="02040503050406030204" pitchFamily="18" charset="0"/>
                            </a:rPr>
                          </m:ctrlPr>
                        </m:dPr>
                        <m:e>
                          <m:r>
                            <m:rPr>
                              <m:sty m:val="p"/>
                            </m:rPr>
                            <a:rPr lang="el-GR" sz="2000" i="1">
                              <a:latin typeface="Cambria Math" panose="02040503050406030204" pitchFamily="18" charset="0"/>
                              <a:ea typeface="Cambria Math" panose="02040503050406030204" pitchFamily="18" charset="0"/>
                            </a:rPr>
                            <m:t>Δ</m:t>
                          </m:r>
                          <m:r>
                            <a:rPr lang="el-GR" sz="2000" i="1">
                              <a:latin typeface="Cambria Math" panose="02040503050406030204" pitchFamily="18" charset="0"/>
                              <a:ea typeface="Cambria Math" panose="02040503050406030204" pitchFamily="18" charset="0"/>
                            </a:rPr>
                            <m:t>𝜓</m:t>
                          </m:r>
                          <m:r>
                            <a:rPr lang="cs-CZ" sz="2000" i="1">
                              <a:latin typeface="Cambria Math" panose="02040503050406030204" pitchFamily="18" charset="0"/>
                              <a:ea typeface="Cambria Math" panose="02040503050406030204" pitchFamily="18" charset="0"/>
                            </a:rPr>
                            <m:t>+</m:t>
                          </m:r>
                          <m:f>
                            <m:fPr>
                              <m:ctrlPr>
                                <a:rPr lang="cs-CZ" sz="2000" i="1">
                                  <a:latin typeface="Cambria Math" panose="02040503050406030204" pitchFamily="18" charset="0"/>
                                  <a:ea typeface="Cambria Math" panose="02040503050406030204" pitchFamily="18" charset="0"/>
                                </a:rPr>
                              </m:ctrlPr>
                            </m:fPr>
                            <m:num>
                              <m:r>
                                <a:rPr lang="cs-CZ" sz="2000" i="1">
                                  <a:latin typeface="Cambria Math" panose="02040503050406030204" pitchFamily="18" charset="0"/>
                                  <a:ea typeface="Cambria Math" panose="02040503050406030204" pitchFamily="18" charset="0"/>
                                </a:rPr>
                                <m:t>2</m:t>
                              </m:r>
                              <m:r>
                                <a:rPr lang="cs-CZ" sz="2000" i="1">
                                  <a:latin typeface="Cambria Math" panose="02040503050406030204" pitchFamily="18" charset="0"/>
                                  <a:ea typeface="Cambria Math" panose="02040503050406030204" pitchFamily="18" charset="0"/>
                                </a:rPr>
                                <m:t>𝑚</m:t>
                              </m:r>
                            </m:num>
                            <m:den>
                              <m:sSup>
                                <m:sSupPr>
                                  <m:ctrlPr>
                                    <a:rPr lang="cs-CZ" sz="2000" i="1">
                                      <a:latin typeface="Cambria Math" panose="02040503050406030204" pitchFamily="18" charset="0"/>
                                      <a:ea typeface="Cambria Math" panose="02040503050406030204" pitchFamily="18" charset="0"/>
                                    </a:rPr>
                                  </m:ctrlPr>
                                </m:sSupPr>
                                <m:e>
                                  <m:r>
                                    <a:rPr lang="cs-CZ" sz="2000" i="1">
                                      <a:latin typeface="Cambria Math" panose="02040503050406030204" pitchFamily="18" charset="0"/>
                                      <a:ea typeface="Cambria Math" panose="02040503050406030204" pitchFamily="18" charset="0"/>
                                    </a:rPr>
                                    <m:t>𝐾</m:t>
                                  </m:r>
                                </m:e>
                                <m:sup>
                                  <m:r>
                                    <a:rPr lang="cs-CZ" sz="2000" i="1">
                                      <a:latin typeface="Cambria Math" panose="02040503050406030204" pitchFamily="18" charset="0"/>
                                      <a:ea typeface="Cambria Math" panose="02040503050406030204" pitchFamily="18" charset="0"/>
                                    </a:rPr>
                                    <m:t>2</m:t>
                                  </m:r>
                                </m:sup>
                              </m:sSup>
                            </m:den>
                          </m:f>
                          <m:r>
                            <a:rPr lang="cs-CZ" sz="2000" i="1">
                              <a:latin typeface="Cambria Math" panose="02040503050406030204" pitchFamily="18" charset="0"/>
                              <a:ea typeface="Cambria Math" panose="02040503050406030204" pitchFamily="18" charset="0"/>
                            </a:rPr>
                            <m:t>(</m:t>
                          </m:r>
                          <m:r>
                            <a:rPr lang="cs-CZ" sz="2000" i="1">
                              <a:latin typeface="Cambria Math" panose="02040503050406030204" pitchFamily="18" charset="0"/>
                              <a:ea typeface="Cambria Math" panose="02040503050406030204" pitchFamily="18" charset="0"/>
                            </a:rPr>
                            <m:t>𝐸</m:t>
                          </m:r>
                          <m:r>
                            <a:rPr lang="cs-CZ" sz="2000" i="1">
                              <a:latin typeface="Cambria Math" panose="02040503050406030204" pitchFamily="18" charset="0"/>
                              <a:ea typeface="Cambria Math" panose="02040503050406030204" pitchFamily="18" charset="0"/>
                            </a:rPr>
                            <m:t>−</m:t>
                          </m:r>
                          <m:r>
                            <a:rPr lang="cs-CZ" sz="2000" i="1" dirty="0">
                              <a:latin typeface="Cambria Math" panose="02040503050406030204" pitchFamily="18" charset="0"/>
                              <a:ea typeface="Cambria Math" panose="02040503050406030204" pitchFamily="18" charset="0"/>
                            </a:rPr>
                            <m:t>𝑉</m:t>
                          </m:r>
                          <m:r>
                            <a:rPr lang="cs-CZ" sz="2000" i="1" dirty="0">
                              <a:latin typeface="Cambria Math" panose="02040503050406030204" pitchFamily="18" charset="0"/>
                              <a:ea typeface="Cambria Math" panose="02040503050406030204" pitchFamily="18" charset="0"/>
                            </a:rPr>
                            <m:t>)</m:t>
                          </m:r>
                          <m:r>
                            <a:rPr lang="cs-CZ" sz="2000" i="1" dirty="0">
                              <a:latin typeface="Cambria Math" panose="02040503050406030204" pitchFamily="18" charset="0"/>
                              <a:ea typeface="Cambria Math" panose="02040503050406030204" pitchFamily="18" charset="0"/>
                            </a:rPr>
                            <m:t>𝜓</m:t>
                          </m:r>
                        </m:e>
                      </m:d>
                    </m:oMath>
                  </m:oMathPara>
                </a14:m>
                <a:endParaRPr lang="en-US" sz="2000" dirty="0"/>
              </a:p>
            </p:txBody>
          </p:sp>
        </mc:Choice>
        <mc:Fallback xmlns="">
          <p:sp>
            <p:nvSpPr>
              <p:cNvPr id="10" name="TextovéPole 9">
                <a:extLst>
                  <a:ext uri="{FF2B5EF4-FFF2-40B4-BE49-F238E27FC236}">
                    <a16:creationId xmlns:a16="http://schemas.microsoft.com/office/drawing/2014/main" id="{587A29C7-C74C-27B5-E843-024483030C55}"/>
                  </a:ext>
                </a:extLst>
              </p:cNvPr>
              <p:cNvSpPr txBox="1">
                <a:spLocks noRot="1" noChangeAspect="1" noMove="1" noResize="1" noEditPoints="1" noAdjustHandles="1" noChangeArrowheads="1" noChangeShapeType="1" noTextEdit="1"/>
              </p:cNvSpPr>
              <p:nvPr/>
            </p:nvSpPr>
            <p:spPr>
              <a:xfrm>
                <a:off x="2251842" y="1708165"/>
                <a:ext cx="4640316" cy="899670"/>
              </a:xfrm>
              <a:prstGeom prst="rect">
                <a:avLst/>
              </a:prstGeom>
              <a:blipFill>
                <a:blip r:embed="rId3"/>
                <a:stretch>
                  <a:fillRect/>
                </a:stretch>
              </a:blipFill>
            </p:spPr>
            <p:txBody>
              <a:bodyPr/>
              <a:lstStyle/>
              <a:p>
                <a:r>
                  <a:rPr lang="en-US">
                    <a:noFill/>
                  </a:rPr>
                  <a:t> </a:t>
                </a:r>
              </a:p>
            </p:txBody>
          </p:sp>
        </mc:Fallback>
      </mc:AlternateContent>
      <p:sp>
        <p:nvSpPr>
          <p:cNvPr id="11" name="TextovéPole 10">
            <a:extLst>
              <a:ext uri="{FF2B5EF4-FFF2-40B4-BE49-F238E27FC236}">
                <a16:creationId xmlns:a16="http://schemas.microsoft.com/office/drawing/2014/main" id="{567F1C06-9A25-AA51-8229-A4597891DB7B}"/>
              </a:ext>
            </a:extLst>
          </p:cNvPr>
          <p:cNvSpPr txBox="1"/>
          <p:nvPr/>
        </p:nvSpPr>
        <p:spPr>
          <a:xfrm>
            <a:off x="449538" y="2801927"/>
            <a:ext cx="2036135" cy="400110"/>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and </a:t>
            </a:r>
            <a:r>
              <a:rPr lang="cs-CZ" sz="2000" dirty="0" err="1">
                <a:latin typeface="Arial" panose="020B0604020202020204" pitchFamily="34" charset="0"/>
                <a:cs typeface="Arial" panose="020B0604020202020204" pitchFamily="34" charset="0"/>
              </a:rPr>
              <a:t>thus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finally</a:t>
            </a:r>
            <a:r>
              <a:rPr lang="cs-CZ"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ovéPole 12">
                <a:extLst>
                  <a:ext uri="{FF2B5EF4-FFF2-40B4-BE49-F238E27FC236}">
                    <a16:creationId xmlns:a16="http://schemas.microsoft.com/office/drawing/2014/main" id="{C1F81B1A-34FD-9E65-67FB-14076AF58DCC}"/>
                  </a:ext>
                </a:extLst>
              </p:cNvPr>
              <p:cNvSpPr txBox="1"/>
              <p:nvPr/>
            </p:nvSpPr>
            <p:spPr>
              <a:xfrm>
                <a:off x="2892459" y="2694655"/>
                <a:ext cx="3765870" cy="614655"/>
              </a:xfrm>
              <a:prstGeom prst="rect">
                <a:avLst/>
              </a:prstGeom>
              <a:noFill/>
            </p:spPr>
            <p:txBody>
              <a:bodyPr wrap="square">
                <a:spAutoFit/>
              </a:bodyPr>
              <a:lstStyle/>
              <a:p>
                <a14:m>
                  <m:oMath xmlns:m="http://schemas.openxmlformats.org/officeDocument/2006/math">
                    <m:r>
                      <m:rPr>
                        <m:sty m:val="p"/>
                      </m:rPr>
                      <a:rPr lang="el-GR" sz="2400" i="1" smtClean="0">
                        <a:latin typeface="Cambria Math" panose="02040503050406030204" pitchFamily="18" charset="0"/>
                        <a:ea typeface="Cambria Math" panose="02040503050406030204" pitchFamily="18" charset="0"/>
                      </a:rPr>
                      <m:t>Δ</m:t>
                    </m:r>
                    <m:r>
                      <a:rPr lang="el-GR" sz="2400" i="1" smtClean="0">
                        <a:latin typeface="Cambria Math" panose="02040503050406030204" pitchFamily="18" charset="0"/>
                        <a:ea typeface="Cambria Math" panose="02040503050406030204" pitchFamily="18" charset="0"/>
                      </a:rPr>
                      <m:t>𝜓</m:t>
                    </m:r>
                    <m:r>
                      <a:rPr lang="cs-CZ" sz="2400" i="1">
                        <a:latin typeface="Cambria Math" panose="02040503050406030204" pitchFamily="18" charset="0"/>
                        <a:ea typeface="Cambria Math" panose="02040503050406030204" pitchFamily="18" charset="0"/>
                      </a:rPr>
                      <m:t>+</m:t>
                    </m:r>
                    <m:f>
                      <m:fPr>
                        <m:ctrlPr>
                          <a:rPr lang="cs-CZ" sz="2400" i="1">
                            <a:latin typeface="Cambria Math" panose="02040503050406030204" pitchFamily="18" charset="0"/>
                            <a:ea typeface="Cambria Math" panose="02040503050406030204" pitchFamily="18" charset="0"/>
                          </a:rPr>
                        </m:ctrlPr>
                      </m:fPr>
                      <m:num>
                        <m:r>
                          <a:rPr lang="cs-CZ" sz="2400" i="1">
                            <a:latin typeface="Cambria Math" panose="02040503050406030204" pitchFamily="18" charset="0"/>
                            <a:ea typeface="Cambria Math" panose="02040503050406030204" pitchFamily="18" charset="0"/>
                          </a:rPr>
                          <m:t>2</m:t>
                        </m:r>
                        <m:r>
                          <a:rPr lang="cs-CZ" sz="2400" i="1">
                            <a:latin typeface="Cambria Math" panose="02040503050406030204" pitchFamily="18" charset="0"/>
                            <a:ea typeface="Cambria Math" panose="02040503050406030204" pitchFamily="18" charset="0"/>
                          </a:rPr>
                          <m:t>𝑚</m:t>
                        </m:r>
                      </m:num>
                      <m:den>
                        <m:sSup>
                          <m:sSupPr>
                            <m:ctrlPr>
                              <a:rPr lang="cs-CZ" sz="2400" i="1">
                                <a:latin typeface="Cambria Math" panose="02040503050406030204" pitchFamily="18" charset="0"/>
                                <a:ea typeface="Cambria Math" panose="02040503050406030204" pitchFamily="18" charset="0"/>
                              </a:rPr>
                            </m:ctrlPr>
                          </m:sSupPr>
                          <m:e>
                            <m:r>
                              <a:rPr lang="cs-CZ" sz="2400" i="1">
                                <a:latin typeface="Cambria Math" panose="02040503050406030204" pitchFamily="18" charset="0"/>
                                <a:ea typeface="Cambria Math" panose="02040503050406030204" pitchFamily="18" charset="0"/>
                              </a:rPr>
                              <m:t>𝐾</m:t>
                            </m:r>
                          </m:e>
                          <m:sup>
                            <m:r>
                              <a:rPr lang="cs-CZ" sz="2400" i="1">
                                <a:latin typeface="Cambria Math" panose="02040503050406030204" pitchFamily="18" charset="0"/>
                                <a:ea typeface="Cambria Math" panose="02040503050406030204" pitchFamily="18" charset="0"/>
                              </a:rPr>
                              <m:t>2</m:t>
                            </m:r>
                          </m:sup>
                        </m:sSup>
                      </m:den>
                    </m:f>
                    <m:d>
                      <m:dPr>
                        <m:ctrlPr>
                          <a:rPr lang="cs-CZ" sz="2400" i="1">
                            <a:latin typeface="Cambria Math" panose="02040503050406030204" pitchFamily="18" charset="0"/>
                            <a:ea typeface="Cambria Math" panose="02040503050406030204" pitchFamily="18" charset="0"/>
                          </a:rPr>
                        </m:ctrlPr>
                      </m:dPr>
                      <m:e>
                        <m:r>
                          <a:rPr lang="cs-CZ" sz="2400" i="1">
                            <a:latin typeface="Cambria Math" panose="02040503050406030204" pitchFamily="18" charset="0"/>
                            <a:ea typeface="Cambria Math" panose="02040503050406030204" pitchFamily="18" charset="0"/>
                          </a:rPr>
                          <m:t>𝐸</m:t>
                        </m:r>
                        <m:r>
                          <a:rPr lang="cs-CZ" sz="2400" i="1">
                            <a:latin typeface="Cambria Math" panose="02040503050406030204" pitchFamily="18" charset="0"/>
                            <a:ea typeface="Cambria Math" panose="02040503050406030204" pitchFamily="18" charset="0"/>
                          </a:rPr>
                          <m:t>−</m:t>
                        </m:r>
                        <m:r>
                          <a:rPr lang="cs-CZ" sz="2400" i="1" dirty="0">
                            <a:latin typeface="Cambria Math" panose="02040503050406030204" pitchFamily="18" charset="0"/>
                            <a:ea typeface="Cambria Math" panose="02040503050406030204" pitchFamily="18" charset="0"/>
                          </a:rPr>
                          <m:t>𝑉</m:t>
                        </m:r>
                      </m:e>
                    </m:d>
                    <m:r>
                      <a:rPr lang="cs-CZ" sz="2400" i="1" dirty="0">
                        <a:latin typeface="Cambria Math" panose="02040503050406030204" pitchFamily="18" charset="0"/>
                        <a:ea typeface="Cambria Math" panose="02040503050406030204" pitchFamily="18" charset="0"/>
                      </a:rPr>
                      <m:t>𝜓</m:t>
                    </m:r>
                    <m:r>
                      <a:rPr lang="cs-CZ" sz="2400" b="0" i="1" dirty="0" smtClean="0">
                        <a:latin typeface="Cambria Math" panose="02040503050406030204" pitchFamily="18" charset="0"/>
                        <a:ea typeface="Cambria Math" panose="02040503050406030204" pitchFamily="18" charset="0"/>
                      </a:rPr>
                      <m:t>=</m:t>
                    </m:r>
                  </m:oMath>
                </a14:m>
                <a:r>
                  <a:rPr lang="cs-CZ" sz="2400" dirty="0">
                    <a:latin typeface="Cambria Math" panose="02040503050406030204" pitchFamily="18" charset="0"/>
                    <a:ea typeface="Cambria Math" panose="02040503050406030204" pitchFamily="18" charset="0"/>
                  </a:rPr>
                  <a:t> 0</a:t>
                </a:r>
                <a:endParaRPr lang="en-US" sz="2400" dirty="0">
                  <a:latin typeface="Cambria Math" panose="02040503050406030204" pitchFamily="18" charset="0"/>
                  <a:ea typeface="Cambria Math" panose="02040503050406030204" pitchFamily="18" charset="0"/>
                </a:endParaRPr>
              </a:p>
            </p:txBody>
          </p:sp>
        </mc:Choice>
        <mc:Fallback xmlns="">
          <p:sp>
            <p:nvSpPr>
              <p:cNvPr id="13" name="TextovéPole 12">
                <a:extLst>
                  <a:ext uri="{FF2B5EF4-FFF2-40B4-BE49-F238E27FC236}">
                    <a16:creationId xmlns:a16="http://schemas.microsoft.com/office/drawing/2014/main" id="{C1F81B1A-34FD-9E65-67FB-14076AF58DCC}"/>
                  </a:ext>
                </a:extLst>
              </p:cNvPr>
              <p:cNvSpPr txBox="1">
                <a:spLocks noRot="1" noChangeAspect="1" noMove="1" noResize="1" noEditPoints="1" noAdjustHandles="1" noChangeArrowheads="1" noChangeShapeType="1" noTextEdit="1"/>
              </p:cNvSpPr>
              <p:nvPr/>
            </p:nvSpPr>
            <p:spPr>
              <a:xfrm>
                <a:off x="2892459" y="2694655"/>
                <a:ext cx="3765870" cy="614655"/>
              </a:xfrm>
              <a:prstGeom prst="rect">
                <a:avLst/>
              </a:prstGeom>
              <a:blipFill>
                <a:blip r:embed="rId4"/>
                <a:stretch>
                  <a:fillRect b="-79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ovéPole 14">
                <a:extLst>
                  <a:ext uri="{FF2B5EF4-FFF2-40B4-BE49-F238E27FC236}">
                    <a16:creationId xmlns:a16="http://schemas.microsoft.com/office/drawing/2014/main" id="{5769E6AA-E150-5625-0F3C-FCEF18E34F26}"/>
                  </a:ext>
                </a:extLst>
              </p:cNvPr>
              <p:cNvSpPr txBox="1"/>
              <p:nvPr/>
            </p:nvSpPr>
            <p:spPr>
              <a:xfrm>
                <a:off x="441276" y="3442370"/>
                <a:ext cx="8300670" cy="707886"/>
              </a:xfrm>
              <a:prstGeom prst="rect">
                <a:avLst/>
              </a:prstGeom>
              <a:noFill/>
            </p:spPr>
            <p:txBody>
              <a:bodyPr wrap="none" rtlCol="0">
                <a:spAutoFit/>
              </a:bodyPr>
              <a:lstStyle/>
              <a:p>
                <a:r>
                  <a:rPr lang="cs-CZ" sz="2000" b="1" dirty="0">
                    <a:solidFill>
                      <a:srgbClr val="0033CC"/>
                    </a:solidFill>
                    <a:latin typeface="Arial" panose="020B0604020202020204" pitchFamily="34" charset="0"/>
                    <a:cs typeface="Arial" panose="020B0604020202020204" pitchFamily="34" charset="0"/>
                  </a:rPr>
                  <a:t>w</a:t>
                </a:r>
                <a:r>
                  <a:rPr lang="cs-CZ" sz="2000" b="1" dirty="0" err="1">
                    <a:solidFill>
                      <a:srgbClr val="0033CC"/>
                    </a:solidFill>
                    <a:latin typeface="Arial" panose="020B0604020202020204" pitchFamily="34" charset="0"/>
                    <a:cs typeface="Arial" panose="020B0604020202020204" pitchFamily="34" charset="0"/>
                  </a:rPr>
                  <a:t>hich</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is</a:t>
                </a:r>
                <a:r>
                  <a:rPr lang="cs-CZ" sz="2000" b="1" dirty="0">
                    <a:solidFill>
                      <a:srgbClr val="0033CC"/>
                    </a:solidFill>
                    <a:latin typeface="Arial" panose="020B0604020202020204" pitchFamily="34" charset="0"/>
                    <a:cs typeface="Arial" panose="020B0604020202020204" pitchFamily="34" charset="0"/>
                  </a:rPr>
                  <a:t> his </a:t>
                </a:r>
                <a:r>
                  <a:rPr lang="cs-CZ" sz="2000" b="1" dirty="0" err="1">
                    <a:solidFill>
                      <a:srgbClr val="0033CC"/>
                    </a:solidFill>
                    <a:latin typeface="Arial" panose="020B0604020202020204" pitchFamily="34" charset="0"/>
                    <a:cs typeface="Arial" panose="020B0604020202020204" pitchFamily="34" charset="0"/>
                  </a:rPr>
                  <a:t>celebrated</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equation</a:t>
                </a:r>
                <a:r>
                  <a:rPr lang="cs-CZ" sz="2000" b="1" dirty="0">
                    <a:solidFill>
                      <a:srgbClr val="0033CC"/>
                    </a:solidFill>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for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time</a:t>
                </a:r>
                <a:r>
                  <a:rPr lang="cs-CZ" sz="2000" dirty="0">
                    <a:latin typeface="Arial" panose="020B0604020202020204" pitchFamily="34" charset="0"/>
                    <a:cs typeface="Arial" panose="020B0604020202020204" pitchFamily="34" charset="0"/>
                  </a:rPr>
                  <a:t> independent </a:t>
                </a:r>
                <a:r>
                  <a:rPr lang="cs-CZ" sz="2000" dirty="0" err="1">
                    <a:latin typeface="Arial" panose="020B0604020202020204" pitchFamily="34" charset="0"/>
                    <a:cs typeface="Arial" panose="020B0604020202020204" pitchFamily="34" charset="0"/>
                  </a:rPr>
                  <a:t>wave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functions</a:t>
                </a:r>
                <a:endParaRPr lang="cs-CZ" sz="2000" dirty="0">
                  <a:latin typeface="Arial" panose="020B0604020202020204" pitchFamily="34" charset="0"/>
                  <a:cs typeface="Arial" panose="020B0604020202020204" pitchFamily="34" charset="0"/>
                </a:endParaRPr>
              </a:p>
              <a:p>
                <a:r>
                  <a:rPr lang="cs-CZ" sz="2000" dirty="0" err="1">
                    <a:latin typeface="Arial" panose="020B0604020202020204" pitchFamily="34" charset="0"/>
                    <a:cs typeface="Arial" panose="020B0604020202020204" pitchFamily="34" charset="0"/>
                  </a:rPr>
                  <a:t>describing</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stationary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states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with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given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energy</a:t>
                </a:r>
                <a:r>
                  <a:rPr lang="cs-CZ" sz="2000" dirty="0">
                    <a:latin typeface="Arial" panose="020B0604020202020204" pitchFamily="34" charset="0"/>
                    <a:cs typeface="Arial" panose="020B0604020202020204" pitchFamily="34" charset="0"/>
                  </a:rPr>
                  <a:t> </a:t>
                </a:r>
                <a14:m>
                  <m:oMath xmlns:m="http://schemas.openxmlformats.org/officeDocument/2006/math">
                    <m:r>
                      <a:rPr lang="cs-CZ" sz="2000" b="0" i="1" smtClean="0">
                        <a:latin typeface="Cambria Math" panose="02040503050406030204" pitchFamily="18" charset="0"/>
                        <a:cs typeface="Arial" panose="020B0604020202020204" pitchFamily="34" charset="0"/>
                      </a:rPr>
                      <m:t>𝐸</m:t>
                    </m:r>
                    <m:r>
                      <a:rPr lang="cs-CZ" sz="2000" b="0" i="1" smtClean="0">
                        <a:latin typeface="Cambria Math" panose="02040503050406030204" pitchFamily="18" charset="0"/>
                        <a:cs typeface="Arial" panose="020B0604020202020204" pitchFamily="34" charset="0"/>
                      </a:rPr>
                      <m:t>.</m:t>
                    </m:r>
                  </m:oMath>
                </a14:m>
                <a:endParaRPr lang="en-US" sz="2000" dirty="0">
                  <a:latin typeface="Arial" panose="020B0604020202020204" pitchFamily="34" charset="0"/>
                  <a:cs typeface="Arial" panose="020B0604020202020204" pitchFamily="34" charset="0"/>
                </a:endParaRPr>
              </a:p>
            </p:txBody>
          </p:sp>
        </mc:Choice>
        <mc:Fallback xmlns="">
          <p:sp>
            <p:nvSpPr>
              <p:cNvPr id="15" name="TextovéPole 14">
                <a:extLst>
                  <a:ext uri="{FF2B5EF4-FFF2-40B4-BE49-F238E27FC236}">
                    <a16:creationId xmlns:a16="http://schemas.microsoft.com/office/drawing/2014/main" id="{5769E6AA-E150-5625-0F3C-FCEF18E34F26}"/>
                  </a:ext>
                </a:extLst>
              </p:cNvPr>
              <p:cNvSpPr txBox="1">
                <a:spLocks noRot="1" noChangeAspect="1" noMove="1" noResize="1" noEditPoints="1" noAdjustHandles="1" noChangeArrowheads="1" noChangeShapeType="1" noTextEdit="1"/>
              </p:cNvSpPr>
              <p:nvPr/>
            </p:nvSpPr>
            <p:spPr>
              <a:xfrm>
                <a:off x="441276" y="3442370"/>
                <a:ext cx="8300670" cy="707886"/>
              </a:xfrm>
              <a:prstGeom prst="rect">
                <a:avLst/>
              </a:prstGeom>
              <a:blipFill>
                <a:blip r:embed="rId5"/>
                <a:stretch>
                  <a:fillRect l="-734" t="-4310" b="-15517"/>
                </a:stretch>
              </a:blipFill>
            </p:spPr>
            <p:txBody>
              <a:bodyPr/>
              <a:lstStyle/>
              <a:p>
                <a:r>
                  <a:rPr lang="en-AU">
                    <a:noFill/>
                  </a:rPr>
                  <a:t> </a:t>
                </a:r>
              </a:p>
            </p:txBody>
          </p:sp>
        </mc:Fallback>
      </mc:AlternateContent>
      <p:sp>
        <p:nvSpPr>
          <p:cNvPr id="5" name="Zástupný symbol pro číslo snímku 4">
            <a:extLst>
              <a:ext uri="{FF2B5EF4-FFF2-40B4-BE49-F238E27FC236}">
                <a16:creationId xmlns:a16="http://schemas.microsoft.com/office/drawing/2014/main" id="{A6AAABDE-1230-B68D-B512-4A43215547F9}"/>
              </a:ext>
            </a:extLst>
          </p:cNvPr>
          <p:cNvSpPr>
            <a:spLocks noGrp="1"/>
          </p:cNvSpPr>
          <p:nvPr>
            <p:ph type="sldNum" sz="quarter" idx="12"/>
          </p:nvPr>
        </p:nvSpPr>
        <p:spPr/>
        <p:txBody>
          <a:bodyPr/>
          <a:lstStyle/>
          <a:p>
            <a:fld id="{E32C4829-0E20-40A4-81C2-06447E714AD2}" type="slidenum">
              <a:rPr lang="cs-CZ" smtClean="0"/>
              <a:t>47</a:t>
            </a:fld>
            <a:endParaRPr lang="cs-CZ"/>
          </a:p>
        </p:txBody>
      </p:sp>
      <p:sp>
        <p:nvSpPr>
          <p:cNvPr id="6" name="Zástupný symbol pro datum 5">
            <a:extLst>
              <a:ext uri="{FF2B5EF4-FFF2-40B4-BE49-F238E27FC236}">
                <a16:creationId xmlns:a16="http://schemas.microsoft.com/office/drawing/2014/main" id="{AB9D282C-CF2D-C888-26B9-13804FE66F8D}"/>
              </a:ext>
            </a:extLst>
          </p:cNvPr>
          <p:cNvSpPr>
            <a:spLocks noGrp="1"/>
          </p:cNvSpPr>
          <p:nvPr>
            <p:ph type="dt" sz="half" idx="10"/>
          </p:nvPr>
        </p:nvSpPr>
        <p:spPr/>
        <p:txBody>
          <a:bodyPr/>
          <a:lstStyle/>
          <a:p>
            <a:r>
              <a:rPr lang="cs-CZ"/>
              <a:t>27.11.2024</a:t>
            </a:r>
          </a:p>
        </p:txBody>
      </p:sp>
      <p:sp>
        <p:nvSpPr>
          <p:cNvPr id="7" name="Zástupný symbol pro zápatí 6">
            <a:extLst>
              <a:ext uri="{FF2B5EF4-FFF2-40B4-BE49-F238E27FC236}">
                <a16:creationId xmlns:a16="http://schemas.microsoft.com/office/drawing/2014/main" id="{E4D3A3F6-C4B3-3FEA-0506-9D2043B2E0EC}"/>
              </a:ext>
            </a:extLst>
          </p:cNvPr>
          <p:cNvSpPr>
            <a:spLocks noGrp="1"/>
          </p:cNvSpPr>
          <p:nvPr>
            <p:ph type="ftr" sz="quarter" idx="11"/>
          </p:nvPr>
        </p:nvSpPr>
        <p:spPr/>
        <p:txBody>
          <a:bodyPr/>
          <a:lstStyle/>
          <a:p>
            <a:r>
              <a:rPr lang="cs-CZ"/>
              <a:t>Divisional seminar</a:t>
            </a:r>
          </a:p>
        </p:txBody>
      </p:sp>
      <p:sp>
        <p:nvSpPr>
          <p:cNvPr id="8" name="TextovéPole 7">
            <a:extLst>
              <a:ext uri="{FF2B5EF4-FFF2-40B4-BE49-F238E27FC236}">
                <a16:creationId xmlns:a16="http://schemas.microsoft.com/office/drawing/2014/main" id="{1E0BD52F-6081-6745-472D-41E2E5786DFF}"/>
              </a:ext>
            </a:extLst>
          </p:cNvPr>
          <p:cNvSpPr txBox="1"/>
          <p:nvPr/>
        </p:nvSpPr>
        <p:spPr>
          <a:xfrm>
            <a:off x="523088" y="5896345"/>
            <a:ext cx="8355723" cy="707886"/>
          </a:xfrm>
          <a:prstGeom prst="rect">
            <a:avLst/>
          </a:prstGeom>
          <a:solidFill>
            <a:schemeClr val="bg1"/>
          </a:solidFill>
        </p:spPr>
        <p:txBody>
          <a:bodyPr wrap="square" rtlCol="0">
            <a:spAutoFit/>
          </a:bodyPr>
          <a:lstStyle/>
          <a:p>
            <a:r>
              <a:rPr lang="cs-CZ" sz="2000" dirty="0">
                <a:latin typeface="Arial" panose="020B0604020202020204" pitchFamily="34" charset="0"/>
                <a:cs typeface="Arial" panose="020B0604020202020204" pitchFamily="34" charset="0"/>
              </a:rPr>
              <a:t>But </a:t>
            </a:r>
            <a:r>
              <a:rPr lang="cs-CZ" sz="2000" dirty="0" err="1">
                <a:latin typeface="Arial" panose="020B0604020202020204" pitchFamily="34" charset="0"/>
                <a:cs typeface="Arial" panose="020B0604020202020204" pitchFamily="34" charset="0"/>
              </a:rPr>
              <a:t>Schrödinger</a:t>
            </a:r>
            <a:r>
              <a:rPr lang="cs-CZ" sz="2000" dirty="0">
                <a:latin typeface="Arial" panose="020B0604020202020204" pitchFamily="34" charset="0"/>
                <a:cs typeface="Arial" panose="020B0604020202020204" pitchFamily="34" charset="0"/>
              </a:rPr>
              <a:t> </a:t>
            </a:r>
            <a:r>
              <a:rPr lang="cs-CZ" sz="2000" b="1" u="sng" dirty="0">
                <a:solidFill>
                  <a:srgbClr val="0033CC"/>
                </a:solidFill>
                <a:latin typeface="Arial" panose="020B0604020202020204" pitchFamily="34" charset="0"/>
                <a:cs typeface="Arial" panose="020B0604020202020204" pitchFamily="34" charset="0"/>
              </a:rPr>
              <a:t>in no </a:t>
            </a:r>
            <a:r>
              <a:rPr lang="cs-CZ" sz="2000" b="1" u="sng" dirty="0" err="1">
                <a:solidFill>
                  <a:srgbClr val="0033CC"/>
                </a:solidFill>
                <a:latin typeface="Arial" panose="020B0604020202020204" pitchFamily="34" charset="0"/>
                <a:cs typeface="Arial" panose="020B0604020202020204" pitchFamily="34" charset="0"/>
              </a:rPr>
              <a:t>way</a:t>
            </a:r>
            <a:r>
              <a:rPr lang="cs-CZ" sz="2000" b="1" u="sng" dirty="0">
                <a:solidFill>
                  <a:srgbClr val="0033CC"/>
                </a:solidFill>
                <a:latin typeface="Arial" panose="020B0604020202020204" pitchFamily="34" charset="0"/>
                <a:cs typeface="Arial" panose="020B0604020202020204" pitchFamily="34" charset="0"/>
              </a:rPr>
              <a:t> </a:t>
            </a:r>
            <a:r>
              <a:rPr lang="cs-CZ" sz="2000" b="1" u="sng" dirty="0" err="1">
                <a:solidFill>
                  <a:srgbClr val="0033CC"/>
                </a:solidFill>
                <a:latin typeface="Arial" panose="020B0604020202020204" pitchFamily="34" charset="0"/>
                <a:cs typeface="Arial" panose="020B0604020202020204" pitchFamily="34" charset="0"/>
              </a:rPr>
              <a:t>justified</a:t>
            </a:r>
            <a:r>
              <a:rPr lang="cs-CZ" sz="2000" b="1" u="sng" dirty="0">
                <a:solidFill>
                  <a:srgbClr val="0033CC"/>
                </a:solidFill>
                <a:latin typeface="Arial" panose="020B0604020202020204" pitchFamily="34" charset="0"/>
                <a:cs typeface="Arial" panose="020B0604020202020204" pitchFamily="34" charset="0"/>
              </a:rPr>
              <a:t> </a:t>
            </a:r>
            <a:r>
              <a:rPr lang="cs-CZ" sz="2000" b="1" u="sng" dirty="0" err="1">
                <a:solidFill>
                  <a:srgbClr val="0033CC"/>
                </a:solidFill>
                <a:latin typeface="Arial" panose="020B0604020202020204" pitchFamily="34" charset="0"/>
                <a:cs typeface="Arial" panose="020B0604020202020204" pitchFamily="34" charset="0"/>
              </a:rPr>
              <a:t>this</a:t>
            </a:r>
            <a:r>
              <a:rPr lang="cs-CZ" sz="2000" b="1" u="sng" dirty="0">
                <a:solidFill>
                  <a:srgbClr val="0033CC"/>
                </a:solidFill>
                <a:latin typeface="Arial" panose="020B0604020202020204" pitchFamily="34" charset="0"/>
                <a:cs typeface="Arial" panose="020B0604020202020204" pitchFamily="34" charset="0"/>
              </a:rPr>
              <a:t> </a:t>
            </a:r>
            <a:r>
              <a:rPr lang="cs-CZ" sz="2000" b="1" u="sng" dirty="0" err="1">
                <a:solidFill>
                  <a:srgbClr val="0033CC"/>
                </a:solidFill>
                <a:latin typeface="Arial" panose="020B0604020202020204" pitchFamily="34" charset="0"/>
                <a:cs typeface="Arial" panose="020B0604020202020204" pitchFamily="34" charset="0"/>
              </a:rPr>
              <a:t>procedure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which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moreover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obviously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concerns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only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radial</a:t>
            </a:r>
            <a:r>
              <a:rPr lang="cs-CZ" sz="2000" dirty="0">
                <a:latin typeface="Arial" panose="020B0604020202020204" pitchFamily="34" charset="0"/>
                <a:cs typeface="Arial" panose="020B0604020202020204" pitchFamily="34" charset="0"/>
              </a:rPr>
              <a:t> dependence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wave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functions</a:t>
            </a:r>
            <a:r>
              <a:rPr lang="cs-CZ"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4201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2" grpId="0"/>
      <p:bldP spid="3" grpId="0"/>
      <p:bldP spid="10" grpId="0"/>
      <p:bldP spid="11" grpId="0"/>
      <p:bldP spid="13" grpId="0"/>
      <p:bldP spid="15" grpId="0"/>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0B9BE-22D8-95AE-4DE9-01E04ABD1049}"/>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ovéPole 4">
                <a:extLst>
                  <a:ext uri="{FF2B5EF4-FFF2-40B4-BE49-F238E27FC236}">
                    <a16:creationId xmlns:a16="http://schemas.microsoft.com/office/drawing/2014/main" id="{2AB5622C-200D-ABA8-1134-D1908B86DC5D}"/>
                  </a:ext>
                </a:extLst>
              </p:cNvPr>
              <p:cNvSpPr txBox="1"/>
              <p:nvPr/>
            </p:nvSpPr>
            <p:spPr>
              <a:xfrm>
                <a:off x="3057177" y="2983450"/>
                <a:ext cx="4121513" cy="8373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400" i="1" smtClean="0">
                              <a:latin typeface="Cambria Math" panose="02040503050406030204" pitchFamily="18" charset="0"/>
                            </a:rPr>
                          </m:ctrlPr>
                        </m:fPr>
                        <m:num>
                          <m:sSup>
                            <m:sSupPr>
                              <m:ctrlPr>
                                <a:rPr lang="en-GB" sz="2400" i="1" smtClean="0">
                                  <a:latin typeface="Cambria Math" panose="02040503050406030204" pitchFamily="18" charset="0"/>
                                </a:rPr>
                              </m:ctrlPr>
                            </m:sSupPr>
                            <m:e>
                              <m:r>
                                <a:rPr lang="en-GB" sz="2400" i="1" smtClean="0">
                                  <a:latin typeface="Cambria Math" panose="02040503050406030204" pitchFamily="18" charset="0"/>
                                  <a:ea typeface="Cambria Math" panose="02040503050406030204" pitchFamily="18" charset="0"/>
                                </a:rPr>
                                <m:t>𝜕</m:t>
                              </m:r>
                            </m:e>
                            <m:sup>
                              <m:r>
                                <a:rPr lang="cs-CZ" sz="2400" b="0" i="1" smtClean="0">
                                  <a:latin typeface="Cambria Math" panose="02040503050406030204" pitchFamily="18" charset="0"/>
                                </a:rPr>
                                <m:t>2</m:t>
                              </m:r>
                            </m:sup>
                          </m:sSup>
                          <m:r>
                            <a:rPr lang="en-GB" sz="2400" i="1" smtClean="0">
                              <a:latin typeface="Cambria Math" panose="02040503050406030204" pitchFamily="18" charset="0"/>
                              <a:ea typeface="Cambria Math" panose="02040503050406030204" pitchFamily="18" charset="0"/>
                            </a:rPr>
                            <m:t>𝜓</m:t>
                          </m:r>
                        </m:num>
                        <m:den>
                          <m:sSup>
                            <m:sSupPr>
                              <m:ctrlPr>
                                <a:rPr lang="en-GB" sz="2400" i="1" smtClean="0">
                                  <a:latin typeface="Cambria Math" panose="02040503050406030204" pitchFamily="18" charset="0"/>
                                </a:rPr>
                              </m:ctrlPr>
                            </m:sSupPr>
                            <m:e>
                              <m:r>
                                <a:rPr lang="en-GB" sz="240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𝑡</m:t>
                              </m:r>
                            </m:e>
                            <m:sup>
                              <m:r>
                                <a:rPr lang="cs-CZ" sz="2400" b="0" i="1" smtClean="0">
                                  <a:latin typeface="Cambria Math" panose="02040503050406030204" pitchFamily="18" charset="0"/>
                                </a:rPr>
                                <m:t>2</m:t>
                              </m:r>
                            </m:sup>
                          </m:sSup>
                        </m:den>
                      </m:f>
                      <m:r>
                        <a:rPr lang="cs-CZ" sz="2400" b="0" i="1" smtClean="0">
                          <a:latin typeface="Cambria Math" panose="02040503050406030204" pitchFamily="18" charset="0"/>
                        </a:rPr>
                        <m:t>=</m:t>
                      </m:r>
                      <m:sSup>
                        <m:sSupPr>
                          <m:ctrlPr>
                            <a:rPr lang="cs-CZ" sz="2400" b="0" i="1" smtClean="0">
                              <a:latin typeface="Cambria Math" panose="02040503050406030204" pitchFamily="18" charset="0"/>
                            </a:rPr>
                          </m:ctrlPr>
                        </m:sSupPr>
                        <m:e>
                          <m:r>
                            <a:rPr lang="cs-CZ" sz="2400" b="0" i="1" smtClean="0">
                              <a:latin typeface="Cambria Math" panose="02040503050406030204" pitchFamily="18" charset="0"/>
                            </a:rPr>
                            <m:t>𝑢</m:t>
                          </m:r>
                        </m:e>
                        <m:sup>
                          <m:r>
                            <a:rPr lang="cs-CZ" sz="2400" b="0" i="1" smtClean="0">
                              <a:latin typeface="Cambria Math" panose="02040503050406030204" pitchFamily="18" charset="0"/>
                            </a:rPr>
                            <m:t>2</m:t>
                          </m:r>
                        </m:sup>
                      </m:sSup>
                      <m:d>
                        <m:dPr>
                          <m:ctrlPr>
                            <a:rPr lang="cs-CZ" sz="2400" b="0" i="1" smtClean="0">
                              <a:latin typeface="Cambria Math" panose="02040503050406030204" pitchFamily="18" charset="0"/>
                            </a:rPr>
                          </m:ctrlPr>
                        </m:dPr>
                        <m:e>
                          <m:f>
                            <m:fPr>
                              <m:ctrlPr>
                                <a:rPr lang="en-GB" sz="2400" i="1">
                                  <a:latin typeface="Cambria Math" panose="02040503050406030204" pitchFamily="18" charset="0"/>
                                </a:rPr>
                              </m:ctrlPr>
                            </m:fPr>
                            <m:num>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m:t>
                                  </m:r>
                                </m:e>
                                <m:sup>
                                  <m:r>
                                    <a:rPr lang="cs-CZ" sz="2400" i="1">
                                      <a:latin typeface="Cambria Math" panose="02040503050406030204" pitchFamily="18" charset="0"/>
                                    </a:rPr>
                                    <m:t>2</m:t>
                                  </m:r>
                                </m:sup>
                              </m:sSup>
                              <m:r>
                                <a:rPr lang="en-GB" sz="2400" i="1">
                                  <a:latin typeface="Cambria Math" panose="02040503050406030204" pitchFamily="18" charset="0"/>
                                  <a:ea typeface="Cambria Math" panose="02040503050406030204" pitchFamily="18" charset="0"/>
                                </a:rPr>
                                <m:t>𝜓</m:t>
                              </m:r>
                            </m:num>
                            <m:den>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𝑥</m:t>
                                  </m:r>
                                </m:e>
                                <m:sup>
                                  <m:r>
                                    <a:rPr lang="cs-CZ" sz="2400" i="1">
                                      <a:latin typeface="Cambria Math" panose="02040503050406030204" pitchFamily="18" charset="0"/>
                                    </a:rPr>
                                    <m:t>2</m:t>
                                  </m:r>
                                </m:sup>
                              </m:sSup>
                            </m:den>
                          </m:f>
                          <m:r>
                            <a:rPr lang="cs-CZ" sz="2400" b="0" i="1" smtClean="0">
                              <a:latin typeface="Cambria Math" panose="02040503050406030204" pitchFamily="18" charset="0"/>
                            </a:rPr>
                            <m:t>+</m:t>
                          </m:r>
                          <m:f>
                            <m:fPr>
                              <m:ctrlPr>
                                <a:rPr lang="en-GB" sz="2400" i="1">
                                  <a:latin typeface="Cambria Math" panose="02040503050406030204" pitchFamily="18" charset="0"/>
                                </a:rPr>
                              </m:ctrlPr>
                            </m:fPr>
                            <m:num>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m:t>
                                  </m:r>
                                </m:e>
                                <m:sup>
                                  <m:r>
                                    <a:rPr lang="cs-CZ" sz="2400" i="1">
                                      <a:latin typeface="Cambria Math" panose="02040503050406030204" pitchFamily="18" charset="0"/>
                                    </a:rPr>
                                    <m:t>2</m:t>
                                  </m:r>
                                </m:sup>
                              </m:sSup>
                              <m:r>
                                <a:rPr lang="en-GB" sz="2400" i="1">
                                  <a:latin typeface="Cambria Math" panose="02040503050406030204" pitchFamily="18" charset="0"/>
                                  <a:ea typeface="Cambria Math" panose="02040503050406030204" pitchFamily="18" charset="0"/>
                                </a:rPr>
                                <m:t>𝜓</m:t>
                              </m:r>
                            </m:num>
                            <m:den>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𝑦</m:t>
                                  </m:r>
                                </m:e>
                                <m:sup>
                                  <m:r>
                                    <a:rPr lang="cs-CZ" sz="2400" i="1">
                                      <a:latin typeface="Cambria Math" panose="02040503050406030204" pitchFamily="18" charset="0"/>
                                    </a:rPr>
                                    <m:t>2</m:t>
                                  </m:r>
                                </m:sup>
                              </m:sSup>
                            </m:den>
                          </m:f>
                          <m:r>
                            <a:rPr lang="cs-CZ" sz="2400" b="0" i="1" smtClean="0">
                              <a:latin typeface="Cambria Math" panose="02040503050406030204" pitchFamily="18" charset="0"/>
                            </a:rPr>
                            <m:t>+</m:t>
                          </m:r>
                          <m:f>
                            <m:fPr>
                              <m:ctrlPr>
                                <a:rPr lang="en-GB" sz="2400" i="1">
                                  <a:latin typeface="Cambria Math" panose="02040503050406030204" pitchFamily="18" charset="0"/>
                                </a:rPr>
                              </m:ctrlPr>
                            </m:fPr>
                            <m:num>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m:t>
                                  </m:r>
                                </m:e>
                                <m:sup>
                                  <m:r>
                                    <a:rPr lang="cs-CZ" sz="2400" i="1">
                                      <a:latin typeface="Cambria Math" panose="02040503050406030204" pitchFamily="18" charset="0"/>
                                    </a:rPr>
                                    <m:t>2</m:t>
                                  </m:r>
                                </m:sup>
                              </m:sSup>
                              <m:r>
                                <a:rPr lang="en-GB" sz="2400" i="1">
                                  <a:latin typeface="Cambria Math" panose="02040503050406030204" pitchFamily="18" charset="0"/>
                                  <a:ea typeface="Cambria Math" panose="02040503050406030204" pitchFamily="18" charset="0"/>
                                </a:rPr>
                                <m:t>𝜓</m:t>
                              </m:r>
                            </m:num>
                            <m:den>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𝑧</m:t>
                                  </m:r>
                                </m:e>
                                <m:sup>
                                  <m:r>
                                    <a:rPr lang="cs-CZ" sz="2400" i="1">
                                      <a:latin typeface="Cambria Math" panose="02040503050406030204" pitchFamily="18" charset="0"/>
                                    </a:rPr>
                                    <m:t>2</m:t>
                                  </m:r>
                                </m:sup>
                              </m:sSup>
                            </m:den>
                          </m:f>
                        </m:e>
                      </m:d>
                    </m:oMath>
                  </m:oMathPara>
                </a14:m>
                <a:endParaRPr lang="en-GB" sz="2400" dirty="0"/>
              </a:p>
            </p:txBody>
          </p:sp>
        </mc:Choice>
        <mc:Fallback xmlns="">
          <p:sp>
            <p:nvSpPr>
              <p:cNvPr id="5" name="TextovéPole 4">
                <a:extLst>
                  <a:ext uri="{FF2B5EF4-FFF2-40B4-BE49-F238E27FC236}">
                    <a16:creationId xmlns:a16="http://schemas.microsoft.com/office/drawing/2014/main" id="{2AB5622C-200D-ABA8-1134-D1908B86DC5D}"/>
                  </a:ext>
                </a:extLst>
              </p:cNvPr>
              <p:cNvSpPr txBox="1">
                <a:spLocks noRot="1" noChangeAspect="1" noMove="1" noResize="1" noEditPoints="1" noAdjustHandles="1" noChangeArrowheads="1" noChangeShapeType="1" noTextEdit="1"/>
              </p:cNvSpPr>
              <p:nvPr/>
            </p:nvSpPr>
            <p:spPr>
              <a:xfrm>
                <a:off x="3057177" y="2983450"/>
                <a:ext cx="4121513" cy="83734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ovéPole 5">
                <a:extLst>
                  <a:ext uri="{FF2B5EF4-FFF2-40B4-BE49-F238E27FC236}">
                    <a16:creationId xmlns:a16="http://schemas.microsoft.com/office/drawing/2014/main" id="{C95E593D-F97B-1EFC-D254-E4A9F9CF474D}"/>
                  </a:ext>
                </a:extLst>
              </p:cNvPr>
              <p:cNvSpPr txBox="1"/>
              <p:nvPr/>
            </p:nvSpPr>
            <p:spPr>
              <a:xfrm>
                <a:off x="2163349" y="4467489"/>
                <a:ext cx="4121512" cy="703847"/>
              </a:xfrm>
              <a:prstGeom prst="rect">
                <a:avLst/>
              </a:prstGeom>
              <a:noFill/>
            </p:spPr>
            <p:txBody>
              <a:bodyPr wrap="square" lIns="0" tIns="0" rIns="0" bIns="0" rtlCol="0">
                <a:spAutoFit/>
              </a:bodyPr>
              <a:lstStyle/>
              <a:p>
                <a:r>
                  <a:rPr lang="cs-CZ" b="0" dirty="0"/>
                  <a:t> </a:t>
                </a:r>
                <a14:m>
                  <m:oMath xmlns:m="http://schemas.openxmlformats.org/officeDocument/2006/math">
                    <m:r>
                      <a:rPr lang="cs-CZ" sz="2800" b="0" i="1" smtClean="0">
                        <a:latin typeface="Cambria Math" panose="02040503050406030204" pitchFamily="18" charset="0"/>
                      </a:rPr>
                      <m:t>𝑢</m:t>
                    </m:r>
                    <m:r>
                      <a:rPr lang="cs-CZ" sz="2800" b="0" i="1" smtClean="0">
                        <a:latin typeface="Cambria Math" panose="02040503050406030204" pitchFamily="18" charset="0"/>
                      </a:rPr>
                      <m:t>=</m:t>
                    </m:r>
                    <m:f>
                      <m:fPr>
                        <m:ctrlPr>
                          <a:rPr lang="cs-CZ" sz="2800" b="0" i="1" smtClean="0">
                            <a:latin typeface="Cambria Math" panose="02040503050406030204" pitchFamily="18" charset="0"/>
                          </a:rPr>
                        </m:ctrlPr>
                      </m:fPr>
                      <m:num>
                        <m:r>
                          <a:rPr lang="cs-CZ" sz="2800" b="0" i="1" smtClean="0">
                            <a:latin typeface="Cambria Math" panose="02040503050406030204" pitchFamily="18" charset="0"/>
                          </a:rPr>
                          <m:t>𝐸</m:t>
                        </m:r>
                      </m:num>
                      <m:den>
                        <m:d>
                          <m:dPr>
                            <m:begChr m:val="|"/>
                            <m:endChr m:val="|"/>
                            <m:ctrlPr>
                              <a:rPr lang="en-GB" sz="2800" i="1">
                                <a:latin typeface="Cambria Math" panose="02040503050406030204" pitchFamily="18" charset="0"/>
                              </a:rPr>
                            </m:ctrlPr>
                          </m:dPr>
                          <m:e>
                            <m:r>
                              <a:rPr lang="cs-CZ" sz="2800" i="1">
                                <a:latin typeface="Cambria Math" panose="02040503050406030204" pitchFamily="18" charset="0"/>
                              </a:rPr>
                              <m:t>𝑔𝑟𝑎𝑑𝑊</m:t>
                            </m:r>
                          </m:e>
                        </m:d>
                      </m:den>
                    </m:f>
                    <m:r>
                      <a:rPr lang="cs-CZ" sz="2800" b="0" i="1" smtClean="0">
                        <a:latin typeface="Cambria Math" panose="02040503050406030204" pitchFamily="18" charset="0"/>
                      </a:rPr>
                      <m:t>=</m:t>
                    </m:r>
                    <m:f>
                      <m:fPr>
                        <m:ctrlPr>
                          <a:rPr lang="cs-CZ" sz="2800" b="0" i="1" smtClean="0">
                            <a:latin typeface="Cambria Math" panose="02040503050406030204" pitchFamily="18" charset="0"/>
                          </a:rPr>
                        </m:ctrlPr>
                      </m:fPr>
                      <m:num>
                        <m:r>
                          <a:rPr lang="cs-CZ" sz="2800" b="0" i="1" smtClean="0">
                            <a:latin typeface="Cambria Math" panose="02040503050406030204" pitchFamily="18" charset="0"/>
                          </a:rPr>
                          <m:t>𝐸</m:t>
                        </m:r>
                      </m:num>
                      <m:den>
                        <m:rad>
                          <m:radPr>
                            <m:degHide m:val="on"/>
                            <m:ctrlPr>
                              <a:rPr lang="cs-CZ" sz="2800" i="1">
                                <a:latin typeface="Cambria Math" panose="02040503050406030204" pitchFamily="18" charset="0"/>
                              </a:rPr>
                            </m:ctrlPr>
                          </m:radPr>
                          <m:deg/>
                          <m:e>
                            <m:r>
                              <a:rPr lang="cs-CZ" sz="2800" i="1">
                                <a:latin typeface="Cambria Math" panose="02040503050406030204" pitchFamily="18" charset="0"/>
                              </a:rPr>
                              <m:t>2</m:t>
                            </m:r>
                            <m:r>
                              <a:rPr lang="cs-CZ" sz="2800" i="1">
                                <a:latin typeface="Cambria Math" panose="02040503050406030204" pitchFamily="18" charset="0"/>
                              </a:rPr>
                              <m:t>𝑚</m:t>
                            </m:r>
                            <m:r>
                              <a:rPr lang="cs-CZ" sz="2800" i="1">
                                <a:latin typeface="Cambria Math" panose="02040503050406030204" pitchFamily="18" charset="0"/>
                              </a:rPr>
                              <m:t>(</m:t>
                            </m:r>
                            <m:r>
                              <a:rPr lang="cs-CZ" sz="2800" i="1">
                                <a:latin typeface="Cambria Math" panose="02040503050406030204" pitchFamily="18" charset="0"/>
                              </a:rPr>
                              <m:t>𝐸</m:t>
                            </m:r>
                            <m:r>
                              <a:rPr lang="cs-CZ" sz="2800" i="1">
                                <a:latin typeface="Cambria Math" panose="02040503050406030204" pitchFamily="18" charset="0"/>
                              </a:rPr>
                              <m:t>−</m:t>
                            </m:r>
                            <m:r>
                              <a:rPr lang="cs-CZ" sz="2800" i="1">
                                <a:latin typeface="Cambria Math" panose="02040503050406030204" pitchFamily="18" charset="0"/>
                              </a:rPr>
                              <m:t>𝑉</m:t>
                            </m:r>
                            <m:r>
                              <a:rPr lang="cs-CZ" sz="2800" i="1">
                                <a:latin typeface="Cambria Math" panose="02040503050406030204" pitchFamily="18" charset="0"/>
                              </a:rPr>
                              <m:t>)</m:t>
                            </m:r>
                          </m:e>
                        </m:rad>
                      </m:den>
                    </m:f>
                  </m:oMath>
                </a14:m>
                <a:endParaRPr lang="en-GB" sz="2800" dirty="0"/>
              </a:p>
            </p:txBody>
          </p:sp>
        </mc:Choice>
        <mc:Fallback xmlns="">
          <p:sp>
            <p:nvSpPr>
              <p:cNvPr id="6" name="TextovéPole 5">
                <a:extLst>
                  <a:ext uri="{FF2B5EF4-FFF2-40B4-BE49-F238E27FC236}">
                    <a16:creationId xmlns:a16="http://schemas.microsoft.com/office/drawing/2014/main" id="{C95E593D-F97B-1EFC-D254-E4A9F9CF474D}"/>
                  </a:ext>
                </a:extLst>
              </p:cNvPr>
              <p:cNvSpPr txBox="1">
                <a:spLocks noRot="1" noChangeAspect="1" noMove="1" noResize="1" noEditPoints="1" noAdjustHandles="1" noChangeArrowheads="1" noChangeShapeType="1" noTextEdit="1"/>
              </p:cNvSpPr>
              <p:nvPr/>
            </p:nvSpPr>
            <p:spPr>
              <a:xfrm>
                <a:off x="2163349" y="4467489"/>
                <a:ext cx="4121512" cy="70384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ovéPole 6">
                <a:extLst>
                  <a:ext uri="{FF2B5EF4-FFF2-40B4-BE49-F238E27FC236}">
                    <a16:creationId xmlns:a16="http://schemas.microsoft.com/office/drawing/2014/main" id="{9CD1F3C2-9D95-426F-0F9A-3E4899D8B69F}"/>
                  </a:ext>
                </a:extLst>
              </p:cNvPr>
              <p:cNvSpPr txBox="1"/>
              <p:nvPr/>
            </p:nvSpPr>
            <p:spPr>
              <a:xfrm>
                <a:off x="1564883" y="2463889"/>
                <a:ext cx="5318444" cy="369332"/>
              </a:xfrm>
              <a:prstGeom prst="rect">
                <a:avLst/>
              </a:prstGeom>
              <a:noFill/>
            </p:spPr>
            <p:txBody>
              <a:bodyPr wrap="none" lIns="0" tIns="0" rIns="0" bIns="0" rtlCol="0">
                <a:spAutoFit/>
              </a:bodyPr>
              <a:lstStyle/>
              <a:p>
                <a:r>
                  <a:rPr lang="en-GB" sz="2400" dirty="0">
                    <a:latin typeface="Cambria Math" panose="02040503050406030204" pitchFamily="18" charset="0"/>
                    <a:ea typeface="Cambria Math" panose="02040503050406030204" pitchFamily="18" charset="0"/>
                  </a:rPr>
                  <a:t>𝜓</a:t>
                </a:r>
                <a14:m>
                  <m:oMath xmlns:m="http://schemas.openxmlformats.org/officeDocument/2006/math">
                    <m:r>
                      <a:rPr lang="cs-CZ" sz="2400" b="0" i="1" smtClean="0">
                        <a:latin typeface="Cambria Math" panose="02040503050406030204" pitchFamily="18" charset="0"/>
                      </a:rPr>
                      <m:t>=</m:t>
                    </m:r>
                    <m:r>
                      <a:rPr lang="cs-CZ" sz="2400" b="0" i="1" smtClean="0">
                        <a:latin typeface="Cambria Math" panose="02040503050406030204" pitchFamily="18" charset="0"/>
                      </a:rPr>
                      <m:t>𝐴</m:t>
                    </m:r>
                    <m:r>
                      <a:rPr lang="cs-CZ" sz="2400" b="0" i="1" smtClean="0">
                        <a:latin typeface="Cambria Math" panose="02040503050406030204" pitchFamily="18" charset="0"/>
                      </a:rPr>
                      <m:t>(</m:t>
                    </m:r>
                    <m:r>
                      <a:rPr lang="cs-CZ" sz="2400" b="0" i="1" smtClean="0">
                        <a:latin typeface="Cambria Math" panose="02040503050406030204" pitchFamily="18" charset="0"/>
                      </a:rPr>
                      <m:t>𝑥</m:t>
                    </m:r>
                    <m:r>
                      <a:rPr lang="cs-CZ" sz="2400" b="0" i="1" smtClean="0">
                        <a:latin typeface="Cambria Math" panose="02040503050406030204" pitchFamily="18" charset="0"/>
                      </a:rPr>
                      <m:t>,</m:t>
                    </m:r>
                    <m:r>
                      <a:rPr lang="cs-CZ" sz="2400" b="0" i="1" smtClean="0">
                        <a:latin typeface="Cambria Math" panose="02040503050406030204" pitchFamily="18" charset="0"/>
                      </a:rPr>
                      <m:t>𝑦</m:t>
                    </m:r>
                    <m:r>
                      <a:rPr lang="cs-CZ" sz="2400" b="0" i="1" smtClean="0">
                        <a:latin typeface="Cambria Math" panose="02040503050406030204" pitchFamily="18" charset="0"/>
                      </a:rPr>
                      <m:t>,</m:t>
                    </m:r>
                    <m:r>
                      <a:rPr lang="cs-CZ" sz="2400" b="0" i="1" smtClean="0">
                        <a:latin typeface="Cambria Math" panose="02040503050406030204" pitchFamily="18" charset="0"/>
                      </a:rPr>
                      <m:t>𝑧</m:t>
                    </m:r>
                    <m:r>
                      <a:rPr lang="cs-CZ" sz="2400" b="0" i="1" smtClean="0">
                        <a:latin typeface="Cambria Math" panose="02040503050406030204" pitchFamily="18" charset="0"/>
                      </a:rPr>
                      <m:t>)</m:t>
                    </m:r>
                    <m:func>
                      <m:funcPr>
                        <m:ctrlPr>
                          <a:rPr lang="cs-CZ" sz="2400" b="0" i="1" smtClean="0">
                            <a:latin typeface="Cambria Math" panose="02040503050406030204" pitchFamily="18" charset="0"/>
                          </a:rPr>
                        </m:ctrlPr>
                      </m:funcPr>
                      <m:fName>
                        <m:r>
                          <a:rPr lang="cs-CZ" sz="2400" b="0" i="1" smtClean="0">
                            <a:latin typeface="Cambria Math" panose="02040503050406030204" pitchFamily="18" charset="0"/>
                          </a:rPr>
                          <m:t>𝑠𝑖𝑛</m:t>
                        </m:r>
                      </m:fName>
                      <m:e>
                        <m:d>
                          <m:dPr>
                            <m:begChr m:val="["/>
                            <m:endChr m:val="]"/>
                            <m:ctrlPr>
                              <a:rPr lang="cs-CZ" sz="2400" b="0" i="1" smtClean="0">
                                <a:latin typeface="Cambria Math" panose="02040503050406030204" pitchFamily="18" charset="0"/>
                              </a:rPr>
                            </m:ctrlPr>
                          </m:dPr>
                          <m:e>
                            <m:f>
                              <m:fPr>
                                <m:type m:val="lin"/>
                                <m:ctrlPr>
                                  <a:rPr lang="cs-CZ" sz="2400" b="0" i="1" smtClean="0">
                                    <a:latin typeface="Cambria Math" panose="02040503050406030204" pitchFamily="18" charset="0"/>
                                  </a:rPr>
                                </m:ctrlPr>
                              </m:fPr>
                              <m:num>
                                <m:r>
                                  <a:rPr lang="cs-CZ" sz="2400" b="0" i="1" smtClean="0">
                                    <a:latin typeface="Cambria Math" panose="02040503050406030204" pitchFamily="18" charset="0"/>
                                  </a:rPr>
                                  <m:t>−</m:t>
                                </m:r>
                                <m:r>
                                  <a:rPr lang="cs-CZ" sz="2400" b="0" i="1" smtClean="0">
                                    <a:latin typeface="Cambria Math" panose="02040503050406030204" pitchFamily="18" charset="0"/>
                                  </a:rPr>
                                  <m:t>𝐸𝑡</m:t>
                                </m:r>
                              </m:num>
                              <m:den>
                                <m:r>
                                  <a:rPr lang="cs-CZ" sz="2400" b="0" i="1" smtClean="0">
                                    <a:latin typeface="Cambria Math" panose="02040503050406030204" pitchFamily="18" charset="0"/>
                                    <a:ea typeface="Cambria Math" panose="02040503050406030204" pitchFamily="18" charset="0"/>
                                  </a:rPr>
                                  <m:t>ℏ</m:t>
                                </m:r>
                              </m:den>
                            </m:f>
                            <m:r>
                              <a:rPr lang="cs-CZ" sz="2400" b="0" i="1" smtClean="0">
                                <a:latin typeface="Cambria Math" panose="02040503050406030204" pitchFamily="18" charset="0"/>
                              </a:rPr>
                              <m:t>+</m:t>
                            </m:r>
                            <m:f>
                              <m:fPr>
                                <m:type m:val="lin"/>
                                <m:ctrlPr>
                                  <a:rPr lang="cs-CZ" sz="2400" b="0" i="1" smtClean="0">
                                    <a:latin typeface="Cambria Math" panose="02040503050406030204" pitchFamily="18" charset="0"/>
                                  </a:rPr>
                                </m:ctrlPr>
                              </m:fPr>
                              <m:num>
                                <m:r>
                                  <a:rPr lang="cs-CZ" sz="2400" b="0" i="1" smtClean="0">
                                    <a:latin typeface="Cambria Math" panose="02040503050406030204" pitchFamily="18" charset="0"/>
                                  </a:rPr>
                                  <m:t>𝑊</m:t>
                                </m:r>
                                <m:r>
                                  <a:rPr lang="cs-CZ" sz="2400" i="1">
                                    <a:latin typeface="Cambria Math" panose="02040503050406030204" pitchFamily="18" charset="0"/>
                                  </a:rPr>
                                  <m:t>(</m:t>
                                </m:r>
                                <m:r>
                                  <a:rPr lang="cs-CZ" sz="2400" i="1">
                                    <a:latin typeface="Cambria Math" panose="02040503050406030204" pitchFamily="18" charset="0"/>
                                  </a:rPr>
                                  <m:t>𝑥</m:t>
                                </m:r>
                                <m:r>
                                  <a:rPr lang="cs-CZ" sz="2400" i="1">
                                    <a:latin typeface="Cambria Math" panose="02040503050406030204" pitchFamily="18" charset="0"/>
                                  </a:rPr>
                                  <m:t>,</m:t>
                                </m:r>
                                <m:r>
                                  <a:rPr lang="cs-CZ" sz="2400" i="1">
                                    <a:latin typeface="Cambria Math" panose="02040503050406030204" pitchFamily="18" charset="0"/>
                                  </a:rPr>
                                  <m:t>𝑦</m:t>
                                </m:r>
                                <m:r>
                                  <a:rPr lang="cs-CZ" sz="2400" i="1">
                                    <a:latin typeface="Cambria Math" panose="02040503050406030204" pitchFamily="18" charset="0"/>
                                  </a:rPr>
                                  <m:t>,</m:t>
                                </m:r>
                                <m:r>
                                  <a:rPr lang="cs-CZ" sz="2400" i="1">
                                    <a:latin typeface="Cambria Math" panose="02040503050406030204" pitchFamily="18" charset="0"/>
                                  </a:rPr>
                                  <m:t>𝑧</m:t>
                                </m:r>
                                <m:r>
                                  <a:rPr lang="cs-CZ" sz="2400" b="0" i="1" smtClean="0">
                                    <a:latin typeface="Cambria Math" panose="02040503050406030204" pitchFamily="18" charset="0"/>
                                  </a:rPr>
                                  <m:t>)</m:t>
                                </m:r>
                              </m:num>
                              <m:den>
                                <m:r>
                                  <a:rPr lang="cs-CZ" sz="2400" b="0" i="1" smtClean="0">
                                    <a:latin typeface="Cambria Math" panose="02040503050406030204" pitchFamily="18" charset="0"/>
                                    <a:ea typeface="Cambria Math" panose="02040503050406030204" pitchFamily="18" charset="0"/>
                                  </a:rPr>
                                  <m:t>ℏ</m:t>
                                </m:r>
                              </m:den>
                            </m:f>
                          </m:e>
                        </m:d>
                      </m:e>
                    </m:func>
                  </m:oMath>
                </a14:m>
                <a:endParaRPr lang="en-GB" sz="2400" i="1" dirty="0"/>
              </a:p>
            </p:txBody>
          </p:sp>
        </mc:Choice>
        <mc:Fallback xmlns="">
          <p:sp>
            <p:nvSpPr>
              <p:cNvPr id="7" name="TextovéPole 6">
                <a:extLst>
                  <a:ext uri="{FF2B5EF4-FFF2-40B4-BE49-F238E27FC236}">
                    <a16:creationId xmlns:a16="http://schemas.microsoft.com/office/drawing/2014/main" id="{9CD1F3C2-9D95-426F-0F9A-3E4899D8B69F}"/>
                  </a:ext>
                </a:extLst>
              </p:cNvPr>
              <p:cNvSpPr txBox="1">
                <a:spLocks noRot="1" noChangeAspect="1" noMove="1" noResize="1" noEditPoints="1" noAdjustHandles="1" noChangeArrowheads="1" noChangeShapeType="1" noTextEdit="1"/>
              </p:cNvSpPr>
              <p:nvPr/>
            </p:nvSpPr>
            <p:spPr>
              <a:xfrm>
                <a:off x="1564883" y="2463889"/>
                <a:ext cx="5318444" cy="369332"/>
              </a:xfrm>
              <a:prstGeom prst="rect">
                <a:avLst/>
              </a:prstGeom>
              <a:blipFill>
                <a:blip r:embed="rId4"/>
                <a:stretch>
                  <a:fillRect l="-3555" t="-167213" r="-11927" b="-250820"/>
                </a:stretch>
              </a:blipFill>
            </p:spPr>
            <p:txBody>
              <a:bodyPr/>
              <a:lstStyle/>
              <a:p>
                <a:r>
                  <a:rPr lang="en-US">
                    <a:noFill/>
                  </a:rPr>
                  <a:t> </a:t>
                </a:r>
              </a:p>
            </p:txBody>
          </p:sp>
        </mc:Fallback>
      </mc:AlternateContent>
      <p:sp>
        <p:nvSpPr>
          <p:cNvPr id="14" name="TextovéPole 13">
            <a:extLst>
              <a:ext uri="{FF2B5EF4-FFF2-40B4-BE49-F238E27FC236}">
                <a16:creationId xmlns:a16="http://schemas.microsoft.com/office/drawing/2014/main" id="{06564D53-DD33-642E-8468-3E9DAFD81EF5}"/>
              </a:ext>
            </a:extLst>
          </p:cNvPr>
          <p:cNvSpPr txBox="1"/>
          <p:nvPr/>
        </p:nvSpPr>
        <p:spPr>
          <a:xfrm>
            <a:off x="319887" y="113263"/>
            <a:ext cx="8584730" cy="1323439"/>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But in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second </a:t>
            </a:r>
            <a:r>
              <a:rPr lang="cs-CZ" sz="2000" dirty="0" err="1">
                <a:latin typeface="Arial" panose="020B0604020202020204" pitchFamily="34" charset="0"/>
                <a:cs typeface="Arial" panose="020B0604020202020204" pitchFamily="34" charset="0"/>
              </a:rPr>
              <a:t>paper</a:t>
            </a:r>
            <a:r>
              <a:rPr lang="cs-CZ" sz="2000" dirty="0">
                <a:latin typeface="Arial" panose="020B0604020202020204" pitchFamily="34" charset="0"/>
                <a:cs typeface="Arial" panose="020B0604020202020204" pitchFamily="34" charset="0"/>
              </a:rPr>
              <a:t> just a </a:t>
            </a:r>
            <a:r>
              <a:rPr lang="cs-CZ" sz="2000" dirty="0" err="1">
                <a:latin typeface="Arial" panose="020B0604020202020204" pitchFamily="34" charset="0"/>
                <a:cs typeface="Arial" panose="020B0604020202020204" pitchFamily="34" charset="0"/>
              </a:rPr>
              <a:t>month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later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Schrödinger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derived</a:t>
            </a:r>
            <a:r>
              <a:rPr lang="cs-CZ" sz="2000" dirty="0">
                <a:latin typeface="Arial" panose="020B0604020202020204" pitchFamily="34" charset="0"/>
                <a:cs typeface="Arial" panose="020B0604020202020204" pitchFamily="34" charset="0"/>
              </a:rPr>
              <a:t> his </a:t>
            </a:r>
            <a:r>
              <a:rPr lang="cs-CZ" sz="2000" dirty="0" err="1">
                <a:latin typeface="Arial" panose="020B0604020202020204" pitchFamily="34" charset="0"/>
                <a:cs typeface="Arial" panose="020B0604020202020204" pitchFamily="34" charset="0"/>
              </a:rPr>
              <a:t>equation</a:t>
            </a:r>
            <a:r>
              <a:rPr lang="cs-CZ" sz="2000" dirty="0">
                <a:latin typeface="Arial" panose="020B0604020202020204" pitchFamily="34" charset="0"/>
                <a:cs typeface="Arial" panose="020B0604020202020204" pitchFamily="34" charset="0"/>
              </a:rPr>
              <a:t> in a </a:t>
            </a:r>
            <a:r>
              <a:rPr lang="cs-CZ" sz="2000" dirty="0" err="1">
                <a:latin typeface="Arial" panose="020B0604020202020204" pitchFamily="34" charset="0"/>
                <a:cs typeface="Arial" panose="020B0604020202020204" pitchFamily="34" charset="0"/>
              </a:rPr>
              <a:t>different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based</a:t>
            </a:r>
            <a:r>
              <a:rPr lang="cs-CZ" sz="2000" dirty="0">
                <a:latin typeface="Arial" panose="020B0604020202020204" pitchFamily="34" charset="0"/>
                <a:cs typeface="Arial" panose="020B0604020202020204" pitchFamily="34" charset="0"/>
              </a:rPr>
              <a:t> on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analogy </a:t>
            </a:r>
            <a:r>
              <a:rPr lang="cs-CZ" sz="2000" b="1" dirty="0" err="1">
                <a:solidFill>
                  <a:srgbClr val="0033CC"/>
                </a:solidFill>
                <a:latin typeface="Arial" panose="020B0604020202020204" pitchFamily="34" charset="0"/>
                <a:cs typeface="Arial" panose="020B0604020202020204" pitchFamily="34" charset="0"/>
              </a:rPr>
              <a:t>between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Hamiltonian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mechanics</a:t>
            </a:r>
            <a:r>
              <a:rPr lang="cs-CZ" sz="2000" b="1" dirty="0">
                <a:solidFill>
                  <a:srgbClr val="0033CC"/>
                </a:solidFill>
                <a:latin typeface="Arial" panose="020B0604020202020204" pitchFamily="34" charset="0"/>
                <a:cs typeface="Arial" panose="020B0604020202020204" pitchFamily="34" charset="0"/>
              </a:rPr>
              <a:t> and </a:t>
            </a:r>
            <a:r>
              <a:rPr lang="cs-CZ" sz="2000" b="1" dirty="0" err="1">
                <a:solidFill>
                  <a:srgbClr val="0033CC"/>
                </a:solidFill>
                <a:latin typeface="Arial" panose="020B0604020202020204" pitchFamily="34" charset="0"/>
                <a:cs typeface="Arial" panose="020B0604020202020204" pitchFamily="34" charset="0"/>
              </a:rPr>
              <a:t>optics</a:t>
            </a:r>
            <a:r>
              <a:rPr lang="cs-CZ" sz="2000" dirty="0">
                <a:latin typeface="Arial" panose="020B0604020202020204" pitchFamily="34" charset="0"/>
                <a:cs typeface="Arial" panose="020B0604020202020204" pitchFamily="34" charset="0"/>
              </a:rPr>
              <a:t>. He </a:t>
            </a:r>
            <a:r>
              <a:rPr lang="cs-CZ" sz="2000" dirty="0" err="1">
                <a:latin typeface="Arial" panose="020B0604020202020204" pitchFamily="34" charset="0"/>
                <a:cs typeface="Arial" panose="020B0604020202020204" pitchFamily="34" charset="0"/>
              </a:rPr>
              <a:t>used</a:t>
            </a:r>
            <a:r>
              <a:rPr lang="cs-CZ" sz="2000" dirty="0">
                <a:latin typeface="Arial" panose="020B0604020202020204" pitchFamily="34" charset="0"/>
                <a:cs typeface="Arial" panose="020B0604020202020204" pitchFamily="34" charset="0"/>
              </a:rPr>
              <a:t> de </a:t>
            </a:r>
            <a:r>
              <a:rPr lang="cs-CZ" sz="2000" dirty="0" err="1">
                <a:latin typeface="Arial" panose="020B0604020202020204" pitchFamily="34" charset="0"/>
                <a:cs typeface="Arial" panose="020B0604020202020204" pitchFamily="34" charset="0"/>
              </a:rPr>
              <a:t>Broglie</a:t>
            </a:r>
            <a:r>
              <a:rPr lang="cs-CZ" sz="2000" dirty="0">
                <a:latin typeface="Arial" panose="020B0604020202020204" pitchFamily="34" charset="0"/>
                <a:cs typeface="Arial" panose="020B0604020202020204" pitchFamily="34" charset="0"/>
              </a:rPr>
              <a:t> idea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phase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waves</a:t>
            </a:r>
            <a:r>
              <a:rPr lang="cs-CZ" sz="2000" dirty="0">
                <a:latin typeface="Arial" panose="020B0604020202020204" pitchFamily="34" charset="0"/>
                <a:cs typeface="Arial" panose="020B0604020202020204" pitchFamily="34" charset="0"/>
              </a:rPr>
              <a:t> and </a:t>
            </a:r>
            <a:r>
              <a:rPr lang="cs-CZ" sz="2000" dirty="0" err="1">
                <a:latin typeface="Arial" panose="020B0604020202020204" pitchFamily="34" charset="0"/>
                <a:cs typeface="Arial" panose="020B0604020202020204" pitchFamily="34" charset="0"/>
              </a:rPr>
              <a:t>assuming</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that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action</a:t>
            </a:r>
            <a:r>
              <a:rPr lang="cs-CZ" sz="2000" dirty="0">
                <a:latin typeface="Arial" panose="020B0604020202020204" pitchFamily="34" charset="0"/>
                <a:cs typeface="Arial" panose="020B0604020202020204" pitchFamily="34" charset="0"/>
              </a:rPr>
              <a:t> </a:t>
            </a:r>
            <a:endParaRPr lang="en-US" sz="2000" dirty="0"/>
          </a:p>
        </p:txBody>
      </p:sp>
      <mc:AlternateContent xmlns:mc="http://schemas.openxmlformats.org/markup-compatibility/2006" xmlns:a14="http://schemas.microsoft.com/office/drawing/2010/main">
        <mc:Choice Requires="a14">
          <p:sp>
            <p:nvSpPr>
              <p:cNvPr id="18" name="TextovéPole 17">
                <a:extLst>
                  <a:ext uri="{FF2B5EF4-FFF2-40B4-BE49-F238E27FC236}">
                    <a16:creationId xmlns:a16="http://schemas.microsoft.com/office/drawing/2014/main" id="{31039F6D-D668-0F99-CEB9-DD5580837675}"/>
                  </a:ext>
                </a:extLst>
              </p:cNvPr>
              <p:cNvSpPr txBox="1"/>
              <p:nvPr/>
            </p:nvSpPr>
            <p:spPr>
              <a:xfrm>
                <a:off x="3053291" y="1478969"/>
                <a:ext cx="2675797" cy="369332"/>
              </a:xfrm>
              <a:prstGeom prst="rect">
                <a:avLst/>
              </a:prstGeom>
              <a:noFill/>
            </p:spPr>
            <p:txBody>
              <a:bodyPr wrap="none" lIns="0" tIns="0" rIns="0" bIns="0" rtlCol="0">
                <a:spAutoFit/>
              </a:bodyPr>
              <a:lstStyle/>
              <a:p>
                <a:r>
                  <a:rPr lang="cs-CZ" sz="2400" b="0" dirty="0">
                    <a:latin typeface="Cambria Math" panose="02040503050406030204" pitchFamily="18" charset="0"/>
                    <a:ea typeface="Cambria Math" panose="02040503050406030204" pitchFamily="18" charset="0"/>
                  </a:rPr>
                  <a:t>S</a:t>
                </a:r>
                <a14:m>
                  <m:oMath xmlns:m="http://schemas.openxmlformats.org/officeDocument/2006/math">
                    <m:r>
                      <a:rPr lang="cs-CZ"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𝐸𝑡</m:t>
                    </m:r>
                    <m:r>
                      <a:rPr lang="cs-CZ"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𝑊</m:t>
                    </m:r>
                    <m:r>
                      <a:rPr lang="cs-CZ"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𝑥</m:t>
                    </m:r>
                    <m:r>
                      <a:rPr lang="cs-CZ"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𝑦</m:t>
                    </m:r>
                    <m:r>
                      <a:rPr lang="cs-CZ"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𝑧</m:t>
                    </m:r>
                    <m:r>
                      <a:rPr lang="cs-CZ" sz="2400" b="0" i="1" smtClean="0">
                        <a:latin typeface="Cambria Math" panose="02040503050406030204" pitchFamily="18" charset="0"/>
                        <a:ea typeface="Cambria Math" panose="02040503050406030204" pitchFamily="18" charset="0"/>
                      </a:rPr>
                      <m:t>)</m:t>
                    </m:r>
                  </m:oMath>
                </a14:m>
                <a:endParaRPr lang="en-US" sz="2400" dirty="0">
                  <a:latin typeface="Cambria Math" panose="02040503050406030204" pitchFamily="18" charset="0"/>
                  <a:ea typeface="Cambria Math" panose="02040503050406030204" pitchFamily="18" charset="0"/>
                </a:endParaRPr>
              </a:p>
            </p:txBody>
          </p:sp>
        </mc:Choice>
        <mc:Fallback xmlns="">
          <p:sp>
            <p:nvSpPr>
              <p:cNvPr id="18" name="TextovéPole 17">
                <a:extLst>
                  <a:ext uri="{FF2B5EF4-FFF2-40B4-BE49-F238E27FC236}">
                    <a16:creationId xmlns:a16="http://schemas.microsoft.com/office/drawing/2014/main" id="{31039F6D-D668-0F99-CEB9-DD5580837675}"/>
                  </a:ext>
                </a:extLst>
              </p:cNvPr>
              <p:cNvSpPr txBox="1">
                <a:spLocks noRot="1" noChangeAspect="1" noMove="1" noResize="1" noEditPoints="1" noAdjustHandles="1" noChangeArrowheads="1" noChangeShapeType="1" noTextEdit="1"/>
              </p:cNvSpPr>
              <p:nvPr/>
            </p:nvSpPr>
            <p:spPr>
              <a:xfrm>
                <a:off x="3053291" y="1478969"/>
                <a:ext cx="2675797" cy="369332"/>
              </a:xfrm>
              <a:prstGeom prst="rect">
                <a:avLst/>
              </a:prstGeom>
              <a:blipFill>
                <a:blip r:embed="rId5"/>
                <a:stretch>
                  <a:fillRect l="-7062" t="-26667" r="-4328"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ovéPole 18">
                <a:extLst>
                  <a:ext uri="{FF2B5EF4-FFF2-40B4-BE49-F238E27FC236}">
                    <a16:creationId xmlns:a16="http://schemas.microsoft.com/office/drawing/2014/main" id="{8EC5F18F-FB7E-A926-9EEE-A40FA747E385}"/>
                  </a:ext>
                </a:extLst>
              </p:cNvPr>
              <p:cNvSpPr txBox="1"/>
              <p:nvPr/>
            </p:nvSpPr>
            <p:spPr>
              <a:xfrm>
                <a:off x="405682" y="1956040"/>
                <a:ext cx="6773008"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represents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after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scaling</a:t>
                </a:r>
                <a:r>
                  <a:rPr lang="cs-CZ" sz="2000" dirty="0">
                    <a:latin typeface="Arial" panose="020B0604020202020204" pitchFamily="34" charset="0"/>
                    <a:cs typeface="Arial" panose="020B0604020202020204" pitchFamily="34" charset="0"/>
                  </a:rPr>
                  <a:t> by </a:t>
                </a:r>
                <a14:m>
                  <m:oMath xmlns:m="http://schemas.openxmlformats.org/officeDocument/2006/math">
                    <m:r>
                      <a:rPr lang="cs-CZ" sz="2000" i="1" smtClean="0">
                        <a:latin typeface="Cambria Math" panose="02040503050406030204" pitchFamily="18" charset="0"/>
                        <a:ea typeface="Cambria Math" panose="02040503050406030204" pitchFamily="18" charset="0"/>
                        <a:cs typeface="Arial" panose="020B0604020202020204" pitchFamily="34" charset="0"/>
                      </a:rPr>
                      <m:t>ℏ</m:t>
                    </m:r>
                  </m:oMath>
                </a14:m>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phase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sinusoidal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wave</a:t>
                </a:r>
                <a:endParaRPr lang="en-US" sz="2000" dirty="0">
                  <a:latin typeface="Arial" panose="020B0604020202020204" pitchFamily="34" charset="0"/>
                  <a:cs typeface="Arial" panose="020B0604020202020204" pitchFamily="34" charset="0"/>
                </a:endParaRPr>
              </a:p>
            </p:txBody>
          </p:sp>
        </mc:Choice>
        <mc:Fallback xmlns="">
          <p:sp>
            <p:nvSpPr>
              <p:cNvPr id="19" name="TextovéPole 18">
                <a:extLst>
                  <a:ext uri="{FF2B5EF4-FFF2-40B4-BE49-F238E27FC236}">
                    <a16:creationId xmlns:a16="http://schemas.microsoft.com/office/drawing/2014/main" id="{8EC5F18F-FB7E-A926-9EEE-A40FA747E385}"/>
                  </a:ext>
                </a:extLst>
              </p:cNvPr>
              <p:cNvSpPr txBox="1">
                <a:spLocks noRot="1" noChangeAspect="1" noMove="1" noResize="1" noEditPoints="1" noAdjustHandles="1" noChangeArrowheads="1" noChangeShapeType="1" noTextEdit="1"/>
              </p:cNvSpPr>
              <p:nvPr/>
            </p:nvSpPr>
            <p:spPr>
              <a:xfrm>
                <a:off x="405682" y="1956040"/>
                <a:ext cx="6773008" cy="400110"/>
              </a:xfrm>
              <a:prstGeom prst="rect">
                <a:avLst/>
              </a:prstGeom>
              <a:blipFill>
                <a:blip r:embed="rId6"/>
                <a:stretch>
                  <a:fillRect l="-990" t="-7576"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ovéPole 19">
                <a:extLst>
                  <a:ext uri="{FF2B5EF4-FFF2-40B4-BE49-F238E27FC236}">
                    <a16:creationId xmlns:a16="http://schemas.microsoft.com/office/drawing/2014/main" id="{5900F39F-4F1C-C5C0-2136-CE4E9AB710D7}"/>
                  </a:ext>
                </a:extLst>
              </p:cNvPr>
              <p:cNvSpPr txBox="1"/>
              <p:nvPr/>
            </p:nvSpPr>
            <p:spPr>
              <a:xfrm>
                <a:off x="437212" y="3899965"/>
                <a:ext cx="8343107" cy="453137"/>
              </a:xfrm>
              <a:prstGeom prst="rect">
                <a:avLst/>
              </a:prstGeom>
              <a:noFill/>
            </p:spPr>
            <p:txBody>
              <a:bodyPr wrap="square" rtlCol="0">
                <a:spAutoFit/>
              </a:bodyPr>
              <a:lstStyle/>
              <a:p>
                <a:r>
                  <a:rPr lang="cs-CZ" sz="2000" dirty="0" err="1">
                    <a:latin typeface="Arial" panose="020B0604020202020204" pitchFamily="34" charset="0"/>
                    <a:cs typeface="Arial" panose="020B0604020202020204" pitchFamily="34" charset="0"/>
                  </a:rPr>
                  <a:t>Taking</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for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phase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velocity</a:t>
                </a:r>
                <a:r>
                  <a:rPr lang="cs-CZ" sz="2000" dirty="0">
                    <a:latin typeface="Arial" panose="020B0604020202020204" pitchFamily="34" charset="0"/>
                    <a:cs typeface="Arial" panose="020B0604020202020204" pitchFamily="34" charset="0"/>
                  </a:rPr>
                  <a:t> </a:t>
                </a:r>
                <a14:m>
                  <m:oMath xmlns:m="http://schemas.openxmlformats.org/officeDocument/2006/math">
                    <m:r>
                      <a:rPr lang="cs-CZ" sz="2400" b="0" i="1" smtClean="0">
                        <a:latin typeface="Cambria Math" panose="02040503050406030204" pitchFamily="18" charset="0"/>
                        <a:cs typeface="Arial" panose="020B0604020202020204" pitchFamily="34" charset="0"/>
                      </a:rPr>
                      <m:t>𝑢</m:t>
                    </m:r>
                    <m:r>
                      <a:rPr lang="cs-CZ" sz="2400" b="0" i="1" smtClean="0">
                        <a:latin typeface="Cambria Math" panose="02040503050406030204" pitchFamily="18" charset="0"/>
                        <a:cs typeface="Arial" panose="020B0604020202020204" pitchFamily="34" charset="0"/>
                      </a:rPr>
                      <m:t> </m:t>
                    </m:r>
                  </m:oMath>
                </a14:m>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expression</a:t>
                </a:r>
                <a:endParaRPr lang="en-US" sz="2000" dirty="0">
                  <a:latin typeface="Arial" panose="020B0604020202020204" pitchFamily="34" charset="0"/>
                  <a:cs typeface="Arial" panose="020B0604020202020204" pitchFamily="34" charset="0"/>
                </a:endParaRPr>
              </a:p>
            </p:txBody>
          </p:sp>
        </mc:Choice>
        <mc:Fallback xmlns="">
          <p:sp>
            <p:nvSpPr>
              <p:cNvPr id="20" name="TextovéPole 19">
                <a:extLst>
                  <a:ext uri="{FF2B5EF4-FFF2-40B4-BE49-F238E27FC236}">
                    <a16:creationId xmlns:a16="http://schemas.microsoft.com/office/drawing/2014/main" id="{5900F39F-4F1C-C5C0-2136-CE4E9AB710D7}"/>
                  </a:ext>
                </a:extLst>
              </p:cNvPr>
              <p:cNvSpPr txBox="1">
                <a:spLocks noRot="1" noChangeAspect="1" noMove="1" noResize="1" noEditPoints="1" noAdjustHandles="1" noChangeArrowheads="1" noChangeShapeType="1" noTextEdit="1"/>
              </p:cNvSpPr>
              <p:nvPr/>
            </p:nvSpPr>
            <p:spPr>
              <a:xfrm>
                <a:off x="437212" y="3899965"/>
                <a:ext cx="8343107" cy="453137"/>
              </a:xfrm>
              <a:prstGeom prst="rect">
                <a:avLst/>
              </a:prstGeom>
              <a:blipFill>
                <a:blip r:embed="rId7"/>
                <a:stretch>
                  <a:fillRect l="-804" b="-22973"/>
                </a:stretch>
              </a:blipFill>
            </p:spPr>
            <p:txBody>
              <a:bodyPr/>
              <a:lstStyle/>
              <a:p>
                <a:r>
                  <a:rPr lang="en-US">
                    <a:noFill/>
                  </a:rPr>
                  <a:t> </a:t>
                </a:r>
              </a:p>
            </p:txBody>
          </p:sp>
        </mc:Fallback>
      </mc:AlternateContent>
      <p:sp>
        <p:nvSpPr>
          <p:cNvPr id="22" name="TextovéPole 21">
            <a:extLst>
              <a:ext uri="{FF2B5EF4-FFF2-40B4-BE49-F238E27FC236}">
                <a16:creationId xmlns:a16="http://schemas.microsoft.com/office/drawing/2014/main" id="{A5A2F5EE-7DB0-4826-3806-67866434AB5C}"/>
              </a:ext>
            </a:extLst>
          </p:cNvPr>
          <p:cNvSpPr txBox="1"/>
          <p:nvPr/>
        </p:nvSpPr>
        <p:spPr>
          <a:xfrm>
            <a:off x="500272" y="3016649"/>
            <a:ext cx="1951175" cy="707886"/>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satisfiing</a:t>
            </a:r>
            <a:r>
              <a:rPr lang="cs-CZ" sz="2000" dirty="0">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p>
          <a:p>
            <a:r>
              <a:rPr lang="cs-CZ" sz="2000" b="1" dirty="0" err="1">
                <a:solidFill>
                  <a:srgbClr val="0033CC"/>
                </a:solidFill>
                <a:latin typeface="Arial" panose="020B0604020202020204" pitchFamily="34" charset="0"/>
                <a:cs typeface="Arial" panose="020B0604020202020204" pitchFamily="34" charset="0"/>
              </a:rPr>
              <a:t>wave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equation</a:t>
            </a:r>
            <a:endParaRPr lang="en-US" sz="2000" b="1" dirty="0">
              <a:solidFill>
                <a:srgbClr val="0033CC"/>
              </a:solidFill>
              <a:latin typeface="Arial" panose="020B0604020202020204" pitchFamily="34" charset="0"/>
              <a:cs typeface="Arial" panose="020B0604020202020204" pitchFamily="34" charset="0"/>
            </a:endParaRPr>
          </a:p>
        </p:txBody>
      </p:sp>
      <p:sp>
        <p:nvSpPr>
          <p:cNvPr id="23" name="TextovéPole 22">
            <a:extLst>
              <a:ext uri="{FF2B5EF4-FFF2-40B4-BE49-F238E27FC236}">
                <a16:creationId xmlns:a16="http://schemas.microsoft.com/office/drawing/2014/main" id="{DF6883C0-00C0-79B5-0F4C-DA6DFADB2193}"/>
              </a:ext>
            </a:extLst>
          </p:cNvPr>
          <p:cNvSpPr txBox="1"/>
          <p:nvPr/>
        </p:nvSpPr>
        <p:spPr>
          <a:xfrm>
            <a:off x="471884" y="5595470"/>
            <a:ext cx="8343107" cy="707886"/>
          </a:xfrm>
          <a:prstGeom prst="rect">
            <a:avLst/>
          </a:prstGeom>
          <a:noFill/>
        </p:spPr>
        <p:txBody>
          <a:bodyPr wrap="square" rtlCol="0">
            <a:spAutoFit/>
          </a:bodyPr>
          <a:lstStyle/>
          <a:p>
            <a:r>
              <a:rPr lang="cs-CZ" sz="2000" dirty="0" err="1">
                <a:latin typeface="Arial" panose="020B0604020202020204" pitchFamily="34" charset="0"/>
                <a:cs typeface="Arial" panose="020B0604020202020204" pitchFamily="34" charset="0"/>
              </a:rPr>
              <a:t>inserting</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into</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wave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equation</a:t>
            </a:r>
            <a:r>
              <a:rPr lang="cs-CZ" sz="2000" dirty="0">
                <a:latin typeface="Arial" panose="020B0604020202020204" pitchFamily="34" charset="0"/>
                <a:cs typeface="Arial" panose="020B0604020202020204" pitchFamily="34" charset="0"/>
              </a:rPr>
              <a:t> and </a:t>
            </a:r>
            <a:r>
              <a:rPr lang="cs-CZ" sz="2000" dirty="0" err="1">
                <a:latin typeface="Arial" panose="020B0604020202020204" pitchFamily="34" charset="0"/>
                <a:cs typeface="Arial" panose="020B0604020202020204" pitchFamily="34" charset="0"/>
              </a:rPr>
              <a:t>performing</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time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derivative</a:t>
            </a:r>
            <a:r>
              <a:rPr lang="cs-CZ" sz="2000" dirty="0">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yields</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the</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same</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equation</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Schrödinger</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derived</a:t>
            </a:r>
            <a:r>
              <a:rPr lang="cs-CZ" sz="2000" b="1" dirty="0">
                <a:solidFill>
                  <a:srgbClr val="FF0000"/>
                </a:solidFill>
                <a:latin typeface="Arial" panose="020B0604020202020204" pitchFamily="34" charset="0"/>
                <a:cs typeface="Arial" panose="020B0604020202020204" pitchFamily="34" charset="0"/>
              </a:rPr>
              <a:t> in </a:t>
            </a:r>
            <a:r>
              <a:rPr lang="cs-CZ" sz="2000" b="1" dirty="0" err="1">
                <a:solidFill>
                  <a:srgbClr val="FF0000"/>
                </a:solidFill>
                <a:latin typeface="Arial" panose="020B0604020202020204" pitchFamily="34" charset="0"/>
                <a:cs typeface="Arial" panose="020B0604020202020204" pitchFamily="34" charset="0"/>
              </a:rPr>
              <a:t>the</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first</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paper</a:t>
            </a:r>
            <a:r>
              <a:rPr lang="cs-CZ" sz="2000" b="1" dirty="0">
                <a:solidFill>
                  <a:srgbClr val="FF0000"/>
                </a:solidFill>
                <a:latin typeface="Arial" panose="020B0604020202020204" pitchFamily="34" charset="0"/>
                <a:cs typeface="Arial" panose="020B0604020202020204" pitchFamily="34" charset="0"/>
              </a:rPr>
              <a:t>.</a:t>
            </a:r>
            <a:endParaRPr lang="en-US" sz="2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TextovéPole 2">
                <a:extLst>
                  <a:ext uri="{FF2B5EF4-FFF2-40B4-BE49-F238E27FC236}">
                    <a16:creationId xmlns:a16="http://schemas.microsoft.com/office/drawing/2014/main" id="{E75EC9EF-E099-F8C8-5CB1-B90C2E4828F2}"/>
                  </a:ext>
                </a:extLst>
              </p:cNvPr>
              <p:cNvSpPr txBox="1"/>
              <p:nvPr/>
            </p:nvSpPr>
            <p:spPr>
              <a:xfrm>
                <a:off x="471884" y="5322212"/>
                <a:ext cx="8432733" cy="369332"/>
              </a:xfrm>
              <a:prstGeom prst="rect">
                <a:avLst/>
              </a:prstGeom>
              <a:noFill/>
            </p:spPr>
            <p:txBody>
              <a:bodyPr wrap="square">
                <a:spAutoFit/>
              </a:bodyPr>
              <a:lstStyle/>
              <a:p>
                <a:r>
                  <a:rPr lang="cs-CZ" sz="1800" dirty="0" err="1">
                    <a:latin typeface="Arial" panose="020B0604020202020204" pitchFamily="34" charset="0"/>
                    <a:cs typeface="Arial" panose="020B0604020202020204" pitchFamily="34" charset="0"/>
                  </a:rPr>
                  <a:t>which</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follows</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for</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force</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described</a:t>
                </a:r>
                <a:r>
                  <a:rPr lang="cs-CZ" sz="1800" dirty="0">
                    <a:latin typeface="Arial" panose="020B0604020202020204" pitchFamily="34" charset="0"/>
                    <a:cs typeface="Arial" panose="020B0604020202020204" pitchFamily="34" charset="0"/>
                  </a:rPr>
                  <a:t> by </a:t>
                </a:r>
                <a:r>
                  <a:rPr lang="cs-CZ" sz="1800" dirty="0" err="1">
                    <a:latin typeface="Arial" panose="020B0604020202020204" pitchFamily="34" charset="0"/>
                    <a:cs typeface="Arial" panose="020B0604020202020204" pitchFamily="34" charset="0"/>
                  </a:rPr>
                  <a:t>potential</a:t>
                </a:r>
                <a:r>
                  <a:rPr lang="cs-CZ" sz="1800" dirty="0">
                    <a:latin typeface="Arial" panose="020B0604020202020204" pitchFamily="34" charset="0"/>
                    <a:cs typeface="Arial" panose="020B0604020202020204" pitchFamily="34" charset="0"/>
                  </a:rPr>
                  <a:t> </a:t>
                </a:r>
                <a14:m>
                  <m:oMath xmlns:m="http://schemas.openxmlformats.org/officeDocument/2006/math">
                    <m:r>
                      <a:rPr lang="cs-CZ" sz="1800" b="0" i="1" smtClean="0">
                        <a:latin typeface="Cambria Math" panose="02040503050406030204" pitchFamily="18" charset="0"/>
                        <a:cs typeface="Arial" panose="020B0604020202020204" pitchFamily="34" charset="0"/>
                      </a:rPr>
                      <m:t>𝑉</m:t>
                    </m:r>
                  </m:oMath>
                </a14:m>
                <a:r>
                  <a:rPr lang="cs-CZ" sz="1800" dirty="0">
                    <a:latin typeface="Arial" panose="020B0604020202020204" pitchFamily="34" charset="0"/>
                    <a:cs typeface="Arial" panose="020B0604020202020204" pitchFamily="34" charset="0"/>
                  </a:rPr>
                  <a:t> from </a:t>
                </a:r>
                <a:r>
                  <a:rPr lang="cs-CZ" sz="1800" dirty="0" err="1">
                    <a:latin typeface="Arial" panose="020B0604020202020204" pitchFamily="34" charset="0"/>
                    <a:cs typeface="Arial" panose="020B0604020202020204" pitchFamily="34" charset="0"/>
                  </a:rPr>
                  <a:t>Hamilton</a:t>
                </a:r>
                <a:r>
                  <a:rPr lang="cs-CZ" sz="1800" dirty="0">
                    <a:latin typeface="Arial" panose="020B0604020202020204" pitchFamily="34" charset="0"/>
                    <a:cs typeface="Arial" panose="020B0604020202020204" pitchFamily="34" charset="0"/>
                  </a:rPr>
                  <a:t>-Jacobi </a:t>
                </a:r>
                <a:r>
                  <a:rPr lang="cs-CZ" sz="1800" dirty="0" err="1">
                    <a:latin typeface="Arial" panose="020B0604020202020204" pitchFamily="34" charset="0"/>
                    <a:cs typeface="Arial" panose="020B0604020202020204" pitchFamily="34" charset="0"/>
                  </a:rPr>
                  <a:t>equation</a:t>
                </a:r>
                <a:r>
                  <a:rPr lang="cs-CZ" sz="1800" dirty="0">
                    <a:latin typeface="Arial" panose="020B0604020202020204" pitchFamily="34" charset="0"/>
                    <a:cs typeface="Arial" panose="020B0604020202020204" pitchFamily="34" charset="0"/>
                  </a:rPr>
                  <a:t>, </a:t>
                </a:r>
                <a:endParaRPr lang="en-US" dirty="0"/>
              </a:p>
            </p:txBody>
          </p:sp>
        </mc:Choice>
        <mc:Fallback xmlns="">
          <p:sp>
            <p:nvSpPr>
              <p:cNvPr id="3" name="TextovéPole 2">
                <a:extLst>
                  <a:ext uri="{FF2B5EF4-FFF2-40B4-BE49-F238E27FC236}">
                    <a16:creationId xmlns:a16="http://schemas.microsoft.com/office/drawing/2014/main" id="{E75EC9EF-E099-F8C8-5CB1-B90C2E4828F2}"/>
                  </a:ext>
                </a:extLst>
              </p:cNvPr>
              <p:cNvSpPr txBox="1">
                <a:spLocks noRot="1" noChangeAspect="1" noMove="1" noResize="1" noEditPoints="1" noAdjustHandles="1" noChangeArrowheads="1" noChangeShapeType="1" noTextEdit="1"/>
              </p:cNvSpPr>
              <p:nvPr/>
            </p:nvSpPr>
            <p:spPr>
              <a:xfrm>
                <a:off x="471884" y="5322212"/>
                <a:ext cx="8432733" cy="369332"/>
              </a:xfrm>
              <a:prstGeom prst="rect">
                <a:avLst/>
              </a:prstGeom>
              <a:blipFill>
                <a:blip r:embed="rId8"/>
                <a:stretch>
                  <a:fillRect l="-578" t="-9836" b="-22951"/>
                </a:stretch>
              </a:blipFill>
            </p:spPr>
            <p:txBody>
              <a:bodyPr/>
              <a:lstStyle/>
              <a:p>
                <a:r>
                  <a:rPr lang="en-US">
                    <a:noFill/>
                  </a:rPr>
                  <a:t> </a:t>
                </a:r>
              </a:p>
            </p:txBody>
          </p:sp>
        </mc:Fallback>
      </mc:AlternateContent>
      <p:sp>
        <p:nvSpPr>
          <p:cNvPr id="2" name="Zástupný symbol pro číslo snímku 1">
            <a:extLst>
              <a:ext uri="{FF2B5EF4-FFF2-40B4-BE49-F238E27FC236}">
                <a16:creationId xmlns:a16="http://schemas.microsoft.com/office/drawing/2014/main" id="{DFA2D14F-F3F7-42F7-4CA3-58A49034A81F}"/>
              </a:ext>
            </a:extLst>
          </p:cNvPr>
          <p:cNvSpPr>
            <a:spLocks noGrp="1"/>
          </p:cNvSpPr>
          <p:nvPr>
            <p:ph type="sldNum" sz="quarter" idx="12"/>
          </p:nvPr>
        </p:nvSpPr>
        <p:spPr/>
        <p:txBody>
          <a:bodyPr/>
          <a:lstStyle/>
          <a:p>
            <a:fld id="{E32C4829-0E20-40A4-81C2-06447E714AD2}" type="slidenum">
              <a:rPr lang="cs-CZ" smtClean="0"/>
              <a:t>48</a:t>
            </a:fld>
            <a:endParaRPr lang="cs-CZ"/>
          </a:p>
        </p:txBody>
      </p:sp>
      <p:sp>
        <p:nvSpPr>
          <p:cNvPr id="4" name="Zástupný symbol pro datum 3">
            <a:extLst>
              <a:ext uri="{FF2B5EF4-FFF2-40B4-BE49-F238E27FC236}">
                <a16:creationId xmlns:a16="http://schemas.microsoft.com/office/drawing/2014/main" id="{6FAA5EA7-CA22-40A3-85B7-117733AB7AA1}"/>
              </a:ext>
            </a:extLst>
          </p:cNvPr>
          <p:cNvSpPr>
            <a:spLocks noGrp="1"/>
          </p:cNvSpPr>
          <p:nvPr>
            <p:ph type="dt" sz="half" idx="10"/>
          </p:nvPr>
        </p:nvSpPr>
        <p:spPr/>
        <p:txBody>
          <a:bodyPr/>
          <a:lstStyle/>
          <a:p>
            <a:r>
              <a:rPr lang="cs-CZ"/>
              <a:t>27.11.2024</a:t>
            </a:r>
          </a:p>
        </p:txBody>
      </p:sp>
      <p:sp>
        <p:nvSpPr>
          <p:cNvPr id="8" name="Zástupný symbol pro zápatí 7">
            <a:extLst>
              <a:ext uri="{FF2B5EF4-FFF2-40B4-BE49-F238E27FC236}">
                <a16:creationId xmlns:a16="http://schemas.microsoft.com/office/drawing/2014/main" id="{84C08CC6-F0AE-1C32-AB1A-9F9F6C8F213C}"/>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5728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
                                        <p:tgtEl>
                                          <p:spTgt spid="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4" grpId="0"/>
      <p:bldP spid="18" grpId="0"/>
      <p:bldP spid="19" grpId="0"/>
      <p:bldP spid="20" grpId="0"/>
      <p:bldP spid="22" grpId="0"/>
      <p:bldP spid="23"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ovéPole 2">
                <a:extLst>
                  <a:ext uri="{FF2B5EF4-FFF2-40B4-BE49-F238E27FC236}">
                    <a16:creationId xmlns:a16="http://schemas.microsoft.com/office/drawing/2014/main" id="{1DAD9539-E186-9D0F-DF7E-B789C5839569}"/>
                  </a:ext>
                </a:extLst>
              </p:cNvPr>
              <p:cNvSpPr txBox="1"/>
              <p:nvPr/>
            </p:nvSpPr>
            <p:spPr>
              <a:xfrm>
                <a:off x="339600" y="2360645"/>
                <a:ext cx="8464800" cy="1020279"/>
              </a:xfrm>
              <a:prstGeom prst="rect">
                <a:avLst/>
              </a:prstGeom>
              <a:noFill/>
            </p:spPr>
            <p:txBody>
              <a:bodyPr wrap="square">
                <a:spAutoFit/>
              </a:bodyPr>
              <a:lstStyle/>
              <a:p>
                <a:pPr algn="l"/>
                <a:r>
                  <a:rPr lang="cs-CZ" sz="2000" b="1" i="1" u="none" strike="noStrike" baseline="0" dirty="0" err="1">
                    <a:solidFill>
                      <a:srgbClr val="FF0000"/>
                    </a:solidFill>
                    <a:latin typeface="Arial" panose="020B0604020202020204" pitchFamily="34" charset="0"/>
                    <a:cs typeface="Arial" panose="020B0604020202020204" pitchFamily="34" charset="0"/>
                  </a:rPr>
                  <a:t>th</a:t>
                </a:r>
                <a:r>
                  <a:rPr lang="en-US" sz="2000" b="1" i="1" u="none" strike="noStrike" baseline="0" dirty="0">
                    <a:solidFill>
                      <a:srgbClr val="FF0000"/>
                    </a:solidFill>
                    <a:latin typeface="Arial" panose="020B0604020202020204" pitchFamily="34" charset="0"/>
                    <a:cs typeface="Arial" panose="020B0604020202020204" pitchFamily="34" charset="0"/>
                  </a:rPr>
                  <a:t>e charge of the electron is not concentrated</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in a point, but is spread out through the whole space, </a:t>
                </a:r>
                <a:r>
                  <a:rPr lang="en-US" sz="2000" b="1" i="1" u="none" strike="noStrike" baseline="0" dirty="0" err="1">
                    <a:solidFill>
                      <a:srgbClr val="FF0000"/>
                    </a:solidFill>
                    <a:latin typeface="Arial" panose="020B0604020202020204" pitchFamily="34" charset="0"/>
                    <a:cs typeface="Arial" panose="020B0604020202020204" pitchFamily="34" charset="0"/>
                  </a:rPr>
                  <a:t>proportio</a:t>
                </a:r>
                <a:r>
                  <a:rPr lang="cs-CZ" sz="2000" b="1" i="1" u="none" strike="noStrike" baseline="0" dirty="0">
                    <a:solidFill>
                      <a:srgbClr val="FF0000"/>
                    </a:solidFill>
                    <a:latin typeface="Arial" panose="020B0604020202020204" pitchFamily="34" charset="0"/>
                    <a:cs typeface="Arial" panose="020B0604020202020204" pitchFamily="34" charset="0"/>
                  </a:rPr>
                  <a:t>n</a:t>
                </a:r>
                <a:r>
                  <a:rPr lang="en-US" sz="2000" b="1" i="1" u="none" strike="noStrike" baseline="0" dirty="0">
                    <a:solidFill>
                      <a:srgbClr val="FF0000"/>
                    </a:solidFill>
                    <a:latin typeface="Arial" panose="020B0604020202020204" pitchFamily="34" charset="0"/>
                    <a:cs typeface="Arial" panose="020B0604020202020204" pitchFamily="34" charset="0"/>
                  </a:rPr>
                  <a:t>al to the quantity </a:t>
                </a:r>
                <a14:m>
                  <m:oMath xmlns:m="http://schemas.openxmlformats.org/officeDocument/2006/math">
                    <m:r>
                      <a:rPr lang="en-US" sz="2000" b="1" i="1" u="none" strike="noStrike" baseline="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𝝍</m:t>
                    </m:r>
                    <m:acc>
                      <m:accPr>
                        <m:chr m:val="̅"/>
                        <m:ctrlPr>
                          <a:rPr lang="en-US" sz="2000" b="1" i="1" u="none" strike="noStrike" baseline="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ctrlPr>
                      </m:accPr>
                      <m:e>
                        <m:r>
                          <a:rPr lang="en-US" sz="2000" b="1" i="1" u="none" strike="noStrike" baseline="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𝝍</m:t>
                        </m:r>
                        <m:r>
                          <a:rPr lang="cs-CZ" sz="2000" b="1" i="1" u="none" strike="noStrike" baseline="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e>
                    </m:acc>
                  </m:oMath>
                </a14:m>
                <a:endParaRPr lang="en-US" sz="2000" b="1" i="1" dirty="0">
                  <a:latin typeface="Arial" panose="020B0604020202020204" pitchFamily="34" charset="0"/>
                  <a:cs typeface="Arial" panose="020B0604020202020204" pitchFamily="34" charset="0"/>
                </a:endParaRPr>
              </a:p>
            </p:txBody>
          </p:sp>
        </mc:Choice>
        <mc:Fallback xmlns="">
          <p:sp>
            <p:nvSpPr>
              <p:cNvPr id="3" name="TextovéPole 2">
                <a:extLst>
                  <a:ext uri="{FF2B5EF4-FFF2-40B4-BE49-F238E27FC236}">
                    <a16:creationId xmlns:a16="http://schemas.microsoft.com/office/drawing/2014/main" id="{1DAD9539-E186-9D0F-DF7E-B789C5839569}"/>
                  </a:ext>
                </a:extLst>
              </p:cNvPr>
              <p:cNvSpPr txBox="1">
                <a:spLocks noRot="1" noChangeAspect="1" noMove="1" noResize="1" noEditPoints="1" noAdjustHandles="1" noChangeArrowheads="1" noChangeShapeType="1" noTextEdit="1"/>
              </p:cNvSpPr>
              <p:nvPr/>
            </p:nvSpPr>
            <p:spPr>
              <a:xfrm>
                <a:off x="339600" y="2360645"/>
                <a:ext cx="8464800" cy="1020279"/>
              </a:xfrm>
              <a:prstGeom prst="rect">
                <a:avLst/>
              </a:prstGeom>
              <a:blipFill>
                <a:blip r:embed="rId2"/>
                <a:stretch>
                  <a:fillRect l="-793" t="-2381" b="-5357"/>
                </a:stretch>
              </a:blipFill>
            </p:spPr>
            <p:txBody>
              <a:bodyPr/>
              <a:lstStyle/>
              <a:p>
                <a:r>
                  <a:rPr lang="en-AU">
                    <a:noFill/>
                  </a:rPr>
                  <a:t> </a:t>
                </a:r>
              </a:p>
            </p:txBody>
          </p:sp>
        </mc:Fallback>
      </mc:AlternateContent>
      <p:pic>
        <p:nvPicPr>
          <p:cNvPr id="4" name="Obrázek 3">
            <a:extLst>
              <a:ext uri="{FF2B5EF4-FFF2-40B4-BE49-F238E27FC236}">
                <a16:creationId xmlns:a16="http://schemas.microsoft.com/office/drawing/2014/main" id="{01AE8E34-79A7-A91F-8F5D-82B7C26FC451}"/>
              </a:ext>
            </a:extLst>
          </p:cNvPr>
          <p:cNvPicPr>
            <a:picLocks noChangeAspect="1"/>
          </p:cNvPicPr>
          <p:nvPr/>
        </p:nvPicPr>
        <p:blipFill>
          <a:blip r:embed="rId3"/>
          <a:stretch>
            <a:fillRect/>
          </a:stretch>
        </p:blipFill>
        <p:spPr>
          <a:xfrm>
            <a:off x="1082610" y="1170487"/>
            <a:ext cx="6256927" cy="480577"/>
          </a:xfrm>
          <a:prstGeom prst="rect">
            <a:avLst/>
          </a:prstGeom>
        </p:spPr>
      </p:pic>
      <p:pic>
        <p:nvPicPr>
          <p:cNvPr id="5" name="Obrázek 4">
            <a:extLst>
              <a:ext uri="{FF2B5EF4-FFF2-40B4-BE49-F238E27FC236}">
                <a16:creationId xmlns:a16="http://schemas.microsoft.com/office/drawing/2014/main" id="{E3330860-B19C-D7E1-3E4E-2BADADC8EEF9}"/>
              </a:ext>
            </a:extLst>
          </p:cNvPr>
          <p:cNvPicPr>
            <a:picLocks noChangeAspect="1"/>
          </p:cNvPicPr>
          <p:nvPr/>
        </p:nvPicPr>
        <p:blipFill>
          <a:blip r:embed="rId4"/>
          <a:stretch>
            <a:fillRect/>
          </a:stretch>
        </p:blipFill>
        <p:spPr>
          <a:xfrm>
            <a:off x="1243835" y="1677959"/>
            <a:ext cx="5934476" cy="746997"/>
          </a:xfrm>
          <a:prstGeom prst="rect">
            <a:avLst/>
          </a:prstGeom>
        </p:spPr>
      </p:pic>
      <p:sp>
        <p:nvSpPr>
          <p:cNvPr id="6" name="TextovéPole 5">
            <a:extLst>
              <a:ext uri="{FF2B5EF4-FFF2-40B4-BE49-F238E27FC236}">
                <a16:creationId xmlns:a16="http://schemas.microsoft.com/office/drawing/2014/main" id="{74B42868-C282-6563-2F0A-265509269E41}"/>
              </a:ext>
            </a:extLst>
          </p:cNvPr>
          <p:cNvSpPr txBox="1"/>
          <p:nvPr/>
        </p:nvSpPr>
        <p:spPr>
          <a:xfrm>
            <a:off x="339600" y="133878"/>
            <a:ext cx="8464800" cy="1015663"/>
          </a:xfrm>
          <a:prstGeom prst="rect">
            <a:avLst/>
          </a:prstGeom>
          <a:noFill/>
        </p:spPr>
        <p:txBody>
          <a:bodyPr wrap="square" rtlCol="0">
            <a:spAutoFit/>
          </a:bodyPr>
          <a:lstStyle/>
          <a:p>
            <a:r>
              <a:rPr lang="en-IE" sz="2000" dirty="0">
                <a:latin typeface="Arial" panose="020B0604020202020204" pitchFamily="34" charset="0"/>
                <a:cs typeface="Arial" panose="020B0604020202020204" pitchFamily="34" charset="0"/>
              </a:rPr>
              <a:t>Schrödinger</a:t>
            </a:r>
            <a:r>
              <a:rPr lang="cs-CZ" sz="2000" dirty="0">
                <a:latin typeface="Arial" panose="020B0604020202020204" pitchFamily="34" charset="0"/>
                <a:cs typeface="Arial" panose="020B0604020202020204" pitchFamily="34" charset="0"/>
              </a:rPr>
              <a:t>‘s </a:t>
            </a:r>
            <a:r>
              <a:rPr lang="cs-CZ" sz="2000" dirty="0" err="1">
                <a:latin typeface="Arial" panose="020B0604020202020204" pitchFamily="34" charset="0"/>
                <a:cs typeface="Arial" panose="020B0604020202020204" pitchFamily="34" charset="0"/>
              </a:rPr>
              <a:t>view</a:t>
            </a:r>
            <a:r>
              <a:rPr lang="cs-CZ" sz="2000" dirty="0">
                <a:latin typeface="Arial" panose="020B0604020202020204" pitchFamily="34" charset="0"/>
                <a:cs typeface="Arial" panose="020B0604020202020204" pitchFamily="34" charset="0"/>
              </a:rPr>
              <a:t> on</a:t>
            </a:r>
            <a:r>
              <a:rPr lang="en-IE" sz="2000" dirty="0">
                <a:latin typeface="Arial" panose="020B0604020202020204" pitchFamily="34" charset="0"/>
                <a:cs typeface="Arial" panose="020B0604020202020204" pitchFamily="34" charset="0"/>
              </a:rPr>
              <a:t> </a:t>
            </a:r>
            <a:r>
              <a:rPr lang="en-IE" sz="2000" b="1" dirty="0">
                <a:solidFill>
                  <a:srgbClr val="0033CC"/>
                </a:solidFill>
                <a:latin typeface="Arial" panose="020B0604020202020204" pitchFamily="34" charset="0"/>
                <a:cs typeface="Arial" panose="020B0604020202020204" pitchFamily="34" charset="0"/>
              </a:rPr>
              <a:t>physical interpretation of wave functions</a:t>
            </a:r>
            <a:r>
              <a:rPr lang="cs-CZ" sz="2000" b="1" dirty="0">
                <a:solidFill>
                  <a:srgbClr val="0033CC"/>
                </a:solidFill>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is</a:t>
            </a:r>
            <a:r>
              <a:rPr lang="en-IE"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expressed</a:t>
            </a:r>
            <a:r>
              <a:rPr lang="cs-CZ" sz="2000" b="1" dirty="0">
                <a:solidFill>
                  <a:srgbClr val="0033CC"/>
                </a:solidFill>
                <a:latin typeface="Arial" panose="020B0604020202020204" pitchFamily="34" charset="0"/>
                <a:cs typeface="Arial" panose="020B0604020202020204" pitchFamily="34" charset="0"/>
              </a:rPr>
              <a:t> in</a:t>
            </a:r>
            <a:r>
              <a:rPr lang="en-IE"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his </a:t>
            </a:r>
            <a:r>
              <a:rPr lang="cs-CZ" sz="2000" dirty="0" err="1">
                <a:latin typeface="Arial" panose="020B0604020202020204" pitchFamily="34" charset="0"/>
                <a:cs typeface="Arial" panose="020B0604020202020204" pitchFamily="34" charset="0"/>
              </a:rPr>
              <a:t>summary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paper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September</a:t>
            </a:r>
            <a:r>
              <a:rPr lang="cs-CZ" sz="2000" dirty="0">
                <a:latin typeface="Arial" panose="020B0604020202020204" pitchFamily="34" charset="0"/>
                <a:cs typeface="Arial" panose="020B0604020202020204" pitchFamily="34" charset="0"/>
              </a:rPr>
              <a:t> 3, </a:t>
            </a:r>
            <a:r>
              <a:rPr lang="cs-CZ" sz="2000" dirty="0" err="1">
                <a:latin typeface="Arial" panose="020B0604020202020204" pitchFamily="34" charset="0"/>
                <a:cs typeface="Arial" panose="020B0604020202020204" pitchFamily="34" charset="0"/>
              </a:rPr>
              <a:t>which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appeared</a:t>
            </a:r>
            <a:r>
              <a:rPr lang="cs-CZ" sz="2000" dirty="0">
                <a:latin typeface="Arial" panose="020B0604020202020204" pitchFamily="34" charset="0"/>
                <a:cs typeface="Arial" panose="020B0604020202020204" pitchFamily="34" charset="0"/>
              </a:rPr>
              <a:t> in </a:t>
            </a:r>
            <a:r>
              <a:rPr lang="en-IE" sz="2000" dirty="0">
                <a:latin typeface="Arial" panose="020B0604020202020204" pitchFamily="34" charset="0"/>
                <a:cs typeface="Arial" panose="020B0604020202020204" pitchFamily="34" charset="0"/>
              </a:rPr>
              <a:t>December </a:t>
            </a:r>
            <a:r>
              <a:rPr lang="cs-CZ" sz="2000" dirty="0" err="1">
                <a:latin typeface="Arial" panose="020B0604020202020204" pitchFamily="34" charset="0"/>
                <a:cs typeface="Arial" panose="020B0604020202020204" pitchFamily="34" charset="0"/>
              </a:rPr>
              <a:t>issue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Physical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Review</a:t>
            </a:r>
            <a:endParaRPr lang="en-IE" sz="2000" dirty="0">
              <a:latin typeface="Arial" panose="020B0604020202020204" pitchFamily="34" charset="0"/>
              <a:cs typeface="Arial" panose="020B0604020202020204" pitchFamily="34" charset="0"/>
            </a:endParaRPr>
          </a:p>
        </p:txBody>
      </p:sp>
      <p:sp>
        <p:nvSpPr>
          <p:cNvPr id="9" name="TextovéPole 8">
            <a:extLst>
              <a:ext uri="{FF2B5EF4-FFF2-40B4-BE49-F238E27FC236}">
                <a16:creationId xmlns:a16="http://schemas.microsoft.com/office/drawing/2014/main" id="{9BB5F11D-96A1-CDC1-870A-383B0C118C03}"/>
              </a:ext>
            </a:extLst>
          </p:cNvPr>
          <p:cNvSpPr txBox="1"/>
          <p:nvPr/>
        </p:nvSpPr>
        <p:spPr>
          <a:xfrm>
            <a:off x="339600" y="3477077"/>
            <a:ext cx="8378063" cy="1323439"/>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In </a:t>
            </a:r>
            <a:r>
              <a:rPr lang="cs-CZ" sz="2000" dirty="0" err="1">
                <a:latin typeface="Arial" panose="020B0604020202020204" pitchFamily="34" charset="0"/>
                <a:cs typeface="Arial" panose="020B0604020202020204" pitchFamily="34" charset="0"/>
              </a:rPr>
              <a:t>other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words</a:t>
            </a:r>
            <a:r>
              <a:rPr lang="cs-CZ" sz="2000" dirty="0">
                <a:latin typeface="Arial" panose="020B0604020202020204" pitchFamily="34" charset="0"/>
                <a:cs typeface="Arial" panose="020B0604020202020204" pitchFamily="34" charset="0"/>
              </a:rPr>
              <a:t> he </a:t>
            </a:r>
            <a:r>
              <a:rPr lang="cs-CZ" sz="2000" dirty="0" err="1">
                <a:latin typeface="Arial" panose="020B0604020202020204" pitchFamily="34" charset="0"/>
                <a:cs typeface="Arial" panose="020B0604020202020204" pitchFamily="34" charset="0"/>
              </a:rPr>
              <a:t>interpreted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solution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his </a:t>
            </a:r>
            <a:r>
              <a:rPr lang="cs-CZ" sz="2000" dirty="0" err="1">
                <a:latin typeface="Arial" panose="020B0604020202020204" pitchFamily="34" charset="0"/>
                <a:cs typeface="Arial" panose="020B0604020202020204" pitchFamily="34" charset="0"/>
              </a:rPr>
              <a:t>equation</a:t>
            </a:r>
            <a:r>
              <a:rPr lang="cs-CZ" sz="2000" dirty="0">
                <a:latin typeface="Arial" panose="020B0604020202020204" pitchFamily="34" charset="0"/>
                <a:cs typeface="Arial" panose="020B0604020202020204" pitchFamily="34" charset="0"/>
              </a:rPr>
              <a:t> </a:t>
            </a:r>
            <a:r>
              <a:rPr lang="cs-CZ" sz="2000" b="1" u="sng" dirty="0">
                <a:solidFill>
                  <a:srgbClr val="0033CC"/>
                </a:solidFill>
                <a:latin typeface="Arial" panose="020B0604020202020204" pitchFamily="34" charset="0"/>
                <a:cs typeface="Arial" panose="020B0604020202020204" pitchFamily="34" charset="0"/>
              </a:rPr>
              <a:t>as </a:t>
            </a:r>
            <a:r>
              <a:rPr lang="cs-CZ" sz="2000" b="1" u="sng" dirty="0" err="1">
                <a:solidFill>
                  <a:srgbClr val="0033CC"/>
                </a:solidFill>
                <a:latin typeface="Arial" panose="020B0604020202020204" pitchFamily="34" charset="0"/>
                <a:cs typeface="Arial" panose="020B0604020202020204" pitchFamily="34" charset="0"/>
              </a:rPr>
              <a:t>real</a:t>
            </a:r>
            <a:r>
              <a:rPr lang="cs-CZ" sz="2000" b="1" u="sng" dirty="0">
                <a:solidFill>
                  <a:srgbClr val="0033CC"/>
                </a:solidFill>
                <a:latin typeface="Arial" panose="020B0604020202020204" pitchFamily="34" charset="0"/>
                <a:cs typeface="Arial" panose="020B0604020202020204" pitchFamily="34" charset="0"/>
              </a:rPr>
              <a:t> </a:t>
            </a:r>
            <a:r>
              <a:rPr lang="cs-CZ" sz="2000" b="1" u="sng" dirty="0" err="1">
                <a:solidFill>
                  <a:srgbClr val="0033CC"/>
                </a:solidFill>
                <a:latin typeface="Arial" panose="020B0604020202020204" pitchFamily="34" charset="0"/>
                <a:cs typeface="Arial" panose="020B0604020202020204" pitchFamily="34" charset="0"/>
              </a:rPr>
              <a:t>matter</a:t>
            </a:r>
            <a:r>
              <a:rPr lang="cs-CZ" sz="2000" b="1" u="sng" dirty="0">
                <a:solidFill>
                  <a:srgbClr val="0033CC"/>
                </a:solidFill>
                <a:latin typeface="Arial" panose="020B0604020202020204" pitchFamily="34" charset="0"/>
                <a:cs typeface="Arial" panose="020B0604020202020204" pitchFamily="34" charset="0"/>
              </a:rPr>
              <a:t> </a:t>
            </a:r>
          </a:p>
          <a:p>
            <a:r>
              <a:rPr lang="cs-CZ" sz="2000" b="1" u="sng" dirty="0" err="1">
                <a:solidFill>
                  <a:srgbClr val="0033CC"/>
                </a:solidFill>
                <a:latin typeface="Arial" panose="020B0604020202020204" pitchFamily="34" charset="0"/>
                <a:cs typeface="Arial" panose="020B0604020202020204" pitchFamily="34" charset="0"/>
              </a:rPr>
              <a:t>waves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similar</a:t>
            </a:r>
            <a:r>
              <a:rPr lang="cs-CZ" sz="2000" dirty="0">
                <a:latin typeface="Arial" panose="020B0604020202020204" pitchFamily="34" charset="0"/>
                <a:cs typeface="Arial" panose="020B0604020202020204" pitchFamily="34" charset="0"/>
              </a:rPr>
              <a:t> to </a:t>
            </a:r>
            <a:r>
              <a:rPr lang="cs-CZ" sz="2000" dirty="0" err="1">
                <a:latin typeface="Arial" panose="020B0604020202020204" pitchFamily="34" charset="0"/>
                <a:cs typeface="Arial" panose="020B0604020202020204" pitchFamily="34" charset="0"/>
              </a:rPr>
              <a:t>acoustic</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waves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This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interprertation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was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shown</a:t>
            </a:r>
            <a:r>
              <a:rPr lang="cs-CZ" sz="2000" b="1" dirty="0">
                <a:solidFill>
                  <a:srgbClr val="0033CC"/>
                </a:solidFill>
                <a:latin typeface="Arial" panose="020B0604020202020204" pitchFamily="34" charset="0"/>
                <a:cs typeface="Arial" panose="020B0604020202020204" pitchFamily="34" charset="0"/>
              </a:rPr>
              <a:t> by Born to </a:t>
            </a:r>
            <a:r>
              <a:rPr lang="cs-CZ" sz="2000" b="1" dirty="0" err="1">
                <a:solidFill>
                  <a:srgbClr val="0033CC"/>
                </a:solidFill>
                <a:latin typeface="Arial" panose="020B0604020202020204" pitchFamily="34" charset="0"/>
                <a:cs typeface="Arial" panose="020B0604020202020204" pitchFamily="34" charset="0"/>
              </a:rPr>
              <a:t>be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untenable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exprerimentally</a:t>
            </a:r>
            <a:r>
              <a:rPr lang="cs-CZ" sz="2000" b="1" dirty="0">
                <a:solidFill>
                  <a:srgbClr val="0033CC"/>
                </a:solidFill>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as </a:t>
            </a:r>
            <a:r>
              <a:rPr lang="cs-CZ" sz="2000" dirty="0" err="1">
                <a:latin typeface="Arial" panose="020B0604020202020204" pitchFamily="34" charset="0"/>
                <a:cs typeface="Arial" panose="020B0604020202020204" pitchFamily="34" charset="0"/>
              </a:rPr>
              <a:t>well</a:t>
            </a:r>
            <a:r>
              <a:rPr lang="cs-CZ" sz="2000" dirty="0">
                <a:latin typeface="Arial" panose="020B0604020202020204" pitchFamily="34" charset="0"/>
                <a:cs typeface="Arial" panose="020B0604020202020204" pitchFamily="34" charset="0"/>
              </a:rPr>
              <a:t> as </a:t>
            </a:r>
            <a:r>
              <a:rPr lang="cs-CZ" sz="2000" dirty="0" err="1">
                <a:latin typeface="Arial" panose="020B0604020202020204" pitchFamily="34" charset="0"/>
                <a:cs typeface="Arial" panose="020B0604020202020204" pitchFamily="34" charset="0"/>
              </a:rPr>
              <a:t>theoretically</a:t>
            </a:r>
            <a:r>
              <a:rPr lang="cs-CZ" sz="2000" dirty="0">
                <a:latin typeface="Arial" panose="020B0604020202020204" pitchFamily="34" charset="0"/>
                <a:cs typeface="Arial" panose="020B0604020202020204" pitchFamily="34" charset="0"/>
              </a:rPr>
              <a:t>, but </a:t>
            </a:r>
            <a:r>
              <a:rPr lang="en-IE" sz="2000" dirty="0">
                <a:latin typeface="Arial" panose="020B0604020202020204" pitchFamily="34" charset="0"/>
                <a:cs typeface="Arial" panose="020B0604020202020204" pitchFamily="34" charset="0"/>
              </a:rPr>
              <a:t>Schrödinger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stood</a:t>
            </a:r>
            <a:r>
              <a:rPr lang="cs-CZ" sz="2000" dirty="0">
                <a:latin typeface="Arial" panose="020B0604020202020204" pitchFamily="34" charset="0"/>
                <a:cs typeface="Arial" panose="020B0604020202020204" pitchFamily="34" charset="0"/>
              </a:rPr>
              <a:t> by </a:t>
            </a:r>
            <a:r>
              <a:rPr lang="cs-CZ" sz="2000" dirty="0" err="1">
                <a:latin typeface="Arial" panose="020B0604020202020204" pitchFamily="34" charset="0"/>
                <a:cs typeface="Arial" panose="020B0604020202020204" pitchFamily="34" charset="0"/>
              </a:rPr>
              <a:t>it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throughout</a:t>
            </a:r>
            <a:r>
              <a:rPr lang="cs-CZ" sz="2000" dirty="0">
                <a:latin typeface="Arial" panose="020B0604020202020204" pitchFamily="34" charset="0"/>
                <a:cs typeface="Arial" panose="020B0604020202020204" pitchFamily="34" charset="0"/>
              </a:rPr>
              <a:t> his </a:t>
            </a:r>
            <a:r>
              <a:rPr lang="cs-CZ" sz="2000" dirty="0" err="1">
                <a:latin typeface="Arial" panose="020B0604020202020204" pitchFamily="34" charset="0"/>
                <a:cs typeface="Arial" panose="020B0604020202020204" pitchFamily="34" charset="0"/>
              </a:rPr>
              <a:t>life</a:t>
            </a:r>
            <a:r>
              <a:rPr lang="cs-CZ"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EF075BE3-CFEA-85EB-56EC-03C873805F9C}"/>
              </a:ext>
            </a:extLst>
          </p:cNvPr>
          <p:cNvSpPr>
            <a:spLocks noGrp="1"/>
          </p:cNvSpPr>
          <p:nvPr>
            <p:ph type="sldNum" sz="quarter" idx="12"/>
          </p:nvPr>
        </p:nvSpPr>
        <p:spPr/>
        <p:txBody>
          <a:bodyPr/>
          <a:lstStyle/>
          <a:p>
            <a:fld id="{E32C4829-0E20-40A4-81C2-06447E714AD2}" type="slidenum">
              <a:rPr lang="cs-CZ" smtClean="0"/>
              <a:t>49</a:t>
            </a:fld>
            <a:endParaRPr lang="cs-CZ"/>
          </a:p>
        </p:txBody>
      </p:sp>
      <p:sp>
        <p:nvSpPr>
          <p:cNvPr id="7" name="Zástupný symbol pro datum 6">
            <a:extLst>
              <a:ext uri="{FF2B5EF4-FFF2-40B4-BE49-F238E27FC236}">
                <a16:creationId xmlns:a16="http://schemas.microsoft.com/office/drawing/2014/main" id="{27EC207F-3A3D-7462-92F0-4E1F32633665}"/>
              </a:ext>
            </a:extLst>
          </p:cNvPr>
          <p:cNvSpPr>
            <a:spLocks noGrp="1"/>
          </p:cNvSpPr>
          <p:nvPr>
            <p:ph type="dt" sz="half" idx="10"/>
          </p:nvPr>
        </p:nvSpPr>
        <p:spPr/>
        <p:txBody>
          <a:bodyPr/>
          <a:lstStyle/>
          <a:p>
            <a:r>
              <a:rPr lang="cs-CZ"/>
              <a:t>27.11.2024</a:t>
            </a:r>
          </a:p>
        </p:txBody>
      </p:sp>
      <p:sp>
        <p:nvSpPr>
          <p:cNvPr id="8" name="Zástupný symbol pro zápatí 7">
            <a:extLst>
              <a:ext uri="{FF2B5EF4-FFF2-40B4-BE49-F238E27FC236}">
                <a16:creationId xmlns:a16="http://schemas.microsoft.com/office/drawing/2014/main" id="{7877FBA1-1407-5C63-7E6E-EDEDFCFA6DDF}"/>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803823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5FFD76D-4A49-B121-E40B-7463BFC9DC46}"/>
              </a:ext>
            </a:extLst>
          </p:cNvPr>
          <p:cNvSpPr txBox="1"/>
          <p:nvPr/>
        </p:nvSpPr>
        <p:spPr>
          <a:xfrm>
            <a:off x="1839952" y="372664"/>
            <a:ext cx="5912196" cy="707886"/>
          </a:xfrm>
          <a:prstGeom prst="rect">
            <a:avLst/>
          </a:prstGeom>
          <a:noFill/>
        </p:spPr>
        <p:txBody>
          <a:bodyPr wrap="none" rtlCol="0">
            <a:spAutoFit/>
          </a:bodyPr>
          <a:lstStyle/>
          <a:p>
            <a:r>
              <a:rPr lang="cs-CZ" sz="4000" b="1" dirty="0">
                <a:solidFill>
                  <a:srgbClr val="0033CC"/>
                </a:solidFill>
                <a:latin typeface="Arial" panose="020B0604020202020204" pitchFamily="34" charset="0"/>
                <a:cs typeface="Arial" panose="020B0604020202020204" pitchFamily="34" charset="0"/>
              </a:rPr>
              <a:t>Max Planck</a:t>
            </a:r>
            <a:r>
              <a:rPr lang="cs-CZ" altLang="cs-CZ" sz="4000" b="1" dirty="0">
                <a:solidFill>
                  <a:srgbClr val="0000FF"/>
                </a:solidFill>
                <a:latin typeface="Microsoft Sans Serif" panose="020B0604020202020204" pitchFamily="34" charset="0"/>
              </a:rPr>
              <a:t> </a:t>
            </a:r>
            <a:r>
              <a:rPr lang="cs-CZ" altLang="cs-CZ" sz="4000" b="1" dirty="0">
                <a:solidFill>
                  <a:srgbClr val="0000FF"/>
                </a:solidFill>
                <a:latin typeface="Arial" panose="020B0604020202020204" pitchFamily="34" charset="0"/>
                <a:cs typeface="Arial" panose="020B0604020202020204" pitchFamily="34" charset="0"/>
              </a:rPr>
              <a:t>(1858-1947)</a:t>
            </a:r>
            <a:endParaRPr lang="cs-CZ" sz="4000" b="1" dirty="0">
              <a:solidFill>
                <a:srgbClr val="0033CC"/>
              </a:solidFill>
              <a:latin typeface="Arial" panose="020B0604020202020204" pitchFamily="34" charset="0"/>
              <a:cs typeface="Arial" panose="020B0604020202020204" pitchFamily="34" charset="0"/>
            </a:endParaRPr>
          </a:p>
        </p:txBody>
      </p:sp>
      <p:pic>
        <p:nvPicPr>
          <p:cNvPr id="3" name="Obrázek 2" descr="Obsah obrázku Lidská tvář, osoba, portrét, Retro styl&#10;&#10;Popis byl vytvořen automaticky">
            <a:extLst>
              <a:ext uri="{FF2B5EF4-FFF2-40B4-BE49-F238E27FC236}">
                <a16:creationId xmlns:a16="http://schemas.microsoft.com/office/drawing/2014/main" id="{1B1C8B3B-CC49-9EE3-6DFC-8561CEF8B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035" y="1594014"/>
            <a:ext cx="3479180" cy="4982022"/>
          </a:xfrm>
          <a:prstGeom prst="rect">
            <a:avLst/>
          </a:prstGeom>
        </p:spPr>
      </p:pic>
      <p:pic>
        <p:nvPicPr>
          <p:cNvPr id="4" name="Obrázek 3" descr="Obsah obrázku osoba, Lidská tvář, oblečení, portrét&#10;&#10;Popis byl vytvořen automaticky">
            <a:extLst>
              <a:ext uri="{FF2B5EF4-FFF2-40B4-BE49-F238E27FC236}">
                <a16:creationId xmlns:a16="http://schemas.microsoft.com/office/drawing/2014/main" id="{1B7CB6C4-5054-2235-48AA-9298454FD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594014"/>
            <a:ext cx="3949965" cy="4991320"/>
          </a:xfrm>
          <a:prstGeom prst="rect">
            <a:avLst/>
          </a:prstGeom>
        </p:spPr>
      </p:pic>
      <p:sp>
        <p:nvSpPr>
          <p:cNvPr id="7" name="TextovéPole 6">
            <a:extLst>
              <a:ext uri="{FF2B5EF4-FFF2-40B4-BE49-F238E27FC236}">
                <a16:creationId xmlns:a16="http://schemas.microsoft.com/office/drawing/2014/main" id="{35FFBE5B-C987-53B1-F00C-3487A7A46CC0}"/>
              </a:ext>
            </a:extLst>
          </p:cNvPr>
          <p:cNvSpPr txBox="1"/>
          <p:nvPr/>
        </p:nvSpPr>
        <p:spPr>
          <a:xfrm>
            <a:off x="1292679" y="5263986"/>
            <a:ext cx="870751" cy="461665"/>
          </a:xfrm>
          <a:prstGeom prst="rect">
            <a:avLst/>
          </a:prstGeom>
          <a:noFill/>
        </p:spPr>
        <p:txBody>
          <a:bodyPr wrap="none" rtlCol="0">
            <a:spAutoFit/>
          </a:bodyPr>
          <a:lstStyle/>
          <a:p>
            <a:r>
              <a:rPr lang="cs-CZ" sz="2400" b="1" dirty="0">
                <a:solidFill>
                  <a:schemeClr val="bg1"/>
                </a:solidFill>
                <a:latin typeface="Arial" panose="020B0604020202020204" pitchFamily="34" charset="0"/>
                <a:cs typeface="Arial" panose="020B0604020202020204" pitchFamily="34" charset="0"/>
              </a:rPr>
              <a:t>1878</a:t>
            </a:r>
            <a:endParaRPr lang="en-GB" sz="2400" b="1" dirty="0">
              <a:solidFill>
                <a:schemeClr val="bg1"/>
              </a:solidFill>
              <a:latin typeface="Arial" panose="020B0604020202020204" pitchFamily="34" charset="0"/>
              <a:cs typeface="Arial" panose="020B0604020202020204" pitchFamily="34" charset="0"/>
            </a:endParaRPr>
          </a:p>
        </p:txBody>
      </p:sp>
      <p:sp>
        <p:nvSpPr>
          <p:cNvPr id="9" name="TextovéPole 8">
            <a:extLst>
              <a:ext uri="{FF2B5EF4-FFF2-40B4-BE49-F238E27FC236}">
                <a16:creationId xmlns:a16="http://schemas.microsoft.com/office/drawing/2014/main" id="{BC488B0C-BFA6-7762-6AC2-1191315450D1}"/>
              </a:ext>
            </a:extLst>
          </p:cNvPr>
          <p:cNvSpPr txBox="1"/>
          <p:nvPr/>
        </p:nvSpPr>
        <p:spPr>
          <a:xfrm>
            <a:off x="7056496" y="5263986"/>
            <a:ext cx="870751" cy="461665"/>
          </a:xfrm>
          <a:prstGeom prst="rect">
            <a:avLst/>
          </a:prstGeom>
          <a:noFill/>
        </p:spPr>
        <p:txBody>
          <a:bodyPr wrap="none" rtlCol="0">
            <a:spAutoFit/>
          </a:bodyPr>
          <a:lstStyle/>
          <a:p>
            <a:r>
              <a:rPr lang="cs-CZ" sz="2400" b="1" dirty="0">
                <a:solidFill>
                  <a:schemeClr val="bg1"/>
                </a:solidFill>
                <a:latin typeface="Arial" panose="020B0604020202020204" pitchFamily="34" charset="0"/>
                <a:cs typeface="Arial" panose="020B0604020202020204" pitchFamily="34" charset="0"/>
              </a:rPr>
              <a:t>1938</a:t>
            </a:r>
            <a:endParaRPr lang="en-GB" sz="2400" b="1" dirty="0">
              <a:solidFill>
                <a:schemeClr val="bg1"/>
              </a:solidFill>
              <a:latin typeface="Arial" panose="020B0604020202020204" pitchFamily="34" charset="0"/>
              <a:cs typeface="Arial" panose="020B0604020202020204" pitchFamily="34" charset="0"/>
            </a:endParaRPr>
          </a:p>
        </p:txBody>
      </p:sp>
      <p:sp>
        <p:nvSpPr>
          <p:cNvPr id="5" name="Zástupný symbol pro číslo snímku 4">
            <a:extLst>
              <a:ext uri="{FF2B5EF4-FFF2-40B4-BE49-F238E27FC236}">
                <a16:creationId xmlns:a16="http://schemas.microsoft.com/office/drawing/2014/main" id="{88755A71-A763-9EE5-33D7-789A1A6802E3}"/>
              </a:ext>
            </a:extLst>
          </p:cNvPr>
          <p:cNvSpPr>
            <a:spLocks noGrp="1"/>
          </p:cNvSpPr>
          <p:nvPr>
            <p:ph type="sldNum" sz="quarter" idx="12"/>
          </p:nvPr>
        </p:nvSpPr>
        <p:spPr/>
        <p:txBody>
          <a:bodyPr/>
          <a:lstStyle/>
          <a:p>
            <a:fld id="{E32C4829-0E20-40A4-81C2-06447E714AD2}" type="slidenum">
              <a:rPr lang="cs-CZ" smtClean="0"/>
              <a:t>5</a:t>
            </a:fld>
            <a:endParaRPr lang="cs-CZ"/>
          </a:p>
        </p:txBody>
      </p:sp>
      <p:sp>
        <p:nvSpPr>
          <p:cNvPr id="6" name="Zástupný symbol pro datum 5">
            <a:extLst>
              <a:ext uri="{FF2B5EF4-FFF2-40B4-BE49-F238E27FC236}">
                <a16:creationId xmlns:a16="http://schemas.microsoft.com/office/drawing/2014/main" id="{1B70047E-0827-6C24-6538-54C4ECCDE3EC}"/>
              </a:ext>
            </a:extLst>
          </p:cNvPr>
          <p:cNvSpPr>
            <a:spLocks noGrp="1"/>
          </p:cNvSpPr>
          <p:nvPr>
            <p:ph type="dt" sz="half" idx="10"/>
          </p:nvPr>
        </p:nvSpPr>
        <p:spPr/>
        <p:txBody>
          <a:bodyPr/>
          <a:lstStyle/>
          <a:p>
            <a:r>
              <a:rPr lang="cs-CZ"/>
              <a:t>27.11.2024</a:t>
            </a:r>
          </a:p>
        </p:txBody>
      </p:sp>
      <p:sp>
        <p:nvSpPr>
          <p:cNvPr id="8" name="Zástupný symbol pro zápatí 7">
            <a:extLst>
              <a:ext uri="{FF2B5EF4-FFF2-40B4-BE49-F238E27FC236}">
                <a16:creationId xmlns:a16="http://schemas.microsoft.com/office/drawing/2014/main" id="{B35C6D90-D6B0-8684-A8A9-153CEB9A95D9}"/>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2759067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01E49D5-62E3-A2E9-E1C1-0AA4FF2565B7}"/>
              </a:ext>
            </a:extLst>
          </p:cNvPr>
          <p:cNvSpPr txBox="1"/>
          <p:nvPr/>
        </p:nvSpPr>
        <p:spPr>
          <a:xfrm>
            <a:off x="1219244" y="227698"/>
            <a:ext cx="7311617" cy="707886"/>
          </a:xfrm>
          <a:prstGeom prst="rect">
            <a:avLst/>
          </a:prstGeom>
          <a:noFill/>
        </p:spPr>
        <p:txBody>
          <a:bodyPr wrap="none" rtlCol="0">
            <a:spAutoFit/>
          </a:bodyPr>
          <a:lstStyle/>
          <a:p>
            <a:r>
              <a:rPr lang="cs-CZ" sz="4000" b="1" dirty="0">
                <a:solidFill>
                  <a:srgbClr val="0033CC"/>
                </a:solidFill>
                <a:latin typeface="Arial" panose="020B0604020202020204" pitchFamily="34" charset="0"/>
                <a:cs typeface="Arial" panose="020B0604020202020204" pitchFamily="34" charset="0"/>
              </a:rPr>
              <a:t>Clinton </a:t>
            </a:r>
            <a:r>
              <a:rPr lang="cs-CZ" sz="4000" b="1" dirty="0" err="1">
                <a:solidFill>
                  <a:srgbClr val="0033CC"/>
                </a:solidFill>
                <a:latin typeface="Arial" panose="020B0604020202020204" pitchFamily="34" charset="0"/>
                <a:cs typeface="Arial" panose="020B0604020202020204" pitchFamily="34" charset="0"/>
              </a:rPr>
              <a:t>Davisson</a:t>
            </a:r>
            <a:r>
              <a:rPr lang="cs-CZ" sz="4000" b="1" dirty="0">
                <a:solidFill>
                  <a:srgbClr val="0033CC"/>
                </a:solidFill>
                <a:latin typeface="Arial" panose="020B0604020202020204" pitchFamily="34" charset="0"/>
                <a:cs typeface="Arial" panose="020B0604020202020204" pitchFamily="34" charset="0"/>
              </a:rPr>
              <a:t> (1881-1958)</a:t>
            </a:r>
          </a:p>
        </p:txBody>
      </p:sp>
      <p:pic>
        <p:nvPicPr>
          <p:cNvPr id="4" name="Obrázek 3" descr="Obsah obrázku Lidská tvář, muž, portrét, oblečení&#10;&#10;Popis byl vytvořen automaticky">
            <a:extLst>
              <a:ext uri="{FF2B5EF4-FFF2-40B4-BE49-F238E27FC236}">
                <a16:creationId xmlns:a16="http://schemas.microsoft.com/office/drawing/2014/main" id="{434FF804-E78F-83AE-B934-4AEF1EFD8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146" y="1099577"/>
            <a:ext cx="3544861" cy="5553307"/>
          </a:xfrm>
          <a:prstGeom prst="rect">
            <a:avLst/>
          </a:prstGeom>
        </p:spPr>
      </p:pic>
      <p:pic>
        <p:nvPicPr>
          <p:cNvPr id="12" name="Obrázek 11" descr="Obsah obrázku Lidská tvář, portrét, osoba, oblečení&#10;&#10;Popis byl vytvořen automaticky">
            <a:extLst>
              <a:ext uri="{FF2B5EF4-FFF2-40B4-BE49-F238E27FC236}">
                <a16:creationId xmlns:a16="http://schemas.microsoft.com/office/drawing/2014/main" id="{CA2C55F7-1E11-2360-2F23-75EC18216D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122161"/>
            <a:ext cx="3416704" cy="5508141"/>
          </a:xfrm>
          <a:prstGeom prst="rect">
            <a:avLst/>
          </a:prstGeom>
        </p:spPr>
      </p:pic>
      <p:sp>
        <p:nvSpPr>
          <p:cNvPr id="13" name="TextovéPole 12">
            <a:extLst>
              <a:ext uri="{FF2B5EF4-FFF2-40B4-BE49-F238E27FC236}">
                <a16:creationId xmlns:a16="http://schemas.microsoft.com/office/drawing/2014/main" id="{3955C3EA-CE20-5FA7-5A24-E6EC991DDAB1}"/>
              </a:ext>
            </a:extLst>
          </p:cNvPr>
          <p:cNvSpPr txBox="1"/>
          <p:nvPr/>
        </p:nvSpPr>
        <p:spPr>
          <a:xfrm>
            <a:off x="5134846" y="5806858"/>
            <a:ext cx="2291012" cy="461665"/>
          </a:xfrm>
          <a:prstGeom prst="rect">
            <a:avLst/>
          </a:prstGeom>
          <a:noFill/>
        </p:spPr>
        <p:txBody>
          <a:bodyPr wrap="none" rtlCol="0">
            <a:spAutoFit/>
          </a:bodyPr>
          <a:lstStyle/>
          <a:p>
            <a:r>
              <a:rPr lang="cs-CZ" sz="2400" b="1" dirty="0" err="1">
                <a:solidFill>
                  <a:schemeClr val="bg1"/>
                </a:solidFill>
                <a:latin typeface="Arial" panose="020B0604020202020204" pitchFamily="34" charset="0"/>
                <a:cs typeface="Arial" panose="020B0604020202020204" pitchFamily="34" charset="0"/>
              </a:rPr>
              <a:t>Lester</a:t>
            </a:r>
            <a:r>
              <a:rPr lang="cs-CZ" sz="2400" b="1" dirty="0">
                <a:solidFill>
                  <a:schemeClr val="bg1"/>
                </a:solidFill>
                <a:latin typeface="Arial" panose="020B0604020202020204" pitchFamily="34" charset="0"/>
                <a:cs typeface="Arial" panose="020B0604020202020204" pitchFamily="34" charset="0"/>
              </a:rPr>
              <a:t> </a:t>
            </a:r>
            <a:r>
              <a:rPr lang="cs-CZ" sz="2400" b="1" dirty="0" err="1">
                <a:solidFill>
                  <a:schemeClr val="bg1"/>
                </a:solidFill>
                <a:latin typeface="Arial" panose="020B0604020202020204" pitchFamily="34" charset="0"/>
                <a:cs typeface="Arial" panose="020B0604020202020204" pitchFamily="34" charset="0"/>
              </a:rPr>
              <a:t>Germer</a:t>
            </a:r>
            <a:endParaRPr lang="en-GB" sz="2400" b="1" dirty="0">
              <a:solidFill>
                <a:schemeClr val="bg1"/>
              </a:solidFill>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D94A2212-1260-BF55-BF8B-45C7288E3301}"/>
              </a:ext>
            </a:extLst>
          </p:cNvPr>
          <p:cNvSpPr>
            <a:spLocks noGrp="1"/>
          </p:cNvSpPr>
          <p:nvPr>
            <p:ph type="sldNum" sz="quarter" idx="12"/>
          </p:nvPr>
        </p:nvSpPr>
        <p:spPr/>
        <p:txBody>
          <a:bodyPr/>
          <a:lstStyle/>
          <a:p>
            <a:fld id="{E32C4829-0E20-40A4-81C2-06447E714AD2}" type="slidenum">
              <a:rPr lang="cs-CZ" smtClean="0"/>
              <a:t>50</a:t>
            </a:fld>
            <a:endParaRPr lang="cs-CZ"/>
          </a:p>
        </p:txBody>
      </p:sp>
      <p:sp>
        <p:nvSpPr>
          <p:cNvPr id="5" name="Zástupný symbol pro datum 4">
            <a:extLst>
              <a:ext uri="{FF2B5EF4-FFF2-40B4-BE49-F238E27FC236}">
                <a16:creationId xmlns:a16="http://schemas.microsoft.com/office/drawing/2014/main" id="{EFE04AB2-BC88-FDE2-18D1-D0150AE21735}"/>
              </a:ext>
            </a:extLst>
          </p:cNvPr>
          <p:cNvSpPr>
            <a:spLocks noGrp="1"/>
          </p:cNvSpPr>
          <p:nvPr>
            <p:ph type="dt" sz="half" idx="10"/>
          </p:nvPr>
        </p:nvSpPr>
        <p:spPr/>
        <p:txBody>
          <a:bodyPr/>
          <a:lstStyle/>
          <a:p>
            <a:r>
              <a:rPr lang="cs-CZ"/>
              <a:t>27.11.2024</a:t>
            </a:r>
          </a:p>
        </p:txBody>
      </p:sp>
      <p:sp>
        <p:nvSpPr>
          <p:cNvPr id="6" name="Zástupný symbol pro zápatí 5">
            <a:extLst>
              <a:ext uri="{FF2B5EF4-FFF2-40B4-BE49-F238E27FC236}">
                <a16:creationId xmlns:a16="http://schemas.microsoft.com/office/drawing/2014/main" id="{0DC4EB02-1B6B-88A4-AC52-251826B9740D}"/>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4480670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F1BDF6B-0499-1733-9335-551A26175645}"/>
              </a:ext>
            </a:extLst>
          </p:cNvPr>
          <p:cNvSpPr txBox="1"/>
          <p:nvPr/>
        </p:nvSpPr>
        <p:spPr>
          <a:xfrm>
            <a:off x="289931" y="49622"/>
            <a:ext cx="8854069" cy="769441"/>
          </a:xfrm>
          <a:prstGeom prst="rect">
            <a:avLst/>
          </a:prstGeom>
          <a:noFill/>
        </p:spPr>
        <p:txBody>
          <a:bodyPr wrap="square">
            <a:spAutoFit/>
          </a:bodyPr>
          <a:lstStyle/>
          <a:p>
            <a:pPr algn="ctr"/>
            <a:r>
              <a:rPr lang="cs-CZ" sz="2400" b="1" u="none" strike="noStrike" baseline="0" dirty="0">
                <a:solidFill>
                  <a:srgbClr val="0033CC"/>
                </a:solidFill>
                <a:latin typeface="Arial" panose="020B0604020202020204" pitchFamily="34" charset="0"/>
                <a:cs typeface="Arial" panose="020B0604020202020204" pitchFamily="34" charset="0"/>
              </a:rPr>
              <a:t>Clinton J. </a:t>
            </a:r>
            <a:r>
              <a:rPr lang="cs-CZ" sz="2400" b="1" u="none" strike="noStrike" baseline="0" dirty="0" err="1">
                <a:solidFill>
                  <a:srgbClr val="0033CC"/>
                </a:solidFill>
                <a:latin typeface="Arial" panose="020B0604020202020204" pitchFamily="34" charset="0"/>
                <a:cs typeface="Arial" panose="020B0604020202020204" pitchFamily="34" charset="0"/>
              </a:rPr>
              <a:t>Davisson</a:t>
            </a:r>
            <a:endParaRPr lang="cs-CZ" sz="2400" b="1" u="none" strike="noStrike" baseline="0" dirty="0">
              <a:solidFill>
                <a:srgbClr val="0033CC"/>
              </a:solidFill>
              <a:latin typeface="Arial" panose="020B0604020202020204" pitchFamily="34" charset="0"/>
              <a:cs typeface="Arial" panose="020B0604020202020204" pitchFamily="34" charset="0"/>
            </a:endParaRPr>
          </a:p>
          <a:p>
            <a:r>
              <a:rPr lang="en-US" sz="2000" b="1" u="none" strike="noStrike" baseline="0" dirty="0">
                <a:solidFill>
                  <a:srgbClr val="0033CC"/>
                </a:solidFill>
                <a:latin typeface="Arial" panose="020B0604020202020204" pitchFamily="34" charset="0"/>
                <a:cs typeface="Arial" panose="020B0604020202020204" pitchFamily="34" charset="0"/>
              </a:rPr>
              <a:t>The discovery of electron waves</a:t>
            </a:r>
            <a:r>
              <a:rPr lang="cs-CZ" sz="2000" b="1" u="none" strike="noStrike" baseline="0" dirty="0">
                <a:solidFill>
                  <a:srgbClr val="0033CC"/>
                </a:solidFill>
                <a:latin typeface="Arial" panose="020B0604020202020204" pitchFamily="34" charset="0"/>
                <a:cs typeface="Arial" panose="020B0604020202020204" pitchFamily="34" charset="0"/>
              </a:rPr>
              <a:t>, </a:t>
            </a:r>
            <a:r>
              <a:rPr lang="en-US" sz="2000" u="none" strike="noStrike" baseline="0" dirty="0">
                <a:latin typeface="Arial" panose="020B0604020202020204" pitchFamily="34" charset="0"/>
                <a:cs typeface="Arial" panose="020B0604020202020204" pitchFamily="34" charset="0"/>
              </a:rPr>
              <a:t>Nobel Lecture, December 13, 1937</a:t>
            </a:r>
            <a:endParaRPr lang="cs-CZ" sz="2000" dirty="0">
              <a:latin typeface="Arial" panose="020B060402020202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FBD434C8-4A64-F35E-9D21-0B11DC370F3F}"/>
              </a:ext>
            </a:extLst>
          </p:cNvPr>
          <p:cNvSpPr txBox="1"/>
          <p:nvPr/>
        </p:nvSpPr>
        <p:spPr>
          <a:xfrm>
            <a:off x="289931" y="905134"/>
            <a:ext cx="8564137" cy="1631216"/>
          </a:xfrm>
          <a:prstGeom prst="rect">
            <a:avLst/>
          </a:prstGeom>
          <a:noFill/>
        </p:spPr>
        <p:txBody>
          <a:bodyPr wrap="square">
            <a:spAutoFit/>
          </a:bodyPr>
          <a:lstStyle/>
          <a:p>
            <a:pPr algn="l"/>
            <a:r>
              <a:rPr lang="en-US" sz="2000" b="0" i="1" u="none" strike="noStrike" baseline="0" dirty="0">
                <a:latin typeface="Arial" panose="020B0604020202020204" pitchFamily="34" charset="0"/>
                <a:cs typeface="Arial" panose="020B0604020202020204" pitchFamily="34" charset="0"/>
              </a:rPr>
              <a:t>Then appeared the brilliant idea which was destined</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to grow into that marvelous synthesis, the present-day quantum mechanics.</a:t>
            </a:r>
            <a:r>
              <a:rPr lang="cs-CZ" sz="2000" b="0" i="1" u="none" strike="noStrike" baseline="0" dirty="0">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Louis de Broglie put forward in his doctor’s thesis the idea that even as light,</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so matter has a duality of aspects; that matter like light possesses both </a:t>
            </a:r>
            <a:r>
              <a:rPr lang="en-US" sz="2000" b="1" i="1" u="none" strike="noStrike" baseline="0" dirty="0" err="1">
                <a:solidFill>
                  <a:srgbClr val="FF0000"/>
                </a:solidFill>
                <a:latin typeface="Arial" panose="020B0604020202020204" pitchFamily="34" charset="0"/>
                <a:cs typeface="Arial" panose="020B0604020202020204" pitchFamily="34" charset="0"/>
              </a:rPr>
              <a:t>th</a:t>
            </a:r>
            <a:r>
              <a:rPr lang="cs-CZ" sz="2000" b="1" i="1" dirty="0">
                <a:solidFill>
                  <a:srgbClr val="FF0000"/>
                </a:solidFill>
                <a:latin typeface="Arial" panose="020B0604020202020204" pitchFamily="34" charset="0"/>
                <a:cs typeface="Arial" panose="020B0604020202020204" pitchFamily="34" charset="0"/>
              </a:rPr>
              <a:t>e </a:t>
            </a:r>
            <a:r>
              <a:rPr lang="en-US" sz="2000" b="1" i="1" u="none" strike="noStrike" baseline="0" dirty="0">
                <a:solidFill>
                  <a:srgbClr val="FF0000"/>
                </a:solidFill>
                <a:latin typeface="Arial" panose="020B0604020202020204" pitchFamily="34" charset="0"/>
                <a:cs typeface="Arial" panose="020B0604020202020204" pitchFamily="34" charset="0"/>
              </a:rPr>
              <a:t>properties of waves and the properties of particles</a:t>
            </a:r>
            <a:r>
              <a:rPr lang="en-US" sz="2000" b="1" i="0" u="none" strike="noStrike" baseline="0" dirty="0">
                <a:solidFill>
                  <a:srgbClr val="FF0000"/>
                </a:solidFill>
                <a:latin typeface="Arial" panose="020B0604020202020204" pitchFamily="34" charset="0"/>
                <a:cs typeface="Arial" panose="020B0604020202020204" pitchFamily="34" charset="0"/>
              </a:rPr>
              <a:t>.</a:t>
            </a:r>
            <a:endParaRPr lang="cs-CZ" sz="2000" b="1" dirty="0">
              <a:solidFill>
                <a:srgbClr val="FF0000"/>
              </a:solidFill>
              <a:latin typeface="Arial" panose="020B0604020202020204" pitchFamily="34" charset="0"/>
              <a:cs typeface="Arial" panose="020B0604020202020204" pitchFamily="34" charset="0"/>
            </a:endParaRPr>
          </a:p>
        </p:txBody>
      </p:sp>
      <p:sp>
        <p:nvSpPr>
          <p:cNvPr id="9" name="TextovéPole 8">
            <a:extLst>
              <a:ext uri="{FF2B5EF4-FFF2-40B4-BE49-F238E27FC236}">
                <a16:creationId xmlns:a16="http://schemas.microsoft.com/office/drawing/2014/main" id="{5A4EE838-980F-FE9B-432F-BDA8A949CAB3}"/>
              </a:ext>
            </a:extLst>
          </p:cNvPr>
          <p:cNvSpPr txBox="1"/>
          <p:nvPr/>
        </p:nvSpPr>
        <p:spPr>
          <a:xfrm>
            <a:off x="289931" y="2544020"/>
            <a:ext cx="8419171" cy="1323439"/>
          </a:xfrm>
          <a:prstGeom prst="rect">
            <a:avLst/>
          </a:prstGeom>
          <a:noFill/>
        </p:spPr>
        <p:txBody>
          <a:bodyPr wrap="square">
            <a:spAutoFit/>
          </a:bodyPr>
          <a:lstStyle/>
          <a:p>
            <a:pPr algn="l"/>
            <a:r>
              <a:rPr lang="en-US" sz="2000" b="0" i="1" u="none" strike="noStrike" baseline="0" dirty="0">
                <a:latin typeface="Arial" panose="020B0604020202020204" pitchFamily="34" charset="0"/>
                <a:cs typeface="Arial" panose="020B0604020202020204" pitchFamily="34" charset="0"/>
              </a:rPr>
              <a:t>Perhaps no idea in physics has received so rapid or so intensive development</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as this one. </a:t>
            </a:r>
            <a:r>
              <a:rPr lang="en-US" sz="2000" b="1" i="1" u="none" strike="noStrike" baseline="0" dirty="0">
                <a:solidFill>
                  <a:srgbClr val="FF0000"/>
                </a:solidFill>
                <a:latin typeface="Arial" panose="020B0604020202020204" pitchFamily="34" charset="0"/>
                <a:cs typeface="Arial" panose="020B0604020202020204" pitchFamily="34" charset="0"/>
              </a:rPr>
              <a:t>De Broglie himself was in the van of this development</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but the chief contributions were made by the older and more experienced</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cs-CZ" sz="2000" b="1" i="1" u="none" strike="noStrike" baseline="0" dirty="0" err="1">
                <a:solidFill>
                  <a:srgbClr val="FF0000"/>
                </a:solidFill>
                <a:latin typeface="Arial" panose="020B0604020202020204" pitchFamily="34" charset="0"/>
                <a:cs typeface="Arial" panose="020B0604020202020204" pitchFamily="34" charset="0"/>
              </a:rPr>
              <a:t>Schrödinger</a:t>
            </a:r>
            <a:r>
              <a:rPr lang="cs-CZ" sz="2000" b="1" i="1" u="none" strike="noStrike" baseline="0" dirty="0">
                <a:solidFill>
                  <a:srgbClr val="FF0000"/>
                </a:solidFill>
                <a:latin typeface="Arial" panose="020B0604020202020204" pitchFamily="34" charset="0"/>
                <a:cs typeface="Arial" panose="020B0604020202020204" pitchFamily="34" charset="0"/>
              </a:rPr>
              <a:t>.</a:t>
            </a:r>
            <a:endParaRPr lang="cs-CZ" sz="2000" b="1" i="1" dirty="0">
              <a:solidFill>
                <a:srgbClr val="FF0000"/>
              </a:solidFill>
              <a:latin typeface="Arial" panose="020B0604020202020204" pitchFamily="34" charset="0"/>
              <a:cs typeface="Arial" panose="020B0604020202020204" pitchFamily="34" charset="0"/>
            </a:endParaRPr>
          </a:p>
        </p:txBody>
      </p:sp>
      <p:pic>
        <p:nvPicPr>
          <p:cNvPr id="2" name="Obrázek 1">
            <a:extLst>
              <a:ext uri="{FF2B5EF4-FFF2-40B4-BE49-F238E27FC236}">
                <a16:creationId xmlns:a16="http://schemas.microsoft.com/office/drawing/2014/main" id="{37E6553C-7332-12F0-64DA-D630C1C77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92" y="3875129"/>
            <a:ext cx="9035415" cy="3434575"/>
          </a:xfrm>
          <a:prstGeom prst="rect">
            <a:avLst/>
          </a:prstGeom>
        </p:spPr>
      </p:pic>
      <p:sp>
        <p:nvSpPr>
          <p:cNvPr id="3" name="Zástupný symbol pro číslo snímku 2">
            <a:extLst>
              <a:ext uri="{FF2B5EF4-FFF2-40B4-BE49-F238E27FC236}">
                <a16:creationId xmlns:a16="http://schemas.microsoft.com/office/drawing/2014/main" id="{BC38605C-DEFF-407C-42F3-81CF51629CDA}"/>
              </a:ext>
            </a:extLst>
          </p:cNvPr>
          <p:cNvSpPr>
            <a:spLocks noGrp="1"/>
          </p:cNvSpPr>
          <p:nvPr>
            <p:ph type="sldNum" sz="quarter" idx="12"/>
          </p:nvPr>
        </p:nvSpPr>
        <p:spPr/>
        <p:txBody>
          <a:bodyPr/>
          <a:lstStyle/>
          <a:p>
            <a:fld id="{E32C4829-0E20-40A4-81C2-06447E714AD2}" type="slidenum">
              <a:rPr lang="cs-CZ" smtClean="0"/>
              <a:t>51</a:t>
            </a:fld>
            <a:endParaRPr lang="cs-CZ"/>
          </a:p>
        </p:txBody>
      </p:sp>
      <p:sp>
        <p:nvSpPr>
          <p:cNvPr id="4" name="Zástupný symbol pro datum 3">
            <a:extLst>
              <a:ext uri="{FF2B5EF4-FFF2-40B4-BE49-F238E27FC236}">
                <a16:creationId xmlns:a16="http://schemas.microsoft.com/office/drawing/2014/main" id="{2C7C7D0C-F859-846C-17C9-E80B2F8ACFAB}"/>
              </a:ext>
            </a:extLst>
          </p:cNvPr>
          <p:cNvSpPr>
            <a:spLocks noGrp="1"/>
          </p:cNvSpPr>
          <p:nvPr>
            <p:ph type="dt" sz="half" idx="10"/>
          </p:nvPr>
        </p:nvSpPr>
        <p:spPr/>
        <p:txBody>
          <a:bodyPr/>
          <a:lstStyle/>
          <a:p>
            <a:r>
              <a:rPr lang="cs-CZ"/>
              <a:t>27.11.2024</a:t>
            </a:r>
          </a:p>
        </p:txBody>
      </p:sp>
      <p:sp>
        <p:nvSpPr>
          <p:cNvPr id="6" name="Zástupný symbol pro zápatí 5">
            <a:extLst>
              <a:ext uri="{FF2B5EF4-FFF2-40B4-BE49-F238E27FC236}">
                <a16:creationId xmlns:a16="http://schemas.microsoft.com/office/drawing/2014/main" id="{D0577B01-584F-0C0B-3605-56A14F2AE4AB}"/>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4245008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1CCF63E-1834-F70B-6272-E5B27CEBAF1B}"/>
              </a:ext>
            </a:extLst>
          </p:cNvPr>
          <p:cNvSpPr txBox="1"/>
          <p:nvPr/>
        </p:nvSpPr>
        <p:spPr>
          <a:xfrm>
            <a:off x="339067" y="2302563"/>
            <a:ext cx="8608742" cy="1323439"/>
          </a:xfrm>
          <a:prstGeom prst="rect">
            <a:avLst/>
          </a:prstGeom>
          <a:noFill/>
        </p:spPr>
        <p:txBody>
          <a:bodyPr wrap="square">
            <a:spAutoFit/>
          </a:bodyPr>
          <a:lstStyle/>
          <a:p>
            <a:pPr algn="l"/>
            <a:r>
              <a:rPr lang="en-US" sz="2000" b="1" i="1" u="none" strike="noStrike" baseline="0" dirty="0">
                <a:solidFill>
                  <a:srgbClr val="0033CC"/>
                </a:solidFill>
                <a:latin typeface="Arial" panose="020B0604020202020204" pitchFamily="34" charset="0"/>
                <a:cs typeface="Arial" panose="020B0604020202020204" pitchFamily="34" charset="0"/>
              </a:rPr>
              <a:t>That evidence for the wave nature of particle mechanics would be found</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in the reaction between a beam of electrons and a single crystal </a:t>
            </a:r>
            <a:r>
              <a:rPr lang="en-US" sz="2000" b="1" i="1" u="none" strike="noStrike" baseline="0" dirty="0">
                <a:solidFill>
                  <a:srgbClr val="FF0000"/>
                </a:solidFill>
                <a:latin typeface="Arial" panose="020B0604020202020204" pitchFamily="34" charset="0"/>
                <a:cs typeface="Arial" panose="020B0604020202020204" pitchFamily="34" charset="0"/>
              </a:rPr>
              <a:t>was </a:t>
            </a:r>
            <a:r>
              <a:rPr lang="en-US" sz="2000" b="1" i="1" u="none" strike="noStrike" baseline="0" dirty="0" err="1">
                <a:solidFill>
                  <a:srgbClr val="FF0000"/>
                </a:solidFill>
                <a:latin typeface="Arial" panose="020B0604020202020204" pitchFamily="34" charset="0"/>
                <a:cs typeface="Arial" panose="020B0604020202020204" pitchFamily="34" charset="0"/>
              </a:rPr>
              <a:t>predicte</a:t>
            </a:r>
            <a:r>
              <a:rPr lang="cs-CZ" sz="2000" b="1" i="1" u="none" strike="noStrike" baseline="0" dirty="0">
                <a:solidFill>
                  <a:srgbClr val="FF0000"/>
                </a:solidFill>
                <a:latin typeface="Arial" panose="020B0604020202020204" pitchFamily="34" charset="0"/>
                <a:cs typeface="Arial" panose="020B0604020202020204" pitchFamily="34" charset="0"/>
              </a:rPr>
              <a:t>d </a:t>
            </a:r>
            <a:r>
              <a:rPr lang="en-US" sz="2000" b="1" i="1" u="none" strike="noStrike" baseline="0" dirty="0">
                <a:solidFill>
                  <a:srgbClr val="FF0000"/>
                </a:solidFill>
                <a:latin typeface="Arial" panose="020B0604020202020204" pitchFamily="34" charset="0"/>
                <a:cs typeface="Arial" panose="020B0604020202020204" pitchFamily="34" charset="0"/>
              </a:rPr>
              <a:t>by</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Elsasser</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two years </a:t>
            </a:r>
            <a:r>
              <a:rPr lang="cs-CZ" sz="2000" b="1" i="1" u="none" strike="noStrike" baseline="0" dirty="0">
                <a:solidFill>
                  <a:srgbClr val="FF0000"/>
                </a:solidFill>
                <a:latin typeface="Arial" panose="020B0604020202020204" pitchFamily="34" charset="0"/>
                <a:cs typeface="Arial" panose="020B0604020202020204" pitchFamily="34" charset="0"/>
              </a:rPr>
              <a:t>ago </a:t>
            </a:r>
            <a:r>
              <a:rPr lang="cs-CZ" sz="2000" b="0" i="1" u="none" strike="noStrike" baseline="0" dirty="0" err="1">
                <a:latin typeface="Arial" panose="020B0604020202020204" pitchFamily="34" charset="0"/>
                <a:cs typeface="Arial" panose="020B0604020202020204" pitchFamily="34" charset="0"/>
              </a:rPr>
              <a:t>shortly</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after the appearance of L. de</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Broglie's original papers on wave mechanics.</a:t>
            </a:r>
            <a:endParaRPr lang="en-GB" sz="2000" i="1" dirty="0">
              <a:latin typeface="Arial" panose="020B0604020202020204" pitchFamily="34" charset="0"/>
              <a:cs typeface="Arial" panose="020B0604020202020204" pitchFamily="34" charset="0"/>
            </a:endParaRPr>
          </a:p>
        </p:txBody>
      </p:sp>
      <p:pic>
        <p:nvPicPr>
          <p:cNvPr id="7" name="Obrázek 6">
            <a:extLst>
              <a:ext uri="{FF2B5EF4-FFF2-40B4-BE49-F238E27FC236}">
                <a16:creationId xmlns:a16="http://schemas.microsoft.com/office/drawing/2014/main" id="{89FD7C9B-C105-1479-6D25-D306EA875D14}"/>
              </a:ext>
            </a:extLst>
          </p:cNvPr>
          <p:cNvPicPr>
            <a:picLocks noChangeAspect="1"/>
          </p:cNvPicPr>
          <p:nvPr/>
        </p:nvPicPr>
        <p:blipFill>
          <a:blip r:embed="rId3"/>
          <a:stretch>
            <a:fillRect/>
          </a:stretch>
        </p:blipFill>
        <p:spPr>
          <a:xfrm>
            <a:off x="503218" y="0"/>
            <a:ext cx="7601972" cy="414074"/>
          </a:xfrm>
          <a:prstGeom prst="rect">
            <a:avLst/>
          </a:prstGeom>
        </p:spPr>
      </p:pic>
      <p:pic>
        <p:nvPicPr>
          <p:cNvPr id="9" name="Obrázek 8">
            <a:extLst>
              <a:ext uri="{FF2B5EF4-FFF2-40B4-BE49-F238E27FC236}">
                <a16:creationId xmlns:a16="http://schemas.microsoft.com/office/drawing/2014/main" id="{CD669C9D-F85E-A216-7F3D-EE9182C629FB}"/>
              </a:ext>
            </a:extLst>
          </p:cNvPr>
          <p:cNvPicPr>
            <a:picLocks noChangeAspect="1"/>
          </p:cNvPicPr>
          <p:nvPr/>
        </p:nvPicPr>
        <p:blipFill>
          <a:blip r:embed="rId4"/>
          <a:stretch>
            <a:fillRect/>
          </a:stretch>
        </p:blipFill>
        <p:spPr>
          <a:xfrm>
            <a:off x="1255370" y="414074"/>
            <a:ext cx="6413576" cy="1805019"/>
          </a:xfrm>
          <a:prstGeom prst="rect">
            <a:avLst/>
          </a:prstGeom>
        </p:spPr>
      </p:pic>
      <p:sp>
        <p:nvSpPr>
          <p:cNvPr id="2" name="Zástupný symbol pro číslo snímku 1">
            <a:extLst>
              <a:ext uri="{FF2B5EF4-FFF2-40B4-BE49-F238E27FC236}">
                <a16:creationId xmlns:a16="http://schemas.microsoft.com/office/drawing/2014/main" id="{DB536840-A9BF-8F73-A38B-DD71242C5DB3}"/>
              </a:ext>
            </a:extLst>
          </p:cNvPr>
          <p:cNvSpPr>
            <a:spLocks noGrp="1"/>
          </p:cNvSpPr>
          <p:nvPr>
            <p:ph type="sldNum" sz="quarter" idx="12"/>
          </p:nvPr>
        </p:nvSpPr>
        <p:spPr/>
        <p:txBody>
          <a:bodyPr/>
          <a:lstStyle/>
          <a:p>
            <a:fld id="{E32C4829-0E20-40A4-81C2-06447E714AD2}" type="slidenum">
              <a:rPr lang="cs-CZ" smtClean="0"/>
              <a:t>52</a:t>
            </a:fld>
            <a:endParaRPr lang="cs-CZ"/>
          </a:p>
        </p:txBody>
      </p:sp>
      <p:sp>
        <p:nvSpPr>
          <p:cNvPr id="3" name="Zástupný symbol pro datum 2">
            <a:extLst>
              <a:ext uri="{FF2B5EF4-FFF2-40B4-BE49-F238E27FC236}">
                <a16:creationId xmlns:a16="http://schemas.microsoft.com/office/drawing/2014/main" id="{00C62A48-2F92-B18C-A015-CF0D44BA2537}"/>
              </a:ext>
            </a:extLst>
          </p:cNvPr>
          <p:cNvSpPr>
            <a:spLocks noGrp="1"/>
          </p:cNvSpPr>
          <p:nvPr>
            <p:ph type="dt" sz="half" idx="10"/>
          </p:nvPr>
        </p:nvSpPr>
        <p:spPr/>
        <p:txBody>
          <a:bodyPr/>
          <a:lstStyle/>
          <a:p>
            <a:r>
              <a:rPr lang="cs-CZ"/>
              <a:t>27.11.2024</a:t>
            </a:r>
          </a:p>
        </p:txBody>
      </p:sp>
      <p:sp>
        <p:nvSpPr>
          <p:cNvPr id="4" name="Zástupný symbol pro zápatí 3">
            <a:extLst>
              <a:ext uri="{FF2B5EF4-FFF2-40B4-BE49-F238E27FC236}">
                <a16:creationId xmlns:a16="http://schemas.microsoft.com/office/drawing/2014/main" id="{E8D64B85-6424-9984-F473-432DBBC5F651}"/>
              </a:ext>
            </a:extLst>
          </p:cNvPr>
          <p:cNvSpPr>
            <a:spLocks noGrp="1"/>
          </p:cNvSpPr>
          <p:nvPr>
            <p:ph type="ftr" sz="quarter" idx="11"/>
          </p:nvPr>
        </p:nvSpPr>
        <p:spPr/>
        <p:txBody>
          <a:bodyPr/>
          <a:lstStyle/>
          <a:p>
            <a:r>
              <a:rPr lang="cs-CZ"/>
              <a:t>Divisional seminar</a:t>
            </a:r>
          </a:p>
        </p:txBody>
      </p:sp>
      <p:pic>
        <p:nvPicPr>
          <p:cNvPr id="6" name="Obrázek 5">
            <a:extLst>
              <a:ext uri="{FF2B5EF4-FFF2-40B4-BE49-F238E27FC236}">
                <a16:creationId xmlns:a16="http://schemas.microsoft.com/office/drawing/2014/main" id="{51299111-0DC5-6F48-B658-0E7E005AC6CE}"/>
              </a:ext>
            </a:extLst>
          </p:cNvPr>
          <p:cNvPicPr>
            <a:picLocks noChangeAspect="1"/>
          </p:cNvPicPr>
          <p:nvPr/>
        </p:nvPicPr>
        <p:blipFill>
          <a:blip r:embed="rId5"/>
          <a:stretch>
            <a:fillRect/>
          </a:stretch>
        </p:blipFill>
        <p:spPr>
          <a:xfrm>
            <a:off x="339067" y="368679"/>
            <a:ext cx="8465866" cy="6706133"/>
          </a:xfrm>
          <a:prstGeom prst="rect">
            <a:avLst/>
          </a:prstGeom>
        </p:spPr>
      </p:pic>
    </p:spTree>
    <p:extLst>
      <p:ext uri="{BB962C8B-B14F-4D97-AF65-F5344CB8AC3E}">
        <p14:creationId xmlns:p14="http://schemas.microsoft.com/office/powerpoint/2010/main" val="215367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1A51FE0-221B-F408-1D67-874426C341C4}"/>
              </a:ext>
            </a:extLst>
          </p:cNvPr>
          <p:cNvSpPr txBox="1"/>
          <p:nvPr/>
        </p:nvSpPr>
        <p:spPr>
          <a:xfrm>
            <a:off x="1841124" y="133558"/>
            <a:ext cx="5461752" cy="707886"/>
          </a:xfrm>
          <a:prstGeom prst="rect">
            <a:avLst/>
          </a:prstGeom>
          <a:noFill/>
        </p:spPr>
        <p:txBody>
          <a:bodyPr wrap="none" rtlCol="0">
            <a:spAutoFit/>
          </a:bodyPr>
          <a:lstStyle/>
          <a:p>
            <a:r>
              <a:rPr lang="cs-CZ" sz="4000" b="1" dirty="0">
                <a:solidFill>
                  <a:srgbClr val="0033CC"/>
                </a:solidFill>
                <a:latin typeface="Arial" panose="020B0604020202020204" pitchFamily="34" charset="0"/>
                <a:cs typeface="Arial" panose="020B0604020202020204" pitchFamily="34" charset="0"/>
              </a:rPr>
              <a:t>Max Born (1882-1970)</a:t>
            </a:r>
          </a:p>
        </p:txBody>
      </p:sp>
      <p:sp>
        <p:nvSpPr>
          <p:cNvPr id="4" name="TextovéPole 3">
            <a:extLst>
              <a:ext uri="{FF2B5EF4-FFF2-40B4-BE49-F238E27FC236}">
                <a16:creationId xmlns:a16="http://schemas.microsoft.com/office/drawing/2014/main" id="{978C178C-2C93-BF2C-9166-4F544E524453}"/>
              </a:ext>
            </a:extLst>
          </p:cNvPr>
          <p:cNvSpPr txBox="1"/>
          <p:nvPr/>
        </p:nvSpPr>
        <p:spPr>
          <a:xfrm>
            <a:off x="4247099" y="1072679"/>
            <a:ext cx="4697204" cy="3108543"/>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The Nobel Prize in Physics 1954 was divided equally between </a:t>
            </a:r>
            <a:r>
              <a:rPr lang="en-US" sz="2000" b="1" dirty="0">
                <a:solidFill>
                  <a:srgbClr val="0033CC"/>
                </a:solidFill>
                <a:latin typeface="Arial" panose="020B0604020202020204" pitchFamily="34" charset="0"/>
                <a:cs typeface="Arial" panose="020B0604020202020204" pitchFamily="34" charset="0"/>
              </a:rPr>
              <a:t>Max Born </a:t>
            </a:r>
            <a:endParaRPr lang="cs-CZ" sz="2000" dirty="0">
              <a:latin typeface="Arial" panose="020B0604020202020204" pitchFamily="34" charset="0"/>
              <a:cs typeface="Arial" panose="020B0604020202020204" pitchFamily="34" charset="0"/>
            </a:endParaRPr>
          </a:p>
          <a:p>
            <a:endParaRPr lang="cs-CZ" sz="800" dirty="0">
              <a:latin typeface="Arial" panose="020B0604020202020204" pitchFamily="34" charset="0"/>
              <a:cs typeface="Arial" panose="020B0604020202020204" pitchFamily="34" charset="0"/>
            </a:endParaRPr>
          </a:p>
          <a:p>
            <a:r>
              <a:rPr lang="en-US" sz="2000" b="1" i="1" dirty="0">
                <a:solidFill>
                  <a:srgbClr val="0033CC"/>
                </a:solidFill>
                <a:latin typeface="Arial" panose="020B0604020202020204" pitchFamily="34" charset="0"/>
                <a:cs typeface="Arial" panose="020B0604020202020204" pitchFamily="34" charset="0"/>
              </a:rPr>
              <a:t>for his fundamental research in quantum mechanics, especially for his statistical </a:t>
            </a:r>
            <a:r>
              <a:rPr lang="en-US" sz="2000" b="1" i="1" dirty="0" err="1">
                <a:solidFill>
                  <a:srgbClr val="0033CC"/>
                </a:solidFill>
                <a:latin typeface="Arial" panose="020B0604020202020204" pitchFamily="34" charset="0"/>
                <a:cs typeface="Arial" panose="020B0604020202020204" pitchFamily="34" charset="0"/>
              </a:rPr>
              <a:t>interpre</a:t>
            </a:r>
            <a:r>
              <a:rPr lang="cs-CZ" sz="2000" b="1" i="1" dirty="0">
                <a:solidFill>
                  <a:srgbClr val="0033CC"/>
                </a:solidFill>
                <a:latin typeface="Arial" panose="020B0604020202020204" pitchFamily="34" charset="0"/>
                <a:cs typeface="Arial" panose="020B0604020202020204" pitchFamily="34" charset="0"/>
              </a:rPr>
              <a:t>ta</a:t>
            </a:r>
            <a:r>
              <a:rPr lang="en-US" sz="2000" b="1" i="1" dirty="0" err="1">
                <a:solidFill>
                  <a:srgbClr val="0033CC"/>
                </a:solidFill>
                <a:latin typeface="Arial" panose="020B0604020202020204" pitchFamily="34" charset="0"/>
                <a:cs typeface="Arial" panose="020B0604020202020204" pitchFamily="34" charset="0"/>
              </a:rPr>
              <a:t>tion</a:t>
            </a:r>
            <a:r>
              <a:rPr lang="en-US" sz="2000" b="1" i="1" dirty="0">
                <a:solidFill>
                  <a:srgbClr val="0033CC"/>
                </a:solidFill>
                <a:latin typeface="Arial" panose="020B0604020202020204" pitchFamily="34" charset="0"/>
                <a:cs typeface="Arial" panose="020B0604020202020204" pitchFamily="34" charset="0"/>
              </a:rPr>
              <a:t> of the wavefunction</a:t>
            </a:r>
            <a:r>
              <a:rPr lang="en-US" sz="2000" b="1" dirty="0">
                <a:solidFill>
                  <a:srgbClr val="0033CC"/>
                </a:solidFill>
                <a:latin typeface="Arial" panose="020B0604020202020204" pitchFamily="34" charset="0"/>
                <a:cs typeface="Arial" panose="020B0604020202020204" pitchFamily="34" charset="0"/>
              </a:rPr>
              <a:t>" </a:t>
            </a:r>
            <a:endParaRPr lang="cs-CZ" sz="2000" b="1" dirty="0">
              <a:solidFill>
                <a:srgbClr val="0033CC"/>
              </a:solidFill>
              <a:latin typeface="Arial" panose="020B0604020202020204" pitchFamily="34" charset="0"/>
              <a:cs typeface="Arial" panose="020B0604020202020204" pitchFamily="34" charset="0"/>
            </a:endParaRPr>
          </a:p>
          <a:p>
            <a:endParaRPr lang="cs-CZ" sz="800" b="1" dirty="0">
              <a:solidFill>
                <a:srgbClr val="0033CC"/>
              </a:solidFill>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and </a:t>
            </a:r>
            <a:r>
              <a:rPr lang="en-US" sz="2000" b="1" dirty="0">
                <a:solidFill>
                  <a:srgbClr val="0033CC"/>
                </a:solidFill>
                <a:latin typeface="Arial" panose="020B0604020202020204" pitchFamily="34" charset="0"/>
                <a:cs typeface="Arial" panose="020B0604020202020204" pitchFamily="34" charset="0"/>
              </a:rPr>
              <a:t>Walther Bothe </a:t>
            </a:r>
            <a:r>
              <a:rPr lang="en-US" sz="2000" dirty="0">
                <a:latin typeface="Arial" panose="020B0604020202020204" pitchFamily="34" charset="0"/>
                <a:cs typeface="Arial" panose="020B0604020202020204" pitchFamily="34" charset="0"/>
              </a:rPr>
              <a:t>"for the coincidence method and his discoveries made therewith" </a:t>
            </a:r>
            <a:endParaRPr lang="en-GB" sz="2000" dirty="0">
              <a:latin typeface="Arial" panose="020B0604020202020204" pitchFamily="34" charset="0"/>
              <a:cs typeface="Arial" panose="020B0604020202020204" pitchFamily="34" charset="0"/>
            </a:endParaRPr>
          </a:p>
        </p:txBody>
      </p:sp>
      <p:pic>
        <p:nvPicPr>
          <p:cNvPr id="5" name="Obrázek 4" descr="Obsah obrázku Lidská tvář, osoba, portrét, muž&#10;&#10;Popis byl vytvořen automaticky">
            <a:extLst>
              <a:ext uri="{FF2B5EF4-FFF2-40B4-BE49-F238E27FC236}">
                <a16:creationId xmlns:a16="http://schemas.microsoft.com/office/drawing/2014/main" id="{7426BB8B-6239-D3F4-680F-FD2535CE5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97" y="1072679"/>
            <a:ext cx="3969834" cy="5108634"/>
          </a:xfrm>
          <a:prstGeom prst="rect">
            <a:avLst/>
          </a:prstGeom>
        </p:spPr>
      </p:pic>
      <p:sp>
        <p:nvSpPr>
          <p:cNvPr id="6" name="TextovéPole 5">
            <a:extLst>
              <a:ext uri="{FF2B5EF4-FFF2-40B4-BE49-F238E27FC236}">
                <a16:creationId xmlns:a16="http://schemas.microsoft.com/office/drawing/2014/main" id="{4FABA5F5-8655-A4F3-7C31-73C5BB23D210}"/>
              </a:ext>
            </a:extLst>
          </p:cNvPr>
          <p:cNvSpPr txBox="1"/>
          <p:nvPr/>
        </p:nvSpPr>
        <p:spPr>
          <a:xfrm>
            <a:off x="4286053" y="4412457"/>
            <a:ext cx="4619296" cy="1323439"/>
          </a:xfrm>
          <a:prstGeom prst="rect">
            <a:avLst/>
          </a:prstGeom>
          <a:noFill/>
        </p:spPr>
        <p:txBody>
          <a:bodyPr wrap="square">
            <a:spAutoFit/>
          </a:bodyPr>
          <a:lstStyle/>
          <a:p>
            <a:pPr algn="l"/>
            <a:r>
              <a:rPr lang="cs-CZ" sz="2000" b="1" i="0" u="none" strike="noStrike" baseline="0" dirty="0" err="1">
                <a:solidFill>
                  <a:srgbClr val="0033CC"/>
                </a:solidFill>
                <a:latin typeface="Arial" panose="020B0604020202020204" pitchFamily="34" charset="0"/>
                <a:cs typeface="Arial" panose="020B0604020202020204" pitchFamily="34" charset="0"/>
              </a:rPr>
              <a:t>M.Born</a:t>
            </a:r>
            <a:r>
              <a:rPr lang="cs-CZ" sz="2000" dirty="0">
                <a:latin typeface="Arial" panose="020B0604020202020204" pitchFamily="34" charset="0"/>
                <a:cs typeface="Arial" panose="020B0604020202020204" pitchFamily="34" charset="0"/>
              </a:rPr>
              <a:t>:</a:t>
            </a:r>
            <a:r>
              <a:rPr lang="en-AU" sz="2000" b="0" i="0" u="none" strike="noStrike" baseline="0" dirty="0">
                <a:latin typeface="Arial" panose="020B0604020202020204" pitchFamily="34" charset="0"/>
                <a:cs typeface="Arial" panose="020B0604020202020204" pitchFamily="34" charset="0"/>
              </a:rPr>
              <a:t>The motion of</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particles follows </a:t>
            </a:r>
            <a:r>
              <a:rPr lang="en-US" sz="2000" b="1" i="0" u="none" strike="noStrike" baseline="0" dirty="0">
                <a:solidFill>
                  <a:srgbClr val="FF0000"/>
                </a:solidFill>
                <a:latin typeface="Arial" panose="020B0604020202020204" pitchFamily="34" charset="0"/>
                <a:cs typeface="Arial" panose="020B0604020202020204" pitchFamily="34" charset="0"/>
              </a:rPr>
              <a:t>probability</a:t>
            </a:r>
            <a:r>
              <a:rPr lang="cs-CZ" sz="2000" b="1" i="0" u="none" strike="noStrike" baseline="0" dirty="0">
                <a:solidFill>
                  <a:srgbClr val="FF0000"/>
                </a:solidFill>
                <a:latin typeface="Arial" panose="020B0604020202020204" pitchFamily="34" charset="0"/>
                <a:cs typeface="Arial" panose="020B0604020202020204" pitchFamily="34" charset="0"/>
              </a:rPr>
              <a:t> l</a:t>
            </a:r>
            <a:r>
              <a:rPr lang="en-US" sz="2000" b="1" i="0" u="none" strike="noStrike" baseline="0" dirty="0" err="1">
                <a:solidFill>
                  <a:srgbClr val="FF0000"/>
                </a:solidFill>
                <a:latin typeface="Arial" panose="020B0604020202020204" pitchFamily="34" charset="0"/>
                <a:cs typeface="Arial" panose="020B0604020202020204" pitchFamily="34" charset="0"/>
              </a:rPr>
              <a:t>aws</a:t>
            </a:r>
            <a:r>
              <a:rPr lang="cs-CZ" sz="2000" b="1" i="0" u="none" strike="noStrike" baseline="0" dirty="0">
                <a:solidFill>
                  <a:srgbClr val="FF0000"/>
                </a:solidFill>
                <a:latin typeface="Arial" panose="020B0604020202020204" pitchFamily="34" charset="0"/>
                <a:cs typeface="Arial" panose="020B0604020202020204" pitchFamily="34" charset="0"/>
              </a:rPr>
              <a:t>,</a:t>
            </a:r>
            <a:r>
              <a:rPr lang="en-US" sz="2000" b="1" i="0" u="none" strike="noStrike" baseline="0" dirty="0">
                <a:solidFill>
                  <a:srgbClr val="FF0000"/>
                </a:solidFill>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but the </a:t>
            </a:r>
            <a:r>
              <a:rPr lang="en-US" sz="2000" i="0" u="none" strike="noStrike" baseline="0" dirty="0">
                <a:latin typeface="Arial" panose="020B0604020202020204" pitchFamily="34" charset="0"/>
                <a:cs typeface="Arial" panose="020B0604020202020204" pitchFamily="34" charset="0"/>
              </a:rPr>
              <a:t>probability itself </a:t>
            </a:r>
            <a:r>
              <a:rPr lang="en-US" sz="2000" b="1" i="0" u="none" strike="noStrike" baseline="0" dirty="0">
                <a:solidFill>
                  <a:srgbClr val="FF0000"/>
                </a:solidFill>
                <a:latin typeface="Arial" panose="020B0604020202020204" pitchFamily="34" charset="0"/>
                <a:cs typeface="Arial" panose="020B0604020202020204" pitchFamily="34" charset="0"/>
              </a:rPr>
              <a:t>propagates</a:t>
            </a:r>
            <a:r>
              <a:rPr lang="cs-CZ" sz="2000" b="1" i="0" u="none" strike="noStrike" baseline="0" dirty="0">
                <a:solidFill>
                  <a:srgbClr val="FF0000"/>
                </a:solidFill>
                <a:latin typeface="Arial" panose="020B0604020202020204" pitchFamily="34" charset="0"/>
                <a:cs typeface="Arial" panose="020B0604020202020204" pitchFamily="34" charset="0"/>
              </a:rPr>
              <a:t> </a:t>
            </a:r>
            <a:r>
              <a:rPr lang="en-US" sz="2000" b="1" i="0" u="none" strike="noStrike" baseline="0" dirty="0">
                <a:solidFill>
                  <a:srgbClr val="FF0000"/>
                </a:solidFill>
                <a:latin typeface="Arial" panose="020B0604020202020204" pitchFamily="34" charset="0"/>
                <a:cs typeface="Arial" panose="020B0604020202020204" pitchFamily="34" charset="0"/>
              </a:rPr>
              <a:t>according to the law of causality</a:t>
            </a:r>
            <a:r>
              <a:rPr lang="en-US" sz="2000" b="0" i="0" u="none" strike="noStrike" baseline="0" dirty="0">
                <a:latin typeface="Arial" panose="020B0604020202020204" pitchFamily="34" charset="0"/>
                <a:cs typeface="Arial" panose="020B0604020202020204" pitchFamily="34" charset="0"/>
              </a:rPr>
              <a:t>.</a:t>
            </a:r>
            <a:endParaRPr lang="en-AU" sz="2000" dirty="0">
              <a:latin typeface="Arial" panose="020B0604020202020204" pitchFamily="34" charset="0"/>
              <a:cs typeface="Arial" panose="020B0604020202020204" pitchFamily="34" charset="0"/>
            </a:endParaRPr>
          </a:p>
        </p:txBody>
      </p:sp>
      <p:sp>
        <p:nvSpPr>
          <p:cNvPr id="3" name="Zástupný symbol pro číslo snímku 2">
            <a:extLst>
              <a:ext uri="{FF2B5EF4-FFF2-40B4-BE49-F238E27FC236}">
                <a16:creationId xmlns:a16="http://schemas.microsoft.com/office/drawing/2014/main" id="{A440AF52-E07A-439D-702D-813A36E44D4D}"/>
              </a:ext>
            </a:extLst>
          </p:cNvPr>
          <p:cNvSpPr>
            <a:spLocks noGrp="1"/>
          </p:cNvSpPr>
          <p:nvPr>
            <p:ph type="sldNum" sz="quarter" idx="12"/>
          </p:nvPr>
        </p:nvSpPr>
        <p:spPr/>
        <p:txBody>
          <a:bodyPr/>
          <a:lstStyle/>
          <a:p>
            <a:fld id="{E32C4829-0E20-40A4-81C2-06447E714AD2}" type="slidenum">
              <a:rPr lang="cs-CZ" smtClean="0"/>
              <a:t>53</a:t>
            </a:fld>
            <a:endParaRPr lang="cs-CZ"/>
          </a:p>
        </p:txBody>
      </p:sp>
      <p:sp>
        <p:nvSpPr>
          <p:cNvPr id="7" name="Zástupný symbol pro datum 6">
            <a:extLst>
              <a:ext uri="{FF2B5EF4-FFF2-40B4-BE49-F238E27FC236}">
                <a16:creationId xmlns:a16="http://schemas.microsoft.com/office/drawing/2014/main" id="{DC7A254B-0F88-8EB0-C8DC-176C5769D4ED}"/>
              </a:ext>
            </a:extLst>
          </p:cNvPr>
          <p:cNvSpPr>
            <a:spLocks noGrp="1"/>
          </p:cNvSpPr>
          <p:nvPr>
            <p:ph type="dt" sz="half" idx="10"/>
          </p:nvPr>
        </p:nvSpPr>
        <p:spPr/>
        <p:txBody>
          <a:bodyPr/>
          <a:lstStyle/>
          <a:p>
            <a:r>
              <a:rPr lang="cs-CZ"/>
              <a:t>27.11.2024</a:t>
            </a:r>
          </a:p>
        </p:txBody>
      </p:sp>
      <p:sp>
        <p:nvSpPr>
          <p:cNvPr id="8" name="Zástupný symbol pro zápatí 7">
            <a:extLst>
              <a:ext uri="{FF2B5EF4-FFF2-40B4-BE49-F238E27FC236}">
                <a16:creationId xmlns:a16="http://schemas.microsoft.com/office/drawing/2014/main" id="{A43239F2-5BCA-C035-E84F-7188378D8BC4}"/>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68179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ovéPole 2">
                <a:extLst>
                  <a:ext uri="{FF2B5EF4-FFF2-40B4-BE49-F238E27FC236}">
                    <a16:creationId xmlns:a16="http://schemas.microsoft.com/office/drawing/2014/main" id="{5FEB6DE6-B75A-6386-26F8-55B94DB8380F}"/>
                  </a:ext>
                </a:extLst>
              </p:cNvPr>
              <p:cNvSpPr txBox="1"/>
              <p:nvPr/>
            </p:nvSpPr>
            <p:spPr>
              <a:xfrm>
                <a:off x="372092" y="757898"/>
                <a:ext cx="8698336" cy="3023200"/>
              </a:xfrm>
              <a:prstGeom prst="rect">
                <a:avLst/>
              </a:prstGeom>
              <a:noFill/>
            </p:spPr>
            <p:txBody>
              <a:bodyPr wrap="square">
                <a:spAutoFit/>
              </a:bodyPr>
              <a:lstStyle/>
              <a:p>
                <a:pPr algn="l"/>
                <a:r>
                  <a:rPr lang="en-US" sz="2000" b="1" i="1" u="none" strike="noStrike" baseline="0" dirty="0">
                    <a:solidFill>
                      <a:srgbClr val="0033CC"/>
                    </a:solidFill>
                    <a:latin typeface="Arial" panose="020B0604020202020204" pitchFamily="34" charset="0"/>
                    <a:cs typeface="Arial" panose="020B0604020202020204" pitchFamily="34" charset="0"/>
                  </a:rPr>
                  <a:t>Schrödinger</a:t>
                </a:r>
                <a:r>
                  <a:rPr lang="en-US" sz="2000" b="0" i="1" u="none" strike="noStrike" baseline="0" dirty="0">
                    <a:latin typeface="Arial" panose="020B0604020202020204" pitchFamily="34" charset="0"/>
                    <a:cs typeface="Arial" panose="020B0604020202020204" pitchFamily="34" charset="0"/>
                  </a:rPr>
                  <a:t> thought that his wave</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theory made it possible to return to deterministic classical physics. He </a:t>
                </a:r>
                <a:r>
                  <a:rPr lang="en-US" sz="2000" b="1" i="1" u="none" strike="noStrike" baseline="0" dirty="0">
                    <a:solidFill>
                      <a:srgbClr val="0033CC"/>
                    </a:solidFill>
                    <a:latin typeface="Arial" panose="020B0604020202020204" pitchFamily="34" charset="0"/>
                    <a:cs typeface="Arial" panose="020B0604020202020204" pitchFamily="34" charset="0"/>
                  </a:rPr>
                  <a:t>proposed</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(and he has recently</a:t>
                </a:r>
                <a:r>
                  <a:rPr lang="cs-CZ" sz="2000" b="0" i="1" u="none" strike="noStrike" dirty="0">
                    <a:latin typeface="Arial" panose="020B0604020202020204" pitchFamily="34" charset="0"/>
                    <a:cs typeface="Arial" panose="020B0604020202020204" pitchFamily="34" charset="0"/>
                  </a:rPr>
                  <a:t> </a:t>
                </a:r>
                <a:r>
                  <a:rPr lang="en-US" sz="2000" b="0" i="1" u="none" strike="noStrike" baseline="0" dirty="0" err="1">
                    <a:latin typeface="Arial" panose="020B0604020202020204" pitchFamily="34" charset="0"/>
                    <a:cs typeface="Arial" panose="020B0604020202020204" pitchFamily="34" charset="0"/>
                  </a:rPr>
                  <a:t>empha</a:t>
                </a:r>
                <a:r>
                  <a:rPr lang="cs-CZ" sz="2000" i="1" dirty="0">
                    <a:latin typeface="Arial" panose="020B0604020202020204" pitchFamily="34" charset="0"/>
                    <a:cs typeface="Arial" panose="020B0604020202020204" pitchFamily="34" charset="0"/>
                  </a:rPr>
                  <a:t>-</a:t>
                </a:r>
                <a:r>
                  <a:rPr lang="en-US" sz="2000" b="0" i="1" u="none" strike="noStrike" baseline="0" dirty="0">
                    <a:latin typeface="Arial" panose="020B0604020202020204" pitchFamily="34" charset="0"/>
                    <a:cs typeface="Arial" panose="020B0604020202020204" pitchFamily="34" charset="0"/>
                  </a:rPr>
                  <a:t>sized his proposal), to </a:t>
                </a:r>
                <a:r>
                  <a:rPr lang="en-US" sz="2000" b="1" i="1" u="none" strike="noStrike" baseline="0" dirty="0">
                    <a:solidFill>
                      <a:srgbClr val="FF0000"/>
                    </a:solidFill>
                    <a:latin typeface="Arial" panose="020B0604020202020204" pitchFamily="34" charset="0"/>
                    <a:cs typeface="Arial" panose="020B0604020202020204" pitchFamily="34" charset="0"/>
                  </a:rPr>
                  <a:t>dispense with the</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particle representation entirely,</a:t>
                </a:r>
                <a:r>
                  <a:rPr lang="en-US" sz="2000" b="0" i="1" u="none" strike="noStrike" baseline="0" dirty="0">
                    <a:latin typeface="Arial" panose="020B0604020202020204" pitchFamily="34" charset="0"/>
                    <a:cs typeface="Arial" panose="020B0604020202020204" pitchFamily="34" charset="0"/>
                  </a:rPr>
                  <a:t> and </a:t>
                </a:r>
                <a:r>
                  <a:rPr lang="en-US" sz="2000" b="1" i="1" u="none" strike="noStrike" baseline="0" dirty="0">
                    <a:solidFill>
                      <a:srgbClr val="0033CC"/>
                    </a:solidFill>
                    <a:latin typeface="Arial" panose="020B0604020202020204" pitchFamily="34" charset="0"/>
                    <a:cs typeface="Arial" panose="020B0604020202020204" pitchFamily="34" charset="0"/>
                  </a:rPr>
                  <a:t>instead of speaking of electrons as particles,</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to consider them as a continuous density distribution</a:t>
                </a:r>
                <a:r>
                  <a:rPr lang="cs-CZ" sz="2000" b="1" i="1" u="none" strike="noStrike" baseline="0" dirty="0">
                    <a:solidFill>
                      <a:srgbClr val="0033CC"/>
                    </a:solidFill>
                    <a:latin typeface="Arial" panose="020B0604020202020204" pitchFamily="34" charset="0"/>
                    <a:cs typeface="Arial" panose="020B0604020202020204" pitchFamily="34" charset="0"/>
                  </a:rPr>
                  <a:t> </a:t>
                </a:r>
                <a14:m>
                  <m:oMath xmlns:m="http://schemas.openxmlformats.org/officeDocument/2006/math">
                    <m:sSup>
                      <m:sSupPr>
                        <m:ctrlPr>
                          <a:rPr lang="cs-CZ" sz="2000" b="1" i="1" u="none" strike="noStrike" baseline="0" smtClean="0">
                            <a:solidFill>
                              <a:srgbClr val="0033CC"/>
                            </a:solidFill>
                            <a:latin typeface="Cambria Math" panose="02040503050406030204" pitchFamily="18" charset="0"/>
                            <a:cs typeface="Arial" panose="020B0604020202020204" pitchFamily="34" charset="0"/>
                          </a:rPr>
                        </m:ctrlPr>
                      </m:sSupPr>
                      <m:e>
                        <m:d>
                          <m:dPr>
                            <m:begChr m:val="|"/>
                            <m:endChr m:val="|"/>
                            <m:ctrlPr>
                              <a:rPr lang="cs-CZ" sz="2000" b="1" i="1">
                                <a:solidFill>
                                  <a:srgbClr val="0033CC"/>
                                </a:solidFill>
                                <a:latin typeface="Cambria Math" panose="02040503050406030204" pitchFamily="18" charset="0"/>
                                <a:cs typeface="Arial" panose="020B0604020202020204" pitchFamily="34" charset="0"/>
                              </a:rPr>
                            </m:ctrlPr>
                          </m:dPr>
                          <m:e>
                            <m:r>
                              <a:rPr lang="cs-CZ" sz="2000" b="1" i="1">
                                <a:solidFill>
                                  <a:srgbClr val="0033CC"/>
                                </a:solidFill>
                                <a:latin typeface="Cambria Math" panose="02040503050406030204" pitchFamily="18" charset="0"/>
                                <a:ea typeface="Cambria Math" panose="02040503050406030204" pitchFamily="18" charset="0"/>
                                <a:cs typeface="Arial" panose="020B0604020202020204" pitchFamily="34" charset="0"/>
                              </a:rPr>
                              <m:t>𝝍</m:t>
                            </m:r>
                          </m:e>
                        </m:d>
                      </m:e>
                      <m:sup>
                        <m:r>
                          <a:rPr lang="cs-CZ" sz="2000" b="1" i="1" u="none" strike="noStrike" baseline="0" smtClean="0">
                            <a:solidFill>
                              <a:srgbClr val="0033CC"/>
                            </a:solidFill>
                            <a:latin typeface="Cambria Math" panose="02040503050406030204" pitchFamily="18" charset="0"/>
                            <a:cs typeface="Arial" panose="020B0604020202020204" pitchFamily="34" charset="0"/>
                          </a:rPr>
                          <m:t>𝟐</m:t>
                        </m:r>
                      </m:sup>
                    </m:sSup>
                  </m:oMath>
                </a14:m>
                <a:r>
                  <a:rPr lang="en-US" sz="2000" b="1" i="1" u="none" strike="noStrike" baseline="0" dirty="0">
                    <a:solidFill>
                      <a:srgbClr val="0033CC"/>
                    </a:solidFill>
                    <a:latin typeface="Arial" panose="020B0604020202020204" pitchFamily="34" charset="0"/>
                    <a:cs typeface="Arial" panose="020B0604020202020204" pitchFamily="34" charset="0"/>
                  </a:rPr>
                  <a:t> (or electric</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GB" sz="2000" b="1" i="1" u="none" strike="noStrike" baseline="0" dirty="0">
                    <a:solidFill>
                      <a:srgbClr val="0033CC"/>
                    </a:solidFill>
                    <a:latin typeface="Arial" panose="020B0604020202020204" pitchFamily="34" charset="0"/>
                    <a:cs typeface="Arial" panose="020B0604020202020204" pitchFamily="34" charset="0"/>
                  </a:rPr>
                  <a:t>density</a:t>
                </a:r>
                <a:r>
                  <a:rPr lang="cs-CZ" sz="2000" b="1" i="1" u="none" strike="noStrike" baseline="0" dirty="0">
                    <a:solidFill>
                      <a:srgbClr val="0033CC"/>
                    </a:solidFill>
                    <a:latin typeface="Arial" panose="020B0604020202020204" pitchFamily="34" charset="0"/>
                    <a:cs typeface="Arial" panose="020B0604020202020204" pitchFamily="34" charset="0"/>
                  </a:rPr>
                  <a:t> </a:t>
                </a:r>
                <a14:m>
                  <m:oMath xmlns:m="http://schemas.openxmlformats.org/officeDocument/2006/math">
                    <m:sSup>
                      <m:sSupPr>
                        <m:ctrlPr>
                          <a:rPr lang="cs-CZ" sz="2000" b="1" i="1">
                            <a:solidFill>
                              <a:srgbClr val="0033CC"/>
                            </a:solidFill>
                            <a:latin typeface="Cambria Math" panose="02040503050406030204" pitchFamily="18" charset="0"/>
                            <a:cs typeface="Arial" panose="020B0604020202020204" pitchFamily="34" charset="0"/>
                          </a:rPr>
                        </m:ctrlPr>
                      </m:sSupPr>
                      <m:e>
                        <m:r>
                          <a:rPr lang="cs-CZ" sz="2000" b="1" i="1" smtClean="0">
                            <a:solidFill>
                              <a:srgbClr val="0033CC"/>
                            </a:solidFill>
                            <a:latin typeface="Cambria Math" panose="02040503050406030204" pitchFamily="18" charset="0"/>
                            <a:cs typeface="Arial" panose="020B0604020202020204" pitchFamily="34" charset="0"/>
                          </a:rPr>
                          <m:t>𝒆</m:t>
                        </m:r>
                        <m:d>
                          <m:dPr>
                            <m:begChr m:val="|"/>
                            <m:endChr m:val="|"/>
                            <m:ctrlPr>
                              <a:rPr lang="cs-CZ" sz="2000" b="1" i="1">
                                <a:solidFill>
                                  <a:srgbClr val="0033CC"/>
                                </a:solidFill>
                                <a:latin typeface="Cambria Math" panose="02040503050406030204" pitchFamily="18" charset="0"/>
                                <a:cs typeface="Arial" panose="020B0604020202020204" pitchFamily="34" charset="0"/>
                              </a:rPr>
                            </m:ctrlPr>
                          </m:dPr>
                          <m:e>
                            <m:r>
                              <a:rPr lang="cs-CZ" sz="2000" b="1" i="1">
                                <a:solidFill>
                                  <a:srgbClr val="0033CC"/>
                                </a:solidFill>
                                <a:latin typeface="Cambria Math" panose="02040503050406030204" pitchFamily="18" charset="0"/>
                                <a:ea typeface="Cambria Math" panose="02040503050406030204" pitchFamily="18" charset="0"/>
                                <a:cs typeface="Arial" panose="020B0604020202020204" pitchFamily="34" charset="0"/>
                              </a:rPr>
                              <m:t>𝝍</m:t>
                            </m:r>
                          </m:e>
                        </m:d>
                      </m:e>
                      <m:sup>
                        <m:r>
                          <a:rPr lang="cs-CZ" sz="2000" b="1" i="1">
                            <a:solidFill>
                              <a:srgbClr val="0033CC"/>
                            </a:solidFill>
                            <a:latin typeface="Cambria Math" panose="02040503050406030204" pitchFamily="18" charset="0"/>
                            <a:cs typeface="Arial" panose="020B0604020202020204" pitchFamily="34" charset="0"/>
                          </a:rPr>
                          <m:t>𝟐</m:t>
                        </m:r>
                      </m:sup>
                    </m:sSup>
                  </m:oMath>
                </a14:m>
                <a:r>
                  <a:rPr lang="cs-CZ" sz="2000" b="1" i="1" dirty="0">
                    <a:solidFill>
                      <a:srgbClr val="0033CC"/>
                    </a:solidFill>
                    <a:latin typeface="Arial" panose="020B0604020202020204" pitchFamily="34" charset="0"/>
                    <a:cs typeface="Arial" panose="020B0604020202020204" pitchFamily="34" charset="0"/>
                  </a:rPr>
                  <a:t>).</a:t>
                </a:r>
              </a:p>
              <a:p>
                <a:endParaRPr lang="cs-CZ" sz="1000" b="0" i="1" u="none" strike="noStrike" baseline="0" dirty="0">
                  <a:latin typeface="Arial" panose="020B0604020202020204" pitchFamily="34" charset="0"/>
                  <a:cs typeface="Arial" panose="020B0604020202020204" pitchFamily="34" charset="0"/>
                </a:endParaRPr>
              </a:p>
              <a:p>
                <a:pPr algn="l"/>
                <a:r>
                  <a:rPr lang="en-US" sz="2000" b="1" i="1" u="none" strike="noStrike" baseline="0" dirty="0">
                    <a:solidFill>
                      <a:srgbClr val="0033CC"/>
                    </a:solidFill>
                    <a:latin typeface="Arial" panose="020B0604020202020204" pitchFamily="34" charset="0"/>
                    <a:cs typeface="Arial" panose="020B0604020202020204" pitchFamily="34" charset="0"/>
                  </a:rPr>
                  <a:t>To us in Göttingen this interpretation seemed unacceptable </a:t>
                </a:r>
                <a:r>
                  <a:rPr lang="en-US" sz="2000" b="0" i="1" u="none" strike="noStrike" baseline="0" dirty="0">
                    <a:latin typeface="Arial" panose="020B0604020202020204" pitchFamily="34" charset="0"/>
                    <a:cs typeface="Arial" panose="020B0604020202020204" pitchFamily="34" charset="0"/>
                  </a:rPr>
                  <a:t>in face of</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well</a:t>
                </a:r>
                <a:r>
                  <a:rPr lang="cs-CZ" sz="2000" b="0" i="1" u="none" strike="noStrike" baseline="0" dirty="0">
                    <a:latin typeface="Arial" panose="020B0604020202020204" pitchFamily="34" charset="0"/>
                    <a:cs typeface="Arial" panose="020B0604020202020204" pitchFamily="34" charset="0"/>
                  </a:rPr>
                  <a:t>-</a:t>
                </a:r>
                <a:r>
                  <a:rPr lang="en-US" sz="2000" b="0" i="1" u="none" strike="noStrike" baseline="0" dirty="0">
                    <a:latin typeface="Arial" panose="020B0604020202020204" pitchFamily="34" charset="0"/>
                    <a:cs typeface="Arial" panose="020B0604020202020204" pitchFamily="34" charset="0"/>
                  </a:rPr>
                  <a:t>established experimental facts. At that time it was already possible to</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count particles by means of scintillations or with a Geiger counter, and to</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photograph their tracks with the aid of a Wilson cloud chamber.</a:t>
                </a:r>
                <a:endParaRPr lang="en-GB" sz="2000" b="0" i="1" u="none" strike="noStrike" baseline="0" dirty="0">
                  <a:latin typeface="Arial" panose="020B0604020202020204" pitchFamily="34" charset="0"/>
                  <a:cs typeface="Arial" panose="020B0604020202020204" pitchFamily="34" charset="0"/>
                </a:endParaRPr>
              </a:p>
            </p:txBody>
          </p:sp>
        </mc:Choice>
        <mc:Fallback xmlns="">
          <p:sp>
            <p:nvSpPr>
              <p:cNvPr id="3" name="TextovéPole 2">
                <a:extLst>
                  <a:ext uri="{FF2B5EF4-FFF2-40B4-BE49-F238E27FC236}">
                    <a16:creationId xmlns:a16="http://schemas.microsoft.com/office/drawing/2014/main" id="{5FEB6DE6-B75A-6386-26F8-55B94DB8380F}"/>
                  </a:ext>
                </a:extLst>
              </p:cNvPr>
              <p:cNvSpPr txBox="1">
                <a:spLocks noRot="1" noChangeAspect="1" noMove="1" noResize="1" noEditPoints="1" noAdjustHandles="1" noChangeArrowheads="1" noChangeShapeType="1" noTextEdit="1"/>
              </p:cNvSpPr>
              <p:nvPr/>
            </p:nvSpPr>
            <p:spPr>
              <a:xfrm>
                <a:off x="372092" y="757898"/>
                <a:ext cx="8698336" cy="3023200"/>
              </a:xfrm>
              <a:prstGeom prst="rect">
                <a:avLst/>
              </a:prstGeom>
              <a:blipFill>
                <a:blip r:embed="rId2"/>
                <a:stretch>
                  <a:fillRect l="-701" t="-806" r="-701" b="-282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 name="TextovéPole 4">
                <a:extLst>
                  <a:ext uri="{FF2B5EF4-FFF2-40B4-BE49-F238E27FC236}">
                    <a16:creationId xmlns:a16="http://schemas.microsoft.com/office/drawing/2014/main" id="{EBC55485-A457-4BF9-0C20-DBD3E4DAC361}"/>
                  </a:ext>
                </a:extLst>
              </p:cNvPr>
              <p:cNvSpPr txBox="1"/>
              <p:nvPr/>
            </p:nvSpPr>
            <p:spPr>
              <a:xfrm>
                <a:off x="372092" y="3890621"/>
                <a:ext cx="8698336" cy="1938992"/>
              </a:xfrm>
              <a:prstGeom prst="rect">
                <a:avLst/>
              </a:prstGeom>
              <a:noFill/>
            </p:spPr>
            <p:txBody>
              <a:bodyPr wrap="square">
                <a:spAutoFit/>
              </a:bodyPr>
              <a:lstStyle/>
              <a:p>
                <a:r>
                  <a:rPr lang="en-GB" sz="2000" b="0" i="1" u="none" strike="noStrike" baseline="0" dirty="0">
                    <a:latin typeface="Arial" panose="020B0604020202020204" pitchFamily="34" charset="0"/>
                    <a:cs typeface="Arial" panose="020B0604020202020204" pitchFamily="34" charset="0"/>
                  </a:rPr>
                  <a:t>Again</a:t>
                </a:r>
                <a:r>
                  <a:rPr lang="cs-CZ" sz="2000" b="0" i="1" u="none" strike="noStrike" baseline="0" dirty="0">
                    <a:latin typeface="Arial" panose="020B0604020202020204" pitchFamily="34" charset="0"/>
                    <a:cs typeface="Arial" panose="020B0604020202020204" pitchFamily="34" charset="0"/>
                  </a:rPr>
                  <a:t>,</a:t>
                </a:r>
                <a:r>
                  <a:rPr lang="en-GB" sz="2000" b="0" i="1" u="none" strike="noStrike" baseline="0" dirty="0">
                    <a:latin typeface="Arial" panose="020B0604020202020204" pitchFamily="34" charset="0"/>
                    <a:cs typeface="Arial" panose="020B0604020202020204" pitchFamily="34" charset="0"/>
                  </a:rPr>
                  <a:t> </a:t>
                </a:r>
                <a:r>
                  <a:rPr lang="en-GB" sz="2000" b="1" i="1" u="none" strike="noStrike" baseline="0" dirty="0">
                    <a:solidFill>
                      <a:srgbClr val="0033CC"/>
                    </a:solidFill>
                    <a:latin typeface="Arial" panose="020B0604020202020204" pitchFamily="34" charset="0"/>
                    <a:cs typeface="Arial" panose="020B0604020202020204" pitchFamily="34" charset="0"/>
                  </a:rPr>
                  <a:t>an idea</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of Einstein’s gave me the lead</a:t>
                </a:r>
                <a:r>
                  <a:rPr lang="en-US" sz="2000" b="0" i="1" u="none" strike="noStrike" baseline="0" dirty="0">
                    <a:latin typeface="Arial" panose="020B0604020202020204" pitchFamily="34" charset="0"/>
                    <a:cs typeface="Arial" panose="020B0604020202020204" pitchFamily="34" charset="0"/>
                  </a:rPr>
                  <a:t>. He had tried to make the duality of particles -</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light quanta or photons - and waves comprehensible by </a:t>
                </a:r>
                <a:r>
                  <a:rPr lang="en-US" sz="2000" b="1" i="1" u="none" strike="noStrike" baseline="0" dirty="0">
                    <a:solidFill>
                      <a:srgbClr val="FF0000"/>
                    </a:solidFill>
                    <a:latin typeface="Arial" panose="020B0604020202020204" pitchFamily="34" charset="0"/>
                    <a:cs typeface="Arial" panose="020B0604020202020204" pitchFamily="34" charset="0"/>
                  </a:rPr>
                  <a:t>interpreting the</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square of the optical wave amplitudes as probability density for the occurrence</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of photons. This concept could at once be carried over to the </a:t>
                </a:r>
                <a14:m>
                  <m:oMath xmlns:m="http://schemas.openxmlformats.org/officeDocument/2006/math">
                    <m:r>
                      <a:rPr lang="en-US" sz="2000" b="1" i="1" u="none" strike="noStrike" baseline="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𝝍</m:t>
                    </m:r>
                  </m:oMath>
                </a14:m>
                <a:r>
                  <a:rPr lang="en-US" sz="2000" b="1" i="1" u="none" strike="noStrike" baseline="0" dirty="0">
                    <a:solidFill>
                      <a:srgbClr val="FF0000"/>
                    </a:solidFill>
                    <a:latin typeface="Arial" panose="020B0604020202020204" pitchFamily="34" charset="0"/>
                    <a:cs typeface="Arial" panose="020B0604020202020204" pitchFamily="34" charset="0"/>
                  </a:rPr>
                  <a:t>-function</a:t>
                </a:r>
                <a:r>
                  <a:rPr lang="cs-CZ" sz="2000" b="1" i="1" dirty="0">
                    <a:solidFill>
                      <a:srgbClr val="FF0000"/>
                    </a:solidFill>
                    <a:latin typeface="Arial" panose="020B0604020202020204" pitchFamily="34" charset="0"/>
                    <a:cs typeface="Arial" panose="020B0604020202020204" pitchFamily="34" charset="0"/>
                  </a:rPr>
                  <a:t> </a:t>
                </a:r>
                <a14:m>
                  <m:oMath xmlns:m="http://schemas.openxmlformats.org/officeDocument/2006/math">
                    <m:sSup>
                      <m:sSupPr>
                        <m:ctrlPr>
                          <a:rPr lang="cs-CZ" sz="2000" b="1" i="1">
                            <a:solidFill>
                              <a:srgbClr val="FF0000"/>
                            </a:solidFill>
                            <a:latin typeface="Cambria Math" panose="02040503050406030204" pitchFamily="18" charset="0"/>
                            <a:cs typeface="Arial" panose="020B0604020202020204" pitchFamily="34" charset="0"/>
                          </a:rPr>
                        </m:ctrlPr>
                      </m:sSupPr>
                      <m:e>
                        <m:d>
                          <m:dPr>
                            <m:begChr m:val="|"/>
                            <m:endChr m:val="|"/>
                            <m:ctrlPr>
                              <a:rPr lang="cs-CZ" sz="2000" b="1" i="1">
                                <a:solidFill>
                                  <a:srgbClr val="FF0000"/>
                                </a:solidFill>
                                <a:latin typeface="Cambria Math" panose="02040503050406030204" pitchFamily="18" charset="0"/>
                                <a:cs typeface="Arial" panose="020B0604020202020204" pitchFamily="34" charset="0"/>
                              </a:rPr>
                            </m:ctrlPr>
                          </m:dPr>
                          <m:e>
                            <m:r>
                              <a:rPr lang="cs-CZ" sz="2000" b="1" i="1">
                                <a:solidFill>
                                  <a:srgbClr val="FF0000"/>
                                </a:solidFill>
                                <a:latin typeface="Cambria Math" panose="02040503050406030204" pitchFamily="18" charset="0"/>
                                <a:ea typeface="Cambria Math" panose="02040503050406030204" pitchFamily="18" charset="0"/>
                                <a:cs typeface="Arial" panose="020B0604020202020204" pitchFamily="34" charset="0"/>
                              </a:rPr>
                              <m:t>𝝍</m:t>
                            </m:r>
                          </m:e>
                        </m:d>
                      </m:e>
                      <m:sup>
                        <m:r>
                          <a:rPr lang="cs-CZ" sz="2000" b="1" i="1">
                            <a:solidFill>
                              <a:srgbClr val="FF0000"/>
                            </a:solidFill>
                            <a:latin typeface="Cambria Math" panose="02040503050406030204" pitchFamily="18" charset="0"/>
                            <a:cs typeface="Arial" panose="020B0604020202020204" pitchFamily="34" charset="0"/>
                          </a:rPr>
                          <m:t>𝟐</m:t>
                        </m:r>
                      </m:sup>
                    </m:sSup>
                  </m:oMath>
                </a14:m>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ought to represent the probability density for electrons (or other</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GB" sz="2000" b="1" i="1" u="none" strike="noStrike" baseline="0" dirty="0">
                    <a:solidFill>
                      <a:srgbClr val="FF0000"/>
                    </a:solidFill>
                    <a:latin typeface="Arial" panose="020B0604020202020204" pitchFamily="34" charset="0"/>
                    <a:cs typeface="Arial" panose="020B0604020202020204" pitchFamily="34" charset="0"/>
                  </a:rPr>
                  <a:t>particles).</a:t>
                </a:r>
                <a:endParaRPr lang="en-GB" sz="2000" b="1" i="1" dirty="0">
                  <a:latin typeface="Arial" panose="020B0604020202020204" pitchFamily="34" charset="0"/>
                  <a:cs typeface="Arial" panose="020B0604020202020204" pitchFamily="34" charset="0"/>
                </a:endParaRPr>
              </a:p>
            </p:txBody>
          </p:sp>
        </mc:Choice>
        <mc:Fallback xmlns="">
          <p:sp>
            <p:nvSpPr>
              <p:cNvPr id="5" name="TextovéPole 4">
                <a:extLst>
                  <a:ext uri="{FF2B5EF4-FFF2-40B4-BE49-F238E27FC236}">
                    <a16:creationId xmlns:a16="http://schemas.microsoft.com/office/drawing/2014/main" id="{EBC55485-A457-4BF9-0C20-DBD3E4DAC361}"/>
                  </a:ext>
                </a:extLst>
              </p:cNvPr>
              <p:cNvSpPr txBox="1">
                <a:spLocks noRot="1" noChangeAspect="1" noMove="1" noResize="1" noEditPoints="1" noAdjustHandles="1" noChangeArrowheads="1" noChangeShapeType="1" noTextEdit="1"/>
              </p:cNvSpPr>
              <p:nvPr/>
            </p:nvSpPr>
            <p:spPr>
              <a:xfrm>
                <a:off x="372092" y="3890621"/>
                <a:ext cx="8698336" cy="1938992"/>
              </a:xfrm>
              <a:prstGeom prst="rect">
                <a:avLst/>
              </a:prstGeom>
              <a:blipFill>
                <a:blip r:embed="rId3"/>
                <a:stretch>
                  <a:fillRect l="-701" t="-1258" r="-1121" b="-5346"/>
                </a:stretch>
              </a:blipFill>
            </p:spPr>
            <p:txBody>
              <a:bodyPr/>
              <a:lstStyle/>
              <a:p>
                <a:r>
                  <a:rPr lang="en-AU">
                    <a:noFill/>
                  </a:rPr>
                  <a:t> </a:t>
                </a:r>
              </a:p>
            </p:txBody>
          </p:sp>
        </mc:Fallback>
      </mc:AlternateContent>
      <p:sp>
        <p:nvSpPr>
          <p:cNvPr id="4" name="TextovéPole 3">
            <a:extLst>
              <a:ext uri="{FF2B5EF4-FFF2-40B4-BE49-F238E27FC236}">
                <a16:creationId xmlns:a16="http://schemas.microsoft.com/office/drawing/2014/main" id="{E9FAEFC5-7776-C0BB-ACB1-FB54C6A3D114}"/>
              </a:ext>
            </a:extLst>
          </p:cNvPr>
          <p:cNvSpPr txBox="1"/>
          <p:nvPr/>
        </p:nvSpPr>
        <p:spPr>
          <a:xfrm>
            <a:off x="372092" y="181239"/>
            <a:ext cx="8698336" cy="400110"/>
          </a:xfrm>
          <a:prstGeom prst="rect">
            <a:avLst/>
          </a:prstGeom>
          <a:noFill/>
        </p:spPr>
        <p:txBody>
          <a:bodyPr wrap="square">
            <a:spAutoFit/>
          </a:bodyPr>
          <a:lstStyle/>
          <a:p>
            <a:pPr algn="l"/>
            <a:r>
              <a:rPr lang="cs-CZ" sz="2000" b="1" i="0" u="none" strike="noStrike" baseline="0" dirty="0">
                <a:latin typeface="Arial" panose="020B0604020202020204" pitchFamily="34" charset="0"/>
                <a:cs typeface="Arial" panose="020B0604020202020204" pitchFamily="34" charset="0"/>
              </a:rPr>
              <a:t>Born in his </a:t>
            </a:r>
            <a:r>
              <a:rPr lang="pl-PL" sz="2000" b="1" u="none" strike="noStrike" baseline="0" dirty="0">
                <a:latin typeface="Arial" panose="020B0604020202020204" pitchFamily="34" charset="0"/>
                <a:cs typeface="Arial" panose="020B0604020202020204" pitchFamily="34" charset="0"/>
              </a:rPr>
              <a:t>Nobel lecture, December 11, 1954</a:t>
            </a:r>
            <a:endParaRPr lang="en-GB" sz="2000" b="1" dirty="0">
              <a:latin typeface="Arial" panose="020B0604020202020204" pitchFamily="34" charset="0"/>
              <a:cs typeface="Arial" panose="020B0604020202020204" pitchFamily="34" charset="0"/>
            </a:endParaRPr>
          </a:p>
        </p:txBody>
      </p:sp>
      <p:sp>
        <p:nvSpPr>
          <p:cNvPr id="2" name="TextovéPole 1">
            <a:extLst>
              <a:ext uri="{FF2B5EF4-FFF2-40B4-BE49-F238E27FC236}">
                <a16:creationId xmlns:a16="http://schemas.microsoft.com/office/drawing/2014/main" id="{6B296E12-C502-6864-DC0B-6DE0527F7145}"/>
              </a:ext>
            </a:extLst>
          </p:cNvPr>
          <p:cNvSpPr txBox="1"/>
          <p:nvPr/>
        </p:nvSpPr>
        <p:spPr>
          <a:xfrm>
            <a:off x="372092" y="5831027"/>
            <a:ext cx="8204349" cy="707886"/>
          </a:xfrm>
          <a:prstGeom prst="rect">
            <a:avLst/>
          </a:prstGeom>
          <a:noFill/>
        </p:spPr>
        <p:txBody>
          <a:bodyPr wrap="square">
            <a:spAutoFit/>
          </a:bodyPr>
          <a:lstStyle/>
          <a:p>
            <a:pPr algn="l"/>
            <a:r>
              <a:rPr lang="cs-CZ" sz="2000" b="1" i="0" u="none" strike="noStrike" baseline="0" dirty="0">
                <a:solidFill>
                  <a:srgbClr val="0033CC"/>
                </a:solidFill>
                <a:latin typeface="Arial" panose="020B0604020202020204" pitchFamily="34" charset="0"/>
                <a:cs typeface="Arial" panose="020B0604020202020204" pitchFamily="34" charset="0"/>
              </a:rPr>
              <a:t>But Einstein in a </a:t>
            </a:r>
            <a:r>
              <a:rPr lang="cs-CZ" sz="2000" b="1" i="0" u="none" strike="noStrike" baseline="0" dirty="0" err="1">
                <a:solidFill>
                  <a:srgbClr val="0033CC"/>
                </a:solidFill>
                <a:latin typeface="Arial" panose="020B0604020202020204" pitchFamily="34" charset="0"/>
                <a:cs typeface="Arial" panose="020B0604020202020204" pitchFamily="34" charset="0"/>
              </a:rPr>
              <a:t>letter</a:t>
            </a:r>
            <a:r>
              <a:rPr lang="cs-CZ" sz="2000" b="1" i="0" u="none" strike="noStrike" baseline="0" dirty="0">
                <a:solidFill>
                  <a:srgbClr val="0033CC"/>
                </a:solidFill>
                <a:latin typeface="Arial" panose="020B0604020202020204" pitchFamily="34" charset="0"/>
                <a:cs typeface="Arial" panose="020B0604020202020204" pitchFamily="34" charset="0"/>
              </a:rPr>
              <a:t> to Born </a:t>
            </a:r>
            <a:r>
              <a:rPr lang="cs-CZ" sz="2000" b="0" i="0" u="none" strike="noStrike" baseline="0" dirty="0">
                <a:latin typeface="Arial" panose="020B0604020202020204" pitchFamily="34" charset="0"/>
                <a:cs typeface="Arial" panose="020B0604020202020204" pitchFamily="34" charset="0"/>
              </a:rPr>
              <a:t>on </a:t>
            </a:r>
            <a:r>
              <a:rPr lang="cs-CZ" sz="2000" b="0" i="0" u="none" strike="noStrike" baseline="0" dirty="0" err="1">
                <a:latin typeface="Arial" panose="020B0604020202020204" pitchFamily="34" charset="0"/>
                <a:cs typeface="Arial" panose="020B0604020202020204" pitchFamily="34" charset="0"/>
              </a:rPr>
              <a:t>December</a:t>
            </a:r>
            <a:r>
              <a:rPr lang="cs-CZ" sz="2000" b="0" i="0" u="none" strike="noStrike" baseline="0" dirty="0">
                <a:latin typeface="Arial" panose="020B0604020202020204" pitchFamily="34" charset="0"/>
                <a:cs typeface="Arial" panose="020B0604020202020204" pitchFamily="34" charset="0"/>
              </a:rPr>
              <a:t> 4, 1926: </a:t>
            </a:r>
          </a:p>
          <a:p>
            <a:pPr algn="l"/>
            <a:r>
              <a:rPr lang="en-US" sz="2000" b="1" i="0" u="none" strike="noStrike" baseline="0" dirty="0">
                <a:solidFill>
                  <a:srgbClr val="FF0000"/>
                </a:solidFill>
                <a:latin typeface="Arial" panose="020B0604020202020204" pitchFamily="34" charset="0"/>
                <a:cs typeface="Arial" panose="020B0604020202020204" pitchFamily="34" charset="0"/>
              </a:rPr>
              <a:t>I, at any rate, am convinced that</a:t>
            </a:r>
            <a:r>
              <a:rPr lang="cs-CZ" sz="2000" b="1" i="0" u="none" strike="noStrike" baseline="0" dirty="0">
                <a:solidFill>
                  <a:srgbClr val="FF0000"/>
                </a:solidFill>
                <a:latin typeface="Arial" panose="020B0604020202020204" pitchFamily="34" charset="0"/>
                <a:cs typeface="Arial" panose="020B0604020202020204" pitchFamily="34" charset="0"/>
              </a:rPr>
              <a:t> </a:t>
            </a:r>
            <a:r>
              <a:rPr lang="en-US" sz="2000" b="1" i="0" u="none" strike="noStrike" baseline="0" dirty="0">
                <a:solidFill>
                  <a:srgbClr val="FF0000"/>
                </a:solidFill>
                <a:latin typeface="Arial" panose="020B0604020202020204" pitchFamily="34" charset="0"/>
                <a:cs typeface="Arial" panose="020B0604020202020204" pitchFamily="34" charset="0"/>
              </a:rPr>
              <a:t>He is not playing at dice.</a:t>
            </a:r>
            <a:endParaRPr lang="cs-CZ" sz="2000" b="1" i="0" u="none" strike="noStrike" baseline="0" dirty="0">
              <a:solidFill>
                <a:srgbClr val="FF0000"/>
              </a:solidFill>
              <a:latin typeface="Arial" panose="020B0604020202020204" pitchFamily="34" charset="0"/>
              <a:cs typeface="Arial" panose="020B0604020202020204" pitchFamily="34" charset="0"/>
            </a:endParaRPr>
          </a:p>
        </p:txBody>
      </p:sp>
      <p:sp>
        <p:nvSpPr>
          <p:cNvPr id="6" name="Zástupný symbol pro číslo snímku 5">
            <a:extLst>
              <a:ext uri="{FF2B5EF4-FFF2-40B4-BE49-F238E27FC236}">
                <a16:creationId xmlns:a16="http://schemas.microsoft.com/office/drawing/2014/main" id="{B0F91B9C-00E2-CA6F-5F1E-61D7F3BF99F4}"/>
              </a:ext>
            </a:extLst>
          </p:cNvPr>
          <p:cNvSpPr>
            <a:spLocks noGrp="1"/>
          </p:cNvSpPr>
          <p:nvPr>
            <p:ph type="sldNum" sz="quarter" idx="12"/>
          </p:nvPr>
        </p:nvSpPr>
        <p:spPr/>
        <p:txBody>
          <a:bodyPr/>
          <a:lstStyle/>
          <a:p>
            <a:fld id="{E32C4829-0E20-40A4-81C2-06447E714AD2}" type="slidenum">
              <a:rPr lang="cs-CZ" smtClean="0"/>
              <a:t>54</a:t>
            </a:fld>
            <a:endParaRPr lang="cs-CZ"/>
          </a:p>
        </p:txBody>
      </p:sp>
      <p:sp>
        <p:nvSpPr>
          <p:cNvPr id="7" name="Zástupný symbol pro datum 6">
            <a:extLst>
              <a:ext uri="{FF2B5EF4-FFF2-40B4-BE49-F238E27FC236}">
                <a16:creationId xmlns:a16="http://schemas.microsoft.com/office/drawing/2014/main" id="{64FB61E5-E947-D49B-98F7-E237CF816FC6}"/>
              </a:ext>
            </a:extLst>
          </p:cNvPr>
          <p:cNvSpPr>
            <a:spLocks noGrp="1"/>
          </p:cNvSpPr>
          <p:nvPr>
            <p:ph type="dt" sz="half" idx="10"/>
          </p:nvPr>
        </p:nvSpPr>
        <p:spPr/>
        <p:txBody>
          <a:bodyPr/>
          <a:lstStyle/>
          <a:p>
            <a:r>
              <a:rPr lang="cs-CZ"/>
              <a:t>27.11.2024</a:t>
            </a:r>
          </a:p>
        </p:txBody>
      </p:sp>
      <p:sp>
        <p:nvSpPr>
          <p:cNvPr id="8" name="Zástupný symbol pro zápatí 7">
            <a:extLst>
              <a:ext uri="{FF2B5EF4-FFF2-40B4-BE49-F238E27FC236}">
                <a16:creationId xmlns:a16="http://schemas.microsoft.com/office/drawing/2014/main" id="{AED94106-F55A-E2EF-9C33-50D56399A0FD}"/>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277438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5B34634-EC89-85F1-E276-A98E77DDB95D}"/>
              </a:ext>
            </a:extLst>
          </p:cNvPr>
          <p:cNvPicPr>
            <a:picLocks noChangeAspect="1"/>
          </p:cNvPicPr>
          <p:nvPr/>
        </p:nvPicPr>
        <p:blipFill>
          <a:blip r:embed="rId2"/>
          <a:stretch>
            <a:fillRect/>
          </a:stretch>
        </p:blipFill>
        <p:spPr>
          <a:xfrm>
            <a:off x="1832807" y="0"/>
            <a:ext cx="5621262" cy="3135828"/>
          </a:xfrm>
          <a:prstGeom prst="rect">
            <a:avLst/>
          </a:prstGeom>
        </p:spPr>
      </p:pic>
      <p:pic>
        <p:nvPicPr>
          <p:cNvPr id="6" name="Obrázek 5">
            <a:extLst>
              <a:ext uri="{FF2B5EF4-FFF2-40B4-BE49-F238E27FC236}">
                <a16:creationId xmlns:a16="http://schemas.microsoft.com/office/drawing/2014/main" id="{2D6187C0-6C38-9760-5873-4511C6EF822D}"/>
              </a:ext>
            </a:extLst>
          </p:cNvPr>
          <p:cNvPicPr>
            <a:picLocks noChangeAspect="1"/>
          </p:cNvPicPr>
          <p:nvPr/>
        </p:nvPicPr>
        <p:blipFill>
          <a:blip r:embed="rId3"/>
          <a:stretch>
            <a:fillRect/>
          </a:stretch>
        </p:blipFill>
        <p:spPr>
          <a:xfrm>
            <a:off x="258535" y="-93084"/>
            <a:ext cx="8343900" cy="3162300"/>
          </a:xfrm>
          <a:prstGeom prst="rect">
            <a:avLst/>
          </a:prstGeom>
        </p:spPr>
      </p:pic>
      <p:pic>
        <p:nvPicPr>
          <p:cNvPr id="8" name="Obrázek 7">
            <a:extLst>
              <a:ext uri="{FF2B5EF4-FFF2-40B4-BE49-F238E27FC236}">
                <a16:creationId xmlns:a16="http://schemas.microsoft.com/office/drawing/2014/main" id="{ABFF31D8-1AFA-887D-3C55-D3505545D2FC}"/>
              </a:ext>
            </a:extLst>
          </p:cNvPr>
          <p:cNvPicPr>
            <a:picLocks noChangeAspect="1"/>
          </p:cNvPicPr>
          <p:nvPr/>
        </p:nvPicPr>
        <p:blipFill>
          <a:blip r:embed="rId4"/>
          <a:stretch>
            <a:fillRect/>
          </a:stretch>
        </p:blipFill>
        <p:spPr>
          <a:xfrm>
            <a:off x="420206" y="3181287"/>
            <a:ext cx="8089110" cy="3596375"/>
          </a:xfrm>
          <a:prstGeom prst="rect">
            <a:avLst/>
          </a:prstGeom>
        </p:spPr>
      </p:pic>
      <p:cxnSp>
        <p:nvCxnSpPr>
          <p:cNvPr id="13" name="Přímá spojnice 12">
            <a:extLst>
              <a:ext uri="{FF2B5EF4-FFF2-40B4-BE49-F238E27FC236}">
                <a16:creationId xmlns:a16="http://schemas.microsoft.com/office/drawing/2014/main" id="{8AB7C3A8-2868-2FD1-36B2-3D8434E42490}"/>
              </a:ext>
            </a:extLst>
          </p:cNvPr>
          <p:cNvCxnSpPr/>
          <p:nvPr/>
        </p:nvCxnSpPr>
        <p:spPr>
          <a:xfrm>
            <a:off x="1338943" y="4659086"/>
            <a:ext cx="6781800"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Přímá spojnice 13">
            <a:extLst>
              <a:ext uri="{FF2B5EF4-FFF2-40B4-BE49-F238E27FC236}">
                <a16:creationId xmlns:a16="http://schemas.microsoft.com/office/drawing/2014/main" id="{E6957467-3378-C28C-2D33-269E097977CB}"/>
              </a:ext>
            </a:extLst>
          </p:cNvPr>
          <p:cNvCxnSpPr>
            <a:cxnSpLocks/>
          </p:cNvCxnSpPr>
          <p:nvPr/>
        </p:nvCxnSpPr>
        <p:spPr>
          <a:xfrm flipV="1">
            <a:off x="740228" y="4979474"/>
            <a:ext cx="7380515" cy="6184"/>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Přímá spojnice 14">
            <a:extLst>
              <a:ext uri="{FF2B5EF4-FFF2-40B4-BE49-F238E27FC236}">
                <a16:creationId xmlns:a16="http://schemas.microsoft.com/office/drawing/2014/main" id="{F8EFBCDF-2105-B2D7-14C2-8899971FEB7F}"/>
              </a:ext>
            </a:extLst>
          </p:cNvPr>
          <p:cNvCxnSpPr>
            <a:cxnSpLocks/>
          </p:cNvCxnSpPr>
          <p:nvPr/>
        </p:nvCxnSpPr>
        <p:spPr>
          <a:xfrm>
            <a:off x="685803" y="5279574"/>
            <a:ext cx="5040083"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pic>
        <p:nvPicPr>
          <p:cNvPr id="23" name="Obrázek 22">
            <a:extLst>
              <a:ext uri="{FF2B5EF4-FFF2-40B4-BE49-F238E27FC236}">
                <a16:creationId xmlns:a16="http://schemas.microsoft.com/office/drawing/2014/main" id="{DCC7FCE4-BDE5-A5F6-98C3-754FDDB03AD1}"/>
              </a:ext>
            </a:extLst>
          </p:cNvPr>
          <p:cNvPicPr>
            <a:picLocks noChangeAspect="1"/>
          </p:cNvPicPr>
          <p:nvPr/>
        </p:nvPicPr>
        <p:blipFill>
          <a:blip r:embed="rId5"/>
          <a:stretch>
            <a:fillRect/>
          </a:stretch>
        </p:blipFill>
        <p:spPr>
          <a:xfrm>
            <a:off x="193690" y="3181287"/>
            <a:ext cx="9273732" cy="3503291"/>
          </a:xfrm>
          <a:prstGeom prst="rect">
            <a:avLst/>
          </a:prstGeom>
        </p:spPr>
      </p:pic>
      <p:cxnSp>
        <p:nvCxnSpPr>
          <p:cNvPr id="24" name="Přímá spojnice 23">
            <a:extLst>
              <a:ext uri="{FF2B5EF4-FFF2-40B4-BE49-F238E27FC236}">
                <a16:creationId xmlns:a16="http://schemas.microsoft.com/office/drawing/2014/main" id="{B4B7FF6E-36A0-B69E-A0CD-44761C9A6111}"/>
              </a:ext>
            </a:extLst>
          </p:cNvPr>
          <p:cNvCxnSpPr/>
          <p:nvPr/>
        </p:nvCxnSpPr>
        <p:spPr>
          <a:xfrm>
            <a:off x="3891061" y="3500438"/>
            <a:ext cx="2711669"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Přímá spojnice 24">
            <a:extLst>
              <a:ext uri="{FF2B5EF4-FFF2-40B4-BE49-F238E27FC236}">
                <a16:creationId xmlns:a16="http://schemas.microsoft.com/office/drawing/2014/main" id="{F1A00941-1265-935E-269C-22A49EEECCD1}"/>
              </a:ext>
            </a:extLst>
          </p:cNvPr>
          <p:cNvCxnSpPr/>
          <p:nvPr/>
        </p:nvCxnSpPr>
        <p:spPr>
          <a:xfrm>
            <a:off x="5955358" y="4222532"/>
            <a:ext cx="2711669"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Přímá spojnice 25">
            <a:extLst>
              <a:ext uri="{FF2B5EF4-FFF2-40B4-BE49-F238E27FC236}">
                <a16:creationId xmlns:a16="http://schemas.microsoft.com/office/drawing/2014/main" id="{FBA9D1E0-9493-4CF2-3E38-4552BA631288}"/>
              </a:ext>
            </a:extLst>
          </p:cNvPr>
          <p:cNvCxnSpPr>
            <a:cxnSpLocks/>
          </p:cNvCxnSpPr>
          <p:nvPr/>
        </p:nvCxnSpPr>
        <p:spPr>
          <a:xfrm>
            <a:off x="420206" y="4585139"/>
            <a:ext cx="8216505"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Přímá spojnice 27">
            <a:extLst>
              <a:ext uri="{FF2B5EF4-FFF2-40B4-BE49-F238E27FC236}">
                <a16:creationId xmlns:a16="http://schemas.microsoft.com/office/drawing/2014/main" id="{5D2BDE5B-8F14-9FCA-2707-DF35A2AEAEDB}"/>
              </a:ext>
            </a:extLst>
          </p:cNvPr>
          <p:cNvCxnSpPr>
            <a:cxnSpLocks/>
          </p:cNvCxnSpPr>
          <p:nvPr/>
        </p:nvCxnSpPr>
        <p:spPr>
          <a:xfrm>
            <a:off x="356508" y="4932932"/>
            <a:ext cx="5203464"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Přímá spojnice 29">
            <a:extLst>
              <a:ext uri="{FF2B5EF4-FFF2-40B4-BE49-F238E27FC236}">
                <a16:creationId xmlns:a16="http://schemas.microsoft.com/office/drawing/2014/main" id="{D47079CF-AEF9-1FFA-2870-46942FE4F813}"/>
              </a:ext>
            </a:extLst>
          </p:cNvPr>
          <p:cNvCxnSpPr>
            <a:cxnSpLocks/>
          </p:cNvCxnSpPr>
          <p:nvPr/>
        </p:nvCxnSpPr>
        <p:spPr>
          <a:xfrm>
            <a:off x="3205844" y="5652885"/>
            <a:ext cx="5203464"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Přímá spojnice 30">
            <a:extLst>
              <a:ext uri="{FF2B5EF4-FFF2-40B4-BE49-F238E27FC236}">
                <a16:creationId xmlns:a16="http://schemas.microsoft.com/office/drawing/2014/main" id="{62DD8801-9FE1-A7EB-369E-4DA2F0D9DC07}"/>
              </a:ext>
            </a:extLst>
          </p:cNvPr>
          <p:cNvCxnSpPr>
            <a:cxnSpLocks/>
          </p:cNvCxnSpPr>
          <p:nvPr/>
        </p:nvCxnSpPr>
        <p:spPr>
          <a:xfrm>
            <a:off x="445848" y="6020752"/>
            <a:ext cx="7008221" cy="0"/>
          </a:xfrm>
          <a:prstGeom prst="line">
            <a:avLst/>
          </a:prstGeom>
          <a:ln w="63500">
            <a:solidFill>
              <a:srgbClr val="FF0000"/>
            </a:solidFill>
          </a:ln>
        </p:spPr>
        <p:style>
          <a:lnRef idx="2">
            <a:schemeClr val="accent1"/>
          </a:lnRef>
          <a:fillRef idx="0">
            <a:schemeClr val="accent1"/>
          </a:fillRef>
          <a:effectRef idx="1">
            <a:schemeClr val="accent1"/>
          </a:effectRef>
          <a:fontRef idx="minor">
            <a:schemeClr val="tx1"/>
          </a:fontRef>
        </p:style>
      </p:cxnSp>
      <p:sp>
        <p:nvSpPr>
          <p:cNvPr id="33" name="TextovéPole 32">
            <a:extLst>
              <a:ext uri="{FF2B5EF4-FFF2-40B4-BE49-F238E27FC236}">
                <a16:creationId xmlns:a16="http://schemas.microsoft.com/office/drawing/2014/main" id="{D9BC5E17-DD1B-C514-F2D1-487915339B43}"/>
              </a:ext>
            </a:extLst>
          </p:cNvPr>
          <p:cNvSpPr txBox="1"/>
          <p:nvPr/>
        </p:nvSpPr>
        <p:spPr>
          <a:xfrm>
            <a:off x="4572000" y="1682644"/>
            <a:ext cx="4394169" cy="1323439"/>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Einstein </a:t>
            </a:r>
            <a:r>
              <a:rPr lang="cs-CZ" sz="2000" dirty="0" err="1">
                <a:latin typeface="Arial" panose="020B0604020202020204" pitchFamily="34" charset="0"/>
                <a:cs typeface="Arial" panose="020B0604020202020204" pitchFamily="34" charset="0"/>
              </a:rPr>
              <a:t>was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advocate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b="1" dirty="0">
                <a:solidFill>
                  <a:srgbClr val="0033CC"/>
                </a:solidFill>
                <a:latin typeface="Arial" panose="020B0604020202020204" pitchFamily="34" charset="0"/>
                <a:cs typeface="Arial" panose="020B0604020202020204" pitchFamily="34" charset="0"/>
              </a:rPr>
              <a:t>ensemble</a:t>
            </a:r>
          </a:p>
          <a:p>
            <a:r>
              <a:rPr lang="cs-CZ" sz="2000" b="1" dirty="0" err="1">
                <a:solidFill>
                  <a:srgbClr val="0033CC"/>
                </a:solidFill>
                <a:latin typeface="Arial" panose="020B0604020202020204" pitchFamily="34" charset="0"/>
                <a:cs typeface="Arial" panose="020B0604020202020204" pitchFamily="34" charset="0"/>
              </a:rPr>
              <a:t>interpretation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wave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funcion</a:t>
            </a:r>
            <a:r>
              <a:rPr lang="cs-CZ" sz="2000" dirty="0">
                <a:latin typeface="Arial" panose="020B0604020202020204" pitchFamily="34" charset="0"/>
                <a:cs typeface="Arial" panose="020B0604020202020204" pitchFamily="34" charset="0"/>
              </a:rPr>
              <a:t> and </a:t>
            </a:r>
            <a:r>
              <a:rPr lang="cs-CZ" sz="2000" b="1" dirty="0" err="1">
                <a:solidFill>
                  <a:srgbClr val="FF0000"/>
                </a:solidFill>
                <a:latin typeface="Arial" panose="020B0604020202020204" pitchFamily="34" charset="0"/>
                <a:cs typeface="Arial" panose="020B0604020202020204" pitchFamily="34" charset="0"/>
              </a:rPr>
              <a:t>wrong</a:t>
            </a:r>
            <a:r>
              <a:rPr lang="cs-CZ" sz="2000" b="1" dirty="0">
                <a:solidFill>
                  <a:srgbClr val="FF0000"/>
                </a:solidFill>
                <a:latin typeface="Arial" panose="020B0604020202020204" pitchFamily="34" charset="0"/>
                <a:cs typeface="Arial" panose="020B0604020202020204" pitchFamily="34" charset="0"/>
              </a:rPr>
              <a:t> in his </a:t>
            </a:r>
            <a:r>
              <a:rPr lang="cs-CZ" sz="2000" b="1" dirty="0" err="1">
                <a:solidFill>
                  <a:srgbClr val="FF0000"/>
                </a:solidFill>
                <a:latin typeface="Arial" panose="020B0604020202020204" pitchFamily="34" charset="0"/>
                <a:cs typeface="Arial" panose="020B0604020202020204" pitchFamily="34" charset="0"/>
              </a:rPr>
              <a:t>prediction</a:t>
            </a:r>
            <a:r>
              <a:rPr lang="cs-CZ" sz="2000" b="1" dirty="0">
                <a:solidFill>
                  <a:srgbClr val="FF0000"/>
                </a:solidFill>
                <a:latin typeface="Arial" panose="020B0604020202020204" pitchFamily="34" charset="0"/>
                <a:cs typeface="Arial" panose="020B0604020202020204" pitchFamily="34" charset="0"/>
              </a:rPr>
              <a:t>.</a:t>
            </a:r>
          </a:p>
          <a:p>
            <a:r>
              <a:rPr lang="cs-CZ" sz="2000" b="1" dirty="0">
                <a:solidFill>
                  <a:srgbClr val="FF0000"/>
                </a:solidFill>
                <a:latin typeface="Arial" panose="020B0604020202020204" pitchFamily="34" charset="0"/>
                <a:cs typeface="Arial" panose="020B0604020202020204" pitchFamily="34" charset="0"/>
              </a:rPr>
              <a:t>QM lead to </a:t>
            </a:r>
            <a:r>
              <a:rPr lang="cs-CZ" sz="2000" b="1" u="sng" dirty="0" err="1">
                <a:solidFill>
                  <a:srgbClr val="FF0000"/>
                </a:solidFill>
                <a:latin typeface="Arial" panose="020B0604020202020204" pitchFamily="34" charset="0"/>
                <a:cs typeface="Arial" panose="020B0604020202020204" pitchFamily="34" charset="0"/>
              </a:rPr>
              <a:t>Quantum</a:t>
            </a:r>
            <a:r>
              <a:rPr lang="cs-CZ" sz="2000" b="1" u="sng" dirty="0">
                <a:solidFill>
                  <a:srgbClr val="FF0000"/>
                </a:solidFill>
                <a:latin typeface="Arial" panose="020B0604020202020204" pitchFamily="34" charset="0"/>
                <a:cs typeface="Arial" panose="020B0604020202020204" pitchFamily="34" charset="0"/>
              </a:rPr>
              <a:t> </a:t>
            </a:r>
            <a:r>
              <a:rPr lang="cs-CZ" sz="2000" b="1" u="sng" dirty="0" err="1">
                <a:solidFill>
                  <a:srgbClr val="FF0000"/>
                </a:solidFill>
                <a:latin typeface="Arial" panose="020B0604020202020204" pitchFamily="34" charset="0"/>
                <a:cs typeface="Arial" panose="020B0604020202020204" pitchFamily="34" charset="0"/>
              </a:rPr>
              <a:t>Field</a:t>
            </a:r>
            <a:r>
              <a:rPr lang="cs-CZ" sz="2000" b="1" u="sng" dirty="0">
                <a:solidFill>
                  <a:srgbClr val="FF0000"/>
                </a:solidFill>
                <a:latin typeface="Arial" panose="020B0604020202020204" pitchFamily="34" charset="0"/>
                <a:cs typeface="Arial" panose="020B0604020202020204" pitchFamily="34" charset="0"/>
              </a:rPr>
              <a:t> </a:t>
            </a:r>
            <a:r>
              <a:rPr lang="cs-CZ" sz="2000" b="1" u="sng" dirty="0" err="1">
                <a:solidFill>
                  <a:srgbClr val="FF0000"/>
                </a:solidFill>
                <a:latin typeface="Arial" panose="020B0604020202020204" pitchFamily="34" charset="0"/>
                <a:cs typeface="Arial" panose="020B0604020202020204" pitchFamily="34" charset="0"/>
              </a:rPr>
              <a:t>Theory</a:t>
            </a:r>
            <a:endParaRPr lang="en-AU" sz="2000" b="1" u="sng" dirty="0">
              <a:solidFill>
                <a:srgbClr val="FF0000"/>
              </a:solidFill>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77F65DF5-0C6E-61A2-4DDF-FFE3BA726886}"/>
              </a:ext>
            </a:extLst>
          </p:cNvPr>
          <p:cNvSpPr>
            <a:spLocks noGrp="1"/>
          </p:cNvSpPr>
          <p:nvPr>
            <p:ph type="sldNum" sz="quarter" idx="12"/>
          </p:nvPr>
        </p:nvSpPr>
        <p:spPr/>
        <p:txBody>
          <a:bodyPr/>
          <a:lstStyle/>
          <a:p>
            <a:fld id="{E32C4829-0E20-40A4-81C2-06447E714AD2}" type="slidenum">
              <a:rPr lang="cs-CZ" smtClean="0"/>
              <a:t>55</a:t>
            </a:fld>
            <a:endParaRPr lang="cs-CZ"/>
          </a:p>
        </p:txBody>
      </p:sp>
      <p:sp>
        <p:nvSpPr>
          <p:cNvPr id="3" name="Zástupný symbol pro datum 2">
            <a:extLst>
              <a:ext uri="{FF2B5EF4-FFF2-40B4-BE49-F238E27FC236}">
                <a16:creationId xmlns:a16="http://schemas.microsoft.com/office/drawing/2014/main" id="{24BDE090-E991-BD24-0995-A27F06CA5630}"/>
              </a:ext>
            </a:extLst>
          </p:cNvPr>
          <p:cNvSpPr>
            <a:spLocks noGrp="1"/>
          </p:cNvSpPr>
          <p:nvPr>
            <p:ph type="dt" sz="half" idx="10"/>
          </p:nvPr>
        </p:nvSpPr>
        <p:spPr/>
        <p:txBody>
          <a:bodyPr/>
          <a:lstStyle/>
          <a:p>
            <a:r>
              <a:rPr lang="cs-CZ"/>
              <a:t>27.11.2024</a:t>
            </a:r>
          </a:p>
        </p:txBody>
      </p:sp>
      <p:sp>
        <p:nvSpPr>
          <p:cNvPr id="4" name="Zástupný symbol pro zápatí 3">
            <a:extLst>
              <a:ext uri="{FF2B5EF4-FFF2-40B4-BE49-F238E27FC236}">
                <a16:creationId xmlns:a16="http://schemas.microsoft.com/office/drawing/2014/main" id="{5D6289D6-A539-446B-3416-57030BE998F2}"/>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65939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10"/>
                                        <p:tgtEl>
                                          <p:spTgt spid="30"/>
                                        </p:tgtEl>
                                      </p:cBhvr>
                                    </p:animEffect>
                                  </p:childTnLst>
                                </p:cTn>
                              </p:par>
                              <p:par>
                                <p:cTn id="49" presetID="10"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snímek obrazovky, diagram, design&#10;&#10;Popis byl vytvořen automaticky">
            <a:extLst>
              <a:ext uri="{FF2B5EF4-FFF2-40B4-BE49-F238E27FC236}">
                <a16:creationId xmlns:a16="http://schemas.microsoft.com/office/drawing/2014/main" id="{B43267E0-15FA-0A22-18C1-C8A34CB3C8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2248"/>
            <a:ext cx="9144000" cy="5444613"/>
          </a:xfrm>
          <a:prstGeom prst="rect">
            <a:avLst/>
          </a:prstGeom>
        </p:spPr>
      </p:pic>
      <p:sp>
        <p:nvSpPr>
          <p:cNvPr id="5" name="TextovéPole 4">
            <a:extLst>
              <a:ext uri="{FF2B5EF4-FFF2-40B4-BE49-F238E27FC236}">
                <a16:creationId xmlns:a16="http://schemas.microsoft.com/office/drawing/2014/main" id="{18600189-3149-7F3E-FAF4-67F18695EC49}"/>
              </a:ext>
            </a:extLst>
          </p:cNvPr>
          <p:cNvSpPr txBox="1"/>
          <p:nvPr/>
        </p:nvSpPr>
        <p:spPr>
          <a:xfrm>
            <a:off x="71438" y="4201197"/>
            <a:ext cx="8976732" cy="2246769"/>
          </a:xfrm>
          <a:prstGeom prst="rect">
            <a:avLst/>
          </a:prstGeom>
          <a:solidFill>
            <a:schemeClr val="bg1"/>
          </a:solidFill>
        </p:spPr>
        <p:txBody>
          <a:bodyPr wrap="square">
            <a:spAutoFit/>
          </a:bodyPr>
          <a:lstStyle/>
          <a:p>
            <a:r>
              <a:rPr lang="en-US" sz="2000" dirty="0">
                <a:latin typeface="Arial" panose="020B0604020202020204" pitchFamily="34" charset="0"/>
                <a:cs typeface="Arial" panose="020B0604020202020204" pitchFamily="34" charset="0"/>
              </a:rPr>
              <a:t>Modern diffraction experiments with area detectors like CCDs, composed of thousands of tiny light sensitive pixels, </a:t>
            </a:r>
            <a:r>
              <a:rPr lang="en-US" sz="2000" b="1" dirty="0">
                <a:solidFill>
                  <a:srgbClr val="FF0000"/>
                </a:solidFill>
                <a:latin typeface="Arial" panose="020B0604020202020204" pitchFamily="34" charset="0"/>
                <a:cs typeface="Arial" panose="020B0604020202020204" pitchFamily="34" charset="0"/>
              </a:rPr>
              <a:t>reveal that the pattern instead </a:t>
            </a:r>
            <a:r>
              <a:rPr lang="en-US" sz="2000" b="1" dirty="0" err="1">
                <a:solidFill>
                  <a:srgbClr val="FF0000"/>
                </a:solidFill>
                <a:latin typeface="Arial" panose="020B0604020202020204" pitchFamily="34" charset="0"/>
                <a:cs typeface="Arial" panose="020B0604020202020204" pitchFamily="34" charset="0"/>
              </a:rPr>
              <a:t>emer</a:t>
            </a:r>
            <a:r>
              <a:rPr lang="cs-CZ" sz="2000" b="1" dirty="0">
                <a:solidFill>
                  <a:srgbClr val="FF0000"/>
                </a:solidFill>
                <a:latin typeface="Arial" panose="020B0604020202020204" pitchFamily="34" charset="0"/>
                <a:cs typeface="Arial" panose="020B0604020202020204" pitchFamily="34" charset="0"/>
              </a:rPr>
              <a:t>-</a:t>
            </a:r>
            <a:r>
              <a:rPr lang="en-US" sz="2000" b="1" dirty="0" err="1">
                <a:solidFill>
                  <a:srgbClr val="FF0000"/>
                </a:solidFill>
                <a:latin typeface="Arial" panose="020B0604020202020204" pitchFamily="34" charset="0"/>
                <a:cs typeface="Arial" panose="020B0604020202020204" pitchFamily="34" charset="0"/>
              </a:rPr>
              <a:t>ges</a:t>
            </a:r>
            <a:r>
              <a:rPr lang="en-US" sz="2000" b="1" dirty="0">
                <a:solidFill>
                  <a:srgbClr val="FF0000"/>
                </a:solidFill>
                <a:latin typeface="Arial" panose="020B0604020202020204" pitchFamily="34" charset="0"/>
                <a:cs typeface="Arial" panose="020B0604020202020204" pitchFamily="34" charset="0"/>
              </a:rPr>
              <a:t> gradually with time through an increasing number of pixels lighting </a:t>
            </a:r>
            <a:r>
              <a:rPr lang="en-US" sz="2000" dirty="0">
                <a:latin typeface="Arial" panose="020B0604020202020204" pitchFamily="34" charset="0"/>
                <a:cs typeface="Arial" panose="020B0604020202020204" pitchFamily="34" charset="0"/>
              </a:rPr>
              <a:t>up through hits by single photons. This is beautifully revealed in the </a:t>
            </a:r>
            <a:r>
              <a:rPr lang="en-US" sz="2000" dirty="0" err="1">
                <a:latin typeface="Arial" panose="020B0604020202020204" pitchFamily="34" charset="0"/>
                <a:cs typeface="Arial" panose="020B0604020202020204" pitchFamily="34" charset="0"/>
              </a:rPr>
              <a:t>experime</a:t>
            </a:r>
            <a:r>
              <a:rPr lang="cs-CZ"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nt</a:t>
            </a:r>
            <a:r>
              <a:rPr lang="en-US" sz="2000" dirty="0">
                <a:latin typeface="Arial" panose="020B0604020202020204" pitchFamily="34" charset="0"/>
                <a:cs typeface="Arial" panose="020B0604020202020204" pitchFamily="34" charset="0"/>
              </a:rPr>
              <a:t> shown below. It shows the evolution of the double slit diffraction pattern recorded with an incident green laser beam that was attenuated so that </a:t>
            </a:r>
            <a:r>
              <a:rPr lang="en-US" sz="2000" b="1" dirty="0">
                <a:solidFill>
                  <a:srgbClr val="0033CC"/>
                </a:solidFill>
                <a:latin typeface="Arial" panose="020B0604020202020204" pitchFamily="34" charset="0"/>
                <a:cs typeface="Arial" panose="020B0604020202020204" pitchFamily="34" charset="0"/>
              </a:rPr>
              <a:t>at an instance of time only a single photon was in the vicinity of the slits. </a:t>
            </a:r>
          </a:p>
        </p:txBody>
      </p:sp>
      <p:sp>
        <p:nvSpPr>
          <p:cNvPr id="7" name="TextovéPole 6">
            <a:extLst>
              <a:ext uri="{FF2B5EF4-FFF2-40B4-BE49-F238E27FC236}">
                <a16:creationId xmlns:a16="http://schemas.microsoft.com/office/drawing/2014/main" id="{DCB70BE4-F39B-BC68-4491-9231166D3DDC}"/>
              </a:ext>
            </a:extLst>
          </p:cNvPr>
          <p:cNvSpPr txBox="1"/>
          <p:nvPr/>
        </p:nvSpPr>
        <p:spPr>
          <a:xfrm>
            <a:off x="95830" y="6421086"/>
            <a:ext cx="8608742" cy="369332"/>
          </a:xfrm>
          <a:prstGeom prst="rect">
            <a:avLst/>
          </a:prstGeom>
          <a:noFill/>
        </p:spPr>
        <p:txBody>
          <a:bodyPr wrap="square">
            <a:spAutoFit/>
          </a:bodyPr>
          <a:lstStyle/>
          <a:p>
            <a:r>
              <a:rPr lang="en-US" dirty="0"/>
              <a:t>From T. L. Dimitrova, and A. Weis, American Journal of Physics 76, 137 (2008)</a:t>
            </a:r>
            <a:endParaRPr lang="cs-CZ" dirty="0"/>
          </a:p>
        </p:txBody>
      </p:sp>
      <p:sp>
        <p:nvSpPr>
          <p:cNvPr id="2" name="TextovéPole 1">
            <a:extLst>
              <a:ext uri="{FF2B5EF4-FFF2-40B4-BE49-F238E27FC236}">
                <a16:creationId xmlns:a16="http://schemas.microsoft.com/office/drawing/2014/main" id="{188DFF71-30CB-956F-B293-2E5FD83B531B}"/>
              </a:ext>
            </a:extLst>
          </p:cNvPr>
          <p:cNvSpPr txBox="1"/>
          <p:nvPr/>
        </p:nvSpPr>
        <p:spPr>
          <a:xfrm>
            <a:off x="2426328" y="2417379"/>
            <a:ext cx="4434227" cy="1938992"/>
          </a:xfrm>
          <a:prstGeom prst="rect">
            <a:avLst/>
          </a:prstGeom>
          <a:noFill/>
        </p:spPr>
        <p:txBody>
          <a:bodyPr wrap="none" rtlCol="0">
            <a:spAutoFit/>
          </a:bodyPr>
          <a:lstStyle/>
          <a:p>
            <a:pPr algn="ctr"/>
            <a:r>
              <a:rPr lang="cs-CZ" sz="4000" b="1" dirty="0" err="1">
                <a:solidFill>
                  <a:srgbClr val="0033CC"/>
                </a:solidFill>
                <a:latin typeface="Arial" panose="020B0604020202020204" pitchFamily="34" charset="0"/>
                <a:cs typeface="Arial" panose="020B0604020202020204" pitchFamily="34" charset="0"/>
              </a:rPr>
              <a:t>Dirac</a:t>
            </a:r>
            <a:r>
              <a:rPr lang="cs-CZ" sz="4000" b="1" dirty="0">
                <a:solidFill>
                  <a:srgbClr val="0033CC"/>
                </a:solidFill>
                <a:latin typeface="Arial" panose="020B0604020202020204" pitchFamily="34" charset="0"/>
                <a:cs typeface="Arial" panose="020B0604020202020204" pitchFamily="34" charset="0"/>
              </a:rPr>
              <a:t> </a:t>
            </a:r>
            <a:r>
              <a:rPr lang="cs-CZ" sz="4000" b="1" dirty="0" err="1">
                <a:solidFill>
                  <a:srgbClr val="0033CC"/>
                </a:solidFill>
                <a:latin typeface="Arial" panose="020B0604020202020204" pitchFamily="34" charset="0"/>
                <a:cs typeface="Arial" panose="020B0604020202020204" pitchFamily="34" charset="0"/>
              </a:rPr>
              <a:t>was</a:t>
            </a:r>
            <a:r>
              <a:rPr lang="cs-CZ" sz="4000" b="1" dirty="0">
                <a:solidFill>
                  <a:srgbClr val="0033CC"/>
                </a:solidFill>
                <a:latin typeface="Arial" panose="020B0604020202020204" pitchFamily="34" charset="0"/>
                <a:cs typeface="Arial" panose="020B0604020202020204" pitchFamily="34" charset="0"/>
              </a:rPr>
              <a:t> </a:t>
            </a:r>
            <a:r>
              <a:rPr lang="cs-CZ" sz="4000" b="1" dirty="0" err="1">
                <a:solidFill>
                  <a:srgbClr val="0033CC"/>
                </a:solidFill>
                <a:latin typeface="Arial" panose="020B0604020202020204" pitchFamily="34" charset="0"/>
                <a:cs typeface="Arial" panose="020B0604020202020204" pitchFamily="34" charset="0"/>
              </a:rPr>
              <a:t>right</a:t>
            </a:r>
            <a:r>
              <a:rPr lang="cs-CZ" sz="4000" b="1" dirty="0">
                <a:solidFill>
                  <a:srgbClr val="0033CC"/>
                </a:solidFill>
                <a:latin typeface="Arial" panose="020B0604020202020204" pitchFamily="34" charset="0"/>
                <a:cs typeface="Arial" panose="020B0604020202020204" pitchFamily="34" charset="0"/>
              </a:rPr>
              <a:t>: </a:t>
            </a:r>
          </a:p>
          <a:p>
            <a:pPr algn="ctr"/>
            <a:r>
              <a:rPr lang="cs-CZ" sz="4000" b="1" dirty="0">
                <a:solidFill>
                  <a:srgbClr val="0033CC"/>
                </a:solidFill>
                <a:latin typeface="Arial" panose="020B0604020202020204" pitchFamily="34" charset="0"/>
                <a:cs typeface="Arial" panose="020B0604020202020204" pitchFamily="34" charset="0"/>
              </a:rPr>
              <a:t>interference </a:t>
            </a:r>
            <a:r>
              <a:rPr lang="cs-CZ" sz="4000" b="1" dirty="0" err="1">
                <a:solidFill>
                  <a:srgbClr val="0033CC"/>
                </a:solidFill>
                <a:latin typeface="Arial" panose="020B0604020202020204" pitchFamily="34" charset="0"/>
                <a:cs typeface="Arial" panose="020B0604020202020204" pitchFamily="34" charset="0"/>
              </a:rPr>
              <a:t>with</a:t>
            </a:r>
            <a:r>
              <a:rPr lang="cs-CZ" sz="4000" b="1" dirty="0">
                <a:solidFill>
                  <a:srgbClr val="0033CC"/>
                </a:solidFill>
                <a:latin typeface="Arial" panose="020B0604020202020204" pitchFamily="34" charset="0"/>
                <a:cs typeface="Arial" panose="020B0604020202020204" pitchFamily="34" charset="0"/>
              </a:rPr>
              <a:t> </a:t>
            </a:r>
          </a:p>
          <a:p>
            <a:pPr algn="ctr"/>
            <a:r>
              <a:rPr lang="cs-CZ" sz="4000" b="1" dirty="0">
                <a:solidFill>
                  <a:srgbClr val="0033CC"/>
                </a:solidFill>
                <a:latin typeface="Arial" panose="020B0604020202020204" pitchFamily="34" charset="0"/>
                <a:cs typeface="Arial" panose="020B0604020202020204" pitchFamily="34" charset="0"/>
              </a:rPr>
              <a:t>single </a:t>
            </a:r>
            <a:r>
              <a:rPr lang="cs-CZ" sz="4000" b="1" dirty="0" err="1">
                <a:solidFill>
                  <a:srgbClr val="0033CC"/>
                </a:solidFill>
                <a:latin typeface="Arial" panose="020B0604020202020204" pitchFamily="34" charset="0"/>
                <a:cs typeface="Arial" panose="020B0604020202020204" pitchFamily="34" charset="0"/>
              </a:rPr>
              <a:t>particles</a:t>
            </a:r>
            <a:endParaRPr lang="en-GB" sz="4000" b="1" dirty="0">
              <a:solidFill>
                <a:srgbClr val="0033CC"/>
              </a:solidFill>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6AEFBACB-4EC9-078F-33EB-9ECDB7F54D00}"/>
              </a:ext>
            </a:extLst>
          </p:cNvPr>
          <p:cNvSpPr>
            <a:spLocks noGrp="1"/>
          </p:cNvSpPr>
          <p:nvPr>
            <p:ph type="sldNum" sz="quarter" idx="12"/>
          </p:nvPr>
        </p:nvSpPr>
        <p:spPr/>
        <p:txBody>
          <a:bodyPr/>
          <a:lstStyle/>
          <a:p>
            <a:fld id="{E32C4829-0E20-40A4-81C2-06447E714AD2}" type="slidenum">
              <a:rPr lang="cs-CZ" smtClean="0"/>
              <a:t>56</a:t>
            </a:fld>
            <a:endParaRPr lang="cs-CZ"/>
          </a:p>
        </p:txBody>
      </p:sp>
      <p:sp>
        <p:nvSpPr>
          <p:cNvPr id="6" name="Zástupný symbol pro datum 5">
            <a:extLst>
              <a:ext uri="{FF2B5EF4-FFF2-40B4-BE49-F238E27FC236}">
                <a16:creationId xmlns:a16="http://schemas.microsoft.com/office/drawing/2014/main" id="{1C8ACC41-768D-EE82-381F-D3662D088359}"/>
              </a:ext>
            </a:extLst>
          </p:cNvPr>
          <p:cNvSpPr>
            <a:spLocks noGrp="1"/>
          </p:cNvSpPr>
          <p:nvPr>
            <p:ph type="dt" sz="half" idx="10"/>
          </p:nvPr>
        </p:nvSpPr>
        <p:spPr/>
        <p:txBody>
          <a:bodyPr/>
          <a:lstStyle/>
          <a:p>
            <a:r>
              <a:rPr lang="cs-CZ"/>
              <a:t>27.11.2024</a:t>
            </a:r>
          </a:p>
        </p:txBody>
      </p:sp>
      <p:sp>
        <p:nvSpPr>
          <p:cNvPr id="8" name="Zástupný symbol pro zápatí 7">
            <a:extLst>
              <a:ext uri="{FF2B5EF4-FFF2-40B4-BE49-F238E27FC236}">
                <a16:creationId xmlns:a16="http://schemas.microsoft.com/office/drawing/2014/main" id="{0951FFA3-A7C3-C89C-1965-3ABE976EA8F0}"/>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22138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
                                        <p:tgtEl>
                                          <p:spTgt spid="2"/>
                                        </p:tgtEl>
                                      </p:cBhvr>
                                    </p:animEffect>
                                    <p:set>
                                      <p:cBhvr>
                                        <p:cTn id="7" dur="1" fill="hold">
                                          <p:stCondLst>
                                            <p:cond delay="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FBB7DC5-2663-037C-8FE3-E63C124113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5850" y="95942"/>
            <a:ext cx="4248150" cy="2038985"/>
          </a:xfrm>
          <a:prstGeom prst="rect">
            <a:avLst/>
          </a:prstGeom>
        </p:spPr>
      </p:pic>
      <p:pic>
        <p:nvPicPr>
          <p:cNvPr id="3" name="Obrázek 2">
            <a:hlinkClick r:id="rId3"/>
            <a:extLst>
              <a:ext uri="{FF2B5EF4-FFF2-40B4-BE49-F238E27FC236}">
                <a16:creationId xmlns:a16="http://schemas.microsoft.com/office/drawing/2014/main" id="{0628F4F2-E69C-EF33-03B7-C29BDCEF7F0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060" y="2270613"/>
            <a:ext cx="7699003" cy="3829670"/>
          </a:xfrm>
          <a:prstGeom prst="rect">
            <a:avLst/>
          </a:prstGeom>
          <a:noFill/>
          <a:ln>
            <a:noFill/>
          </a:ln>
        </p:spPr>
      </p:pic>
      <p:sp>
        <p:nvSpPr>
          <p:cNvPr id="5" name="TextovéPole 4">
            <a:extLst>
              <a:ext uri="{FF2B5EF4-FFF2-40B4-BE49-F238E27FC236}">
                <a16:creationId xmlns:a16="http://schemas.microsoft.com/office/drawing/2014/main" id="{8C48AE0C-3412-C49C-AE67-91B73C7BA824}"/>
              </a:ext>
            </a:extLst>
          </p:cNvPr>
          <p:cNvSpPr txBox="1"/>
          <p:nvPr/>
        </p:nvSpPr>
        <p:spPr>
          <a:xfrm>
            <a:off x="256478" y="6235969"/>
            <a:ext cx="8452624" cy="373757"/>
          </a:xfrm>
          <a:prstGeom prst="rect">
            <a:avLst/>
          </a:prstGeom>
          <a:noFill/>
        </p:spPr>
        <p:txBody>
          <a:bodyPr wrap="square">
            <a:spAutoFit/>
          </a:bodyPr>
          <a:lstStyle/>
          <a:p>
            <a:pPr>
              <a:lnSpc>
                <a:spcPct val="107000"/>
              </a:lnSpc>
              <a:spcAft>
                <a:spcPts val="800"/>
              </a:spcAft>
            </a:pPr>
            <a:r>
              <a:rPr lang="cs-CZ" sz="1800" dirty="0">
                <a:effectLst/>
                <a:latin typeface="Arial" panose="020B0604020202020204" pitchFamily="34" charset="0"/>
                <a:ea typeface="Calibri" panose="020F0502020204030204" pitchFamily="34" charset="0"/>
                <a:cs typeface="Times New Roman" panose="02020603050405020304" pitchFamily="18" charset="0"/>
              </a:rPr>
              <a:t> (b) 100 </a:t>
            </a:r>
            <a:r>
              <a:rPr lang="cs-CZ" sz="1800" dirty="0" err="1">
                <a:effectLst/>
                <a:latin typeface="Arial" panose="020B0604020202020204" pitchFamily="34" charset="0"/>
                <a:ea typeface="Calibri" panose="020F0502020204030204" pitchFamily="34" charset="0"/>
                <a:cs typeface="Times New Roman" panose="02020603050405020304" pitchFamily="18" charset="0"/>
              </a:rPr>
              <a:t>electrons</a:t>
            </a:r>
            <a:r>
              <a:rPr lang="cs-CZ" sz="1800" dirty="0">
                <a:effectLst/>
                <a:latin typeface="Arial" panose="020B0604020202020204" pitchFamily="34" charset="0"/>
                <a:ea typeface="Calibri" panose="020F0502020204030204" pitchFamily="34" charset="0"/>
                <a:cs typeface="Times New Roman" panose="02020603050405020304" pitchFamily="18" charset="0"/>
              </a:rPr>
              <a:t>, (c) 3,000 </a:t>
            </a:r>
            <a:r>
              <a:rPr lang="cs-CZ" sz="1800" dirty="0" err="1">
                <a:effectLst/>
                <a:latin typeface="Arial" panose="020B0604020202020204" pitchFamily="34" charset="0"/>
                <a:ea typeface="Calibri" panose="020F0502020204030204" pitchFamily="34" charset="0"/>
                <a:cs typeface="Times New Roman" panose="02020603050405020304" pitchFamily="18" charset="0"/>
              </a:rPr>
              <a:t>electrons</a:t>
            </a:r>
            <a:r>
              <a:rPr lang="cs-CZ" sz="1800" dirty="0">
                <a:effectLst/>
                <a:latin typeface="Arial" panose="020B0604020202020204" pitchFamily="34" charset="0"/>
                <a:ea typeface="Calibri" panose="020F0502020204030204" pitchFamily="34" charset="0"/>
                <a:cs typeface="Times New Roman" panose="02020603050405020304" pitchFamily="18" charset="0"/>
              </a:rPr>
              <a:t>, (d) 20,000 </a:t>
            </a:r>
            <a:r>
              <a:rPr lang="cs-CZ" sz="1800" dirty="0" err="1">
                <a:effectLst/>
                <a:latin typeface="Arial" panose="020B0604020202020204" pitchFamily="34" charset="0"/>
                <a:ea typeface="Calibri" panose="020F0502020204030204" pitchFamily="34" charset="0"/>
                <a:cs typeface="Times New Roman" panose="02020603050405020304" pitchFamily="18" charset="0"/>
              </a:rPr>
              <a:t>electrons</a:t>
            </a:r>
            <a:r>
              <a:rPr lang="cs-CZ" sz="1800" dirty="0">
                <a:effectLst/>
                <a:latin typeface="Arial" panose="020B0604020202020204" pitchFamily="34" charset="0"/>
                <a:ea typeface="Calibri" panose="020F0502020204030204" pitchFamily="34" charset="0"/>
                <a:cs typeface="Times New Roman" panose="02020603050405020304" pitchFamily="18" charset="0"/>
              </a:rPr>
              <a:t>, (e) 70,000 </a:t>
            </a:r>
            <a:r>
              <a:rPr lang="cs-CZ" sz="1800" dirty="0" err="1">
                <a:effectLst/>
                <a:latin typeface="Arial" panose="020B0604020202020204" pitchFamily="34" charset="0"/>
                <a:ea typeface="Calibri" panose="020F0502020204030204" pitchFamily="34" charset="0"/>
                <a:cs typeface="Times New Roman" panose="02020603050405020304" pitchFamily="18" charset="0"/>
              </a:rPr>
              <a:t>elecrons</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Obdélník 3">
            <a:extLst>
              <a:ext uri="{FF2B5EF4-FFF2-40B4-BE49-F238E27FC236}">
                <a16:creationId xmlns:a16="http://schemas.microsoft.com/office/drawing/2014/main" id="{BA565B35-F658-6AFE-71B6-EA4B3B0DB495}"/>
              </a:ext>
            </a:extLst>
          </p:cNvPr>
          <p:cNvSpPr/>
          <p:nvPr/>
        </p:nvSpPr>
        <p:spPr>
          <a:xfrm>
            <a:off x="413060" y="299826"/>
            <a:ext cx="4384948" cy="1631216"/>
          </a:xfrm>
          <a:prstGeom prst="rect">
            <a:avLst/>
          </a:prstGeom>
        </p:spPr>
        <p:txBody>
          <a:bodyPr wrap="square">
            <a:spAutoFit/>
          </a:bodyPr>
          <a:lstStyle/>
          <a:p>
            <a:r>
              <a:rPr lang="cs-CZ" sz="2000" b="1" i="1" dirty="0" err="1">
                <a:latin typeface="Arial" panose="020B0604020202020204" pitchFamily="34" charset="0"/>
                <a:ea typeface="Times New Roman" panose="02020603050405020304" pitchFamily="18" charset="0"/>
              </a:rPr>
              <a:t>Demonstration</a:t>
            </a:r>
            <a:r>
              <a:rPr lang="cs-CZ" sz="2000" b="1" i="1" dirty="0">
                <a:latin typeface="Arial" panose="020B0604020202020204" pitchFamily="34" charset="0"/>
                <a:ea typeface="Times New Roman" panose="02020603050405020304" pitchFamily="18" charset="0"/>
              </a:rPr>
              <a:t> </a:t>
            </a:r>
            <a:r>
              <a:rPr lang="cs-CZ" sz="2000" b="1" i="1" dirty="0" err="1">
                <a:solidFill>
                  <a:srgbClr val="0033CC"/>
                </a:solidFill>
                <a:latin typeface="Arial" panose="020B0604020202020204" pitchFamily="34" charset="0"/>
                <a:ea typeface="Times New Roman" panose="02020603050405020304" pitchFamily="18" charset="0"/>
              </a:rPr>
              <a:t>of</a:t>
            </a:r>
            <a:r>
              <a:rPr lang="cs-CZ" sz="2000" b="1" i="1" dirty="0">
                <a:solidFill>
                  <a:srgbClr val="0033CC"/>
                </a:solidFill>
                <a:latin typeface="Arial" panose="020B0604020202020204" pitchFamily="34" charset="0"/>
                <a:ea typeface="Times New Roman" panose="02020603050405020304" pitchFamily="18" charset="0"/>
              </a:rPr>
              <a:t> single-</a:t>
            </a:r>
            <a:r>
              <a:rPr lang="cs-CZ" sz="2000" b="1" i="1" dirty="0" err="1">
                <a:solidFill>
                  <a:srgbClr val="0033CC"/>
                </a:solidFill>
                <a:latin typeface="Arial" panose="020B0604020202020204" pitchFamily="34" charset="0"/>
                <a:ea typeface="Times New Roman" panose="02020603050405020304" pitchFamily="18" charset="0"/>
              </a:rPr>
              <a:t>electron</a:t>
            </a:r>
            <a:r>
              <a:rPr lang="cs-CZ" sz="2000" b="1" i="1" dirty="0">
                <a:solidFill>
                  <a:srgbClr val="0033CC"/>
                </a:solidFill>
                <a:latin typeface="Arial" panose="020B0604020202020204" pitchFamily="34" charset="0"/>
                <a:ea typeface="Times New Roman" panose="02020603050405020304" pitchFamily="18" charset="0"/>
              </a:rPr>
              <a:t> </a:t>
            </a:r>
            <a:r>
              <a:rPr lang="cs-CZ" sz="2000" b="1" i="1" dirty="0" err="1">
                <a:solidFill>
                  <a:srgbClr val="0033CC"/>
                </a:solidFill>
                <a:latin typeface="Arial" panose="020B0604020202020204" pitchFamily="34" charset="0"/>
                <a:ea typeface="Times New Roman" panose="02020603050405020304" pitchFamily="18" charset="0"/>
              </a:rPr>
              <a:t>buildup</a:t>
            </a:r>
            <a:r>
              <a:rPr lang="cs-CZ" sz="2000" b="1" i="1" dirty="0">
                <a:solidFill>
                  <a:srgbClr val="0033CC"/>
                </a:solidFill>
                <a:latin typeface="Arial" panose="020B0604020202020204" pitchFamily="34" charset="0"/>
                <a:ea typeface="Times New Roman" panose="02020603050405020304" pitchFamily="18" charset="0"/>
              </a:rPr>
              <a:t> </a:t>
            </a:r>
            <a:r>
              <a:rPr lang="cs-CZ" sz="2000" b="1" i="1" dirty="0" err="1">
                <a:solidFill>
                  <a:srgbClr val="0033CC"/>
                </a:solidFill>
                <a:latin typeface="Arial" panose="020B0604020202020204" pitchFamily="34" charset="0"/>
                <a:ea typeface="Times New Roman" panose="02020603050405020304" pitchFamily="18" charset="0"/>
              </a:rPr>
              <a:t>of</a:t>
            </a:r>
            <a:r>
              <a:rPr lang="cs-CZ" sz="2000" b="1" i="1" dirty="0">
                <a:solidFill>
                  <a:srgbClr val="0033CC"/>
                </a:solidFill>
                <a:latin typeface="Arial" panose="020B0604020202020204" pitchFamily="34" charset="0"/>
                <a:ea typeface="Times New Roman" panose="02020603050405020304" pitchFamily="18" charset="0"/>
              </a:rPr>
              <a:t> </a:t>
            </a:r>
            <a:r>
              <a:rPr lang="cs-CZ" sz="2000" b="1" i="1" dirty="0" err="1">
                <a:solidFill>
                  <a:srgbClr val="0033CC"/>
                </a:solidFill>
                <a:latin typeface="Arial" panose="020B0604020202020204" pitchFamily="34" charset="0"/>
                <a:ea typeface="Times New Roman" panose="02020603050405020304" pitchFamily="18" charset="0"/>
              </a:rPr>
              <a:t>an</a:t>
            </a:r>
            <a:r>
              <a:rPr lang="cs-CZ" sz="2000" b="1" i="1" dirty="0">
                <a:solidFill>
                  <a:srgbClr val="0033CC"/>
                </a:solidFill>
                <a:latin typeface="Arial" panose="020B0604020202020204" pitchFamily="34" charset="0"/>
                <a:ea typeface="Times New Roman" panose="02020603050405020304" pitchFamily="18" charset="0"/>
              </a:rPr>
              <a:t> interference </a:t>
            </a:r>
            <a:r>
              <a:rPr lang="cs-CZ" sz="2000" b="1" i="1" dirty="0" err="1">
                <a:solidFill>
                  <a:srgbClr val="0033CC"/>
                </a:solidFill>
                <a:latin typeface="Arial" panose="020B0604020202020204" pitchFamily="34" charset="0"/>
                <a:ea typeface="Times New Roman" panose="02020603050405020304" pitchFamily="18" charset="0"/>
              </a:rPr>
              <a:t>pattern</a:t>
            </a:r>
            <a:r>
              <a:rPr lang="cs-CZ" sz="2000" i="1" dirty="0">
                <a:latin typeface="Arial" panose="020B0604020202020204" pitchFamily="34" charset="0"/>
                <a:ea typeface="Times New Roman" panose="02020603050405020304" pitchFamily="18" charset="0"/>
              </a:rPr>
              <a:t>. </a:t>
            </a:r>
            <a:r>
              <a:rPr lang="cs-CZ" sz="2000" dirty="0">
                <a:latin typeface="Arial" panose="020B0604020202020204" pitchFamily="34" charset="0"/>
                <a:ea typeface="Times New Roman" panose="02020603050405020304" pitchFamily="18" charset="0"/>
              </a:rPr>
              <a:t>A. </a:t>
            </a:r>
            <a:r>
              <a:rPr lang="cs-CZ" sz="2000" dirty="0" err="1">
                <a:latin typeface="Arial" panose="020B0604020202020204" pitchFamily="34" charset="0"/>
                <a:ea typeface="Times New Roman" panose="02020603050405020304" pitchFamily="18" charset="0"/>
              </a:rPr>
              <a:t>Tonomura</a:t>
            </a:r>
            <a:r>
              <a:rPr lang="cs-CZ" sz="2000" dirty="0">
                <a:latin typeface="Arial" panose="020B0604020202020204" pitchFamily="34" charset="0"/>
                <a:ea typeface="Times New Roman" panose="02020603050405020304" pitchFamily="18" charset="0"/>
              </a:rPr>
              <a:t>, J. </a:t>
            </a:r>
            <a:r>
              <a:rPr lang="cs-CZ" sz="2000" dirty="0" err="1">
                <a:latin typeface="Arial" panose="020B0604020202020204" pitchFamily="34" charset="0"/>
                <a:ea typeface="Times New Roman" panose="02020603050405020304" pitchFamily="18" charset="0"/>
              </a:rPr>
              <a:t>Endo</a:t>
            </a:r>
            <a:r>
              <a:rPr lang="cs-CZ" sz="2000" dirty="0">
                <a:latin typeface="Arial" panose="020B0604020202020204" pitchFamily="34" charset="0"/>
                <a:ea typeface="Times New Roman" panose="02020603050405020304" pitchFamily="18" charset="0"/>
              </a:rPr>
              <a:t>, T. </a:t>
            </a:r>
            <a:r>
              <a:rPr lang="cs-CZ" sz="2000" dirty="0" err="1">
                <a:latin typeface="Arial" panose="020B0604020202020204" pitchFamily="34" charset="0"/>
                <a:ea typeface="Times New Roman" panose="02020603050405020304" pitchFamily="18" charset="0"/>
              </a:rPr>
              <a:t>Matsuda</a:t>
            </a:r>
            <a:r>
              <a:rPr lang="cs-CZ" sz="2000" dirty="0">
                <a:latin typeface="Arial" panose="020B0604020202020204" pitchFamily="34" charset="0"/>
                <a:ea typeface="Times New Roman" panose="02020603050405020304" pitchFamily="18" charset="0"/>
              </a:rPr>
              <a:t>, T. </a:t>
            </a:r>
            <a:r>
              <a:rPr lang="cs-CZ" sz="2000" dirty="0" err="1">
                <a:latin typeface="Arial" panose="020B0604020202020204" pitchFamily="34" charset="0"/>
                <a:ea typeface="Times New Roman" panose="02020603050405020304" pitchFamily="18" charset="0"/>
              </a:rPr>
              <a:t>Kawasaki</a:t>
            </a:r>
            <a:r>
              <a:rPr lang="cs-CZ" sz="2000" dirty="0">
                <a:latin typeface="Arial" panose="020B0604020202020204" pitchFamily="34" charset="0"/>
                <a:ea typeface="Times New Roman" panose="02020603050405020304" pitchFamily="18" charset="0"/>
              </a:rPr>
              <a:t>, and H. </a:t>
            </a:r>
            <a:r>
              <a:rPr lang="cs-CZ" sz="2000" dirty="0" err="1">
                <a:latin typeface="Arial" panose="020B0604020202020204" pitchFamily="34" charset="0"/>
                <a:ea typeface="Times New Roman" panose="02020603050405020304" pitchFamily="18" charset="0"/>
              </a:rPr>
              <a:t>Ezawa</a:t>
            </a:r>
            <a:r>
              <a:rPr lang="cs-CZ" sz="2000" dirty="0">
                <a:latin typeface="Arial" panose="020B0604020202020204" pitchFamily="34" charset="0"/>
                <a:ea typeface="Times New Roman" panose="02020603050405020304" pitchFamily="18" charset="0"/>
              </a:rPr>
              <a:t>. </a:t>
            </a:r>
            <a:r>
              <a:rPr lang="cs-CZ" sz="2000" dirty="0" err="1">
                <a:latin typeface="Arial" panose="020B0604020202020204" pitchFamily="34" charset="0"/>
                <a:ea typeface="Times New Roman" panose="02020603050405020304" pitchFamily="18" charset="0"/>
              </a:rPr>
              <a:t>American</a:t>
            </a:r>
            <a:r>
              <a:rPr lang="cs-CZ" sz="2000" dirty="0">
                <a:latin typeface="Arial" panose="020B0604020202020204" pitchFamily="34" charset="0"/>
                <a:ea typeface="Times New Roman" panose="02020603050405020304" pitchFamily="18" charset="0"/>
              </a:rPr>
              <a:t> </a:t>
            </a:r>
            <a:r>
              <a:rPr lang="cs-CZ" sz="2000" dirty="0" err="1">
                <a:latin typeface="Arial" panose="020B0604020202020204" pitchFamily="34" charset="0"/>
                <a:ea typeface="Times New Roman" panose="02020603050405020304" pitchFamily="18" charset="0"/>
              </a:rPr>
              <a:t>Journal</a:t>
            </a:r>
            <a:r>
              <a:rPr lang="cs-CZ" sz="2000" dirty="0">
                <a:latin typeface="Arial" panose="020B0604020202020204" pitchFamily="34" charset="0"/>
                <a:ea typeface="Times New Roman" panose="02020603050405020304" pitchFamily="18" charset="0"/>
              </a:rPr>
              <a:t> </a:t>
            </a:r>
            <a:r>
              <a:rPr lang="cs-CZ" sz="2000" dirty="0" err="1">
                <a:latin typeface="Arial" panose="020B0604020202020204" pitchFamily="34" charset="0"/>
                <a:ea typeface="Times New Roman" panose="02020603050405020304" pitchFamily="18" charset="0"/>
              </a:rPr>
              <a:t>of</a:t>
            </a:r>
            <a:r>
              <a:rPr lang="cs-CZ" sz="2000" dirty="0">
                <a:latin typeface="Arial" panose="020B0604020202020204" pitchFamily="34" charset="0"/>
                <a:ea typeface="Times New Roman" panose="02020603050405020304" pitchFamily="18" charset="0"/>
              </a:rPr>
              <a:t> </a:t>
            </a:r>
            <a:r>
              <a:rPr lang="cs-CZ" sz="2000" dirty="0" err="1">
                <a:latin typeface="Arial" panose="020B0604020202020204" pitchFamily="34" charset="0"/>
                <a:ea typeface="Times New Roman" panose="02020603050405020304" pitchFamily="18" charset="0"/>
              </a:rPr>
              <a:t>Physics</a:t>
            </a:r>
            <a:r>
              <a:rPr lang="cs-CZ" sz="2000" dirty="0">
                <a:latin typeface="Arial" panose="020B0604020202020204" pitchFamily="34" charset="0"/>
                <a:ea typeface="Times New Roman" panose="02020603050405020304" pitchFamily="18" charset="0"/>
              </a:rPr>
              <a:t> </a:t>
            </a:r>
            <a:r>
              <a:rPr lang="cs-CZ" sz="2000" b="1" dirty="0">
                <a:latin typeface="Arial" panose="020B0604020202020204" pitchFamily="34" charset="0"/>
                <a:ea typeface="Times New Roman" panose="02020603050405020304" pitchFamily="18" charset="0"/>
              </a:rPr>
              <a:t>57</a:t>
            </a:r>
            <a:r>
              <a:rPr lang="cs-CZ" sz="2000" dirty="0">
                <a:latin typeface="Arial" panose="020B0604020202020204" pitchFamily="34" charset="0"/>
                <a:ea typeface="Times New Roman" panose="02020603050405020304" pitchFamily="18" charset="0"/>
              </a:rPr>
              <a:t>, 117 (1989)</a:t>
            </a:r>
            <a:endParaRPr lang="cs-CZ" sz="2000" dirty="0"/>
          </a:p>
        </p:txBody>
      </p:sp>
      <p:sp>
        <p:nvSpPr>
          <p:cNvPr id="6" name="Zástupný symbol pro číslo snímku 5">
            <a:extLst>
              <a:ext uri="{FF2B5EF4-FFF2-40B4-BE49-F238E27FC236}">
                <a16:creationId xmlns:a16="http://schemas.microsoft.com/office/drawing/2014/main" id="{85591225-4417-4219-C840-D419C1D9BB95}"/>
              </a:ext>
            </a:extLst>
          </p:cNvPr>
          <p:cNvSpPr>
            <a:spLocks noGrp="1"/>
          </p:cNvSpPr>
          <p:nvPr>
            <p:ph type="sldNum" sz="quarter" idx="12"/>
          </p:nvPr>
        </p:nvSpPr>
        <p:spPr/>
        <p:txBody>
          <a:bodyPr/>
          <a:lstStyle/>
          <a:p>
            <a:fld id="{E32C4829-0E20-40A4-81C2-06447E714AD2}" type="slidenum">
              <a:rPr lang="cs-CZ" smtClean="0"/>
              <a:t>57</a:t>
            </a:fld>
            <a:endParaRPr lang="cs-CZ"/>
          </a:p>
        </p:txBody>
      </p:sp>
      <p:sp>
        <p:nvSpPr>
          <p:cNvPr id="7" name="Zástupný symbol pro datum 6">
            <a:extLst>
              <a:ext uri="{FF2B5EF4-FFF2-40B4-BE49-F238E27FC236}">
                <a16:creationId xmlns:a16="http://schemas.microsoft.com/office/drawing/2014/main" id="{DFE08B1B-2E46-6FDE-2137-2B5A2A760DFA}"/>
              </a:ext>
            </a:extLst>
          </p:cNvPr>
          <p:cNvSpPr>
            <a:spLocks noGrp="1"/>
          </p:cNvSpPr>
          <p:nvPr>
            <p:ph type="dt" sz="half" idx="10"/>
          </p:nvPr>
        </p:nvSpPr>
        <p:spPr/>
        <p:txBody>
          <a:bodyPr/>
          <a:lstStyle/>
          <a:p>
            <a:r>
              <a:rPr lang="cs-CZ"/>
              <a:t>27.11.2024</a:t>
            </a:r>
          </a:p>
        </p:txBody>
      </p:sp>
      <p:sp>
        <p:nvSpPr>
          <p:cNvPr id="8" name="Zástupný symbol pro zápatí 7">
            <a:extLst>
              <a:ext uri="{FF2B5EF4-FFF2-40B4-BE49-F238E27FC236}">
                <a16:creationId xmlns:a16="http://schemas.microsoft.com/office/drawing/2014/main" id="{64DBED3A-AEE1-B913-4436-3F3D6A66B033}"/>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6895026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934045D8-73C5-808F-D0C3-146CFBB096ED}"/>
              </a:ext>
            </a:extLst>
          </p:cNvPr>
          <p:cNvSpPr txBox="1"/>
          <p:nvPr/>
        </p:nvSpPr>
        <p:spPr>
          <a:xfrm>
            <a:off x="3111061" y="2642013"/>
            <a:ext cx="4046483" cy="1015663"/>
          </a:xfrm>
          <a:prstGeom prst="rect">
            <a:avLst/>
          </a:prstGeom>
          <a:noFill/>
        </p:spPr>
        <p:txBody>
          <a:bodyPr wrap="square" rtlCol="0">
            <a:spAutoFit/>
          </a:bodyPr>
          <a:lstStyle/>
          <a:p>
            <a:r>
              <a:rPr lang="cs-CZ" sz="6000" b="1" dirty="0" err="1">
                <a:solidFill>
                  <a:srgbClr val="0033CC"/>
                </a:solidFill>
                <a:latin typeface="Arial" panose="020B0604020202020204" pitchFamily="34" charset="0"/>
                <a:cs typeface="Arial" panose="020B0604020202020204" pitchFamily="34" charset="0"/>
              </a:rPr>
              <a:t>The</a:t>
            </a:r>
            <a:r>
              <a:rPr lang="cs-CZ" sz="6000" b="1" dirty="0">
                <a:solidFill>
                  <a:srgbClr val="0033CC"/>
                </a:solidFill>
                <a:latin typeface="Arial" panose="020B0604020202020204" pitchFamily="34" charset="0"/>
                <a:cs typeface="Arial" panose="020B0604020202020204" pitchFamily="34" charset="0"/>
              </a:rPr>
              <a:t> end</a:t>
            </a:r>
            <a:endParaRPr lang="en-GB" sz="6000" b="1" dirty="0">
              <a:solidFill>
                <a:srgbClr val="0033CC"/>
              </a:solidFill>
              <a:latin typeface="Arial" panose="020B0604020202020204" pitchFamily="34" charset="0"/>
              <a:cs typeface="Arial" panose="020B0604020202020204" pitchFamily="34" charset="0"/>
            </a:endParaRPr>
          </a:p>
        </p:txBody>
      </p:sp>
      <p:sp>
        <p:nvSpPr>
          <p:cNvPr id="3" name="Zástupný symbol pro číslo snímku 2">
            <a:extLst>
              <a:ext uri="{FF2B5EF4-FFF2-40B4-BE49-F238E27FC236}">
                <a16:creationId xmlns:a16="http://schemas.microsoft.com/office/drawing/2014/main" id="{160FFC6E-3D1C-FA5B-371D-A1DD9477F656}"/>
              </a:ext>
            </a:extLst>
          </p:cNvPr>
          <p:cNvSpPr>
            <a:spLocks noGrp="1"/>
          </p:cNvSpPr>
          <p:nvPr>
            <p:ph type="sldNum" sz="quarter" idx="12"/>
          </p:nvPr>
        </p:nvSpPr>
        <p:spPr/>
        <p:txBody>
          <a:bodyPr/>
          <a:lstStyle/>
          <a:p>
            <a:fld id="{E32C4829-0E20-40A4-81C2-06447E714AD2}" type="slidenum">
              <a:rPr lang="cs-CZ" smtClean="0"/>
              <a:t>58</a:t>
            </a:fld>
            <a:endParaRPr lang="cs-CZ"/>
          </a:p>
        </p:txBody>
      </p:sp>
      <p:sp>
        <p:nvSpPr>
          <p:cNvPr id="4" name="Zástupný symbol pro datum 3">
            <a:extLst>
              <a:ext uri="{FF2B5EF4-FFF2-40B4-BE49-F238E27FC236}">
                <a16:creationId xmlns:a16="http://schemas.microsoft.com/office/drawing/2014/main" id="{68AFE9C4-19F3-F64C-0E71-ADB4217B5F9E}"/>
              </a:ext>
            </a:extLst>
          </p:cNvPr>
          <p:cNvSpPr>
            <a:spLocks noGrp="1"/>
          </p:cNvSpPr>
          <p:nvPr>
            <p:ph type="dt" sz="half" idx="10"/>
          </p:nvPr>
        </p:nvSpPr>
        <p:spPr/>
        <p:txBody>
          <a:bodyPr/>
          <a:lstStyle/>
          <a:p>
            <a:r>
              <a:rPr lang="cs-CZ"/>
              <a:t>27.11.2024</a:t>
            </a:r>
          </a:p>
        </p:txBody>
      </p:sp>
      <p:sp>
        <p:nvSpPr>
          <p:cNvPr id="5" name="Zástupný symbol pro zápatí 4">
            <a:extLst>
              <a:ext uri="{FF2B5EF4-FFF2-40B4-BE49-F238E27FC236}">
                <a16:creationId xmlns:a16="http://schemas.microsoft.com/office/drawing/2014/main" id="{18DAEA55-30C4-7F96-14E9-A2B4783C3634}"/>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7087175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0AFCC-3D85-D735-5D8C-7163D9C4158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ovéPole 1">
                <a:extLst>
                  <a:ext uri="{FF2B5EF4-FFF2-40B4-BE49-F238E27FC236}">
                    <a16:creationId xmlns:a16="http://schemas.microsoft.com/office/drawing/2014/main" id="{6DE20CDC-2954-2A8E-3319-B22FF1C55B55}"/>
                  </a:ext>
                </a:extLst>
              </p:cNvPr>
              <p:cNvSpPr txBox="1"/>
              <p:nvPr/>
            </p:nvSpPr>
            <p:spPr>
              <a:xfrm>
                <a:off x="479502" y="390292"/>
                <a:ext cx="8385718" cy="3724096"/>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Einstein </a:t>
                </a:r>
                <a:r>
                  <a:rPr lang="cs-CZ" sz="2000" dirty="0" err="1">
                    <a:latin typeface="Arial" panose="020B0604020202020204" pitchFamily="34" charset="0"/>
                    <a:cs typeface="Arial" panose="020B0604020202020204" pitchFamily="34" charset="0"/>
                  </a:rPr>
                  <a:t>worked</a:t>
                </a:r>
                <a:r>
                  <a:rPr lang="cs-CZ" sz="2000" dirty="0">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directly</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with</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electromagnetic</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radiation</a:t>
                </a:r>
                <a:r>
                  <a:rPr lang="cs-CZ" sz="2000" b="1" dirty="0">
                    <a:solidFill>
                      <a:srgbClr val="0033CC"/>
                    </a:solidFill>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rather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than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ocillators</a:t>
                </a:r>
                <a:r>
                  <a:rPr lang="cs-CZ" sz="2000" dirty="0">
                    <a:latin typeface="Arial" panose="020B0604020202020204" pitchFamily="34" charset="0"/>
                    <a:cs typeface="Arial" panose="020B0604020202020204" pitchFamily="34" charset="0"/>
                  </a:rPr>
                  <a:t> as Planck.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central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concept</a:t>
                </a:r>
                <a:r>
                  <a:rPr lang="cs-CZ" sz="2000" dirty="0">
                    <a:latin typeface="Arial" panose="020B0604020202020204" pitchFamily="34" charset="0"/>
                    <a:cs typeface="Arial" panose="020B0604020202020204" pitchFamily="34" charset="0"/>
                  </a:rPr>
                  <a:t> he </a:t>
                </a:r>
                <a:r>
                  <a:rPr lang="cs-CZ" sz="2000" dirty="0" err="1">
                    <a:latin typeface="Arial" panose="020B0604020202020204" pitchFamily="34" charset="0"/>
                    <a:cs typeface="Arial" panose="020B0604020202020204" pitchFamily="34" charset="0"/>
                  </a:rPr>
                  <a:t>used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was</a:t>
                </a:r>
                <a:r>
                  <a:rPr lang="cs-CZ" sz="2000" dirty="0">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entropy</a:t>
                </a:r>
                <a:endParaRPr lang="cs-CZ" sz="2000" b="1" dirty="0">
                  <a:solidFill>
                    <a:srgbClr val="0033CC"/>
                  </a:solidFill>
                  <a:latin typeface="Arial" panose="020B0604020202020204" pitchFamily="34" charset="0"/>
                  <a:cs typeface="Arial" panose="020B0604020202020204" pitchFamily="34" charset="0"/>
                </a:endParaRPr>
              </a:p>
              <a:p>
                <a:endParaRPr lang="cs-CZ" sz="900" dirty="0">
                  <a:latin typeface="Arial" panose="020B0604020202020204" pitchFamily="34" charset="0"/>
                  <a:cs typeface="Arial" panose="020B0604020202020204" pitchFamily="34" charset="0"/>
                </a:endParaRPr>
              </a:p>
              <a:p>
                <a:r>
                  <a:rPr lang="cs-CZ" sz="2800" dirty="0">
                    <a:latin typeface="Arial" panose="020B0604020202020204" pitchFamily="34" charset="0"/>
                    <a:cs typeface="Arial" panose="020B0604020202020204" pitchFamily="34" charset="0"/>
                  </a:rPr>
                  <a:t> </a:t>
                </a:r>
                <a14:m>
                  <m:oMath xmlns:m="http://schemas.openxmlformats.org/officeDocument/2006/math">
                    <m:r>
                      <a:rPr lang="cs-CZ" sz="2800" b="0" i="0" smtClean="0">
                        <a:latin typeface="Cambria Math" panose="02040503050406030204" pitchFamily="18" charset="0"/>
                        <a:cs typeface="Arial" panose="020B0604020202020204" pitchFamily="34" charset="0"/>
                      </a:rPr>
                      <m:t>                                 </m:t>
                    </m:r>
                    <m:r>
                      <a:rPr lang="cs-CZ" sz="2800" b="0" i="1" smtClean="0">
                        <a:latin typeface="Cambria Math" panose="02040503050406030204" pitchFamily="18" charset="0"/>
                        <a:cs typeface="Arial" panose="020B0604020202020204" pitchFamily="34" charset="0"/>
                      </a:rPr>
                      <m:t>𝑆</m:t>
                    </m:r>
                    <m:d>
                      <m:dPr>
                        <m:ctrlPr>
                          <a:rPr lang="cs-CZ" sz="2800" b="0" i="1" smtClean="0">
                            <a:latin typeface="Cambria Math" panose="02040503050406030204" pitchFamily="18" charset="0"/>
                            <a:cs typeface="Arial" panose="020B0604020202020204" pitchFamily="34" charset="0"/>
                          </a:rPr>
                        </m:ctrlPr>
                      </m:dPr>
                      <m:e>
                        <m:r>
                          <a:rPr lang="cs-CZ" sz="2800" b="0" i="1" smtClean="0">
                            <a:latin typeface="Cambria Math" panose="02040503050406030204" pitchFamily="18" charset="0"/>
                            <a:cs typeface="Arial" panose="020B0604020202020204" pitchFamily="34" charset="0"/>
                          </a:rPr>
                          <m:t>𝑢</m:t>
                        </m:r>
                        <m:d>
                          <m:dPr>
                            <m:ctrlPr>
                              <a:rPr lang="cs-CZ" sz="2800" b="0" i="1" smtClean="0">
                                <a:latin typeface="Cambria Math" panose="02040503050406030204" pitchFamily="18" charset="0"/>
                                <a:cs typeface="Arial" panose="020B0604020202020204" pitchFamily="34" charset="0"/>
                              </a:rPr>
                            </m:ctrlPr>
                          </m:dPr>
                          <m:e>
                            <m:r>
                              <a:rPr lang="cs-CZ" sz="2800" b="0" i="1" smtClean="0">
                                <a:latin typeface="Cambria Math" panose="02040503050406030204" pitchFamily="18" charset="0"/>
                                <a:ea typeface="Cambria Math" panose="02040503050406030204" pitchFamily="18" charset="0"/>
                                <a:cs typeface="Arial" panose="020B0604020202020204" pitchFamily="34" charset="0"/>
                              </a:rPr>
                              <m:t>𝜈</m:t>
                            </m:r>
                            <m:r>
                              <a:rPr lang="cs-CZ" sz="2800" b="0" i="1" smtClean="0">
                                <a:latin typeface="Cambria Math" panose="02040503050406030204" pitchFamily="18" charset="0"/>
                                <a:ea typeface="Cambria Math" panose="02040503050406030204" pitchFamily="18" charset="0"/>
                                <a:cs typeface="Arial" panose="020B0604020202020204" pitchFamily="34" charset="0"/>
                              </a:rPr>
                              <m:t>,</m:t>
                            </m:r>
                            <m:r>
                              <a:rPr lang="cs-CZ" sz="2800" b="0" i="1" smtClean="0">
                                <a:latin typeface="Cambria Math" panose="02040503050406030204" pitchFamily="18" charset="0"/>
                                <a:ea typeface="Cambria Math" panose="02040503050406030204" pitchFamily="18" charset="0"/>
                                <a:cs typeface="Arial" panose="020B0604020202020204" pitchFamily="34" charset="0"/>
                              </a:rPr>
                              <m:t>𝑇</m:t>
                            </m:r>
                          </m:e>
                        </m:d>
                        <m:r>
                          <a:rPr lang="cs-CZ" sz="2800" b="0" i="1" smtClean="0">
                            <a:latin typeface="Cambria Math" panose="02040503050406030204" pitchFamily="18" charset="0"/>
                            <a:ea typeface="Cambria Math" panose="02040503050406030204" pitchFamily="18" charset="0"/>
                            <a:cs typeface="Arial" panose="020B0604020202020204" pitchFamily="34" charset="0"/>
                          </a:rPr>
                          <m:t>,</m:t>
                        </m:r>
                        <m:r>
                          <a:rPr lang="cs-CZ" sz="2800" b="0" i="1" smtClean="0">
                            <a:latin typeface="Cambria Math" panose="02040503050406030204" pitchFamily="18" charset="0"/>
                            <a:ea typeface="Cambria Math" panose="02040503050406030204" pitchFamily="18" charset="0"/>
                            <a:cs typeface="Arial" panose="020B0604020202020204" pitchFamily="34" charset="0"/>
                          </a:rPr>
                          <m:t>𝜈</m:t>
                        </m:r>
                      </m:e>
                    </m:d>
                    <m:r>
                      <a:rPr lang="cs-CZ" sz="2800" b="0" i="1" smtClean="0">
                        <a:latin typeface="Cambria Math" panose="02040503050406030204" pitchFamily="18" charset="0"/>
                        <a:ea typeface="Cambria Math" panose="02040503050406030204" pitchFamily="18" charset="0"/>
                        <a:cs typeface="Arial" panose="020B0604020202020204" pitchFamily="34" charset="0"/>
                      </a:rPr>
                      <m:t> </m:t>
                    </m:r>
                  </m:oMath>
                </a14:m>
                <a:endParaRPr lang="cs-CZ" sz="2800" b="0" dirty="0">
                  <a:latin typeface="Arial" panose="020B0604020202020204" pitchFamily="34" charset="0"/>
                  <a:ea typeface="Cambria Math" panose="02040503050406030204" pitchFamily="18" charset="0"/>
                  <a:cs typeface="Arial" panose="020B0604020202020204" pitchFamily="34" charset="0"/>
                </a:endParaRPr>
              </a:p>
              <a:p>
                <a:endParaRPr lang="cs-CZ" sz="900" dirty="0">
                  <a:latin typeface="Arial" panose="020B0604020202020204" pitchFamily="34" charset="0"/>
                  <a:cs typeface="Arial" panose="020B0604020202020204" pitchFamily="34" charset="0"/>
                </a:endParaRPr>
              </a:p>
              <a:p>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this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radiation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which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function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spectral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density</a:t>
                </a:r>
                <a:r>
                  <a:rPr lang="cs-CZ" sz="2000" dirty="0">
                    <a:latin typeface="Arial" panose="020B0604020202020204" pitchFamily="34" charset="0"/>
                    <a:cs typeface="Arial" panose="020B0604020202020204" pitchFamily="34" charset="0"/>
                  </a:rPr>
                  <a:t> </a:t>
                </a:r>
                <a14:m>
                  <m:oMath xmlns:m="http://schemas.openxmlformats.org/officeDocument/2006/math">
                    <m:r>
                      <a:rPr lang="cs-CZ" sz="2000" b="0" i="1" smtClean="0">
                        <a:latin typeface="Cambria Math" panose="02040503050406030204" pitchFamily="18" charset="0"/>
                        <a:cs typeface="Arial" panose="020B0604020202020204" pitchFamily="34" charset="0"/>
                      </a:rPr>
                      <m:t>𝑢</m:t>
                    </m:r>
                    <m:d>
                      <m:dPr>
                        <m:ctrlPr>
                          <a:rPr lang="cs-CZ" sz="2000" b="0" i="1" smtClean="0">
                            <a:latin typeface="Cambria Math" panose="02040503050406030204" pitchFamily="18" charset="0"/>
                            <a:cs typeface="Arial" panose="020B0604020202020204" pitchFamily="34" charset="0"/>
                          </a:rPr>
                        </m:ctrlPr>
                      </m:dPr>
                      <m:e>
                        <m:r>
                          <a:rPr lang="cs-CZ" sz="2000" b="0" i="1" smtClean="0">
                            <a:latin typeface="Cambria Math" panose="02040503050406030204" pitchFamily="18" charset="0"/>
                            <a:ea typeface="Cambria Math" panose="02040503050406030204" pitchFamily="18" charset="0"/>
                            <a:cs typeface="Arial" panose="020B0604020202020204" pitchFamily="34" charset="0"/>
                          </a:rPr>
                          <m:t>𝜈</m:t>
                        </m:r>
                        <m:r>
                          <a:rPr lang="cs-CZ" sz="2000" b="0" i="1" smtClean="0">
                            <a:latin typeface="Cambria Math" panose="02040503050406030204" pitchFamily="18" charset="0"/>
                            <a:ea typeface="Cambria Math" panose="02040503050406030204" pitchFamily="18" charset="0"/>
                            <a:cs typeface="Arial" panose="020B0604020202020204" pitchFamily="34" charset="0"/>
                          </a:rPr>
                          <m:t>,</m:t>
                        </m:r>
                        <m:r>
                          <a:rPr lang="cs-CZ" sz="2000" b="0" i="1" smtClean="0">
                            <a:latin typeface="Cambria Math" panose="02040503050406030204" pitchFamily="18" charset="0"/>
                            <a:ea typeface="Cambria Math" panose="02040503050406030204" pitchFamily="18" charset="0"/>
                            <a:cs typeface="Arial" panose="020B0604020202020204" pitchFamily="34" charset="0"/>
                          </a:rPr>
                          <m:t>𝑇</m:t>
                        </m:r>
                      </m:e>
                    </m:d>
                    <m:r>
                      <a:rPr lang="cs-CZ" sz="2000" b="0" i="0" smtClean="0">
                        <a:latin typeface="Cambria Math" panose="02040503050406030204" pitchFamily="18" charset="0"/>
                        <a:ea typeface="Cambria Math" panose="02040503050406030204" pitchFamily="18" charset="0"/>
                        <a:cs typeface="Arial" panose="020B0604020202020204" pitchFamily="34" charset="0"/>
                      </a:rPr>
                      <m:t>.</m:t>
                    </m:r>
                  </m:oMath>
                </a14:m>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black</a:t>
                </a:r>
                <a:r>
                  <a:rPr lang="cs-CZ" sz="2000" dirty="0">
                    <a:latin typeface="Arial" panose="020B0604020202020204" pitchFamily="34" charset="0"/>
                    <a:cs typeface="Arial" panose="020B0604020202020204" pitchFamily="34" charset="0"/>
                  </a:rPr>
                  <a:t> body </a:t>
                </a:r>
                <a:r>
                  <a:rPr lang="cs-CZ" sz="2000" dirty="0" err="1">
                    <a:latin typeface="Arial" panose="020B0604020202020204" pitchFamily="34" charset="0"/>
                    <a:cs typeface="Arial" panose="020B0604020202020204" pitchFamily="34" charset="0"/>
                  </a:rPr>
                  <a:t>radiation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defined</a:t>
                </a:r>
                <a:r>
                  <a:rPr lang="cs-CZ" sz="2000" dirty="0">
                    <a:latin typeface="Arial" panose="020B0604020202020204" pitchFamily="34" charset="0"/>
                    <a:cs typeface="Arial" panose="020B0604020202020204" pitchFamily="34" charset="0"/>
                  </a:rPr>
                  <a:t> by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condition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that</a:t>
                </a:r>
                <a:r>
                  <a:rPr lang="cs-CZ" sz="2000" dirty="0">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for</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fixed</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total</a:t>
                </a:r>
                <a:r>
                  <a:rPr lang="cs-CZ" sz="2000" b="1" dirty="0">
                    <a:solidFill>
                      <a:srgbClr val="FF0000"/>
                    </a:solidFill>
                    <a:latin typeface="Arial" panose="020B0604020202020204" pitchFamily="34" charset="0"/>
                    <a:cs typeface="Arial" panose="020B0604020202020204" pitchFamily="34" charset="0"/>
                  </a:rPr>
                  <a:t> </a:t>
                </a:r>
                <a:r>
                  <a:rPr lang="cs-CZ" sz="2000" dirty="0">
                    <a:solidFill>
                      <a:schemeClr val="tx1"/>
                    </a:solidFill>
                    <a:latin typeface="Arial" panose="020B0604020202020204" pitchFamily="34" charset="0"/>
                    <a:cs typeface="Arial" panose="020B0604020202020204" pitchFamily="34" charset="0"/>
                  </a:rPr>
                  <a:t>(</a:t>
                </a:r>
                <a:r>
                  <a:rPr lang="cs-CZ" sz="2000" dirty="0" err="1">
                    <a:solidFill>
                      <a:schemeClr val="tx1"/>
                    </a:solidFill>
                    <a:latin typeface="Arial" panose="020B0604020202020204" pitchFamily="34" charset="0"/>
                    <a:cs typeface="Arial" panose="020B0604020202020204" pitchFamily="34" charset="0"/>
                  </a:rPr>
                  <a:t>integrated</a:t>
                </a:r>
                <a:r>
                  <a:rPr lang="cs-CZ" sz="2000" dirty="0">
                    <a:solidFill>
                      <a:schemeClr val="tx1"/>
                    </a:solidFill>
                    <a:latin typeface="Arial" panose="020B0604020202020204" pitchFamily="34" charset="0"/>
                    <a:cs typeface="Arial" panose="020B0604020202020204" pitchFamily="34" charset="0"/>
                  </a:rPr>
                  <a:t> </a:t>
                </a:r>
                <a:r>
                  <a:rPr lang="cs-CZ" sz="2000" dirty="0" err="1">
                    <a:solidFill>
                      <a:schemeClr val="tx1"/>
                    </a:solidFill>
                    <a:latin typeface="Arial" panose="020B0604020202020204" pitchFamily="34" charset="0"/>
                    <a:cs typeface="Arial" panose="020B0604020202020204" pitchFamily="34" charset="0"/>
                  </a:rPr>
                  <a:t>over</a:t>
                </a:r>
                <a:r>
                  <a:rPr lang="cs-CZ" sz="20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cs-CZ"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𝜈</m:t>
                    </m:r>
                  </m:oMath>
                </a14:m>
                <a:r>
                  <a:rPr lang="cs-CZ" sz="2000" dirty="0">
                    <a:latin typeface="Arial" panose="020B0604020202020204" pitchFamily="34" charset="0"/>
                    <a:cs typeface="Arial" panose="020B0604020202020204" pitchFamily="34" charset="0"/>
                  </a:rPr>
                  <a:t>)</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radiation</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energy</a:t>
                </a:r>
                <a:r>
                  <a:rPr lang="cs-CZ" sz="2000" b="1" dirty="0">
                    <a:solidFill>
                      <a:srgbClr val="FF0000"/>
                    </a:solidFill>
                    <a:latin typeface="Arial" panose="020B0604020202020204" pitchFamily="34" charset="0"/>
                    <a:cs typeface="Arial" panose="020B0604020202020204" pitchFamily="34" charset="0"/>
                  </a:rPr>
                  <a:t> E </a:t>
                </a:r>
                <a:r>
                  <a:rPr lang="cs-CZ" sz="2000" b="1" dirty="0" err="1">
                    <a:solidFill>
                      <a:srgbClr val="FF0000"/>
                    </a:solidFill>
                    <a:latin typeface="Arial" panose="020B0604020202020204" pitchFamily="34" charset="0"/>
                    <a:cs typeface="Arial" panose="020B0604020202020204" pitchFamily="34" charset="0"/>
                  </a:rPr>
                  <a:t>the</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entropy</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Is</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maximal</a:t>
                </a:r>
                <a:r>
                  <a:rPr lang="cs-CZ" sz="2000" dirty="0">
                    <a:latin typeface="Arial" panose="020B0604020202020204" pitchFamily="34" charset="0"/>
                    <a:cs typeface="Arial" panose="020B0604020202020204" pitchFamily="34" charset="0"/>
                  </a:rPr>
                  <a:t>. </a:t>
                </a:r>
              </a:p>
              <a:p>
                <a:endParaRPr lang="cs-CZ" sz="1000" u="sng" dirty="0">
                  <a:latin typeface="Arial" panose="020B0604020202020204" pitchFamily="34" charset="0"/>
                  <a:cs typeface="Arial" panose="020B0604020202020204" pitchFamily="34" charset="0"/>
                </a:endParaRPr>
              </a:p>
              <a:p>
                <a:r>
                  <a:rPr lang="cs-CZ" sz="2000" b="1" dirty="0" err="1">
                    <a:solidFill>
                      <a:srgbClr val="0033CC"/>
                    </a:solidFill>
                    <a:latin typeface="Arial" panose="020B0604020202020204" pitchFamily="34" charset="0"/>
                    <a:cs typeface="Arial" panose="020B0604020202020204" pitchFamily="34" charset="0"/>
                  </a:rPr>
                  <a:t>Using</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Wien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law</a:t>
                </a:r>
                <a:r>
                  <a:rPr lang="cs-CZ" sz="2000" dirty="0">
                    <a:latin typeface="Arial" panose="020B0604020202020204" pitchFamily="34" charset="0"/>
                    <a:cs typeface="Arial" panose="020B0604020202020204" pitchFamily="34" charset="0"/>
                  </a:rPr>
                  <a:t> </a:t>
                </a:r>
                <a:r>
                  <a:rPr lang="cs-CZ" sz="2000" b="1" dirty="0">
                    <a:solidFill>
                      <a:srgbClr val="0033CC"/>
                    </a:solidFill>
                    <a:latin typeface="Arial" panose="020B0604020202020204" pitchFamily="34" charset="0"/>
                    <a:cs typeface="Arial" panose="020B0604020202020204" pitchFamily="34" charset="0"/>
                  </a:rPr>
                  <a:t>Einstein </a:t>
                </a:r>
                <a:r>
                  <a:rPr lang="cs-CZ" sz="2000" b="1" dirty="0" err="1">
                    <a:solidFill>
                      <a:srgbClr val="0033CC"/>
                    </a:solidFill>
                    <a:latin typeface="Arial" panose="020B0604020202020204" pitchFamily="34" charset="0"/>
                    <a:cs typeface="Arial" panose="020B0604020202020204" pitchFamily="34" charset="0"/>
                  </a:rPr>
                  <a:t>calculated</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volume</a:t>
                </a:r>
                <a:r>
                  <a:rPr lang="cs-CZ" sz="2000" b="1" dirty="0">
                    <a:solidFill>
                      <a:srgbClr val="0033CC"/>
                    </a:solidFill>
                    <a:latin typeface="Arial" panose="020B0604020202020204" pitchFamily="34" charset="0"/>
                    <a:cs typeface="Arial" panose="020B0604020202020204" pitchFamily="34" charset="0"/>
                  </a:rPr>
                  <a:t> dependence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entropy</a:t>
                </a:r>
                <a:r>
                  <a:rPr lang="cs-CZ" sz="2000" b="1" dirty="0">
                    <a:solidFill>
                      <a:srgbClr val="0033CC"/>
                    </a:solidFill>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black</a:t>
                </a:r>
                <a:r>
                  <a:rPr lang="cs-CZ" sz="2000" dirty="0">
                    <a:latin typeface="Arial" panose="020B0604020202020204" pitchFamily="34" charset="0"/>
                    <a:cs typeface="Arial" panose="020B0604020202020204" pitchFamily="34" charset="0"/>
                  </a:rPr>
                  <a:t> body </a:t>
                </a:r>
                <a:r>
                  <a:rPr lang="cs-CZ" sz="2000" dirty="0" err="1">
                    <a:latin typeface="Arial" panose="020B0604020202020204" pitchFamily="34" charset="0"/>
                    <a:cs typeface="Arial" panose="020B0604020202020204" pitchFamily="34" charset="0"/>
                  </a:rPr>
                  <a:t>radiation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ín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Wien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high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frequency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regime</a:t>
                </a:r>
                <a:r>
                  <a:rPr lang="cs-CZ" sz="2000" dirty="0">
                    <a:latin typeface="Arial" panose="020B0604020202020204" pitchFamily="34" charset="0"/>
                    <a:cs typeface="Arial" panose="020B0604020202020204" pitchFamily="34" charset="0"/>
                  </a:rPr>
                  <a:t> and </a:t>
                </a:r>
                <a:r>
                  <a:rPr lang="cs-CZ" sz="2000" dirty="0" err="1">
                    <a:latin typeface="Arial" panose="020B0604020202020204" pitchFamily="34" charset="0"/>
                    <a:cs typeface="Arial" panose="020B0604020202020204" pitchFamily="34" charset="0"/>
                  </a:rPr>
                  <a:t>found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that</a:t>
                </a:r>
                <a:r>
                  <a:rPr lang="cs-CZ" sz="2000" dirty="0">
                    <a:latin typeface="Arial" panose="020B0604020202020204" pitchFamily="34" charset="0"/>
                    <a:cs typeface="Arial" panose="020B0604020202020204" pitchFamily="34" charset="0"/>
                  </a:rPr>
                  <a:t> </a:t>
                </a:r>
                <a:r>
                  <a:rPr lang="cs-CZ" sz="2000" kern="100" dirty="0">
                    <a:latin typeface="Arial" panose="020B0604020202020204" pitchFamily="34" charset="0"/>
                    <a:ea typeface="Aptos" panose="020B0004020202020204" pitchFamily="34" charset="0"/>
                    <a:cs typeface="Arial" panose="020B0604020202020204" pitchFamily="34" charset="0"/>
                  </a:rPr>
                  <a:t>If </a:t>
                </a:r>
                <a:r>
                  <a:rPr lang="cs-CZ" sz="2000" kern="100" dirty="0" err="1">
                    <a:latin typeface="Arial" panose="020B0604020202020204" pitchFamily="34" charset="0"/>
                    <a:ea typeface="Aptos" panose="020B0004020202020204" pitchFamily="34" charset="0"/>
                    <a:cs typeface="Arial" panose="020B0604020202020204" pitchFamily="34" charset="0"/>
                  </a:rPr>
                  <a:t>monochromatic</a:t>
                </a:r>
                <a:r>
                  <a:rPr lang="cs-CZ" sz="2000" kern="100" dirty="0">
                    <a:latin typeface="Arial" panose="020B0604020202020204" pitchFamily="34" charset="0"/>
                    <a:ea typeface="Aptos" panose="020B0004020202020204" pitchFamily="34" charset="0"/>
                    <a:cs typeface="Arial" panose="020B0604020202020204" pitchFamily="34" charset="0"/>
                  </a:rPr>
                  <a:t> </a:t>
                </a:r>
                <a:r>
                  <a:rPr lang="cs-CZ" sz="2000" kern="100" dirty="0" err="1">
                    <a:latin typeface="Arial" panose="020B0604020202020204" pitchFamily="34" charset="0"/>
                    <a:ea typeface="Aptos" panose="020B0004020202020204" pitchFamily="34" charset="0"/>
                    <a:cs typeface="Arial" panose="020B0604020202020204" pitchFamily="34" charset="0"/>
                  </a:rPr>
                  <a:t>radiation</a:t>
                </a:r>
                <a:r>
                  <a:rPr lang="cs-CZ" sz="2000" kern="100" dirty="0">
                    <a:latin typeface="Arial" panose="020B0604020202020204" pitchFamily="34" charset="0"/>
                    <a:ea typeface="Aptos" panose="020B0004020202020204" pitchFamily="34" charset="0"/>
                    <a:cs typeface="Arial" panose="020B0604020202020204" pitchFamily="34" charset="0"/>
                  </a:rPr>
                  <a:t> </a:t>
                </a:r>
                <a:r>
                  <a:rPr lang="cs-CZ" sz="2000" kern="100" dirty="0" err="1">
                    <a:latin typeface="Arial" panose="020B0604020202020204" pitchFamily="34" charset="0"/>
                    <a:ea typeface="Aptos" panose="020B0004020202020204" pitchFamily="34" charset="0"/>
                    <a:cs typeface="Arial" panose="020B0604020202020204" pitchFamily="34" charset="0"/>
                  </a:rPr>
                  <a:t>of</a:t>
                </a:r>
                <a:r>
                  <a:rPr lang="cs-CZ" sz="2000" kern="100" dirty="0">
                    <a:latin typeface="Arial" panose="020B0604020202020204" pitchFamily="34" charset="0"/>
                    <a:ea typeface="Aptos" panose="020B0004020202020204" pitchFamily="34" charset="0"/>
                    <a:cs typeface="Arial" panose="020B0604020202020204" pitchFamily="34" charset="0"/>
                  </a:rPr>
                  <a:t> </a:t>
                </a:r>
                <a:r>
                  <a:rPr lang="cs-CZ" sz="2000" kern="100" dirty="0" err="1">
                    <a:latin typeface="Arial" panose="020B0604020202020204" pitchFamily="34" charset="0"/>
                    <a:ea typeface="Aptos" panose="020B0004020202020204" pitchFamily="34" charset="0"/>
                    <a:cs typeface="Arial" panose="020B0604020202020204" pitchFamily="34" charset="0"/>
                  </a:rPr>
                  <a:t>frequency</a:t>
                </a:r>
                <a:r>
                  <a:rPr lang="cs-CZ" sz="2000" kern="100" dirty="0">
                    <a:latin typeface="Arial" panose="020B0604020202020204" pitchFamily="34" charset="0"/>
                    <a:ea typeface="Aptos" panose="020B0004020202020204" pitchFamily="34" charset="0"/>
                    <a:cs typeface="Arial" panose="020B0604020202020204" pitchFamily="34" charset="0"/>
                  </a:rPr>
                  <a:t> </a:t>
                </a:r>
                <a14:m>
                  <m:oMath xmlns:m="http://schemas.openxmlformats.org/officeDocument/2006/math">
                    <m:r>
                      <m:rPr>
                        <m:sty m:val="p"/>
                      </m:rPr>
                      <a:rPr lang="cs-CZ" sz="2000" i="0" kern="100">
                        <a:latin typeface="Cambria Math" panose="02040503050406030204" pitchFamily="18" charset="0"/>
                        <a:ea typeface="Aptos" panose="020B0004020202020204" pitchFamily="34" charset="0"/>
                        <a:cs typeface="Arial" panose="020B0604020202020204" pitchFamily="34" charset="0"/>
                      </a:rPr>
                      <m:t>ν</m:t>
                    </m:r>
                  </m:oMath>
                </a14:m>
                <a:r>
                  <a:rPr lang="cs-CZ" sz="2000" kern="100" dirty="0">
                    <a:latin typeface="Arial" panose="020B0604020202020204" pitchFamily="34" charset="0"/>
                    <a:ea typeface="Aptos" panose="020B0004020202020204" pitchFamily="34" charset="0"/>
                    <a:cs typeface="Arial" panose="020B0604020202020204" pitchFamily="34" charset="0"/>
                  </a:rPr>
                  <a:t> and </a:t>
                </a:r>
                <a:r>
                  <a:rPr lang="cs-CZ" sz="2000" kern="100" dirty="0" err="1">
                    <a:latin typeface="Arial" panose="020B0604020202020204" pitchFamily="34" charset="0"/>
                    <a:ea typeface="Aptos" panose="020B0004020202020204" pitchFamily="34" charset="0"/>
                    <a:cs typeface="Arial" panose="020B0604020202020204" pitchFamily="34" charset="0"/>
                  </a:rPr>
                  <a:t>energy</a:t>
                </a:r>
                <a:r>
                  <a:rPr lang="cs-CZ" sz="2000" kern="100" dirty="0">
                    <a:latin typeface="Arial" panose="020B0604020202020204" pitchFamily="34" charset="0"/>
                    <a:ea typeface="Aptos" panose="020B0004020202020204" pitchFamily="34" charset="0"/>
                    <a:cs typeface="Arial" panose="020B0604020202020204" pitchFamily="34" charset="0"/>
                  </a:rPr>
                  <a:t> E </a:t>
                </a:r>
                <a:r>
                  <a:rPr lang="cs-CZ" sz="2000" kern="100" dirty="0" err="1">
                    <a:latin typeface="Arial" panose="020B0604020202020204" pitchFamily="34" charset="0"/>
                    <a:ea typeface="Aptos" panose="020B0004020202020204" pitchFamily="34" charset="0"/>
                    <a:cs typeface="Arial" panose="020B0604020202020204" pitchFamily="34" charset="0"/>
                  </a:rPr>
                  <a:t>is</a:t>
                </a:r>
                <a:r>
                  <a:rPr lang="cs-CZ" sz="2000" kern="100" dirty="0">
                    <a:latin typeface="Arial" panose="020B0604020202020204" pitchFamily="34" charset="0"/>
                    <a:ea typeface="Aptos" panose="020B0004020202020204" pitchFamily="34" charset="0"/>
                    <a:cs typeface="Arial" panose="020B0604020202020204" pitchFamily="34" charset="0"/>
                  </a:rPr>
                  <a:t> </a:t>
                </a:r>
                <a:r>
                  <a:rPr lang="cs-CZ" sz="2000" kern="100" dirty="0" err="1">
                    <a:latin typeface="Arial" panose="020B0604020202020204" pitchFamily="34" charset="0"/>
                    <a:ea typeface="Aptos" panose="020B0004020202020204" pitchFamily="34" charset="0"/>
                    <a:cs typeface="Arial" panose="020B0604020202020204" pitchFamily="34" charset="0"/>
                  </a:rPr>
                  <a:t>enclosed</a:t>
                </a:r>
                <a:r>
                  <a:rPr lang="cs-CZ" sz="2000" kern="100" dirty="0">
                    <a:latin typeface="Arial" panose="020B0604020202020204" pitchFamily="34" charset="0"/>
                    <a:ea typeface="Aptos" panose="020B0004020202020204" pitchFamily="34" charset="0"/>
                    <a:cs typeface="Arial" panose="020B0604020202020204" pitchFamily="34" charset="0"/>
                  </a:rPr>
                  <a:t> by </a:t>
                </a:r>
                <a:r>
                  <a:rPr lang="cs-CZ" sz="2000" kern="100" dirty="0" err="1">
                    <a:latin typeface="Arial" panose="020B0604020202020204" pitchFamily="34" charset="0"/>
                    <a:ea typeface="Aptos" panose="020B0004020202020204" pitchFamily="34" charset="0"/>
                    <a:cs typeface="Arial" panose="020B0604020202020204" pitchFamily="34" charset="0"/>
                  </a:rPr>
                  <a:t>reflecting</a:t>
                </a:r>
                <a:r>
                  <a:rPr lang="cs-CZ" sz="2000" kern="100" dirty="0">
                    <a:latin typeface="Arial" panose="020B0604020202020204" pitchFamily="34" charset="0"/>
                    <a:ea typeface="Aptos" panose="020B0004020202020204" pitchFamily="34" charset="0"/>
                    <a:cs typeface="Arial" panose="020B0604020202020204" pitchFamily="34" charset="0"/>
                  </a:rPr>
                  <a:t> </a:t>
                </a:r>
                <a:r>
                  <a:rPr lang="cs-CZ" sz="2000" kern="100" dirty="0" err="1">
                    <a:latin typeface="Arial" panose="020B0604020202020204" pitchFamily="34" charset="0"/>
                    <a:ea typeface="Aptos" panose="020B0004020202020204" pitchFamily="34" charset="0"/>
                    <a:cs typeface="Arial" panose="020B0604020202020204" pitchFamily="34" charset="0"/>
                  </a:rPr>
                  <a:t>walls</a:t>
                </a:r>
                <a:r>
                  <a:rPr lang="cs-CZ" sz="2000" kern="100" dirty="0">
                    <a:latin typeface="Arial" panose="020B0604020202020204" pitchFamily="34" charset="0"/>
                    <a:ea typeface="Aptos" panose="020B0004020202020204" pitchFamily="34" charset="0"/>
                    <a:cs typeface="Arial" panose="020B0604020202020204" pitchFamily="34" charset="0"/>
                  </a:rPr>
                  <a:t> in a </a:t>
                </a:r>
                <a:r>
                  <a:rPr lang="cs-CZ" sz="2000" kern="100" dirty="0" err="1">
                    <a:latin typeface="Arial" panose="020B0604020202020204" pitchFamily="34" charset="0"/>
                    <a:ea typeface="Aptos" panose="020B0004020202020204" pitchFamily="34" charset="0"/>
                    <a:cs typeface="Arial" panose="020B0604020202020204" pitchFamily="34" charset="0"/>
                  </a:rPr>
                  <a:t>volume</a:t>
                </a:r>
                <a:r>
                  <a:rPr lang="cs-CZ" sz="2000" kern="100" dirty="0">
                    <a:latin typeface="Arial" panose="020B0604020202020204" pitchFamily="34" charset="0"/>
                    <a:ea typeface="Aptos" panose="020B0004020202020204" pitchFamily="34" charset="0"/>
                    <a:cs typeface="Arial" panose="020B0604020202020204" pitchFamily="34" charset="0"/>
                  </a:rPr>
                  <a:t> </a:t>
                </a:r>
                <a14:m>
                  <m:oMath xmlns:m="http://schemas.openxmlformats.org/officeDocument/2006/math">
                    <m:sSub>
                      <m:sSubPr>
                        <m:ctrlPr>
                          <a:rPr lang="cs-CZ" sz="2000" i="1" kern="100">
                            <a:latin typeface="Cambria Math" panose="02040503050406030204" pitchFamily="18" charset="0"/>
                            <a:ea typeface="Aptos" panose="020B0004020202020204" pitchFamily="34" charset="0"/>
                            <a:cs typeface="Arial" panose="020B0604020202020204" pitchFamily="34" charset="0"/>
                          </a:rPr>
                        </m:ctrlPr>
                      </m:sSubPr>
                      <m:e>
                        <m:r>
                          <m:rPr>
                            <m:sty m:val="p"/>
                          </m:rPr>
                          <a:rPr lang="cs-CZ" sz="2000" i="0" kern="100">
                            <a:latin typeface="Cambria Math" panose="02040503050406030204" pitchFamily="18" charset="0"/>
                            <a:ea typeface="Aptos" panose="020B0004020202020204" pitchFamily="34" charset="0"/>
                            <a:cs typeface="Arial" panose="020B0604020202020204" pitchFamily="34" charset="0"/>
                          </a:rPr>
                          <m:t>V</m:t>
                        </m:r>
                      </m:e>
                      <m:sub>
                        <m:r>
                          <a:rPr lang="cs-CZ" sz="2000" i="0" kern="100">
                            <a:latin typeface="Cambria Math" panose="02040503050406030204" pitchFamily="18" charset="0"/>
                            <a:ea typeface="Aptos" panose="020B0004020202020204" pitchFamily="34" charset="0"/>
                            <a:cs typeface="Arial" panose="020B0604020202020204" pitchFamily="34" charset="0"/>
                          </a:rPr>
                          <m:t>0</m:t>
                        </m:r>
                      </m:sub>
                    </m:sSub>
                  </m:oMath>
                </a14:m>
                <a:r>
                  <a:rPr lang="cs-CZ" sz="2000" kern="100" dirty="0">
                    <a:latin typeface="Arial" panose="020B0604020202020204" pitchFamily="34" charset="0"/>
                    <a:ea typeface="Aptos" panose="020B00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p:txBody>
          </p:sp>
        </mc:Choice>
        <mc:Fallback xmlns="">
          <p:sp>
            <p:nvSpPr>
              <p:cNvPr id="2" name="TextovéPole 1">
                <a:extLst>
                  <a:ext uri="{FF2B5EF4-FFF2-40B4-BE49-F238E27FC236}">
                    <a16:creationId xmlns:a16="http://schemas.microsoft.com/office/drawing/2014/main" id="{6DE20CDC-2954-2A8E-3319-B22FF1C55B55}"/>
                  </a:ext>
                </a:extLst>
              </p:cNvPr>
              <p:cNvSpPr txBox="1">
                <a:spLocks noRot="1" noChangeAspect="1" noMove="1" noResize="1" noEditPoints="1" noAdjustHandles="1" noChangeArrowheads="1" noChangeShapeType="1" noTextEdit="1"/>
              </p:cNvSpPr>
              <p:nvPr/>
            </p:nvSpPr>
            <p:spPr>
              <a:xfrm>
                <a:off x="479502" y="390292"/>
                <a:ext cx="8385718" cy="3724096"/>
              </a:xfrm>
              <a:prstGeom prst="rect">
                <a:avLst/>
              </a:prstGeom>
              <a:blipFill>
                <a:blip r:embed="rId2"/>
                <a:stretch>
                  <a:fillRect l="-800" t="-655" b="-212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4" name="TextovéPole 3">
                <a:extLst>
                  <a:ext uri="{FF2B5EF4-FFF2-40B4-BE49-F238E27FC236}">
                    <a16:creationId xmlns:a16="http://schemas.microsoft.com/office/drawing/2014/main" id="{828A54C5-0D92-29A6-AD68-963540A99923}"/>
                  </a:ext>
                </a:extLst>
              </p:cNvPr>
              <p:cNvSpPr txBox="1"/>
              <p:nvPr/>
            </p:nvSpPr>
            <p:spPr>
              <a:xfrm>
                <a:off x="500759" y="4219706"/>
                <a:ext cx="8285357" cy="1015663"/>
              </a:xfrm>
              <a:prstGeom prst="rect">
                <a:avLst/>
              </a:prstGeom>
              <a:noFill/>
            </p:spPr>
            <p:txBody>
              <a:bodyPr wrap="square">
                <a:spAutoFit/>
              </a:bodyPr>
              <a:lstStyle/>
              <a:p>
                <a:pPr>
                  <a:spcAft>
                    <a:spcPts val="600"/>
                  </a:spcAft>
                </a:pP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the</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probability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that</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the</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total</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radiation</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energy</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will</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be</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found</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in a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volume</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14:m>
                  <m:oMath xmlns:m="http://schemas.openxmlformats.org/officeDocument/2006/math">
                    <m:r>
                      <a:rPr lang="cs-CZ" sz="2000" b="1" i="1" kern="100">
                        <a:solidFill>
                          <a:srgbClr val="0033CC"/>
                        </a:solidFill>
                        <a:effectLst/>
                        <a:latin typeface="Cambria Math" panose="02040503050406030204" pitchFamily="18" charset="0"/>
                        <a:ea typeface="Aptos" panose="020B0004020202020204" pitchFamily="34" charset="0"/>
                        <a:cs typeface="Arial" panose="020B0604020202020204" pitchFamily="34" charset="0"/>
                      </a:rPr>
                      <m:t>𝑽</m:t>
                    </m:r>
                    <m:r>
                      <a:rPr lang="cs-CZ" sz="2000" b="1" i="1" kern="100">
                        <a:solidFill>
                          <a:srgbClr val="0033CC"/>
                        </a:solidFill>
                        <a:effectLst/>
                        <a:latin typeface="Cambria Math" panose="02040503050406030204" pitchFamily="18" charset="0"/>
                        <a:ea typeface="Aptos" panose="020B0004020202020204" pitchFamily="34" charset="0"/>
                        <a:cs typeface="Arial" panose="020B0604020202020204" pitchFamily="34" charset="0"/>
                      </a:rPr>
                      <m:t> </m:t>
                    </m:r>
                  </m:oMath>
                </a14:m>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(part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of</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the</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volume</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14:m>
                  <m:oMath xmlns:m="http://schemas.openxmlformats.org/officeDocument/2006/math">
                    <m:sSub>
                      <m:sSubPr>
                        <m:ctrlPr>
                          <a:rPr lang="cs-CZ" sz="2000" b="1" i="1" kern="100">
                            <a:solidFill>
                              <a:srgbClr val="0033CC"/>
                            </a:solidFill>
                            <a:effectLst/>
                            <a:latin typeface="Cambria Math" panose="02040503050406030204" pitchFamily="18" charset="0"/>
                            <a:ea typeface="Aptos" panose="020B0004020202020204" pitchFamily="34" charset="0"/>
                            <a:cs typeface="Arial" panose="020B0604020202020204" pitchFamily="34" charset="0"/>
                          </a:rPr>
                        </m:ctrlPr>
                      </m:sSubPr>
                      <m:e>
                        <m:r>
                          <a:rPr lang="cs-CZ" sz="2000" b="1" i="1" kern="100">
                            <a:solidFill>
                              <a:srgbClr val="0033CC"/>
                            </a:solidFill>
                            <a:effectLst/>
                            <a:latin typeface="Cambria Math" panose="02040503050406030204" pitchFamily="18" charset="0"/>
                            <a:ea typeface="Aptos" panose="020B0004020202020204" pitchFamily="34" charset="0"/>
                            <a:cs typeface="Arial" panose="020B0604020202020204" pitchFamily="34" charset="0"/>
                          </a:rPr>
                          <m:t>𝑽</m:t>
                        </m:r>
                      </m:e>
                      <m:sub>
                        <m:r>
                          <a:rPr lang="cs-CZ" sz="2000" b="1" i="1" kern="100">
                            <a:solidFill>
                              <a:srgbClr val="0033CC"/>
                            </a:solidFill>
                            <a:effectLst/>
                            <a:latin typeface="Cambria Math" panose="02040503050406030204" pitchFamily="18" charset="0"/>
                            <a:ea typeface="Aptos" panose="020B0004020202020204" pitchFamily="34" charset="0"/>
                            <a:cs typeface="Arial" panose="020B0604020202020204" pitchFamily="34" charset="0"/>
                          </a:rPr>
                          <m:t>𝟎</m:t>
                        </m:r>
                      </m:sub>
                    </m:sSub>
                  </m:oMath>
                </a14:m>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at</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any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randomly</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chosen</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instant </a:t>
                </a:r>
                <a:r>
                  <a:rPr lang="cs-CZ" sz="2000" b="1" i="1" kern="100" dirty="0" err="1">
                    <a:solidFill>
                      <a:srgbClr val="0033CC"/>
                    </a:solidFill>
                    <a:effectLst/>
                    <a:latin typeface="Arial" panose="020B0604020202020204" pitchFamily="34" charset="0"/>
                    <a:ea typeface="Aptos" panose="020B0004020202020204" pitchFamily="34" charset="0"/>
                    <a:cs typeface="Arial" panose="020B0604020202020204" pitchFamily="34" charset="0"/>
                  </a:rPr>
                  <a:t>is</a:t>
                </a:r>
                <a:r>
                  <a:rPr lang="cs-CZ" sz="2000" b="1" i="1" kern="100" dirty="0">
                    <a:solidFill>
                      <a:srgbClr val="0033CC"/>
                    </a:solidFill>
                    <a:effectLst/>
                    <a:latin typeface="Arial" panose="020B0604020202020204" pitchFamily="34" charset="0"/>
                    <a:ea typeface="Aptos" panose="020B0004020202020204" pitchFamily="34" charset="0"/>
                    <a:cs typeface="Arial" panose="020B0604020202020204" pitchFamily="34" charset="0"/>
                  </a:rPr>
                  <a:t> </a:t>
                </a:r>
                <a:r>
                  <a:rPr lang="cs-CZ" sz="2000" kern="100" dirty="0">
                    <a:effectLst/>
                    <a:latin typeface="Arial" panose="020B0604020202020204" pitchFamily="34" charset="0"/>
                    <a:ea typeface="Aptos" panose="020B0004020202020204" pitchFamily="34" charset="0"/>
                    <a:cs typeface="Arial" panose="020B0604020202020204" pitchFamily="34" charset="0"/>
                  </a:rPr>
                  <a:t>(in </a:t>
                </a:r>
                <a:r>
                  <a:rPr lang="cs-CZ" sz="2000" kern="100" dirty="0" err="1">
                    <a:effectLst/>
                    <a:latin typeface="Arial" panose="020B0604020202020204" pitchFamily="34" charset="0"/>
                    <a:ea typeface="Aptos" panose="020B0004020202020204" pitchFamily="34" charset="0"/>
                    <a:cs typeface="Arial" panose="020B0604020202020204" pitchFamily="34" charset="0"/>
                  </a:rPr>
                  <a:t>current</a:t>
                </a:r>
                <a:r>
                  <a:rPr lang="cs-CZ" sz="2000" kern="100" dirty="0">
                    <a:effectLst/>
                    <a:latin typeface="Arial" panose="020B0604020202020204" pitchFamily="34" charset="0"/>
                    <a:ea typeface="Aptos" panose="020B0004020202020204" pitchFamily="34" charset="0"/>
                    <a:cs typeface="Arial" panose="020B0604020202020204" pitchFamily="34" charset="0"/>
                  </a:rPr>
                  <a:t> </a:t>
                </a:r>
                <a:r>
                  <a:rPr lang="cs-CZ" sz="2000" kern="100" dirty="0" err="1">
                    <a:effectLst/>
                    <a:latin typeface="Arial" panose="020B0604020202020204" pitchFamily="34" charset="0"/>
                    <a:ea typeface="Aptos" panose="020B0004020202020204" pitchFamily="34" charset="0"/>
                    <a:cs typeface="Arial" panose="020B0604020202020204" pitchFamily="34" charset="0"/>
                  </a:rPr>
                  <a:t>notation</a:t>
                </a:r>
                <a:r>
                  <a:rPr lang="cs-CZ" sz="2000" kern="100" dirty="0">
                    <a:effectLst/>
                    <a:latin typeface="Arial" panose="020B0604020202020204" pitchFamily="34" charset="0"/>
                    <a:ea typeface="Aptos" panose="020B0004020202020204" pitchFamily="34" charset="0"/>
                    <a:cs typeface="Arial" panose="020B0604020202020204" pitchFamily="34" charset="0"/>
                  </a:rPr>
                  <a:t>)</a:t>
                </a:r>
              </a:p>
            </p:txBody>
          </p:sp>
        </mc:Choice>
        <mc:Fallback xmlns="">
          <p:sp>
            <p:nvSpPr>
              <p:cNvPr id="4" name="TextovéPole 3">
                <a:extLst>
                  <a:ext uri="{FF2B5EF4-FFF2-40B4-BE49-F238E27FC236}">
                    <a16:creationId xmlns:a16="http://schemas.microsoft.com/office/drawing/2014/main" id="{828A54C5-0D92-29A6-AD68-963540A99923}"/>
                  </a:ext>
                </a:extLst>
              </p:cNvPr>
              <p:cNvSpPr txBox="1">
                <a:spLocks noRot="1" noChangeAspect="1" noMove="1" noResize="1" noEditPoints="1" noAdjustHandles="1" noChangeArrowheads="1" noChangeShapeType="1" noTextEdit="1"/>
              </p:cNvSpPr>
              <p:nvPr/>
            </p:nvSpPr>
            <p:spPr>
              <a:xfrm>
                <a:off x="500759" y="4219706"/>
                <a:ext cx="8285357" cy="1015663"/>
              </a:xfrm>
              <a:prstGeom prst="rect">
                <a:avLst/>
              </a:prstGeom>
              <a:blipFill>
                <a:blip r:embed="rId3"/>
                <a:stretch>
                  <a:fillRect l="-736" t="-2395" r="-294" b="-10180"/>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6" name="TextovéPole 5">
                <a:extLst>
                  <a:ext uri="{FF2B5EF4-FFF2-40B4-BE49-F238E27FC236}">
                    <a16:creationId xmlns:a16="http://schemas.microsoft.com/office/drawing/2014/main" id="{F139ACFE-4FF2-178B-63B6-B361908F2613}"/>
                  </a:ext>
                </a:extLst>
              </p:cNvPr>
              <p:cNvSpPr txBox="1"/>
              <p:nvPr/>
            </p:nvSpPr>
            <p:spPr>
              <a:xfrm>
                <a:off x="3534936" y="4944611"/>
                <a:ext cx="1918010" cy="11342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2400" b="1" i="1" smtClean="0">
                          <a:latin typeface="Cambria Math" panose="02040503050406030204" pitchFamily="18" charset="0"/>
                        </a:rPr>
                        <m:t>𝑾</m:t>
                      </m:r>
                      <m:r>
                        <a:rPr lang="en-GB" sz="2400" b="1" i="0">
                          <a:latin typeface="Cambria Math" panose="02040503050406030204" pitchFamily="18" charset="0"/>
                        </a:rPr>
                        <m:t>=</m:t>
                      </m:r>
                      <m:sSup>
                        <m:sSupPr>
                          <m:ctrlPr>
                            <a:rPr lang="en-GB" sz="2400" b="1" i="1">
                              <a:solidFill>
                                <a:srgbClr val="836967"/>
                              </a:solidFill>
                              <a:latin typeface="Cambria Math" panose="02040503050406030204" pitchFamily="18" charset="0"/>
                            </a:rPr>
                          </m:ctrlPr>
                        </m:sSupPr>
                        <m:e>
                          <m:d>
                            <m:dPr>
                              <m:ctrlPr>
                                <a:rPr lang="en-GB" sz="2400" b="1" i="1">
                                  <a:solidFill>
                                    <a:srgbClr val="836967"/>
                                  </a:solidFill>
                                  <a:latin typeface="Cambria Math" panose="02040503050406030204" pitchFamily="18" charset="0"/>
                                </a:rPr>
                              </m:ctrlPr>
                            </m:dPr>
                            <m:e>
                              <m:f>
                                <m:fPr>
                                  <m:ctrlPr>
                                    <a:rPr lang="en-GB" sz="2400" b="1" i="1">
                                      <a:solidFill>
                                        <a:srgbClr val="836967"/>
                                      </a:solidFill>
                                      <a:latin typeface="Cambria Math" panose="02040503050406030204" pitchFamily="18" charset="0"/>
                                    </a:rPr>
                                  </m:ctrlPr>
                                </m:fPr>
                                <m:num>
                                  <m:r>
                                    <a:rPr lang="en-GB" sz="2400" b="1" i="1">
                                      <a:latin typeface="Cambria Math" panose="02040503050406030204" pitchFamily="18" charset="0"/>
                                    </a:rPr>
                                    <m:t>𝑽</m:t>
                                  </m:r>
                                </m:num>
                                <m:den>
                                  <m:sSub>
                                    <m:sSubPr>
                                      <m:ctrlPr>
                                        <a:rPr lang="en-GB" sz="2400" b="1" i="1">
                                          <a:solidFill>
                                            <a:srgbClr val="836967"/>
                                          </a:solidFill>
                                          <a:latin typeface="Cambria Math" panose="02040503050406030204" pitchFamily="18" charset="0"/>
                                        </a:rPr>
                                      </m:ctrlPr>
                                    </m:sSubPr>
                                    <m:e>
                                      <m:r>
                                        <a:rPr lang="en-GB" sz="2400" b="1" i="1">
                                          <a:latin typeface="Cambria Math" panose="02040503050406030204" pitchFamily="18" charset="0"/>
                                        </a:rPr>
                                        <m:t>𝑽</m:t>
                                      </m:r>
                                    </m:e>
                                    <m:sub>
                                      <m:r>
                                        <a:rPr lang="en-GB" sz="2400" b="1" i="0">
                                          <a:latin typeface="Cambria Math" panose="02040503050406030204" pitchFamily="18" charset="0"/>
                                        </a:rPr>
                                        <m:t>𝟎</m:t>
                                      </m:r>
                                    </m:sub>
                                  </m:sSub>
                                </m:den>
                              </m:f>
                            </m:e>
                          </m:d>
                        </m:e>
                        <m:sup>
                          <m:f>
                            <m:fPr>
                              <m:ctrlPr>
                                <a:rPr lang="en-GB" sz="2400" b="1" i="1">
                                  <a:solidFill>
                                    <a:srgbClr val="836967"/>
                                  </a:solidFill>
                                  <a:latin typeface="Cambria Math" panose="02040503050406030204" pitchFamily="18" charset="0"/>
                                </a:rPr>
                              </m:ctrlPr>
                            </m:fPr>
                            <m:num>
                              <m:r>
                                <a:rPr lang="en-GB" sz="2400" b="1" i="1">
                                  <a:latin typeface="Cambria Math" panose="02040503050406030204" pitchFamily="18" charset="0"/>
                                </a:rPr>
                                <m:t>𝑬</m:t>
                              </m:r>
                            </m:num>
                            <m:den>
                              <m:r>
                                <a:rPr lang="en-GB" sz="2400" b="1" i="1">
                                  <a:latin typeface="Cambria Math" panose="02040503050406030204" pitchFamily="18" charset="0"/>
                                </a:rPr>
                                <m:t>𝒉</m:t>
                              </m:r>
                              <m:r>
                                <a:rPr lang="en-GB" sz="2400" b="1" i="1">
                                  <a:latin typeface="Cambria Math" panose="02040503050406030204" pitchFamily="18" charset="0"/>
                                </a:rPr>
                                <m:t>𝝂</m:t>
                              </m:r>
                            </m:den>
                          </m:f>
                        </m:sup>
                      </m:sSup>
                    </m:oMath>
                  </m:oMathPara>
                </a14:m>
                <a:endParaRPr lang="en-GB" sz="2400" dirty="0"/>
              </a:p>
            </p:txBody>
          </p:sp>
        </mc:Choice>
        <mc:Fallback xmlns="">
          <p:sp>
            <p:nvSpPr>
              <p:cNvPr id="6" name="TextovéPole 5">
                <a:extLst>
                  <a:ext uri="{FF2B5EF4-FFF2-40B4-BE49-F238E27FC236}">
                    <a16:creationId xmlns:a16="http://schemas.microsoft.com/office/drawing/2014/main" id="{F139ACFE-4FF2-178B-63B6-B361908F2613}"/>
                  </a:ext>
                </a:extLst>
              </p:cNvPr>
              <p:cNvSpPr txBox="1">
                <a:spLocks noRot="1" noChangeAspect="1" noMove="1" noResize="1" noEditPoints="1" noAdjustHandles="1" noChangeArrowheads="1" noChangeShapeType="1" noTextEdit="1"/>
              </p:cNvSpPr>
              <p:nvPr/>
            </p:nvSpPr>
            <p:spPr>
              <a:xfrm>
                <a:off x="3534936" y="4944611"/>
                <a:ext cx="1918010" cy="1134285"/>
              </a:xfrm>
              <a:prstGeom prst="rect">
                <a:avLst/>
              </a:prstGeom>
              <a:blipFill>
                <a:blip r:embed="rId4"/>
                <a:stretch>
                  <a:fillRect/>
                </a:stretch>
              </a:blipFill>
            </p:spPr>
            <p:txBody>
              <a:bodyPr/>
              <a:lstStyle/>
              <a:p>
                <a:r>
                  <a:rPr lang="en-AU">
                    <a:noFill/>
                  </a:rPr>
                  <a:t> </a:t>
                </a:r>
              </a:p>
            </p:txBody>
          </p:sp>
        </mc:Fallback>
      </mc:AlternateContent>
      <p:sp>
        <p:nvSpPr>
          <p:cNvPr id="3" name="Zástupný symbol pro číslo snímku 2">
            <a:extLst>
              <a:ext uri="{FF2B5EF4-FFF2-40B4-BE49-F238E27FC236}">
                <a16:creationId xmlns:a16="http://schemas.microsoft.com/office/drawing/2014/main" id="{53A65BBD-DD81-20A3-AF0A-BB9AC80F7E9F}"/>
              </a:ext>
            </a:extLst>
          </p:cNvPr>
          <p:cNvSpPr>
            <a:spLocks noGrp="1"/>
          </p:cNvSpPr>
          <p:nvPr>
            <p:ph type="sldNum" sz="quarter" idx="12"/>
          </p:nvPr>
        </p:nvSpPr>
        <p:spPr/>
        <p:txBody>
          <a:bodyPr/>
          <a:lstStyle/>
          <a:p>
            <a:fld id="{E32C4829-0E20-40A4-81C2-06447E714AD2}" type="slidenum">
              <a:rPr lang="cs-CZ" smtClean="0"/>
              <a:t>59</a:t>
            </a:fld>
            <a:endParaRPr lang="cs-CZ"/>
          </a:p>
        </p:txBody>
      </p:sp>
      <p:sp>
        <p:nvSpPr>
          <p:cNvPr id="5" name="Zástupný symbol pro datum 4">
            <a:extLst>
              <a:ext uri="{FF2B5EF4-FFF2-40B4-BE49-F238E27FC236}">
                <a16:creationId xmlns:a16="http://schemas.microsoft.com/office/drawing/2014/main" id="{7CC79707-8562-94A2-BCBA-70414B2B500A}"/>
              </a:ext>
            </a:extLst>
          </p:cNvPr>
          <p:cNvSpPr>
            <a:spLocks noGrp="1"/>
          </p:cNvSpPr>
          <p:nvPr>
            <p:ph type="dt" sz="half" idx="10"/>
          </p:nvPr>
        </p:nvSpPr>
        <p:spPr/>
        <p:txBody>
          <a:bodyPr/>
          <a:lstStyle/>
          <a:p>
            <a:r>
              <a:rPr lang="cs-CZ"/>
              <a:t>27.11.2024</a:t>
            </a:r>
          </a:p>
        </p:txBody>
      </p:sp>
      <p:sp>
        <p:nvSpPr>
          <p:cNvPr id="7" name="Zástupný symbol pro zápatí 6">
            <a:extLst>
              <a:ext uri="{FF2B5EF4-FFF2-40B4-BE49-F238E27FC236}">
                <a16:creationId xmlns:a16="http://schemas.microsoft.com/office/drawing/2014/main" id="{7A3E1C49-530F-E43F-80AE-3C06C8FD2CC4}"/>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51131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1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10"/>
                                        <p:tgtEl>
                                          <p:spTgt spid="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fade">
                                      <p:cBhvr>
                                        <p:cTn id="18" dur="10"/>
                                        <p:tgtEl>
                                          <p:spTgt spid="2">
                                            <p:txEl>
                                              <p:pRg st="6" end="6"/>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33DBBE8-52DF-2D83-0FB4-12E1B2DA7644}"/>
              </a:ext>
            </a:extLst>
          </p:cNvPr>
          <p:cNvSpPr txBox="1"/>
          <p:nvPr/>
        </p:nvSpPr>
        <p:spPr>
          <a:xfrm>
            <a:off x="279575" y="139818"/>
            <a:ext cx="8603919" cy="707886"/>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I </a:t>
            </a:r>
            <a:r>
              <a:rPr lang="cs-CZ" sz="2000" dirty="0" err="1">
                <a:latin typeface="Arial" panose="020B0604020202020204" pitchFamily="34" charset="0"/>
                <a:cs typeface="Arial" panose="020B0604020202020204" pitchFamily="34" charset="0"/>
              </a:rPr>
              <a:t>will</a:t>
            </a:r>
            <a:r>
              <a:rPr lang="cs-CZ" sz="2000" dirty="0">
                <a:latin typeface="Arial" panose="020B0604020202020204" pitchFamily="34" charset="0"/>
                <a:cs typeface="Arial" panose="020B0604020202020204" pitchFamily="34" charset="0"/>
              </a:rPr>
              <a:t> just </a:t>
            </a:r>
            <a:r>
              <a:rPr lang="cs-CZ" sz="2000" dirty="0" err="1">
                <a:latin typeface="Arial" panose="020B0604020202020204" pitchFamily="34" charset="0"/>
                <a:cs typeface="Arial" panose="020B0604020202020204" pitchFamily="34" charset="0"/>
              </a:rPr>
              <a:t>outline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how</a:t>
            </a:r>
            <a:r>
              <a:rPr lang="cs-CZ" sz="2000" dirty="0">
                <a:latin typeface="Arial" panose="020B0604020202020204" pitchFamily="34" charset="0"/>
                <a:cs typeface="Arial" panose="020B0604020202020204" pitchFamily="34" charset="0"/>
              </a:rPr>
              <a:t> Planck </a:t>
            </a:r>
            <a:r>
              <a:rPr lang="cs-CZ" sz="2000" dirty="0" err="1">
                <a:latin typeface="Arial" panose="020B0604020202020204" pitchFamily="34" charset="0"/>
                <a:cs typeface="Arial" panose="020B0604020202020204" pitchFamily="34" charset="0"/>
              </a:rPr>
              <a:t>derived</a:t>
            </a:r>
            <a:r>
              <a:rPr lang="cs-CZ" sz="2000" dirty="0">
                <a:latin typeface="Arial" panose="020B0604020202020204" pitchFamily="34" charset="0"/>
                <a:cs typeface="Arial" panose="020B0604020202020204" pitchFamily="34" charset="0"/>
              </a:rPr>
              <a:t> his </a:t>
            </a:r>
            <a:r>
              <a:rPr lang="cs-CZ" sz="2000" dirty="0" err="1">
                <a:latin typeface="Arial" panose="020B0604020202020204" pitchFamily="34" charset="0"/>
                <a:cs typeface="Arial" panose="020B0604020202020204" pitchFamily="34" charset="0"/>
              </a:rPr>
              <a:t>formula</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emphasizing</a:t>
            </a:r>
            <a:r>
              <a:rPr lang="cs-CZ" sz="2000" dirty="0">
                <a:latin typeface="Arial" panose="020B0604020202020204" pitchFamily="34" charset="0"/>
                <a:cs typeface="Arial" panose="020B0604020202020204" pitchFamily="34" charset="0"/>
              </a:rPr>
              <a:t> </a:t>
            </a:r>
            <a:r>
              <a:rPr lang="cs-CZ" sz="2000" b="1" u="sng" dirty="0" err="1">
                <a:solidFill>
                  <a:srgbClr val="FF0000"/>
                </a:solidFill>
                <a:latin typeface="Arial" panose="020B0604020202020204" pitchFamily="34" charset="0"/>
                <a:cs typeface="Arial" panose="020B0604020202020204" pitchFamily="34" charset="0"/>
              </a:rPr>
              <a:t>what</a:t>
            </a:r>
            <a:r>
              <a:rPr lang="cs-CZ" sz="2000" b="1" u="sng" dirty="0">
                <a:solidFill>
                  <a:srgbClr val="FF0000"/>
                </a:solidFill>
                <a:latin typeface="Arial" panose="020B0604020202020204" pitchFamily="34" charset="0"/>
                <a:cs typeface="Arial" panose="020B0604020202020204" pitchFamily="34" charset="0"/>
              </a:rPr>
              <a:t> he </a:t>
            </a:r>
            <a:r>
              <a:rPr lang="cs-CZ" sz="2000" b="1" u="sng" dirty="0" err="1">
                <a:solidFill>
                  <a:srgbClr val="FF0000"/>
                </a:solidFill>
                <a:latin typeface="Arial" panose="020B0604020202020204" pitchFamily="34" charset="0"/>
                <a:cs typeface="Arial" panose="020B0604020202020204" pitchFamily="34" charset="0"/>
              </a:rPr>
              <a:t>did</a:t>
            </a:r>
            <a:r>
              <a:rPr lang="cs-CZ" sz="2000" b="1" u="sng" dirty="0">
                <a:solidFill>
                  <a:srgbClr val="FF0000"/>
                </a:solidFill>
                <a:latin typeface="Arial" panose="020B0604020202020204" pitchFamily="34" charset="0"/>
                <a:cs typeface="Arial" panose="020B0604020202020204" pitchFamily="34" charset="0"/>
              </a:rPr>
              <a:t> not do</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and </a:t>
            </a:r>
            <a:r>
              <a:rPr lang="cs-CZ" sz="2000" dirty="0" err="1">
                <a:latin typeface="Arial" panose="020B0604020202020204" pitchFamily="34" charset="0"/>
                <a:cs typeface="Arial" panose="020B0604020202020204" pitchFamily="34" charset="0"/>
              </a:rPr>
              <a:t>recall</a:t>
            </a:r>
            <a:r>
              <a:rPr lang="cs-CZ"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basic </a:t>
            </a:r>
            <a:r>
              <a:rPr lang="cs-CZ" sz="2000" dirty="0" err="1">
                <a:latin typeface="Arial" panose="020B0604020202020204" pitchFamily="34" charset="0"/>
                <a:cs typeface="Arial" panose="020B0604020202020204" pitchFamily="34" charset="0"/>
              </a:rPr>
              <a:t>steps</a:t>
            </a:r>
            <a:r>
              <a:rPr lang="en-US" sz="2000" dirty="0">
                <a:latin typeface="Arial" panose="020B0604020202020204" pitchFamily="34" charset="0"/>
                <a:cs typeface="Arial" panose="020B0604020202020204" pitchFamily="34" charset="0"/>
              </a:rPr>
              <a:t> that lead him to his formula.</a:t>
            </a:r>
            <a:endParaRPr lang="en-GB" sz="2000" b="1" dirty="0">
              <a:solidFill>
                <a:srgbClr val="FF0000"/>
              </a:solidFill>
              <a:latin typeface="Arial" panose="020B0604020202020204" pitchFamily="34" charset="0"/>
              <a:cs typeface="Arial" panose="020B0604020202020204" pitchFamily="34" charset="0"/>
            </a:endParaRPr>
          </a:p>
        </p:txBody>
      </p:sp>
      <p:sp>
        <p:nvSpPr>
          <p:cNvPr id="3" name="TextovéPole 2">
            <a:extLst>
              <a:ext uri="{FF2B5EF4-FFF2-40B4-BE49-F238E27FC236}">
                <a16:creationId xmlns:a16="http://schemas.microsoft.com/office/drawing/2014/main" id="{257C3E53-FDBF-2D88-A73A-B6444F2D405B}"/>
              </a:ext>
            </a:extLst>
          </p:cNvPr>
          <p:cNvSpPr txBox="1"/>
          <p:nvPr/>
        </p:nvSpPr>
        <p:spPr>
          <a:xfrm>
            <a:off x="279575" y="901521"/>
            <a:ext cx="8113986" cy="400110"/>
          </a:xfrm>
          <a:prstGeom prst="rect">
            <a:avLst/>
          </a:prstGeom>
          <a:noFill/>
        </p:spPr>
        <p:txBody>
          <a:bodyPr wrap="square">
            <a:spAutoFit/>
          </a:bodyPr>
          <a:lstStyle/>
          <a:p>
            <a:r>
              <a:rPr lang="en-AU" sz="2000" b="1" i="0" u="none" strike="noStrike" baseline="0" dirty="0">
                <a:solidFill>
                  <a:srgbClr val="0033CC"/>
                </a:solidFill>
                <a:latin typeface="Arial" panose="020B0604020202020204" pitchFamily="34" charset="0"/>
                <a:cs typeface="Arial" panose="020B0604020202020204" pitchFamily="34" charset="0"/>
              </a:rPr>
              <a:t>Fair</a:t>
            </a:r>
            <a:r>
              <a:rPr lang="cs-CZ" sz="2000" b="1" i="0" u="none" strike="noStrike" baseline="0" dirty="0">
                <a:solidFill>
                  <a:srgbClr val="0033CC"/>
                </a:solidFill>
                <a:latin typeface="Arial" panose="020B0604020202020204" pitchFamily="34" charset="0"/>
                <a:cs typeface="Arial" panose="020B0604020202020204" pitchFamily="34" charset="0"/>
              </a:rPr>
              <a:t>y-</a:t>
            </a:r>
            <a:r>
              <a:rPr lang="cs-CZ" sz="2000" b="1" i="0" u="none" strike="noStrike" baseline="0" dirty="0" err="1">
                <a:solidFill>
                  <a:srgbClr val="0033CC"/>
                </a:solidFill>
                <a:latin typeface="Arial" panose="020B0604020202020204" pitchFamily="34" charset="0"/>
                <a:cs typeface="Arial" panose="020B0604020202020204" pitchFamily="34" charset="0"/>
              </a:rPr>
              <a:t>tale</a:t>
            </a:r>
            <a:r>
              <a:rPr lang="cs-CZ" sz="2000" b="1" i="0" u="none" strike="noStrike" baseline="0" dirty="0">
                <a:solidFill>
                  <a:srgbClr val="0033CC"/>
                </a:solidFill>
                <a:latin typeface="Arial" panose="020B0604020202020204" pitchFamily="34" charset="0"/>
                <a:cs typeface="Arial" panose="020B0604020202020204" pitchFamily="34" charset="0"/>
              </a:rPr>
              <a:t> and nonsense </a:t>
            </a:r>
            <a:r>
              <a:rPr lang="cs-CZ" sz="2000" b="0" i="0" u="none" strike="noStrike" baseline="0" dirty="0">
                <a:latin typeface="Arial" panose="020B0604020202020204" pitchFamily="34" charset="0"/>
                <a:cs typeface="Arial" panose="020B0604020202020204" pitchFamily="34" charset="0"/>
              </a:rPr>
              <a:t>in </a:t>
            </a:r>
            <a:r>
              <a:rPr lang="en-AU" sz="2000" b="0" i="0" u="none" strike="noStrike" baseline="0" dirty="0">
                <a:latin typeface="Arial" panose="020B0604020202020204" pitchFamily="34" charset="0"/>
                <a:cs typeface="Arial" panose="020B0604020202020204" pitchFamily="34" charset="0"/>
              </a:rPr>
              <a:t>Stanford Encyclopedia of Philosophy</a:t>
            </a:r>
            <a:endParaRPr lang="en-AU" sz="2000" dirty="0">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62285E5D-F565-CD2D-A184-2BA65437C3CA}"/>
              </a:ext>
            </a:extLst>
          </p:cNvPr>
          <p:cNvSpPr txBox="1"/>
          <p:nvPr/>
        </p:nvSpPr>
        <p:spPr>
          <a:xfrm>
            <a:off x="279575" y="1155393"/>
            <a:ext cx="6814908" cy="400110"/>
          </a:xfrm>
          <a:prstGeom prst="rect">
            <a:avLst/>
          </a:prstGeom>
          <a:noFill/>
        </p:spPr>
        <p:txBody>
          <a:bodyPr wrap="square">
            <a:spAutoFit/>
          </a:bodyPr>
          <a:lstStyle/>
          <a:p>
            <a:pPr algn="l"/>
            <a:r>
              <a:rPr lang="en-AU" sz="2000" b="1" i="0" u="none" strike="noStrike" baseline="0" dirty="0">
                <a:latin typeface="Arial" panose="020B0604020202020204" pitchFamily="34" charset="0"/>
                <a:cs typeface="Arial" panose="020B0604020202020204" pitchFamily="34" charset="0"/>
              </a:rPr>
              <a:t>Copenhagen Interpretation of Quantum Mechanics</a:t>
            </a:r>
          </a:p>
        </p:txBody>
      </p:sp>
      <p:sp>
        <p:nvSpPr>
          <p:cNvPr id="5" name="TextovéPole 4">
            <a:extLst>
              <a:ext uri="{FF2B5EF4-FFF2-40B4-BE49-F238E27FC236}">
                <a16:creationId xmlns:a16="http://schemas.microsoft.com/office/drawing/2014/main" id="{8BD5A241-DC4F-96F5-F2BC-228A8425A135}"/>
              </a:ext>
            </a:extLst>
          </p:cNvPr>
          <p:cNvSpPr txBox="1"/>
          <p:nvPr/>
        </p:nvSpPr>
        <p:spPr>
          <a:xfrm>
            <a:off x="279575" y="1555503"/>
            <a:ext cx="8603919" cy="5170646"/>
          </a:xfrm>
          <a:prstGeom prst="rect">
            <a:avLst/>
          </a:prstGeom>
          <a:noFill/>
        </p:spPr>
        <p:txBody>
          <a:bodyPr wrap="square">
            <a:spAutoFit/>
          </a:bodyPr>
          <a:lstStyle/>
          <a:p>
            <a:pPr algn="l"/>
            <a:r>
              <a:rPr lang="en-US" sz="2000" b="0" i="0" u="none" strike="noStrike" baseline="0" dirty="0">
                <a:latin typeface="Arial" panose="020B0604020202020204" pitchFamily="34" charset="0"/>
                <a:cs typeface="Arial" panose="020B0604020202020204" pitchFamily="34" charset="0"/>
              </a:rPr>
              <a:t>In 1900 Max Planck discovered that the </a:t>
            </a:r>
            <a:r>
              <a:rPr lang="en-US" sz="2000" b="1" i="0" u="none" strike="noStrike" baseline="0" dirty="0">
                <a:solidFill>
                  <a:srgbClr val="0033CC"/>
                </a:solidFill>
                <a:latin typeface="Arial" panose="020B0604020202020204" pitchFamily="34" charset="0"/>
                <a:cs typeface="Arial" panose="020B0604020202020204" pitchFamily="34" charset="0"/>
              </a:rPr>
              <a:t>radiation spectrum of black bodies occurs only with discrete energies</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separated by the value </a:t>
            </a:r>
            <a:r>
              <a:rPr lang="en-US" sz="2000" b="0" i="1" u="none" strike="noStrike" baseline="0" dirty="0" err="1">
                <a:latin typeface="Arial" panose="020B0604020202020204" pitchFamily="34" charset="0"/>
                <a:cs typeface="Arial" panose="020B0604020202020204" pitchFamily="34" charset="0"/>
              </a:rPr>
              <a:t>hν</a:t>
            </a:r>
            <a:r>
              <a:rPr lang="en-US" sz="2000" b="0" i="0" u="none" strike="noStrike" baseline="0" dirty="0">
                <a:latin typeface="Arial" panose="020B0604020202020204" pitchFamily="34" charset="0"/>
                <a:cs typeface="Arial" panose="020B0604020202020204" pitchFamily="34" charset="0"/>
              </a:rPr>
              <a:t>, where </a:t>
            </a:r>
            <a:r>
              <a:rPr lang="en-US" sz="2000" b="0" i="1" u="none" strike="noStrike" baseline="0" dirty="0">
                <a:latin typeface="Arial" panose="020B0604020202020204" pitchFamily="34" charset="0"/>
                <a:cs typeface="Arial" panose="020B0604020202020204" pitchFamily="34" charset="0"/>
              </a:rPr>
              <a:t>ν </a:t>
            </a:r>
            <a:r>
              <a:rPr lang="en-US" sz="2000" b="0" i="0" u="none" strike="noStrike" baseline="0" dirty="0">
                <a:latin typeface="Arial" panose="020B0604020202020204" pitchFamily="34" charset="0"/>
                <a:cs typeface="Arial" panose="020B0604020202020204" pitchFamily="34" charset="0"/>
              </a:rPr>
              <a:t>is the frequency and </a:t>
            </a:r>
            <a:r>
              <a:rPr lang="en-US" sz="2000" b="0" i="1" u="none" strike="noStrike" baseline="0" dirty="0">
                <a:latin typeface="Arial" panose="020B0604020202020204" pitchFamily="34" charset="0"/>
                <a:cs typeface="Arial" panose="020B0604020202020204" pitchFamily="34" charset="0"/>
              </a:rPr>
              <a:t>h </a:t>
            </a:r>
            <a:r>
              <a:rPr lang="en-US" sz="2000" b="0" i="0" u="none" strike="noStrike" baseline="0" dirty="0">
                <a:latin typeface="Arial" panose="020B0604020202020204" pitchFamily="34" charset="0"/>
                <a:cs typeface="Arial" panose="020B0604020202020204" pitchFamily="34" charset="0"/>
              </a:rPr>
              <a:t>is a new constant, the so-called Planck constant.</a:t>
            </a:r>
          </a:p>
          <a:p>
            <a:pPr algn="l"/>
            <a:endParaRPr lang="en-US" sz="1000" dirty="0">
              <a:latin typeface="Arial" panose="020B0604020202020204" pitchFamily="34" charset="0"/>
              <a:cs typeface="Arial" panose="020B0604020202020204" pitchFamily="34" charset="0"/>
            </a:endParaRPr>
          </a:p>
          <a:p>
            <a:pPr algn="l"/>
            <a:r>
              <a:rPr lang="en-US" sz="2000" b="1" i="0" u="none" strike="noStrike" baseline="0" dirty="0">
                <a:solidFill>
                  <a:srgbClr val="0033CC"/>
                </a:solidFill>
                <a:latin typeface="Arial" panose="020B0604020202020204" pitchFamily="34" charset="0"/>
                <a:cs typeface="Arial" panose="020B0604020202020204" pitchFamily="34" charset="0"/>
              </a:rPr>
              <a:t>According to classical physics</a:t>
            </a:r>
            <a:r>
              <a:rPr lang="en-US" sz="2000" i="0" u="none" strike="noStrike" baseline="0" dirty="0">
                <a:latin typeface="Arial" panose="020B0604020202020204" pitchFamily="34" charset="0"/>
                <a:cs typeface="Arial" panose="020B0604020202020204" pitchFamily="34" charset="0"/>
              </a:rPr>
              <a:t>, the intensity of this continuous radiation would grow unlimitedly with</a:t>
            </a:r>
            <a:r>
              <a:rPr lang="cs-CZ" sz="2000" i="0" u="none" strike="noStrike" baseline="0" dirty="0">
                <a:latin typeface="Arial" panose="020B0604020202020204" pitchFamily="34" charset="0"/>
                <a:cs typeface="Arial" panose="020B0604020202020204" pitchFamily="34" charset="0"/>
              </a:rPr>
              <a:t> </a:t>
            </a:r>
            <a:r>
              <a:rPr lang="en-US" sz="2000" i="0" u="none" strike="noStrike" baseline="0" dirty="0">
                <a:latin typeface="Arial" panose="020B0604020202020204" pitchFamily="34" charset="0"/>
                <a:cs typeface="Arial" panose="020B0604020202020204" pitchFamily="34" charset="0"/>
              </a:rPr>
              <a:t>growing frequencies</a:t>
            </a:r>
            <a:r>
              <a:rPr lang="en-US" sz="2000" b="0" i="0" u="none" strike="noStrike" baseline="0" dirty="0">
                <a:latin typeface="Arial" panose="020B0604020202020204" pitchFamily="34" charset="0"/>
                <a:cs typeface="Arial" panose="020B0604020202020204" pitchFamily="34" charset="0"/>
              </a:rPr>
              <a:t>, </a:t>
            </a:r>
            <a:r>
              <a:rPr lang="en-US" sz="2000" i="0" u="none" strike="noStrike" baseline="0" dirty="0">
                <a:latin typeface="Arial" panose="020B0604020202020204" pitchFamily="34" charset="0"/>
                <a:cs typeface="Arial" panose="020B0604020202020204" pitchFamily="34" charset="0"/>
              </a:rPr>
              <a:t>resulting in what was called </a:t>
            </a:r>
            <a:r>
              <a:rPr lang="en-US" sz="2000" b="1" i="0" u="none" strike="noStrike" baseline="0" dirty="0">
                <a:solidFill>
                  <a:srgbClr val="0033CC"/>
                </a:solidFill>
                <a:latin typeface="Arial" panose="020B0604020202020204" pitchFamily="34" charset="0"/>
                <a:cs typeface="Arial" panose="020B0604020202020204" pitchFamily="34" charset="0"/>
              </a:rPr>
              <a:t>the ultraviolet catastrophe. But Planck’s suggestion was</a:t>
            </a:r>
            <a:r>
              <a:rPr lang="cs-CZ" sz="2000" b="1" i="0" u="none" strike="noStrike" baseline="0" dirty="0">
                <a:solidFill>
                  <a:srgbClr val="0033CC"/>
                </a:solidFill>
                <a:latin typeface="Arial" panose="020B0604020202020204" pitchFamily="34" charset="0"/>
                <a:cs typeface="Arial" panose="020B0604020202020204" pitchFamily="34" charset="0"/>
              </a:rPr>
              <a:t> </a:t>
            </a:r>
            <a:r>
              <a:rPr lang="en-US" sz="2000" b="1" i="0" u="none" strike="noStrike" baseline="0" dirty="0">
                <a:solidFill>
                  <a:srgbClr val="0033CC"/>
                </a:solidFill>
                <a:latin typeface="Arial" panose="020B0604020202020204" pitchFamily="34" charset="0"/>
                <a:cs typeface="Arial" panose="020B0604020202020204" pitchFamily="34" charset="0"/>
              </a:rPr>
              <a:t>that if black bodies only exchange energy with the radiation field in a proportion equal to </a:t>
            </a:r>
            <a:r>
              <a:rPr lang="en-US" sz="2000" b="1" i="1" u="none" strike="noStrike" baseline="0" dirty="0" err="1">
                <a:solidFill>
                  <a:srgbClr val="0033CC"/>
                </a:solidFill>
                <a:latin typeface="Arial" panose="020B0604020202020204" pitchFamily="34" charset="0"/>
                <a:cs typeface="Arial" panose="020B0604020202020204" pitchFamily="34" charset="0"/>
              </a:rPr>
              <a:t>hν</a:t>
            </a:r>
            <a:r>
              <a:rPr lang="en-US" sz="2000" b="0" i="1"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that </a:t>
            </a:r>
            <a:r>
              <a:rPr lang="en-US" sz="2000" b="0" i="0" u="none" strike="noStrike" baseline="0" dirty="0" err="1">
                <a:latin typeface="Arial" panose="020B0604020202020204" pitchFamily="34" charset="0"/>
                <a:cs typeface="Arial" panose="020B0604020202020204" pitchFamily="34" charset="0"/>
              </a:rPr>
              <a:t>probl</a:t>
            </a:r>
            <a:r>
              <a:rPr lang="cs-CZ" sz="2000" b="0" i="0" u="none" strike="noStrike" baseline="0" dirty="0">
                <a:latin typeface="Arial" panose="020B0604020202020204" pitchFamily="34" charset="0"/>
                <a:cs typeface="Arial" panose="020B0604020202020204" pitchFamily="34" charset="0"/>
              </a:rPr>
              <a:t>e</a:t>
            </a:r>
            <a:r>
              <a:rPr lang="en-US" sz="2000" b="0" i="0" u="none" strike="noStrike" baseline="0" dirty="0">
                <a:latin typeface="Arial" panose="020B0604020202020204" pitchFamily="34" charset="0"/>
                <a:cs typeface="Arial" panose="020B0604020202020204" pitchFamily="34" charset="0"/>
              </a:rPr>
              <a:t>m</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would disappear. </a:t>
            </a:r>
          </a:p>
          <a:p>
            <a:pPr algn="l"/>
            <a:endParaRPr lang="en-US" sz="1000" dirty="0">
              <a:latin typeface="Arial" panose="020B0604020202020204" pitchFamily="34" charset="0"/>
              <a:cs typeface="Arial" panose="020B0604020202020204" pitchFamily="34" charset="0"/>
            </a:endParaRPr>
          </a:p>
          <a:p>
            <a:pPr algn="l"/>
            <a:r>
              <a:rPr lang="en-US" sz="2000" b="0" i="0" u="none" strike="noStrike" baseline="0" dirty="0">
                <a:latin typeface="Arial" panose="020B0604020202020204" pitchFamily="34" charset="0"/>
                <a:cs typeface="Arial" panose="020B0604020202020204" pitchFamily="34" charset="0"/>
              </a:rPr>
              <a:t>The fact that the absorption and the emission of energy is discontinuous is in conflict with</a:t>
            </a:r>
            <a:r>
              <a:rPr lang="cs-CZ" sz="200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the principles of classical physics. </a:t>
            </a:r>
            <a:r>
              <a:rPr lang="en-US" sz="2000" b="1" i="0" u="none" strike="noStrike" baseline="0" dirty="0">
                <a:solidFill>
                  <a:srgbClr val="0033CC"/>
                </a:solidFill>
                <a:latin typeface="Arial" panose="020B0604020202020204" pitchFamily="34" charset="0"/>
                <a:cs typeface="Arial" panose="020B0604020202020204" pitchFamily="34" charset="0"/>
              </a:rPr>
              <a:t>A few years later Albert Einstein used this discovery in his explanation of the photoelectric effect. </a:t>
            </a:r>
            <a:r>
              <a:rPr lang="en-US" sz="2000" b="0" i="0" u="none" strike="noStrike" baseline="0" dirty="0">
                <a:latin typeface="Arial" panose="020B0604020202020204" pitchFamily="34" charset="0"/>
                <a:cs typeface="Arial" panose="020B0604020202020204" pitchFamily="34" charset="0"/>
              </a:rPr>
              <a:t>He suggested that light waves were quantized, and that the amount of energy which</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each quantum of light could deliver to the electrons of the cathode, was exactly </a:t>
            </a:r>
            <a:r>
              <a:rPr lang="en-US" sz="2000" b="0" i="1" u="none" strike="noStrike" baseline="0" dirty="0" err="1">
                <a:latin typeface="Arial" panose="020B0604020202020204" pitchFamily="34" charset="0"/>
                <a:cs typeface="Arial" panose="020B0604020202020204" pitchFamily="34" charset="0"/>
              </a:rPr>
              <a:t>hν</a:t>
            </a:r>
            <a:endParaRPr lang="en-AU" sz="2000" dirty="0">
              <a:latin typeface="Arial" panose="020B0604020202020204" pitchFamily="34" charset="0"/>
              <a:cs typeface="Arial" panose="020B0604020202020204" pitchFamily="34" charset="0"/>
            </a:endParaRPr>
          </a:p>
        </p:txBody>
      </p:sp>
      <p:sp>
        <p:nvSpPr>
          <p:cNvPr id="6" name="Zástupný symbol pro číslo snímku 5">
            <a:extLst>
              <a:ext uri="{FF2B5EF4-FFF2-40B4-BE49-F238E27FC236}">
                <a16:creationId xmlns:a16="http://schemas.microsoft.com/office/drawing/2014/main" id="{BFD2E930-E13E-ADE5-DB14-9D6ABDCE7616}"/>
              </a:ext>
            </a:extLst>
          </p:cNvPr>
          <p:cNvSpPr>
            <a:spLocks noGrp="1"/>
          </p:cNvSpPr>
          <p:nvPr>
            <p:ph type="sldNum" sz="quarter" idx="12"/>
          </p:nvPr>
        </p:nvSpPr>
        <p:spPr/>
        <p:txBody>
          <a:bodyPr/>
          <a:lstStyle/>
          <a:p>
            <a:fld id="{E32C4829-0E20-40A4-81C2-06447E714AD2}" type="slidenum">
              <a:rPr lang="cs-CZ" smtClean="0"/>
              <a:t>6</a:t>
            </a:fld>
            <a:endParaRPr lang="cs-CZ"/>
          </a:p>
        </p:txBody>
      </p:sp>
      <p:sp>
        <p:nvSpPr>
          <p:cNvPr id="7" name="Zástupný symbol pro datum 6">
            <a:extLst>
              <a:ext uri="{FF2B5EF4-FFF2-40B4-BE49-F238E27FC236}">
                <a16:creationId xmlns:a16="http://schemas.microsoft.com/office/drawing/2014/main" id="{E794BEFE-F343-3D85-B2EC-B44BBEFA0108}"/>
              </a:ext>
            </a:extLst>
          </p:cNvPr>
          <p:cNvSpPr>
            <a:spLocks noGrp="1"/>
          </p:cNvSpPr>
          <p:nvPr>
            <p:ph type="dt" sz="half" idx="10"/>
          </p:nvPr>
        </p:nvSpPr>
        <p:spPr/>
        <p:txBody>
          <a:bodyPr/>
          <a:lstStyle/>
          <a:p>
            <a:r>
              <a:rPr lang="cs-CZ"/>
              <a:t>27.11.2024</a:t>
            </a:r>
          </a:p>
        </p:txBody>
      </p:sp>
      <p:sp>
        <p:nvSpPr>
          <p:cNvPr id="8" name="Zástupný symbol pro zápatí 7">
            <a:extLst>
              <a:ext uri="{FF2B5EF4-FFF2-40B4-BE49-F238E27FC236}">
                <a16:creationId xmlns:a16="http://schemas.microsoft.com/office/drawing/2014/main" id="{8EC2E9B1-93F5-3E8D-AF60-5071E6DE3A34}"/>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87130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1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DE5D6B-526D-BC83-D968-AA9069198218}"/>
              </a:ext>
            </a:extLst>
          </p:cNvPr>
          <p:cNvSpPr txBox="1"/>
          <p:nvPr/>
        </p:nvSpPr>
        <p:spPr>
          <a:xfrm>
            <a:off x="284625" y="2060360"/>
            <a:ext cx="8106937" cy="707886"/>
          </a:xfrm>
          <a:prstGeom prst="rect">
            <a:avLst/>
          </a:prstGeom>
          <a:noFill/>
        </p:spPr>
        <p:txBody>
          <a:bodyPr wrap="square">
            <a:spAutoFit/>
          </a:bodyPr>
          <a:lstStyle/>
          <a:p>
            <a:pPr algn="l"/>
            <a:r>
              <a:rPr lang="de-DE" sz="2000" b="1" i="0" u="none" strike="noStrike" baseline="0" dirty="0">
                <a:latin typeface="Arial" panose="020B0604020202020204" pitchFamily="34" charset="0"/>
                <a:cs typeface="Arial" panose="020B0604020202020204" pitchFamily="34" charset="0"/>
              </a:rPr>
              <a:t>Bemerkungen zur Quantenmechanik freier</a:t>
            </a:r>
            <a:r>
              <a:rPr lang="cs-CZ" sz="2000" b="1" i="0" u="none" strike="noStrike" baseline="0" dirty="0">
                <a:latin typeface="Arial" panose="020B0604020202020204" pitchFamily="34" charset="0"/>
                <a:cs typeface="Arial" panose="020B0604020202020204" pitchFamily="34" charset="0"/>
              </a:rPr>
              <a:t> </a:t>
            </a:r>
            <a:r>
              <a:rPr lang="en-GB" sz="2000" b="1" i="0" u="none" strike="noStrike" baseline="0" dirty="0" err="1">
                <a:latin typeface="Arial" panose="020B0604020202020204" pitchFamily="34" charset="0"/>
                <a:cs typeface="Arial" panose="020B0604020202020204" pitchFamily="34" charset="0"/>
              </a:rPr>
              <a:t>Elektronen</a:t>
            </a:r>
            <a:r>
              <a:rPr lang="en-GB" sz="2000" b="1" i="0" u="none" strike="noStrike" baseline="0" dirty="0">
                <a:latin typeface="Arial" panose="020B0604020202020204" pitchFamily="34" charset="0"/>
                <a:cs typeface="Arial" panose="020B0604020202020204" pitchFamily="34" charset="0"/>
              </a:rPr>
              <a:t>.</a:t>
            </a:r>
            <a:endParaRPr lang="cs-CZ" sz="2000" b="1" i="0" u="none" strike="noStrike" baseline="0" dirty="0">
              <a:latin typeface="Arial" panose="020B0604020202020204" pitchFamily="34" charset="0"/>
              <a:cs typeface="Arial" panose="020B0604020202020204" pitchFamily="34" charset="0"/>
            </a:endParaRPr>
          </a:p>
          <a:p>
            <a:pPr algn="l"/>
            <a:r>
              <a:rPr lang="cs-CZ" sz="2000" b="1" dirty="0">
                <a:solidFill>
                  <a:srgbClr val="0033CC"/>
                </a:solidFill>
                <a:latin typeface="Arial" panose="020B0604020202020204" pitchFamily="34" charset="0"/>
                <a:cs typeface="Arial" panose="020B0604020202020204" pitchFamily="34" charset="0"/>
              </a:rPr>
              <a:t>W</a:t>
            </a:r>
            <a:r>
              <a:rPr lang="en-GB" sz="2000" b="1" i="0" u="none" strike="noStrike" baseline="0" dirty="0">
                <a:solidFill>
                  <a:srgbClr val="0033CC"/>
                </a:solidFill>
                <a:latin typeface="Arial" panose="020B0604020202020204" pitchFamily="34" charset="0"/>
                <a:cs typeface="Arial" panose="020B0604020202020204" pitchFamily="34" charset="0"/>
              </a:rPr>
              <a:t>.Elsasser, </a:t>
            </a:r>
            <a:r>
              <a:rPr lang="en-GB" sz="2000" b="1" i="0" u="none" strike="noStrike" baseline="0" dirty="0" err="1">
                <a:solidFill>
                  <a:srgbClr val="0033CC"/>
                </a:solidFill>
                <a:latin typeface="Arial" panose="020B0604020202020204" pitchFamily="34" charset="0"/>
                <a:cs typeface="Arial" panose="020B0604020202020204" pitchFamily="34" charset="0"/>
              </a:rPr>
              <a:t>Naturwiss</a:t>
            </a:r>
            <a:r>
              <a:rPr lang="en-GB" sz="2000" b="1" i="0" u="none" strike="noStrike" baseline="0" dirty="0">
                <a:solidFill>
                  <a:srgbClr val="0033CC"/>
                </a:solidFill>
                <a:latin typeface="Arial" panose="020B0604020202020204" pitchFamily="34" charset="0"/>
                <a:cs typeface="Arial" panose="020B0604020202020204" pitchFamily="34" charset="0"/>
              </a:rPr>
              <a:t>. 13, 711 (1925).</a:t>
            </a:r>
            <a:endParaRPr lang="en-GB" sz="2000" b="1" dirty="0">
              <a:solidFill>
                <a:srgbClr val="0033CC"/>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DC80B147-73BE-3501-C4FB-73D4F57C545C}"/>
              </a:ext>
            </a:extLst>
          </p:cNvPr>
          <p:cNvSpPr txBox="1"/>
          <p:nvPr/>
        </p:nvSpPr>
        <p:spPr>
          <a:xfrm>
            <a:off x="284625" y="303656"/>
            <a:ext cx="8859375" cy="1631216"/>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It </a:t>
            </a:r>
            <a:r>
              <a:rPr lang="cs-CZ" sz="2000" dirty="0" err="1">
                <a:latin typeface="Arial" panose="020B0604020202020204" pitchFamily="34" charset="0"/>
                <a:cs typeface="Arial" panose="020B0604020202020204" pitchFamily="34" charset="0"/>
              </a:rPr>
              <a:t>is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surprising</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that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second </a:t>
            </a:r>
            <a:r>
              <a:rPr lang="cs-CZ" sz="2000" dirty="0" err="1">
                <a:latin typeface="Arial" panose="020B0604020202020204" pitchFamily="34" charset="0"/>
                <a:cs typeface="Arial" panose="020B0604020202020204" pitchFamily="34" charset="0"/>
              </a:rPr>
              <a:t>important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application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de </a:t>
            </a:r>
            <a:r>
              <a:rPr lang="cs-CZ" sz="2000" dirty="0" err="1">
                <a:latin typeface="Arial" panose="020B0604020202020204" pitchFamily="34" charset="0"/>
                <a:cs typeface="Arial" panose="020B0604020202020204" pitchFamily="34" charset="0"/>
              </a:rPr>
              <a:t>Broglie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matter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waves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namely</a:t>
            </a:r>
            <a:r>
              <a:rPr lang="cs-CZ" sz="2000" dirty="0">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their</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behaviour</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electrons</a:t>
            </a:r>
            <a:r>
              <a:rPr lang="cs-CZ" sz="2000" b="1" dirty="0">
                <a:solidFill>
                  <a:srgbClr val="0033CC"/>
                </a:solidFill>
                <a:latin typeface="Arial" panose="020B0604020202020204" pitchFamily="34" charset="0"/>
                <a:cs typeface="Arial" panose="020B0604020202020204" pitchFamily="34" charset="0"/>
              </a:rPr>
              <a:t> as </a:t>
            </a:r>
            <a:r>
              <a:rPr lang="cs-CZ" sz="2000" b="1" dirty="0" err="1">
                <a:solidFill>
                  <a:srgbClr val="0033CC"/>
                </a:solidFill>
                <a:latin typeface="Arial" panose="020B0604020202020204" pitchFamily="34" charset="0"/>
                <a:cs typeface="Arial" panose="020B0604020202020204" pitchFamily="34" charset="0"/>
              </a:rPr>
              <a:t>waves</a:t>
            </a:r>
            <a:r>
              <a:rPr lang="cs-CZ" sz="2000" b="1" dirty="0">
                <a:solidFill>
                  <a:srgbClr val="0033CC"/>
                </a:solidFill>
                <a:latin typeface="Arial" panose="020B0604020202020204" pitchFamily="34" charset="0"/>
                <a:cs typeface="Arial" panose="020B0604020202020204" pitchFamily="34" charset="0"/>
              </a:rPr>
              <a:t> in </a:t>
            </a:r>
            <a:r>
              <a:rPr lang="cs-CZ" sz="2000" b="1" dirty="0" err="1">
                <a:solidFill>
                  <a:srgbClr val="0033CC"/>
                </a:solidFill>
                <a:latin typeface="Arial" panose="020B0604020202020204" pitchFamily="34" charset="0"/>
                <a:cs typeface="Arial" panose="020B0604020202020204" pitchFamily="34" charset="0"/>
              </a:rPr>
              <a:t>diffraction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scattering</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was</a:t>
            </a:r>
            <a:r>
              <a:rPr lang="cs-CZ" sz="2000" b="1" dirty="0">
                <a:solidFill>
                  <a:srgbClr val="0033CC"/>
                </a:solidFill>
                <a:latin typeface="Arial" panose="020B0604020202020204" pitchFamily="34" charset="0"/>
                <a:cs typeface="Arial" panose="020B0604020202020204" pitchFamily="34" charset="0"/>
              </a:rPr>
              <a:t> not </a:t>
            </a:r>
            <a:r>
              <a:rPr lang="cs-CZ" sz="2000" b="1" dirty="0" err="1">
                <a:solidFill>
                  <a:srgbClr val="0033CC"/>
                </a:solidFill>
                <a:latin typeface="Arial" panose="020B0604020202020204" pitchFamily="34" charset="0"/>
                <a:cs typeface="Arial" panose="020B0604020202020204" pitchFamily="34" charset="0"/>
              </a:rPr>
              <a:t>suggested</a:t>
            </a:r>
            <a:r>
              <a:rPr lang="cs-CZ" sz="2000" b="1" dirty="0">
                <a:solidFill>
                  <a:srgbClr val="0033CC"/>
                </a:solidFill>
                <a:latin typeface="Arial" panose="020B0604020202020204" pitchFamily="34" charset="0"/>
                <a:cs typeface="Arial" panose="020B0604020202020204" pitchFamily="34" charset="0"/>
              </a:rPr>
              <a:t> by de </a:t>
            </a:r>
            <a:r>
              <a:rPr lang="cs-CZ" sz="2000" b="1" dirty="0" err="1">
                <a:solidFill>
                  <a:srgbClr val="0033CC"/>
                </a:solidFill>
                <a:latin typeface="Arial" panose="020B0604020202020204" pitchFamily="34" charset="0"/>
                <a:cs typeface="Arial" panose="020B0604020202020204" pitchFamily="34" charset="0"/>
              </a:rPr>
              <a:t>Broglie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himself</a:t>
            </a:r>
            <a:r>
              <a:rPr lang="cs-CZ" sz="2000" dirty="0">
                <a:latin typeface="Arial" panose="020B0604020202020204" pitchFamily="34" charset="0"/>
                <a:cs typeface="Arial" panose="020B0604020202020204" pitchFamily="34" charset="0"/>
              </a:rPr>
              <a:t>, but </a:t>
            </a:r>
            <a:r>
              <a:rPr lang="cs-CZ" sz="2000" dirty="0" err="1">
                <a:latin typeface="Arial" panose="020B0604020202020204" pitchFamily="34" charset="0"/>
                <a:cs typeface="Arial" panose="020B0604020202020204" pitchFamily="34" charset="0"/>
              </a:rPr>
              <a:t>shortly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after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appearance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his Thesis by Walter </a:t>
            </a:r>
            <a:r>
              <a:rPr lang="cs-CZ" sz="2000" dirty="0" err="1">
                <a:latin typeface="Arial" panose="020B0604020202020204" pitchFamily="34" charset="0"/>
                <a:cs typeface="Arial" panose="020B0604020202020204" pitchFamily="34" charset="0"/>
              </a:rPr>
              <a:t>Elsasser</a:t>
            </a:r>
            <a:r>
              <a:rPr lang="cs-CZ" sz="2000" dirty="0">
                <a:latin typeface="Arial" panose="020B0604020202020204" pitchFamily="34" charset="0"/>
                <a:cs typeface="Arial" panose="020B0604020202020204" pitchFamily="34" charset="0"/>
              </a:rPr>
              <a:t> </a:t>
            </a:r>
            <a:r>
              <a:rPr lang="cs-CZ" sz="2000" b="1" dirty="0">
                <a:solidFill>
                  <a:srgbClr val="0033CC"/>
                </a:solidFill>
                <a:latin typeface="Arial" panose="020B0604020202020204" pitchFamily="34" charset="0"/>
                <a:cs typeface="Arial" panose="020B0604020202020204" pitchFamily="34" charset="0"/>
              </a:rPr>
              <a:t>on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suggestion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from</a:t>
            </a:r>
            <a:r>
              <a:rPr lang="cs-CZ" sz="2000" b="1" dirty="0">
                <a:solidFill>
                  <a:srgbClr val="0033CC"/>
                </a:solidFill>
                <a:latin typeface="Arial" panose="020B0604020202020204" pitchFamily="34" charset="0"/>
                <a:cs typeface="Arial" panose="020B0604020202020204" pitchFamily="34" charset="0"/>
              </a:rPr>
              <a:t> Max Born</a:t>
            </a:r>
          </a:p>
        </p:txBody>
      </p:sp>
      <p:sp>
        <p:nvSpPr>
          <p:cNvPr id="3" name="Zástupný symbol pro číslo snímku 2">
            <a:extLst>
              <a:ext uri="{FF2B5EF4-FFF2-40B4-BE49-F238E27FC236}">
                <a16:creationId xmlns:a16="http://schemas.microsoft.com/office/drawing/2014/main" id="{65F65338-161A-51E8-CD9A-1147ADD2BDB8}"/>
              </a:ext>
            </a:extLst>
          </p:cNvPr>
          <p:cNvSpPr>
            <a:spLocks noGrp="1"/>
          </p:cNvSpPr>
          <p:nvPr>
            <p:ph type="sldNum" sz="quarter" idx="12"/>
          </p:nvPr>
        </p:nvSpPr>
        <p:spPr/>
        <p:txBody>
          <a:bodyPr/>
          <a:lstStyle/>
          <a:p>
            <a:fld id="{E32C4829-0E20-40A4-81C2-06447E714AD2}" type="slidenum">
              <a:rPr lang="cs-CZ" smtClean="0"/>
              <a:t>60</a:t>
            </a:fld>
            <a:endParaRPr lang="cs-CZ"/>
          </a:p>
        </p:txBody>
      </p:sp>
      <p:sp>
        <p:nvSpPr>
          <p:cNvPr id="5" name="Zástupný symbol pro datum 4">
            <a:extLst>
              <a:ext uri="{FF2B5EF4-FFF2-40B4-BE49-F238E27FC236}">
                <a16:creationId xmlns:a16="http://schemas.microsoft.com/office/drawing/2014/main" id="{C98F0780-7526-06F8-7664-509F05746045}"/>
              </a:ext>
            </a:extLst>
          </p:cNvPr>
          <p:cNvSpPr>
            <a:spLocks noGrp="1"/>
          </p:cNvSpPr>
          <p:nvPr>
            <p:ph type="dt" sz="half" idx="10"/>
          </p:nvPr>
        </p:nvSpPr>
        <p:spPr/>
        <p:txBody>
          <a:bodyPr/>
          <a:lstStyle/>
          <a:p>
            <a:r>
              <a:rPr lang="cs-CZ"/>
              <a:t>27.11.2024</a:t>
            </a:r>
          </a:p>
        </p:txBody>
      </p:sp>
      <p:sp>
        <p:nvSpPr>
          <p:cNvPr id="7" name="Zástupný symbol pro zápatí 6">
            <a:extLst>
              <a:ext uri="{FF2B5EF4-FFF2-40B4-BE49-F238E27FC236}">
                <a16:creationId xmlns:a16="http://schemas.microsoft.com/office/drawing/2014/main" id="{F1E517F4-EFE3-731D-21AF-66FBD075D788}"/>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2694938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DB25E44-AAA1-13F9-2090-8B0D634094D8}"/>
              </a:ext>
            </a:extLst>
          </p:cNvPr>
          <p:cNvSpPr txBox="1"/>
          <p:nvPr/>
        </p:nvSpPr>
        <p:spPr>
          <a:xfrm>
            <a:off x="328960" y="1020982"/>
            <a:ext cx="8486079" cy="5016758"/>
          </a:xfrm>
          <a:prstGeom prst="rect">
            <a:avLst/>
          </a:prstGeom>
          <a:noFill/>
        </p:spPr>
        <p:txBody>
          <a:bodyPr wrap="square">
            <a:spAutoFit/>
          </a:bodyPr>
          <a:lstStyle/>
          <a:p>
            <a:pPr algn="l"/>
            <a:r>
              <a:rPr lang="en-US" sz="2000" i="1" u="none" strike="noStrike" baseline="0" dirty="0">
                <a:latin typeface="Arial" panose="020B0604020202020204" pitchFamily="34" charset="0"/>
                <a:cs typeface="Arial" panose="020B0604020202020204" pitchFamily="34" charset="0"/>
              </a:rPr>
              <a:t>A profound formal </a:t>
            </a:r>
            <a:r>
              <a:rPr lang="en-US" sz="2000" b="1" i="1" u="none" strike="noStrike" baseline="0" dirty="0">
                <a:solidFill>
                  <a:srgbClr val="0033CC"/>
                </a:solidFill>
                <a:latin typeface="Arial" panose="020B0604020202020204" pitchFamily="34" charset="0"/>
                <a:cs typeface="Arial" panose="020B0604020202020204" pitchFamily="34" charset="0"/>
              </a:rPr>
              <a:t>distinction exists between </a:t>
            </a:r>
            <a:r>
              <a:rPr lang="en-US" sz="2000" i="1" u="none" strike="noStrike" baseline="0" dirty="0">
                <a:latin typeface="Arial" panose="020B0604020202020204" pitchFamily="34" charset="0"/>
                <a:cs typeface="Arial" panose="020B0604020202020204" pitchFamily="34" charset="0"/>
              </a:rPr>
              <a:t>the theoretical concepts</a:t>
            </a:r>
            <a:r>
              <a:rPr lang="cs-CZ" sz="2000" i="1" u="none" strike="noStrike" baseline="0" dirty="0">
                <a:latin typeface="Arial" panose="020B0604020202020204" pitchFamily="34" charset="0"/>
                <a:cs typeface="Arial" panose="020B0604020202020204" pitchFamily="34" charset="0"/>
              </a:rPr>
              <a:t> </a:t>
            </a:r>
            <a:r>
              <a:rPr lang="en-US" sz="2000" i="1" u="none" strike="noStrike" baseline="0" dirty="0">
                <a:latin typeface="Arial" panose="020B0604020202020204" pitchFamily="34" charset="0"/>
                <a:cs typeface="Arial" panose="020B0604020202020204" pitchFamily="34" charset="0"/>
              </a:rPr>
              <a:t>which physicists have formed regarding gases and other </a:t>
            </a:r>
            <a:r>
              <a:rPr lang="en-US" sz="2000" b="1" i="1" u="none" strike="noStrike" baseline="0" dirty="0">
                <a:solidFill>
                  <a:srgbClr val="0033CC"/>
                </a:solidFill>
                <a:latin typeface="Arial" panose="020B0604020202020204" pitchFamily="34" charset="0"/>
                <a:cs typeface="Arial" panose="020B0604020202020204" pitchFamily="34" charset="0"/>
              </a:rPr>
              <a:t>ponderable bodies</a:t>
            </a:r>
            <a:r>
              <a:rPr lang="cs-CZ" sz="2000" i="1" u="none" strike="noStrike" baseline="0" dirty="0">
                <a:latin typeface="Arial" panose="020B0604020202020204" pitchFamily="34" charset="0"/>
                <a:cs typeface="Arial" panose="020B0604020202020204" pitchFamily="34" charset="0"/>
              </a:rPr>
              <a:t> </a:t>
            </a:r>
            <a:r>
              <a:rPr lang="en-US" sz="2000" i="1" u="none" strike="noStrike" baseline="0" dirty="0">
                <a:latin typeface="Arial" panose="020B0604020202020204" pitchFamily="34" charset="0"/>
                <a:cs typeface="Arial" panose="020B0604020202020204" pitchFamily="34" charset="0"/>
              </a:rPr>
              <a:t>and the </a:t>
            </a:r>
            <a:r>
              <a:rPr lang="en-US" sz="2000" b="1" i="1" u="none" strike="noStrike" baseline="0" dirty="0">
                <a:solidFill>
                  <a:srgbClr val="0033CC"/>
                </a:solidFill>
                <a:latin typeface="Arial" panose="020B0604020202020204" pitchFamily="34" charset="0"/>
                <a:cs typeface="Arial" panose="020B0604020202020204" pitchFamily="34" charset="0"/>
              </a:rPr>
              <a:t>Maxwellian theory of electromagnetic processes </a:t>
            </a:r>
            <a:r>
              <a:rPr lang="en-US" sz="2000" i="1" u="none" strike="noStrike" baseline="0" dirty="0">
                <a:latin typeface="Arial" panose="020B0604020202020204" pitchFamily="34" charset="0"/>
                <a:cs typeface="Arial" panose="020B0604020202020204" pitchFamily="34" charset="0"/>
              </a:rPr>
              <a:t>in so–called empty</a:t>
            </a:r>
            <a:r>
              <a:rPr lang="cs-CZ" sz="2000" i="1" u="none" strike="noStrike" baseline="0" dirty="0">
                <a:latin typeface="Arial" panose="020B0604020202020204" pitchFamily="34" charset="0"/>
                <a:cs typeface="Arial" panose="020B0604020202020204" pitchFamily="34" charset="0"/>
              </a:rPr>
              <a:t> </a:t>
            </a:r>
            <a:r>
              <a:rPr lang="en-US" sz="2000" i="1" u="none" strike="noStrike" baseline="0" dirty="0">
                <a:latin typeface="Arial" panose="020B0604020202020204" pitchFamily="34" charset="0"/>
                <a:cs typeface="Arial" panose="020B0604020202020204" pitchFamily="34" charset="0"/>
              </a:rPr>
              <a:t>space…</a:t>
            </a:r>
            <a:r>
              <a:rPr lang="cs-CZ" sz="2000" i="1" u="none" strike="noStrike" baseline="0" dirty="0">
                <a:latin typeface="Arial" panose="020B0604020202020204" pitchFamily="34" charset="0"/>
                <a:cs typeface="Arial" panose="020B0604020202020204" pitchFamily="34" charset="0"/>
              </a:rPr>
              <a:t>..</a:t>
            </a:r>
          </a:p>
          <a:p>
            <a:pPr algn="l"/>
            <a:r>
              <a:rPr lang="en-US" sz="2000" i="1" u="none" strike="noStrike" baseline="0" dirty="0">
                <a:latin typeface="Arial" panose="020B0604020202020204" pitchFamily="34" charset="0"/>
                <a:cs typeface="Arial" panose="020B0604020202020204" pitchFamily="34" charset="0"/>
              </a:rPr>
              <a:t> </a:t>
            </a:r>
            <a:endParaRPr lang="cs-CZ" sz="2000" i="1" u="none" strike="noStrike" baseline="0" dirty="0">
              <a:latin typeface="Arial" panose="020B0604020202020204" pitchFamily="34" charset="0"/>
              <a:cs typeface="Arial" panose="020B0604020202020204" pitchFamily="34" charset="0"/>
            </a:endParaRPr>
          </a:p>
          <a:p>
            <a:pPr algn="l"/>
            <a:r>
              <a:rPr lang="en-US" sz="2000" i="1" u="none" strike="noStrike" baseline="0" dirty="0">
                <a:latin typeface="Arial" panose="020B0604020202020204" pitchFamily="34" charset="0"/>
                <a:cs typeface="Arial" panose="020B0604020202020204" pitchFamily="34" charset="0"/>
              </a:rPr>
              <a:t>According to the Maxwellian theory, energy is to be considered a </a:t>
            </a:r>
            <a:r>
              <a:rPr lang="en-US" sz="2000" b="1" i="1" u="none" strike="noStrike" baseline="0" dirty="0">
                <a:solidFill>
                  <a:srgbClr val="FF0000"/>
                </a:solidFill>
                <a:latin typeface="Arial" panose="020B0604020202020204" pitchFamily="34" charset="0"/>
                <a:cs typeface="Arial" panose="020B0604020202020204" pitchFamily="34" charset="0"/>
              </a:rPr>
              <a:t>continuous</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spatial function in the case of all purely electromagnetic phenomena</a:t>
            </a:r>
            <a:r>
              <a:rPr lang="cs-CZ" sz="2000" i="1" u="none" strike="noStrike" baseline="0" dirty="0">
                <a:latin typeface="Arial" panose="020B0604020202020204" pitchFamily="34" charset="0"/>
                <a:cs typeface="Arial" panose="020B0604020202020204" pitchFamily="34" charset="0"/>
              </a:rPr>
              <a:t> </a:t>
            </a:r>
            <a:r>
              <a:rPr lang="en-US" sz="2000" i="1" u="none" strike="noStrike" baseline="0" dirty="0">
                <a:latin typeface="Arial" panose="020B0604020202020204" pitchFamily="34" charset="0"/>
                <a:cs typeface="Arial" panose="020B0604020202020204" pitchFamily="34" charset="0"/>
              </a:rPr>
              <a:t>including light, while the </a:t>
            </a:r>
            <a:r>
              <a:rPr lang="en-US" sz="2000" b="1" i="1" u="none" strike="noStrike" baseline="0" dirty="0">
                <a:solidFill>
                  <a:srgbClr val="FF0000"/>
                </a:solidFill>
                <a:latin typeface="Arial" panose="020B0604020202020204" pitchFamily="34" charset="0"/>
                <a:cs typeface="Arial" panose="020B0604020202020204" pitchFamily="34" charset="0"/>
              </a:rPr>
              <a:t>energy of a ponderable object </a:t>
            </a:r>
            <a:r>
              <a:rPr lang="en-US" sz="2000" i="1" u="none" strike="noStrike" baseline="0" dirty="0">
                <a:latin typeface="Arial" panose="020B0604020202020204" pitchFamily="34" charset="0"/>
                <a:cs typeface="Arial" panose="020B0604020202020204" pitchFamily="34" charset="0"/>
              </a:rPr>
              <a:t>should, according</a:t>
            </a:r>
            <a:r>
              <a:rPr lang="cs-CZ" sz="2000" i="1" u="none" strike="noStrike" baseline="0" dirty="0">
                <a:latin typeface="Arial" panose="020B0604020202020204" pitchFamily="34" charset="0"/>
                <a:cs typeface="Arial" panose="020B0604020202020204" pitchFamily="34" charset="0"/>
              </a:rPr>
              <a:t> </a:t>
            </a:r>
            <a:r>
              <a:rPr lang="en-US" sz="2000" i="1" u="none" strike="noStrike" baseline="0" dirty="0">
                <a:latin typeface="Arial" panose="020B0604020202020204" pitchFamily="34" charset="0"/>
                <a:cs typeface="Arial" panose="020B0604020202020204" pitchFamily="34" charset="0"/>
              </a:rPr>
              <a:t>to the present conceptions of physicists, </a:t>
            </a:r>
            <a:r>
              <a:rPr lang="en-US" sz="2000" b="1" i="1" u="none" strike="noStrike" baseline="0" dirty="0">
                <a:solidFill>
                  <a:srgbClr val="FF0000"/>
                </a:solidFill>
                <a:latin typeface="Arial" panose="020B0604020202020204" pitchFamily="34" charset="0"/>
                <a:cs typeface="Arial" panose="020B0604020202020204" pitchFamily="34" charset="0"/>
              </a:rPr>
              <a:t>be represented as a sum carried</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over the atoms and electrons. </a:t>
            </a:r>
            <a:endParaRPr lang="cs-CZ" sz="2000" b="1" i="1" u="none" strike="noStrike" baseline="0" dirty="0">
              <a:solidFill>
                <a:srgbClr val="FF0000"/>
              </a:solidFill>
              <a:latin typeface="Arial" panose="020B0604020202020204" pitchFamily="34" charset="0"/>
              <a:cs typeface="Arial" panose="020B0604020202020204" pitchFamily="34" charset="0"/>
            </a:endParaRPr>
          </a:p>
          <a:p>
            <a:pPr algn="l"/>
            <a:endParaRPr lang="cs-CZ" sz="2000" i="1" u="none" strike="noStrike" baseline="0" dirty="0">
              <a:latin typeface="Arial" panose="020B0604020202020204" pitchFamily="34" charset="0"/>
              <a:cs typeface="Arial" panose="020B0604020202020204" pitchFamily="34" charset="0"/>
            </a:endParaRPr>
          </a:p>
          <a:p>
            <a:pPr algn="l"/>
            <a:r>
              <a:rPr lang="en-US" sz="2000" b="1" i="1" u="none" strike="noStrike" baseline="0" dirty="0">
                <a:solidFill>
                  <a:srgbClr val="FF0000"/>
                </a:solidFill>
                <a:latin typeface="Arial" panose="020B0604020202020204" pitchFamily="34" charset="0"/>
                <a:cs typeface="Arial" panose="020B0604020202020204" pitchFamily="34" charset="0"/>
              </a:rPr>
              <a:t>The energy of a ponderable body cannot be</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subdivided </a:t>
            </a:r>
            <a:r>
              <a:rPr lang="en-US" sz="2000" b="0" i="1" u="none" strike="noStrike" baseline="0" dirty="0">
                <a:latin typeface="Arial" panose="020B0604020202020204" pitchFamily="34" charset="0"/>
                <a:cs typeface="Arial" panose="020B0604020202020204" pitchFamily="34" charset="0"/>
              </a:rPr>
              <a:t>into arbitrarily many or arbitrarily small parts, while </a:t>
            </a:r>
            <a:r>
              <a:rPr lang="en-US" sz="2000" b="1" i="1" u="none" strike="noStrike" baseline="0" dirty="0">
                <a:solidFill>
                  <a:srgbClr val="FF0000"/>
                </a:solidFill>
                <a:latin typeface="Arial" panose="020B0604020202020204" pitchFamily="34" charset="0"/>
                <a:cs typeface="Arial" panose="020B0604020202020204" pitchFamily="34" charset="0"/>
              </a:rPr>
              <a:t>the energy</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of a beam of light </a:t>
            </a:r>
            <a:r>
              <a:rPr lang="en-US" sz="2000" b="0" i="1" u="none" strike="noStrike" baseline="0" dirty="0">
                <a:latin typeface="Arial" panose="020B0604020202020204" pitchFamily="34" charset="0"/>
                <a:cs typeface="Arial" panose="020B0604020202020204" pitchFamily="34" charset="0"/>
              </a:rPr>
              <a:t>from a point source (according to the Maxwellian theory</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of light or, more generally, according to any wave theory) </a:t>
            </a:r>
            <a:r>
              <a:rPr lang="en-US" sz="2000" b="1" i="1" u="none" strike="noStrike" baseline="0" dirty="0">
                <a:solidFill>
                  <a:srgbClr val="FF0000"/>
                </a:solidFill>
                <a:latin typeface="Arial" panose="020B0604020202020204" pitchFamily="34" charset="0"/>
                <a:cs typeface="Arial" panose="020B0604020202020204" pitchFamily="34" charset="0"/>
              </a:rPr>
              <a:t>is continuously</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spread an ever increasing volume.</a:t>
            </a:r>
            <a:endParaRPr lang="en-GB" sz="2000" b="1" i="1" dirty="0">
              <a:solidFill>
                <a:srgbClr val="FF0000"/>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92175D-C19E-FFBF-B8A4-4B3BB30B0057}"/>
              </a:ext>
            </a:extLst>
          </p:cNvPr>
          <p:cNvSpPr txBox="1"/>
          <p:nvPr/>
        </p:nvSpPr>
        <p:spPr>
          <a:xfrm>
            <a:off x="557559" y="312234"/>
            <a:ext cx="5235729" cy="400110"/>
          </a:xfrm>
          <a:prstGeom prst="rect">
            <a:avLst/>
          </a:prstGeom>
          <a:noFill/>
        </p:spPr>
        <p:txBody>
          <a:bodyPr wrap="none" rtlCol="0">
            <a:spAutoFit/>
          </a:bodyPr>
          <a:lstStyle/>
          <a:p>
            <a:r>
              <a:rPr lang="cs-CZ" sz="2000" b="1" dirty="0" err="1">
                <a:latin typeface="Arial" panose="020B0604020202020204" pitchFamily="34" charset="0"/>
                <a:cs typeface="Arial" panose="020B0604020202020204" pitchFamily="34" charset="0"/>
              </a:rPr>
              <a:t>The</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paper</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starts</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with</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the</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following</a:t>
            </a:r>
            <a:r>
              <a:rPr lang="cs-CZ" sz="2000" b="1" dirty="0">
                <a:latin typeface="Arial" panose="020B0604020202020204" pitchFamily="34" charset="0"/>
                <a:cs typeface="Arial" panose="020B0604020202020204" pitchFamily="34" charset="0"/>
              </a:rPr>
              <a:t> </a:t>
            </a:r>
            <a:r>
              <a:rPr lang="cs-CZ" sz="2000" b="1" dirty="0" err="1">
                <a:latin typeface="Arial" panose="020B0604020202020204" pitchFamily="34" charset="0"/>
                <a:cs typeface="Arial" panose="020B0604020202020204" pitchFamily="34" charset="0"/>
              </a:rPr>
              <a:t>words</a:t>
            </a:r>
            <a:endParaRPr lang="en-GB" sz="2000" b="1" dirty="0">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6E0EA629-4919-2145-9201-61BEF8A25918}"/>
              </a:ext>
            </a:extLst>
          </p:cNvPr>
          <p:cNvSpPr>
            <a:spLocks noGrp="1"/>
          </p:cNvSpPr>
          <p:nvPr>
            <p:ph type="sldNum" sz="quarter" idx="12"/>
          </p:nvPr>
        </p:nvSpPr>
        <p:spPr/>
        <p:txBody>
          <a:bodyPr/>
          <a:lstStyle/>
          <a:p>
            <a:fld id="{E32C4829-0E20-40A4-81C2-06447E714AD2}" type="slidenum">
              <a:rPr lang="cs-CZ" smtClean="0"/>
              <a:t>61</a:t>
            </a:fld>
            <a:endParaRPr lang="cs-CZ"/>
          </a:p>
        </p:txBody>
      </p:sp>
      <p:sp>
        <p:nvSpPr>
          <p:cNvPr id="5" name="Zástupný symbol pro datum 4">
            <a:extLst>
              <a:ext uri="{FF2B5EF4-FFF2-40B4-BE49-F238E27FC236}">
                <a16:creationId xmlns:a16="http://schemas.microsoft.com/office/drawing/2014/main" id="{2900AEAA-69D7-4E23-AAF6-8695EB76110E}"/>
              </a:ext>
            </a:extLst>
          </p:cNvPr>
          <p:cNvSpPr>
            <a:spLocks noGrp="1"/>
          </p:cNvSpPr>
          <p:nvPr>
            <p:ph type="dt" sz="half" idx="10"/>
          </p:nvPr>
        </p:nvSpPr>
        <p:spPr/>
        <p:txBody>
          <a:bodyPr/>
          <a:lstStyle/>
          <a:p>
            <a:r>
              <a:rPr lang="cs-CZ"/>
              <a:t>27.11.2024</a:t>
            </a:r>
          </a:p>
        </p:txBody>
      </p:sp>
      <p:sp>
        <p:nvSpPr>
          <p:cNvPr id="6" name="Zástupný symbol pro zápatí 5">
            <a:extLst>
              <a:ext uri="{FF2B5EF4-FFF2-40B4-BE49-F238E27FC236}">
                <a16:creationId xmlns:a16="http://schemas.microsoft.com/office/drawing/2014/main" id="{C826748A-5E42-351F-CC0D-C2E1CA6A5DA8}"/>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98057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9C311D8-46AF-EA27-AC08-C5D75548F571}"/>
              </a:ext>
            </a:extLst>
          </p:cNvPr>
          <p:cNvSpPr txBox="1"/>
          <p:nvPr/>
        </p:nvSpPr>
        <p:spPr>
          <a:xfrm>
            <a:off x="295507" y="0"/>
            <a:ext cx="8552986" cy="1631216"/>
          </a:xfrm>
          <a:prstGeom prst="rect">
            <a:avLst/>
          </a:prstGeom>
          <a:noFill/>
        </p:spPr>
        <p:txBody>
          <a:bodyPr wrap="square">
            <a:spAutoFit/>
          </a:bodyPr>
          <a:lstStyle/>
          <a:p>
            <a:pPr algn="l"/>
            <a:r>
              <a:rPr lang="en-US" sz="2000" b="0" i="0" u="none" strike="noStrike" baseline="0" dirty="0">
                <a:latin typeface="Arial" panose="020B0604020202020204" pitchFamily="34" charset="0"/>
                <a:cs typeface="Arial" panose="020B0604020202020204" pitchFamily="34" charset="0"/>
              </a:rPr>
              <a:t>The evidence for the existence of directed quanta of radiation afforded by</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this experiment is very direct. The experiment shows that associated with</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each recoil electron </a:t>
            </a:r>
            <a:r>
              <a:rPr lang="en-US" sz="2000" b="1" i="0" u="none" strike="noStrike" baseline="0" dirty="0">
                <a:solidFill>
                  <a:srgbClr val="0033CC"/>
                </a:solidFill>
                <a:latin typeface="Arial" panose="020B0604020202020204" pitchFamily="34" charset="0"/>
                <a:cs typeface="Arial" panose="020B0604020202020204" pitchFamily="34" charset="0"/>
              </a:rPr>
              <a:t>there is scattered X-ray energy enough to produce a</a:t>
            </a:r>
            <a:r>
              <a:rPr lang="cs-CZ" sz="2000" b="1" i="0" u="none" strike="noStrike" baseline="0" dirty="0">
                <a:solidFill>
                  <a:srgbClr val="0033CC"/>
                </a:solidFill>
                <a:latin typeface="Arial" panose="020B0604020202020204" pitchFamily="34" charset="0"/>
                <a:cs typeface="Arial" panose="020B0604020202020204" pitchFamily="34" charset="0"/>
              </a:rPr>
              <a:t> </a:t>
            </a:r>
            <a:r>
              <a:rPr lang="en-US" sz="2000" b="1" i="0" u="none" strike="noStrike" baseline="0" dirty="0">
                <a:solidFill>
                  <a:srgbClr val="0033CC"/>
                </a:solidFill>
                <a:latin typeface="Arial" panose="020B0604020202020204" pitchFamily="34" charset="0"/>
                <a:cs typeface="Arial" panose="020B0604020202020204" pitchFamily="34" charset="0"/>
              </a:rPr>
              <a:t>secondary </a:t>
            </a:r>
            <a:r>
              <a:rPr lang="en-US" sz="2000" b="1" i="1" dirty="0">
                <a:solidFill>
                  <a:srgbClr val="0033CC"/>
                </a:solidFill>
                <a:latin typeface="Arial" panose="020B0604020202020204" pitchFamily="34" charset="0"/>
                <a:cs typeface="Arial" panose="020B0604020202020204" pitchFamily="34" charset="0"/>
              </a:rPr>
              <a:t>β</a:t>
            </a:r>
            <a:r>
              <a:rPr lang="en-US" sz="2000" b="1" i="1" u="none" strike="noStrike" baseline="0" dirty="0">
                <a:solidFill>
                  <a:srgbClr val="0033CC"/>
                </a:solidFill>
                <a:latin typeface="Arial" panose="020B0604020202020204" pitchFamily="34" charset="0"/>
                <a:cs typeface="Arial" panose="020B0604020202020204" pitchFamily="34" charset="0"/>
              </a:rPr>
              <a:t>- </a:t>
            </a:r>
            <a:r>
              <a:rPr lang="en-US" sz="2000" b="1" i="0" u="none" strike="noStrike" baseline="0" dirty="0">
                <a:solidFill>
                  <a:srgbClr val="0033CC"/>
                </a:solidFill>
                <a:latin typeface="Arial" panose="020B0604020202020204" pitchFamily="34" charset="0"/>
                <a:cs typeface="Arial" panose="020B0604020202020204" pitchFamily="34" charset="0"/>
              </a:rPr>
              <a:t>ray, and that this energy proceeds in a direction determined at</a:t>
            </a:r>
            <a:r>
              <a:rPr lang="cs-CZ" sz="2000" b="1" i="0" u="none" strike="noStrike" baseline="0" dirty="0">
                <a:solidFill>
                  <a:srgbClr val="0033CC"/>
                </a:solidFill>
                <a:latin typeface="Arial" panose="020B0604020202020204" pitchFamily="34" charset="0"/>
                <a:cs typeface="Arial" panose="020B0604020202020204" pitchFamily="34" charset="0"/>
              </a:rPr>
              <a:t> </a:t>
            </a:r>
            <a:r>
              <a:rPr lang="en-US" sz="2000" b="1" i="0" u="none" strike="noStrike" baseline="0" dirty="0">
                <a:solidFill>
                  <a:srgbClr val="0033CC"/>
                </a:solidFill>
                <a:latin typeface="Arial" panose="020B0604020202020204" pitchFamily="34" charset="0"/>
                <a:cs typeface="Arial" panose="020B0604020202020204" pitchFamily="34" charset="0"/>
              </a:rPr>
              <a:t>the moment of ejection of the recoil electron.</a:t>
            </a:r>
            <a:endParaRPr lang="cs-CZ" sz="2000" b="1" dirty="0">
              <a:solidFill>
                <a:srgbClr val="0033CC"/>
              </a:solidFill>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D0BE3BC5-B1F6-0EF8-ECDF-CA5F0D379754}"/>
              </a:ext>
            </a:extLst>
          </p:cNvPr>
          <p:cNvPicPr>
            <a:picLocks noChangeAspect="1"/>
          </p:cNvPicPr>
          <p:nvPr/>
        </p:nvPicPr>
        <p:blipFill>
          <a:blip r:embed="rId2"/>
          <a:stretch>
            <a:fillRect/>
          </a:stretch>
        </p:blipFill>
        <p:spPr>
          <a:xfrm>
            <a:off x="-21597" y="1631216"/>
            <a:ext cx="8725856" cy="5027333"/>
          </a:xfrm>
          <a:prstGeom prst="rect">
            <a:avLst/>
          </a:prstGeom>
        </p:spPr>
      </p:pic>
      <p:cxnSp>
        <p:nvCxnSpPr>
          <p:cNvPr id="4" name="Přímá spojnice se šipkou 3">
            <a:extLst>
              <a:ext uri="{FF2B5EF4-FFF2-40B4-BE49-F238E27FC236}">
                <a16:creationId xmlns:a16="http://schemas.microsoft.com/office/drawing/2014/main" id="{207598E9-E800-9B14-4231-DBFE5F0D5181}"/>
              </a:ext>
            </a:extLst>
          </p:cNvPr>
          <p:cNvCxnSpPr>
            <a:cxnSpLocks/>
          </p:cNvCxnSpPr>
          <p:nvPr/>
        </p:nvCxnSpPr>
        <p:spPr>
          <a:xfrm>
            <a:off x="2176959" y="1219200"/>
            <a:ext cx="2164372" cy="1051941"/>
          </a:xfrm>
          <a:prstGeom prst="straightConnector1">
            <a:avLst/>
          </a:prstGeom>
          <a:ln w="635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Přímá spojnice se šipkou 7">
            <a:extLst>
              <a:ext uri="{FF2B5EF4-FFF2-40B4-BE49-F238E27FC236}">
                <a16:creationId xmlns:a16="http://schemas.microsoft.com/office/drawing/2014/main" id="{30DEA4FE-DA2E-CAED-C289-D5F35ABF6F53}"/>
              </a:ext>
            </a:extLst>
          </p:cNvPr>
          <p:cNvCxnSpPr>
            <a:cxnSpLocks/>
          </p:cNvCxnSpPr>
          <p:nvPr/>
        </p:nvCxnSpPr>
        <p:spPr>
          <a:xfrm flipH="1">
            <a:off x="5294456" y="1631216"/>
            <a:ext cx="292306" cy="1677317"/>
          </a:xfrm>
          <a:prstGeom prst="straightConnector1">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6" name="Picture 4">
            <a:extLst>
              <a:ext uri="{FF2B5EF4-FFF2-40B4-BE49-F238E27FC236}">
                <a16:creationId xmlns:a16="http://schemas.microsoft.com/office/drawing/2014/main" id="{73ECC745-9DCE-BD38-313E-B0B0825A4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031" y="3134195"/>
            <a:ext cx="3573910" cy="2728848"/>
          </a:xfrm>
          <a:prstGeom prst="rect">
            <a:avLst/>
          </a:prstGeom>
          <a:solidFill>
            <a:srgbClr val="FF66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0D6C579D-27B3-4B74-4329-6307A0A1F978}"/>
              </a:ext>
            </a:extLst>
          </p:cNvPr>
          <p:cNvSpPr txBox="1">
            <a:spLocks noChangeArrowheads="1"/>
          </p:cNvSpPr>
          <p:nvPr/>
        </p:nvSpPr>
        <p:spPr bwMode="auto">
          <a:xfrm>
            <a:off x="1064009" y="3189344"/>
            <a:ext cx="2646144" cy="116955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dirty="0" err="1">
                <a:cs typeface="Arial" panose="020B0604020202020204" pitchFamily="34" charset="0"/>
              </a:rPr>
              <a:t>Distribution</a:t>
            </a:r>
            <a:r>
              <a:rPr lang="cs-CZ" altLang="cs-CZ" sz="1400" dirty="0">
                <a:cs typeface="Arial" panose="020B0604020202020204" pitchFamily="34" charset="0"/>
              </a:rPr>
              <a:t> </a:t>
            </a:r>
            <a:r>
              <a:rPr lang="cs-CZ" altLang="cs-CZ" sz="1400" dirty="0" err="1">
                <a:cs typeface="Arial" panose="020B0604020202020204" pitchFamily="34" charset="0"/>
              </a:rPr>
              <a:t>of</a:t>
            </a:r>
            <a:r>
              <a:rPr lang="cs-CZ" altLang="cs-CZ" sz="1400" dirty="0">
                <a:cs typeface="Arial" panose="020B0604020202020204" pitchFamily="34" charset="0"/>
              </a:rPr>
              <a:t> </a:t>
            </a:r>
            <a:r>
              <a:rPr lang="cs-CZ" altLang="cs-CZ" sz="1400" dirty="0" err="1">
                <a:cs typeface="Arial" panose="020B0604020202020204" pitchFamily="34" charset="0"/>
              </a:rPr>
              <a:t>the</a:t>
            </a:r>
            <a:r>
              <a:rPr lang="cs-CZ" altLang="cs-CZ" sz="1400" dirty="0">
                <a:cs typeface="Arial" panose="020B0604020202020204" pitchFamily="34" charset="0"/>
              </a:rPr>
              <a:t> </a:t>
            </a:r>
            <a:r>
              <a:rPr lang="cs-CZ" altLang="cs-CZ" sz="1400" dirty="0" err="1">
                <a:cs typeface="Arial" panose="020B0604020202020204" pitchFamily="34" charset="0"/>
              </a:rPr>
              <a:t>difference</a:t>
            </a:r>
            <a:r>
              <a:rPr lang="cs-CZ" altLang="cs-CZ" sz="1400" dirty="0">
                <a:cs typeface="Arial" panose="020B0604020202020204" pitchFamily="34" charset="0"/>
              </a:rPr>
              <a:t> </a:t>
            </a:r>
            <a:r>
              <a:rPr lang="cs-CZ" altLang="cs-CZ" sz="1400" dirty="0" err="1">
                <a:cs typeface="Arial" panose="020B0604020202020204" pitchFamily="34" charset="0"/>
              </a:rPr>
              <a:t>between</a:t>
            </a:r>
            <a:r>
              <a:rPr lang="cs-CZ" altLang="cs-CZ" sz="1400" dirty="0">
                <a:cs typeface="Arial" panose="020B0604020202020204" pitchFamily="34" charset="0"/>
              </a:rPr>
              <a:t> </a:t>
            </a:r>
            <a:r>
              <a:rPr lang="cs-CZ" altLang="cs-CZ" sz="1400" dirty="0" err="1">
                <a:cs typeface="Arial" panose="020B0604020202020204" pitchFamily="34" charset="0"/>
              </a:rPr>
              <a:t>measuremed</a:t>
            </a:r>
            <a:r>
              <a:rPr lang="cs-CZ" altLang="cs-CZ" sz="1400" dirty="0">
                <a:cs typeface="Arial" panose="020B0604020202020204" pitchFamily="34" charset="0"/>
              </a:rPr>
              <a:t> </a:t>
            </a:r>
            <a:r>
              <a:rPr lang="cs-CZ" altLang="cs-CZ" sz="1400" dirty="0" err="1">
                <a:cs typeface="Arial" panose="020B0604020202020204" pitchFamily="34" charset="0"/>
              </a:rPr>
              <a:t>angle</a:t>
            </a:r>
            <a:r>
              <a:rPr lang="cs-CZ" altLang="cs-CZ" sz="1400" dirty="0">
                <a:cs typeface="Arial" panose="020B0604020202020204" pitchFamily="34" charset="0"/>
              </a:rPr>
              <a:t> </a:t>
            </a:r>
            <a:r>
              <a:rPr lang="cs-CZ" altLang="cs-CZ" sz="1400" dirty="0" err="1">
                <a:cs typeface="Arial" panose="020B0604020202020204" pitchFamily="34" charset="0"/>
              </a:rPr>
              <a:t>of</a:t>
            </a:r>
            <a:r>
              <a:rPr lang="cs-CZ" altLang="cs-CZ" sz="1400" dirty="0">
                <a:cs typeface="Arial" panose="020B0604020202020204" pitchFamily="34" charset="0"/>
              </a:rPr>
              <a:t> </a:t>
            </a:r>
            <a:r>
              <a:rPr lang="cs-CZ" altLang="cs-CZ" sz="1400" dirty="0" err="1">
                <a:cs typeface="Arial" panose="020B0604020202020204" pitchFamily="34" charset="0"/>
              </a:rPr>
              <a:t>the</a:t>
            </a:r>
            <a:r>
              <a:rPr lang="cs-CZ" altLang="cs-CZ" sz="1400" dirty="0">
                <a:cs typeface="Arial" panose="020B0604020202020204" pitchFamily="34" charset="0"/>
              </a:rPr>
              <a:t> </a:t>
            </a:r>
            <a:r>
              <a:rPr lang="cs-CZ" altLang="cs-CZ" sz="1400" dirty="0" err="1">
                <a:cs typeface="Arial" panose="020B0604020202020204" pitchFamily="34" charset="0"/>
              </a:rPr>
              <a:t>recoiling</a:t>
            </a:r>
            <a:r>
              <a:rPr lang="cs-CZ" altLang="cs-CZ" sz="1400" dirty="0">
                <a:cs typeface="Arial" panose="020B0604020202020204" pitchFamily="34" charset="0"/>
              </a:rPr>
              <a:t> </a:t>
            </a:r>
            <a:r>
              <a:rPr lang="cs-CZ" altLang="cs-CZ" sz="1400" dirty="0" err="1">
                <a:cs typeface="Arial" panose="020B0604020202020204" pitchFamily="34" charset="0"/>
              </a:rPr>
              <a:t>electron</a:t>
            </a:r>
            <a:r>
              <a:rPr lang="cs-CZ" altLang="cs-CZ" sz="1400" dirty="0">
                <a:cs typeface="Arial" panose="020B0604020202020204" pitchFamily="34" charset="0"/>
              </a:rPr>
              <a:t> and </a:t>
            </a:r>
            <a:r>
              <a:rPr lang="cs-CZ" altLang="cs-CZ" sz="1400" dirty="0" err="1">
                <a:cs typeface="Arial" panose="020B0604020202020204" pitchFamily="34" charset="0"/>
              </a:rPr>
              <a:t>its</a:t>
            </a:r>
            <a:r>
              <a:rPr lang="cs-CZ" altLang="cs-CZ" sz="1400" dirty="0">
                <a:cs typeface="Arial" panose="020B0604020202020204" pitchFamily="34" charset="0"/>
              </a:rPr>
              <a:t> </a:t>
            </a:r>
            <a:r>
              <a:rPr lang="cs-CZ" altLang="cs-CZ" sz="1400" dirty="0" err="1">
                <a:cs typeface="Arial" panose="020B0604020202020204" pitchFamily="34" charset="0"/>
              </a:rPr>
              <a:t>prediction</a:t>
            </a:r>
            <a:r>
              <a:rPr lang="cs-CZ" altLang="cs-CZ" sz="1400" dirty="0">
                <a:cs typeface="Arial" panose="020B0604020202020204" pitchFamily="34" charset="0"/>
              </a:rPr>
              <a:t> </a:t>
            </a:r>
            <a:r>
              <a:rPr lang="cs-CZ" altLang="cs-CZ" sz="1400" dirty="0" err="1">
                <a:cs typeface="Arial" panose="020B0604020202020204" pitchFamily="34" charset="0"/>
              </a:rPr>
              <a:t>based</a:t>
            </a:r>
            <a:r>
              <a:rPr lang="cs-CZ" altLang="cs-CZ" sz="1400" dirty="0">
                <a:cs typeface="Arial" panose="020B0604020202020204" pitchFamily="34" charset="0"/>
              </a:rPr>
              <a:t> on </a:t>
            </a:r>
            <a:r>
              <a:rPr lang="cs-CZ" altLang="cs-CZ" sz="1400" dirty="0" err="1">
                <a:cs typeface="Arial" panose="020B0604020202020204" pitchFamily="34" charset="0"/>
              </a:rPr>
              <a:t>the</a:t>
            </a:r>
            <a:r>
              <a:rPr lang="cs-CZ" altLang="cs-CZ" sz="1400" dirty="0">
                <a:cs typeface="Arial" panose="020B0604020202020204" pitchFamily="34" charset="0"/>
              </a:rPr>
              <a:t> </a:t>
            </a:r>
            <a:r>
              <a:rPr lang="cs-CZ" altLang="cs-CZ" sz="1400" dirty="0" err="1">
                <a:cs typeface="Arial" panose="020B0604020202020204" pitchFamily="34" charset="0"/>
              </a:rPr>
              <a:t>direction</a:t>
            </a:r>
            <a:r>
              <a:rPr lang="cs-CZ" altLang="cs-CZ" sz="1400" dirty="0">
                <a:cs typeface="Arial" panose="020B0604020202020204" pitchFamily="34" charset="0"/>
              </a:rPr>
              <a:t> </a:t>
            </a:r>
            <a:r>
              <a:rPr lang="cs-CZ" altLang="cs-CZ" sz="1400" dirty="0" err="1">
                <a:cs typeface="Arial" panose="020B0604020202020204" pitchFamily="34" charset="0"/>
              </a:rPr>
              <a:t>of</a:t>
            </a:r>
            <a:r>
              <a:rPr lang="cs-CZ" altLang="cs-CZ" sz="1400" dirty="0">
                <a:cs typeface="Arial" panose="020B0604020202020204" pitchFamily="34" charset="0"/>
              </a:rPr>
              <a:t> </a:t>
            </a:r>
            <a:r>
              <a:rPr lang="cs-CZ" altLang="cs-CZ" sz="1400" dirty="0" err="1">
                <a:cs typeface="Arial" panose="020B0604020202020204" pitchFamily="34" charset="0"/>
              </a:rPr>
              <a:t>scatterred</a:t>
            </a:r>
            <a:r>
              <a:rPr lang="cs-CZ" altLang="cs-CZ" sz="1400" dirty="0">
                <a:cs typeface="Arial" panose="020B0604020202020204" pitchFamily="34" charset="0"/>
              </a:rPr>
              <a:t> </a:t>
            </a:r>
            <a:r>
              <a:rPr lang="cs-CZ" altLang="cs-CZ" sz="1400" dirty="0" err="1">
                <a:cs typeface="Arial" panose="020B0604020202020204" pitchFamily="34" charset="0"/>
              </a:rPr>
              <a:t>photon</a:t>
            </a:r>
            <a:r>
              <a:rPr lang="cs-CZ" altLang="cs-CZ" sz="1400" dirty="0">
                <a:cs typeface="Arial" panose="020B0604020202020204" pitchFamily="34" charset="0"/>
              </a:rPr>
              <a:t>.. </a:t>
            </a:r>
          </a:p>
        </p:txBody>
      </p:sp>
      <p:sp>
        <p:nvSpPr>
          <p:cNvPr id="2" name="Zástupný symbol pro číslo snímku 1">
            <a:extLst>
              <a:ext uri="{FF2B5EF4-FFF2-40B4-BE49-F238E27FC236}">
                <a16:creationId xmlns:a16="http://schemas.microsoft.com/office/drawing/2014/main" id="{970ADCE6-F36A-6E72-F431-3A1A3A74CAD8}"/>
              </a:ext>
            </a:extLst>
          </p:cNvPr>
          <p:cNvSpPr>
            <a:spLocks noGrp="1"/>
          </p:cNvSpPr>
          <p:nvPr>
            <p:ph type="sldNum" sz="quarter" idx="12"/>
          </p:nvPr>
        </p:nvSpPr>
        <p:spPr/>
        <p:txBody>
          <a:bodyPr/>
          <a:lstStyle/>
          <a:p>
            <a:fld id="{E32C4829-0E20-40A4-81C2-06447E714AD2}" type="slidenum">
              <a:rPr lang="cs-CZ" smtClean="0"/>
              <a:t>62</a:t>
            </a:fld>
            <a:endParaRPr lang="cs-CZ"/>
          </a:p>
        </p:txBody>
      </p:sp>
      <p:sp>
        <p:nvSpPr>
          <p:cNvPr id="9" name="Zástupný symbol pro datum 8">
            <a:extLst>
              <a:ext uri="{FF2B5EF4-FFF2-40B4-BE49-F238E27FC236}">
                <a16:creationId xmlns:a16="http://schemas.microsoft.com/office/drawing/2014/main" id="{6CE6CB7E-2999-989E-B645-D85BDB9CB53A}"/>
              </a:ext>
            </a:extLst>
          </p:cNvPr>
          <p:cNvSpPr>
            <a:spLocks noGrp="1"/>
          </p:cNvSpPr>
          <p:nvPr>
            <p:ph type="dt" sz="half" idx="10"/>
          </p:nvPr>
        </p:nvSpPr>
        <p:spPr/>
        <p:txBody>
          <a:bodyPr/>
          <a:lstStyle/>
          <a:p>
            <a:r>
              <a:rPr lang="cs-CZ"/>
              <a:t>27.11.2024</a:t>
            </a:r>
          </a:p>
        </p:txBody>
      </p:sp>
      <p:sp>
        <p:nvSpPr>
          <p:cNvPr id="10" name="Zástupný symbol pro zápatí 9">
            <a:extLst>
              <a:ext uri="{FF2B5EF4-FFF2-40B4-BE49-F238E27FC236}">
                <a16:creationId xmlns:a16="http://schemas.microsoft.com/office/drawing/2014/main" id="{3CA424CB-D548-7DA8-EB4D-ACCBB8848C86}"/>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6062972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E73326F-EA9A-C2D8-EE94-FB12DA134740}"/>
              </a:ext>
            </a:extLst>
          </p:cNvPr>
          <p:cNvSpPr txBox="1"/>
          <p:nvPr/>
        </p:nvSpPr>
        <p:spPr>
          <a:xfrm>
            <a:off x="167268" y="623994"/>
            <a:ext cx="8976732" cy="4555093"/>
          </a:xfrm>
          <a:prstGeom prst="rect">
            <a:avLst/>
          </a:prstGeom>
          <a:noFill/>
        </p:spPr>
        <p:txBody>
          <a:bodyPr wrap="square">
            <a:spAutoFit/>
          </a:bodyPr>
          <a:lstStyle/>
          <a:p>
            <a:pPr algn="l"/>
            <a:r>
              <a:rPr lang="en-US" sz="2000" b="0" i="0" u="none" strike="noStrike" baseline="0" dirty="0">
                <a:solidFill>
                  <a:srgbClr val="292526"/>
                </a:solidFill>
                <a:latin typeface="Arial" panose="020B0604020202020204" pitchFamily="34" charset="0"/>
                <a:cs typeface="Arial" panose="020B0604020202020204" pitchFamily="34" charset="0"/>
              </a:rPr>
              <a:t>Planck </a:t>
            </a:r>
            <a:r>
              <a:rPr lang="cs-CZ" sz="2000" b="0" i="0" u="none" strike="noStrike" baseline="0" dirty="0">
                <a:solidFill>
                  <a:srgbClr val="292526"/>
                </a:solidFill>
                <a:latin typeface="Arial" panose="020B0604020202020204" pitchFamily="34" charset="0"/>
                <a:cs typeface="Arial" panose="020B0604020202020204" pitchFamily="34" charset="0"/>
              </a:rPr>
              <a:t>in a </a:t>
            </a:r>
            <a:r>
              <a:rPr lang="cs-CZ" sz="2000" b="0" i="0" u="none" strike="noStrike" baseline="0" dirty="0" err="1">
                <a:solidFill>
                  <a:srgbClr val="292526"/>
                </a:solidFill>
                <a:latin typeface="Arial" panose="020B0604020202020204" pitchFamily="34" charset="0"/>
                <a:cs typeface="Arial" panose="020B0604020202020204" pitchFamily="34" charset="0"/>
              </a:rPr>
              <a:t>letter</a:t>
            </a:r>
            <a:r>
              <a:rPr lang="cs-CZ" sz="2000" b="0" i="0" u="none" strike="noStrike" baseline="0" dirty="0">
                <a:solidFill>
                  <a:srgbClr val="292526"/>
                </a:solidFill>
                <a:latin typeface="Arial" panose="020B0604020202020204" pitchFamily="34" charset="0"/>
                <a:cs typeface="Arial" panose="020B0604020202020204" pitchFamily="34" charset="0"/>
              </a:rPr>
              <a:t> </a:t>
            </a:r>
            <a:r>
              <a:rPr lang="cs-CZ" sz="2000" dirty="0">
                <a:solidFill>
                  <a:srgbClr val="292526"/>
                </a:solidFill>
                <a:latin typeface="Arial" panose="020B0604020202020204" pitchFamily="34" charset="0"/>
                <a:cs typeface="Arial" panose="020B0604020202020204" pitchFamily="34" charset="0"/>
              </a:rPr>
              <a:t>to </a:t>
            </a:r>
            <a:r>
              <a:rPr lang="en-US" sz="2000" b="0" i="0" u="none" strike="noStrike" baseline="0" dirty="0">
                <a:solidFill>
                  <a:srgbClr val="292526"/>
                </a:solidFill>
                <a:latin typeface="Arial" panose="020B0604020202020204" pitchFamily="34" charset="0"/>
                <a:cs typeface="Arial" panose="020B0604020202020204" pitchFamily="34" charset="0"/>
              </a:rPr>
              <a:t>Robert Wood</a:t>
            </a:r>
            <a:r>
              <a:rPr lang="cs-CZ" sz="2000" dirty="0">
                <a:solidFill>
                  <a:srgbClr val="292526"/>
                </a:solidFill>
                <a:latin typeface="Arial" panose="020B0604020202020204" pitchFamily="34" charset="0"/>
                <a:cs typeface="Arial" panose="020B0604020202020204" pitchFamily="34" charset="0"/>
              </a:rPr>
              <a:t> </a:t>
            </a:r>
            <a:r>
              <a:rPr lang="en-US" sz="2000" b="0" i="0" u="none" strike="noStrike" baseline="0" dirty="0">
                <a:solidFill>
                  <a:srgbClr val="292526"/>
                </a:solidFill>
                <a:latin typeface="Arial" panose="020B0604020202020204" pitchFamily="34" charset="0"/>
                <a:cs typeface="Arial" panose="020B0604020202020204" pitchFamily="34" charset="0"/>
              </a:rPr>
              <a:t>Planck spoke of his work as an </a:t>
            </a:r>
            <a:r>
              <a:rPr lang="en-US" sz="2000" b="1" i="0" u="none" strike="noStrike" baseline="0" dirty="0">
                <a:solidFill>
                  <a:srgbClr val="0033CC"/>
                </a:solidFill>
                <a:latin typeface="Arial" panose="020B0604020202020204" pitchFamily="34" charset="0"/>
                <a:cs typeface="Arial" panose="020B0604020202020204" pitchFamily="34" charset="0"/>
              </a:rPr>
              <a:t>‘‘act of desperation,’’ </a:t>
            </a:r>
            <a:r>
              <a:rPr lang="en-US" sz="2000" b="0" i="0" u="none" strike="noStrike" baseline="0" dirty="0">
                <a:solidFill>
                  <a:srgbClr val="292526"/>
                </a:solidFill>
                <a:latin typeface="Arial" panose="020B0604020202020204" pitchFamily="34" charset="0"/>
                <a:cs typeface="Arial" panose="020B0604020202020204" pitchFamily="34" charset="0"/>
              </a:rPr>
              <a:t>and said:</a:t>
            </a:r>
            <a:endParaRPr lang="cs-CZ" sz="2000" b="0" i="0" u="none" strike="noStrike" baseline="0" dirty="0">
              <a:solidFill>
                <a:srgbClr val="292526"/>
              </a:solidFill>
              <a:latin typeface="Arial" panose="020B0604020202020204" pitchFamily="34" charset="0"/>
              <a:cs typeface="Arial" panose="020B0604020202020204" pitchFamily="34" charset="0"/>
            </a:endParaRPr>
          </a:p>
          <a:p>
            <a:pPr algn="l"/>
            <a:endParaRPr lang="en-US" sz="1000" b="0" i="0" u="none" strike="noStrike" baseline="0" dirty="0">
              <a:solidFill>
                <a:srgbClr val="292526"/>
              </a:solidFill>
              <a:latin typeface="Arial" panose="020B0604020202020204" pitchFamily="34" charset="0"/>
              <a:cs typeface="Arial" panose="020B0604020202020204" pitchFamily="34" charset="0"/>
            </a:endParaRPr>
          </a:p>
          <a:p>
            <a:pPr algn="l"/>
            <a:r>
              <a:rPr lang="en-US" sz="2000" b="1" i="1" u="none" strike="noStrike" baseline="0" dirty="0">
                <a:solidFill>
                  <a:srgbClr val="0033CC"/>
                </a:solidFill>
                <a:latin typeface="Arial" panose="020B0604020202020204" pitchFamily="34" charset="0"/>
                <a:cs typeface="Arial" panose="020B0604020202020204" pitchFamily="34" charset="0"/>
              </a:rPr>
              <a:t>A theoretical interpretation therefore had to be found at any cost,</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no matter how high</a:t>
            </a:r>
            <a:r>
              <a:rPr lang="en-US" sz="2000" b="0" i="1" u="none" strike="noStrike" baseline="0" dirty="0">
                <a:solidFill>
                  <a:srgbClr val="292526"/>
                </a:solidFill>
                <a:latin typeface="Arial" panose="020B0604020202020204" pitchFamily="34" charset="0"/>
                <a:cs typeface="Arial" panose="020B0604020202020204" pitchFamily="34" charset="0"/>
              </a:rPr>
              <a:t>. </a:t>
            </a:r>
            <a:endParaRPr lang="cs-CZ" sz="2000" b="0" i="1" u="none" strike="noStrike" baseline="0" dirty="0">
              <a:solidFill>
                <a:srgbClr val="292526"/>
              </a:solidFill>
              <a:latin typeface="Arial" panose="020B0604020202020204" pitchFamily="34" charset="0"/>
              <a:cs typeface="Arial" panose="020B0604020202020204" pitchFamily="34" charset="0"/>
            </a:endParaRPr>
          </a:p>
          <a:p>
            <a:pPr algn="l"/>
            <a:endParaRPr lang="cs-CZ" sz="1000" i="1" dirty="0">
              <a:solidFill>
                <a:srgbClr val="292526"/>
              </a:solidFill>
              <a:latin typeface="Arial" panose="020B0604020202020204" pitchFamily="34" charset="0"/>
              <a:cs typeface="Arial" panose="020B0604020202020204" pitchFamily="34" charset="0"/>
            </a:endParaRPr>
          </a:p>
          <a:p>
            <a:pPr algn="l"/>
            <a:r>
              <a:rPr lang="en-US" sz="2000" b="0" i="1" u="none" strike="noStrike" baseline="0" dirty="0">
                <a:solidFill>
                  <a:srgbClr val="292526"/>
                </a:solidFill>
                <a:latin typeface="Arial" panose="020B0604020202020204" pitchFamily="34" charset="0"/>
                <a:cs typeface="Arial" panose="020B0604020202020204" pitchFamily="34" charset="0"/>
              </a:rPr>
              <a:t>This approach was opened to</a:t>
            </a:r>
            <a:r>
              <a:rPr lang="cs-CZ" sz="2000" b="0" i="1" u="none" strike="noStrike" baseline="0" dirty="0">
                <a:solidFill>
                  <a:srgbClr val="292526"/>
                </a:solidFill>
                <a:latin typeface="Arial" panose="020B0604020202020204" pitchFamily="34" charset="0"/>
                <a:cs typeface="Arial" panose="020B0604020202020204" pitchFamily="34" charset="0"/>
              </a:rPr>
              <a:t> </a:t>
            </a:r>
            <a:r>
              <a:rPr lang="en-US" sz="2000" b="0" i="1" u="none" strike="noStrike" baseline="0" dirty="0">
                <a:solidFill>
                  <a:srgbClr val="292526"/>
                </a:solidFill>
                <a:latin typeface="Arial" panose="020B0604020202020204" pitchFamily="34" charset="0"/>
                <a:cs typeface="Arial" panose="020B0604020202020204" pitchFamily="34" charset="0"/>
              </a:rPr>
              <a:t>me by maintaining the two laws of</a:t>
            </a:r>
            <a:r>
              <a:rPr lang="cs-CZ" sz="2000" b="0" i="1" u="none" strike="noStrike" baseline="0" dirty="0">
                <a:solidFill>
                  <a:srgbClr val="292526"/>
                </a:solidFill>
                <a:latin typeface="Arial" panose="020B0604020202020204" pitchFamily="34" charset="0"/>
                <a:cs typeface="Arial" panose="020B0604020202020204" pitchFamily="34" charset="0"/>
              </a:rPr>
              <a:t> </a:t>
            </a:r>
            <a:r>
              <a:rPr lang="en-US" sz="2000" b="0" i="1" u="none" strike="noStrike" baseline="0" dirty="0" err="1">
                <a:solidFill>
                  <a:srgbClr val="292526"/>
                </a:solidFill>
                <a:latin typeface="Arial" panose="020B0604020202020204" pitchFamily="34" charset="0"/>
                <a:cs typeface="Arial" panose="020B0604020202020204" pitchFamily="34" charset="0"/>
              </a:rPr>
              <a:t>thermo</a:t>
            </a:r>
            <a:r>
              <a:rPr lang="cs-CZ" sz="2000" b="0" i="1" u="none" strike="noStrike" baseline="0" dirty="0">
                <a:solidFill>
                  <a:srgbClr val="292526"/>
                </a:solidFill>
                <a:latin typeface="Arial" panose="020B0604020202020204" pitchFamily="34" charset="0"/>
                <a:cs typeface="Arial" panose="020B0604020202020204" pitchFamily="34" charset="0"/>
              </a:rPr>
              <a:t>-</a:t>
            </a:r>
            <a:r>
              <a:rPr lang="en-US" sz="2000" b="0" i="1" u="none" strike="noStrike" baseline="0" dirty="0">
                <a:solidFill>
                  <a:srgbClr val="292526"/>
                </a:solidFill>
                <a:latin typeface="Arial" panose="020B0604020202020204" pitchFamily="34" charset="0"/>
                <a:cs typeface="Arial" panose="020B0604020202020204" pitchFamily="34" charset="0"/>
              </a:rPr>
              <a:t>dynamics. </a:t>
            </a:r>
            <a:r>
              <a:rPr lang="en-US" sz="2000" b="1" i="1" u="none" strike="noStrike" baseline="0" dirty="0">
                <a:solidFill>
                  <a:srgbClr val="0033CC"/>
                </a:solidFill>
                <a:latin typeface="Arial" panose="020B0604020202020204" pitchFamily="34" charset="0"/>
                <a:cs typeface="Arial" panose="020B0604020202020204" pitchFamily="34" charset="0"/>
              </a:rPr>
              <a:t>The two laws, it seems to</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me, must be upheld under all circumstances. For the rest, I was ready to</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sacrifice every one of my previous convictions about physical laws</a:t>
            </a:r>
            <a:r>
              <a:rPr lang="en-US" sz="2000" b="0" i="1" u="none" strike="noStrike" baseline="0" dirty="0">
                <a:solidFill>
                  <a:srgbClr val="292526"/>
                </a:solidFill>
                <a:latin typeface="Arial" panose="020B0604020202020204" pitchFamily="34" charset="0"/>
                <a:cs typeface="Arial" panose="020B0604020202020204" pitchFamily="34" charset="0"/>
              </a:rPr>
              <a:t>. …</a:t>
            </a:r>
            <a:endParaRPr lang="cs-CZ" sz="2000" b="0" i="1" u="none" strike="noStrike" baseline="0" dirty="0">
              <a:solidFill>
                <a:srgbClr val="292526"/>
              </a:solidFill>
              <a:latin typeface="Arial" panose="020B0604020202020204" pitchFamily="34" charset="0"/>
              <a:cs typeface="Arial" panose="020B0604020202020204" pitchFamily="34" charset="0"/>
            </a:endParaRPr>
          </a:p>
          <a:p>
            <a:pPr algn="l"/>
            <a:endParaRPr lang="cs-CZ" sz="2000" i="1" dirty="0">
              <a:solidFill>
                <a:srgbClr val="292526"/>
              </a:solidFill>
              <a:latin typeface="Arial" panose="020B0604020202020204" pitchFamily="34" charset="0"/>
              <a:cs typeface="Arial" panose="020B0604020202020204" pitchFamily="34" charset="0"/>
            </a:endParaRPr>
          </a:p>
          <a:p>
            <a:pPr algn="l"/>
            <a:r>
              <a:rPr lang="en-US" sz="2000" b="0" i="1" u="none" strike="noStrike" baseline="0" dirty="0">
                <a:solidFill>
                  <a:srgbClr val="292526"/>
                </a:solidFill>
                <a:latin typeface="Arial" panose="020B0604020202020204" pitchFamily="34" charset="0"/>
                <a:cs typeface="Arial" panose="020B0604020202020204" pitchFamily="34" charset="0"/>
              </a:rPr>
              <a:t>[One]</a:t>
            </a:r>
            <a:r>
              <a:rPr lang="cs-CZ" sz="2000" b="0" i="1" u="none" strike="noStrike" baseline="0" dirty="0">
                <a:solidFill>
                  <a:srgbClr val="292526"/>
                </a:solidFill>
                <a:latin typeface="Arial" panose="020B0604020202020204" pitchFamily="34" charset="0"/>
                <a:cs typeface="Arial" panose="020B0604020202020204" pitchFamily="34" charset="0"/>
              </a:rPr>
              <a:t> </a:t>
            </a:r>
            <a:r>
              <a:rPr lang="en-US" sz="2000" b="0" i="1" u="none" strike="noStrike" baseline="0" dirty="0">
                <a:solidFill>
                  <a:srgbClr val="292526"/>
                </a:solidFill>
                <a:latin typeface="Arial" panose="020B0604020202020204" pitchFamily="34" charset="0"/>
                <a:cs typeface="Arial" panose="020B0604020202020204" pitchFamily="34" charset="0"/>
              </a:rPr>
              <a:t>finds that the continuous loss of energy into radiation can be prevented </a:t>
            </a:r>
            <a:r>
              <a:rPr lang="en-US" sz="2000" b="1" i="1" u="none" strike="noStrike" baseline="0" dirty="0">
                <a:solidFill>
                  <a:srgbClr val="FF0000"/>
                </a:solidFill>
                <a:latin typeface="Arial" panose="020B0604020202020204" pitchFamily="34" charset="0"/>
                <a:cs typeface="Arial" panose="020B0604020202020204" pitchFamily="34" charset="0"/>
              </a:rPr>
              <a:t>by</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assuming that energy is forced at the outset to remain together in certain</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quanta. This was purely a formal assumption</a:t>
            </a:r>
            <a:r>
              <a:rPr lang="cs-CZ" sz="2000" b="1" i="1" u="none" strike="noStrike" baseline="0" dirty="0">
                <a:solidFill>
                  <a:srgbClr val="FF0000"/>
                </a:solidFill>
                <a:latin typeface="Arial" panose="020B0604020202020204" pitchFamily="34" charset="0"/>
                <a:cs typeface="Arial" panose="020B0604020202020204" pitchFamily="34" charset="0"/>
              </a:rPr>
              <a:t>,</a:t>
            </a:r>
            <a:r>
              <a:rPr lang="en-US" sz="2000" b="1" i="1" u="none" strike="noStrike" baseline="0" dirty="0">
                <a:solidFill>
                  <a:srgbClr val="FF0000"/>
                </a:solidFill>
                <a:latin typeface="Arial" panose="020B0604020202020204" pitchFamily="34" charset="0"/>
                <a:cs typeface="Arial" panose="020B0604020202020204" pitchFamily="34" charset="0"/>
              </a:rPr>
              <a:t> and I really did not give it much</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thought</a:t>
            </a:r>
            <a:r>
              <a:rPr lang="cs-CZ" sz="2000" b="1" i="1" u="none" strike="noStrike" baseline="0" dirty="0">
                <a:solidFill>
                  <a:srgbClr val="FF0000"/>
                </a:solidFill>
                <a:latin typeface="Arial" panose="020B0604020202020204" pitchFamily="34" charset="0"/>
                <a:cs typeface="Arial" panose="020B0604020202020204" pitchFamily="34" charset="0"/>
              </a:rPr>
              <a:t>….</a:t>
            </a:r>
            <a:endParaRPr lang="cs-CZ" sz="2000" i="1" dirty="0">
              <a:latin typeface="Arial" panose="020B0604020202020204" pitchFamily="34" charset="0"/>
              <a:cs typeface="Arial" panose="020B0604020202020204" pitchFamily="34" charset="0"/>
            </a:endParaRPr>
          </a:p>
        </p:txBody>
      </p:sp>
      <p:sp>
        <p:nvSpPr>
          <p:cNvPr id="2" name="TextovéPole 1">
            <a:extLst>
              <a:ext uri="{FF2B5EF4-FFF2-40B4-BE49-F238E27FC236}">
                <a16:creationId xmlns:a16="http://schemas.microsoft.com/office/drawing/2014/main" id="{3DC5BD5E-FA01-8A45-1FCE-FD1A497A71F5}"/>
              </a:ext>
            </a:extLst>
          </p:cNvPr>
          <p:cNvSpPr txBox="1"/>
          <p:nvPr/>
        </p:nvSpPr>
        <p:spPr>
          <a:xfrm>
            <a:off x="2252547" y="44604"/>
            <a:ext cx="3720890" cy="461665"/>
          </a:xfrm>
          <a:prstGeom prst="rect">
            <a:avLst/>
          </a:prstGeom>
          <a:noFill/>
        </p:spPr>
        <p:txBody>
          <a:bodyPr wrap="none" rtlCol="0">
            <a:spAutoFit/>
          </a:bodyPr>
          <a:lstStyle/>
          <a:p>
            <a:r>
              <a:rPr lang="cs-CZ" sz="2400" b="1" dirty="0">
                <a:solidFill>
                  <a:srgbClr val="0033CC"/>
                </a:solidFill>
                <a:latin typeface="Arial" panose="020B0604020202020204" pitchFamily="34" charset="0"/>
                <a:cs typeface="Arial" panose="020B0604020202020204" pitchFamily="34" charset="0"/>
              </a:rPr>
              <a:t>Planck on his </a:t>
            </a:r>
            <a:r>
              <a:rPr lang="cs-CZ" sz="2400" b="1" dirty="0" err="1">
                <a:solidFill>
                  <a:srgbClr val="0033CC"/>
                </a:solidFill>
                <a:latin typeface="Arial" panose="020B0604020202020204" pitchFamily="34" charset="0"/>
                <a:cs typeface="Arial" panose="020B0604020202020204" pitchFamily="34" charset="0"/>
              </a:rPr>
              <a:t>derivation</a:t>
            </a:r>
            <a:endParaRPr lang="en-GB" sz="2400" b="1" dirty="0">
              <a:solidFill>
                <a:srgbClr val="0033CC"/>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B173AF70-F5EE-B7DE-2131-FB3D6AD58FC0}"/>
              </a:ext>
            </a:extLst>
          </p:cNvPr>
          <p:cNvSpPr txBox="1"/>
          <p:nvPr/>
        </p:nvSpPr>
        <p:spPr>
          <a:xfrm>
            <a:off x="167268" y="4982251"/>
            <a:ext cx="8417689" cy="1569660"/>
          </a:xfrm>
          <a:prstGeom prst="rect">
            <a:avLst/>
          </a:prstGeom>
          <a:noFill/>
        </p:spPr>
        <p:txBody>
          <a:bodyPr wrap="none" rtlCol="0">
            <a:spAutoFit/>
          </a:bodyPr>
          <a:lstStyle/>
          <a:p>
            <a:r>
              <a:rPr lang="cs-CZ" sz="2400" b="1" u="sng" dirty="0" err="1">
                <a:latin typeface="Arial" panose="020B0604020202020204" pitchFamily="34" charset="0"/>
                <a:cs typeface="Arial" panose="020B0604020202020204" pitchFamily="34" charset="0"/>
              </a:rPr>
              <a:t>Key</a:t>
            </a:r>
            <a:r>
              <a:rPr lang="cs-CZ" sz="2400" b="1" u="sng" dirty="0">
                <a:latin typeface="Arial" panose="020B0604020202020204" pitchFamily="34" charset="0"/>
                <a:cs typeface="Arial" panose="020B0604020202020204" pitchFamily="34" charset="0"/>
              </a:rPr>
              <a:t> point:</a:t>
            </a:r>
            <a:r>
              <a:rPr lang="cs-CZ" sz="2400" dirty="0">
                <a:latin typeface="Arial" panose="020B0604020202020204" pitchFamily="34" charset="0"/>
                <a:cs typeface="Arial" panose="020B0604020202020204" pitchFamily="34" charset="0"/>
              </a:rPr>
              <a:t> </a:t>
            </a:r>
          </a:p>
          <a:p>
            <a:r>
              <a:rPr lang="cs-CZ" sz="2400" b="1" dirty="0">
                <a:solidFill>
                  <a:srgbClr val="FF0000"/>
                </a:solidFill>
                <a:latin typeface="Arial" panose="020B0604020202020204" pitchFamily="34" charset="0"/>
                <a:cs typeface="Arial" panose="020B0604020202020204" pitchFamily="34" charset="0"/>
              </a:rPr>
              <a:t>Planck </a:t>
            </a:r>
            <a:r>
              <a:rPr lang="cs-CZ" sz="2400" b="1" dirty="0" err="1">
                <a:solidFill>
                  <a:srgbClr val="FF0000"/>
                </a:solidFill>
                <a:latin typeface="Arial" panose="020B0604020202020204" pitchFamily="34" charset="0"/>
                <a:cs typeface="Arial" panose="020B0604020202020204" pitchFamily="34" charset="0"/>
              </a:rPr>
              <a:t>did</a:t>
            </a:r>
            <a:r>
              <a:rPr lang="cs-CZ" sz="2400" b="1" dirty="0">
                <a:solidFill>
                  <a:srgbClr val="FF0000"/>
                </a:solidFill>
                <a:latin typeface="Arial" panose="020B0604020202020204" pitchFamily="34" charset="0"/>
                <a:cs typeface="Arial" panose="020B0604020202020204" pitchFamily="34" charset="0"/>
              </a:rPr>
              <a:t> not </a:t>
            </a:r>
            <a:r>
              <a:rPr lang="cs-CZ" sz="2400" b="1" dirty="0" err="1">
                <a:solidFill>
                  <a:srgbClr val="FF0000"/>
                </a:solidFill>
                <a:latin typeface="Arial" panose="020B0604020202020204" pitchFamily="34" charset="0"/>
                <a:cs typeface="Arial" panose="020B0604020202020204" pitchFamily="34" charset="0"/>
              </a:rPr>
              <a:t>quantize</a:t>
            </a:r>
            <a:r>
              <a:rPr lang="cs-CZ" sz="2400" b="1" dirty="0">
                <a:solidFill>
                  <a:srgbClr val="FF0000"/>
                </a:solidFill>
                <a:latin typeface="Arial" panose="020B0604020202020204" pitchFamily="34" charset="0"/>
                <a:cs typeface="Arial" panose="020B0604020202020204" pitchFamily="34" charset="0"/>
              </a:rPr>
              <a:t> </a:t>
            </a:r>
            <a:r>
              <a:rPr lang="cs-CZ" sz="2400" b="1" dirty="0" err="1">
                <a:solidFill>
                  <a:srgbClr val="FF0000"/>
                </a:solidFill>
                <a:latin typeface="Arial" panose="020B0604020202020204" pitchFamily="34" charset="0"/>
                <a:cs typeface="Arial" panose="020B0604020202020204" pitchFamily="34" charset="0"/>
              </a:rPr>
              <a:t>electromagnetic</a:t>
            </a:r>
            <a:r>
              <a:rPr lang="cs-CZ" sz="2400" b="1" dirty="0">
                <a:solidFill>
                  <a:srgbClr val="FF0000"/>
                </a:solidFill>
                <a:latin typeface="Arial" panose="020B0604020202020204" pitchFamily="34" charset="0"/>
                <a:cs typeface="Arial" panose="020B0604020202020204" pitchFamily="34" charset="0"/>
              </a:rPr>
              <a:t> </a:t>
            </a:r>
            <a:r>
              <a:rPr lang="cs-CZ" sz="2400" b="1" dirty="0" err="1">
                <a:solidFill>
                  <a:srgbClr val="FF0000"/>
                </a:solidFill>
                <a:latin typeface="Arial" panose="020B0604020202020204" pitchFamily="34" charset="0"/>
                <a:cs typeface="Arial" panose="020B0604020202020204" pitchFamily="34" charset="0"/>
              </a:rPr>
              <a:t>radiation</a:t>
            </a:r>
            <a:r>
              <a:rPr lang="cs-CZ" sz="2400" b="1" dirty="0">
                <a:solidFill>
                  <a:srgbClr val="FF0000"/>
                </a:solidFill>
                <a:latin typeface="Arial" panose="020B0604020202020204" pitchFamily="34" charset="0"/>
                <a:cs typeface="Arial" panose="020B0604020202020204" pitchFamily="34" charset="0"/>
              </a:rPr>
              <a:t>,  </a:t>
            </a:r>
            <a:r>
              <a:rPr lang="cs-CZ" sz="2400" b="1" dirty="0" err="1">
                <a:solidFill>
                  <a:srgbClr val="FF0000"/>
                </a:solidFill>
                <a:latin typeface="Arial" panose="020B0604020202020204" pitchFamily="34" charset="0"/>
                <a:cs typeface="Arial" panose="020B0604020202020204" pitchFamily="34" charset="0"/>
              </a:rPr>
              <a:t>only</a:t>
            </a:r>
            <a:r>
              <a:rPr lang="cs-CZ" sz="2400" b="1" dirty="0">
                <a:solidFill>
                  <a:srgbClr val="FF0000"/>
                </a:solidFill>
                <a:latin typeface="Arial" panose="020B0604020202020204" pitchFamily="34" charset="0"/>
                <a:cs typeface="Arial" panose="020B0604020202020204" pitchFamily="34" charset="0"/>
              </a:rPr>
              <a:t> </a:t>
            </a:r>
          </a:p>
          <a:p>
            <a:r>
              <a:rPr lang="cs-CZ" sz="2400" b="1" dirty="0" err="1">
                <a:solidFill>
                  <a:srgbClr val="FF0000"/>
                </a:solidFill>
                <a:latin typeface="Arial" panose="020B0604020202020204" pitchFamily="34" charset="0"/>
                <a:cs typeface="Arial" panose="020B0604020202020204" pitchFamily="34" charset="0"/>
              </a:rPr>
              <a:t>the</a:t>
            </a:r>
            <a:r>
              <a:rPr lang="cs-CZ" sz="2400" b="1" dirty="0">
                <a:solidFill>
                  <a:srgbClr val="FF0000"/>
                </a:solidFill>
                <a:latin typeface="Arial" panose="020B0604020202020204" pitchFamily="34" charset="0"/>
                <a:cs typeface="Arial" panose="020B0604020202020204" pitchFamily="34" charset="0"/>
              </a:rPr>
              <a:t> </a:t>
            </a:r>
            <a:r>
              <a:rPr lang="cs-CZ" sz="2400" b="1" dirty="0" err="1">
                <a:solidFill>
                  <a:srgbClr val="FF0000"/>
                </a:solidFill>
                <a:latin typeface="Arial" panose="020B0604020202020204" pitchFamily="34" charset="0"/>
                <a:cs typeface="Arial" panose="020B0604020202020204" pitchFamily="34" charset="0"/>
              </a:rPr>
              <a:t>energy</a:t>
            </a:r>
            <a:r>
              <a:rPr lang="cs-CZ" sz="2400" b="1" dirty="0">
                <a:solidFill>
                  <a:srgbClr val="FF0000"/>
                </a:solidFill>
                <a:latin typeface="Arial" panose="020B0604020202020204" pitchFamily="34" charset="0"/>
                <a:cs typeface="Arial" panose="020B0604020202020204" pitchFamily="34" charset="0"/>
              </a:rPr>
              <a:t> </a:t>
            </a:r>
            <a:r>
              <a:rPr lang="cs-CZ" sz="2400" b="1" dirty="0" err="1">
                <a:solidFill>
                  <a:srgbClr val="FF0000"/>
                </a:solidFill>
                <a:latin typeface="Arial" panose="020B0604020202020204" pitchFamily="34" charset="0"/>
                <a:cs typeface="Arial" panose="020B0604020202020204" pitchFamily="34" charset="0"/>
              </a:rPr>
              <a:t>of</a:t>
            </a:r>
            <a:r>
              <a:rPr lang="cs-CZ" sz="2400" b="1" dirty="0">
                <a:solidFill>
                  <a:srgbClr val="FF0000"/>
                </a:solidFill>
                <a:latin typeface="Arial" panose="020B0604020202020204" pitchFamily="34" charset="0"/>
                <a:cs typeface="Arial" panose="020B0604020202020204" pitchFamily="34" charset="0"/>
              </a:rPr>
              <a:t> his </a:t>
            </a:r>
            <a:r>
              <a:rPr lang="cs-CZ" sz="2400" b="1" dirty="0" err="1">
                <a:solidFill>
                  <a:srgbClr val="FF0000"/>
                </a:solidFill>
                <a:latin typeface="Arial" panose="020B0604020202020204" pitchFamily="34" charset="0"/>
                <a:cs typeface="Arial" panose="020B0604020202020204" pitchFamily="34" charset="0"/>
              </a:rPr>
              <a:t>ocillators</a:t>
            </a:r>
            <a:r>
              <a:rPr lang="cs-CZ" sz="2400" b="1" dirty="0">
                <a:solidFill>
                  <a:srgbClr val="FF0000"/>
                </a:solidFill>
                <a:latin typeface="Arial" panose="020B0604020202020204" pitchFamily="34" charset="0"/>
                <a:cs typeface="Arial" panose="020B0604020202020204" pitchFamily="34" charset="0"/>
              </a:rPr>
              <a:t> and </a:t>
            </a:r>
            <a:r>
              <a:rPr lang="cs-CZ" sz="2400" b="1" dirty="0" err="1">
                <a:solidFill>
                  <a:srgbClr val="FF0000"/>
                </a:solidFill>
                <a:latin typeface="Arial" panose="020B0604020202020204" pitchFamily="34" charset="0"/>
                <a:cs typeface="Arial" panose="020B0604020202020204" pitchFamily="34" charset="0"/>
              </a:rPr>
              <a:t>even</a:t>
            </a:r>
            <a:r>
              <a:rPr lang="cs-CZ" sz="2400" b="1" dirty="0">
                <a:solidFill>
                  <a:srgbClr val="FF0000"/>
                </a:solidFill>
                <a:latin typeface="Arial" panose="020B0604020202020204" pitchFamily="34" charset="0"/>
                <a:cs typeface="Arial" panose="020B0604020202020204" pitchFamily="34" charset="0"/>
              </a:rPr>
              <a:t> </a:t>
            </a:r>
            <a:r>
              <a:rPr lang="cs-CZ" sz="2400" b="1" dirty="0" err="1">
                <a:solidFill>
                  <a:srgbClr val="FF0000"/>
                </a:solidFill>
                <a:latin typeface="Arial" panose="020B0604020202020204" pitchFamily="34" charset="0"/>
                <a:cs typeface="Arial" panose="020B0604020202020204" pitchFamily="34" charset="0"/>
              </a:rPr>
              <a:t>this</a:t>
            </a:r>
            <a:r>
              <a:rPr lang="cs-CZ" sz="2400" b="1" dirty="0">
                <a:solidFill>
                  <a:srgbClr val="FF0000"/>
                </a:solidFill>
                <a:latin typeface="Arial" panose="020B0604020202020204" pitchFamily="34" charset="0"/>
                <a:cs typeface="Arial" panose="020B0604020202020204" pitchFamily="34" charset="0"/>
              </a:rPr>
              <a:t> </a:t>
            </a:r>
            <a:r>
              <a:rPr lang="cs-CZ" sz="2400" b="1" dirty="0" err="1">
                <a:solidFill>
                  <a:srgbClr val="FF0000"/>
                </a:solidFill>
                <a:latin typeface="Arial" panose="020B0604020202020204" pitchFamily="34" charset="0"/>
                <a:cs typeface="Arial" panose="020B0604020202020204" pitchFamily="34" charset="0"/>
              </a:rPr>
              <a:t>assumption</a:t>
            </a:r>
            <a:r>
              <a:rPr lang="cs-CZ" sz="2400" b="1" dirty="0">
                <a:solidFill>
                  <a:srgbClr val="FF0000"/>
                </a:solidFill>
                <a:latin typeface="Arial" panose="020B0604020202020204" pitchFamily="34" charset="0"/>
                <a:cs typeface="Arial" panose="020B0604020202020204" pitchFamily="34" charset="0"/>
              </a:rPr>
              <a:t> he</a:t>
            </a:r>
          </a:p>
          <a:p>
            <a:r>
              <a:rPr lang="cs-CZ" sz="2400" b="1" dirty="0" err="1">
                <a:solidFill>
                  <a:srgbClr val="FF0000"/>
                </a:solidFill>
                <a:latin typeface="Arial" panose="020B0604020202020204" pitchFamily="34" charset="0"/>
                <a:cs typeface="Arial" panose="020B0604020202020204" pitchFamily="34" charset="0"/>
              </a:rPr>
              <a:t>used</a:t>
            </a:r>
            <a:r>
              <a:rPr lang="cs-CZ" sz="2400" b="1" dirty="0">
                <a:solidFill>
                  <a:srgbClr val="FF0000"/>
                </a:solidFill>
                <a:latin typeface="Arial" panose="020B0604020202020204" pitchFamily="34" charset="0"/>
                <a:cs typeface="Arial" panose="020B0604020202020204" pitchFamily="34" charset="0"/>
              </a:rPr>
              <a:t> in </a:t>
            </a:r>
            <a:r>
              <a:rPr lang="cs-CZ" sz="2400" b="1" dirty="0" err="1">
                <a:solidFill>
                  <a:srgbClr val="FF0000"/>
                </a:solidFill>
                <a:latin typeface="Arial" panose="020B0604020202020204" pitchFamily="34" charset="0"/>
                <a:cs typeface="Arial" panose="020B0604020202020204" pitchFamily="34" charset="0"/>
              </a:rPr>
              <a:t>fact</a:t>
            </a:r>
            <a:r>
              <a:rPr lang="cs-CZ" sz="2400" b="1" dirty="0">
                <a:solidFill>
                  <a:srgbClr val="FF0000"/>
                </a:solidFill>
                <a:latin typeface="Arial" panose="020B0604020202020204" pitchFamily="34" charset="0"/>
                <a:cs typeface="Arial" panose="020B0604020202020204" pitchFamily="34" charset="0"/>
              </a:rPr>
              <a:t> </a:t>
            </a:r>
            <a:r>
              <a:rPr lang="cs-CZ" sz="2400" b="1" dirty="0" err="1">
                <a:solidFill>
                  <a:srgbClr val="FF0000"/>
                </a:solidFill>
                <a:latin typeface="Arial" panose="020B0604020202020204" pitchFamily="34" charset="0"/>
                <a:cs typeface="Arial" panose="020B0604020202020204" pitchFamily="34" charset="0"/>
              </a:rPr>
              <a:t>only</a:t>
            </a:r>
            <a:r>
              <a:rPr lang="cs-CZ" sz="2400" b="1" dirty="0">
                <a:solidFill>
                  <a:srgbClr val="FF0000"/>
                </a:solidFill>
                <a:latin typeface="Arial" panose="020B0604020202020204" pitchFamily="34" charset="0"/>
                <a:cs typeface="Arial" panose="020B0604020202020204" pitchFamily="34" charset="0"/>
              </a:rPr>
              <a:t> to </a:t>
            </a:r>
            <a:r>
              <a:rPr lang="cs-CZ" sz="2400" b="1" dirty="0" err="1">
                <a:solidFill>
                  <a:srgbClr val="FF0000"/>
                </a:solidFill>
                <a:latin typeface="Arial" panose="020B0604020202020204" pitchFamily="34" charset="0"/>
                <a:cs typeface="Arial" panose="020B0604020202020204" pitchFamily="34" charset="0"/>
              </a:rPr>
              <a:t>calculate</a:t>
            </a:r>
            <a:r>
              <a:rPr lang="cs-CZ" sz="2400" b="1" dirty="0">
                <a:solidFill>
                  <a:srgbClr val="FF0000"/>
                </a:solidFill>
                <a:latin typeface="Arial" panose="020B0604020202020204" pitchFamily="34" charset="0"/>
                <a:cs typeface="Arial" panose="020B0604020202020204" pitchFamily="34" charset="0"/>
              </a:rPr>
              <a:t> </a:t>
            </a:r>
            <a:r>
              <a:rPr lang="cs-CZ" sz="2400" b="1" dirty="0" err="1">
                <a:solidFill>
                  <a:srgbClr val="FF0000"/>
                </a:solidFill>
                <a:latin typeface="Arial" panose="020B0604020202020204" pitchFamily="34" charset="0"/>
                <a:cs typeface="Arial" panose="020B0604020202020204" pitchFamily="34" charset="0"/>
              </a:rPr>
              <a:t>their</a:t>
            </a:r>
            <a:r>
              <a:rPr lang="cs-CZ" sz="2400" b="1" dirty="0">
                <a:solidFill>
                  <a:srgbClr val="FF0000"/>
                </a:solidFill>
                <a:latin typeface="Arial" panose="020B0604020202020204" pitchFamily="34" charset="0"/>
                <a:cs typeface="Arial" panose="020B0604020202020204" pitchFamily="34" charset="0"/>
              </a:rPr>
              <a:t> </a:t>
            </a:r>
            <a:r>
              <a:rPr lang="cs-CZ" sz="2400" b="1" dirty="0" err="1">
                <a:solidFill>
                  <a:srgbClr val="FF0000"/>
                </a:solidFill>
                <a:latin typeface="Arial" panose="020B0604020202020204" pitchFamily="34" charset="0"/>
                <a:cs typeface="Arial" panose="020B0604020202020204" pitchFamily="34" charset="0"/>
              </a:rPr>
              <a:t>entropy</a:t>
            </a:r>
            <a:r>
              <a:rPr lang="cs-CZ" sz="2400" b="1" dirty="0">
                <a:solidFill>
                  <a:srgbClr val="FF0000"/>
                </a:solidFill>
                <a:latin typeface="Arial" panose="020B0604020202020204" pitchFamily="34" charset="0"/>
                <a:cs typeface="Arial" panose="020B0604020202020204" pitchFamily="34" charset="0"/>
              </a:rPr>
              <a:t>.</a:t>
            </a:r>
            <a:endParaRPr lang="en-GB" sz="2400" b="1" dirty="0">
              <a:solidFill>
                <a:srgbClr val="FF0000"/>
              </a:solidFill>
              <a:latin typeface="Arial" panose="020B0604020202020204" pitchFamily="34" charset="0"/>
              <a:cs typeface="Arial" panose="020B0604020202020204" pitchFamily="34" charset="0"/>
            </a:endParaRPr>
          </a:p>
        </p:txBody>
      </p:sp>
      <p:sp>
        <p:nvSpPr>
          <p:cNvPr id="5" name="Zástupný symbol pro číslo snímku 4">
            <a:extLst>
              <a:ext uri="{FF2B5EF4-FFF2-40B4-BE49-F238E27FC236}">
                <a16:creationId xmlns:a16="http://schemas.microsoft.com/office/drawing/2014/main" id="{6719C9DC-4797-A2BB-7850-9B5C72A7423D}"/>
              </a:ext>
            </a:extLst>
          </p:cNvPr>
          <p:cNvSpPr>
            <a:spLocks noGrp="1"/>
          </p:cNvSpPr>
          <p:nvPr>
            <p:ph type="sldNum" sz="quarter" idx="12"/>
          </p:nvPr>
        </p:nvSpPr>
        <p:spPr/>
        <p:txBody>
          <a:bodyPr/>
          <a:lstStyle/>
          <a:p>
            <a:fld id="{E32C4829-0E20-40A4-81C2-06447E714AD2}" type="slidenum">
              <a:rPr lang="cs-CZ" smtClean="0"/>
              <a:t>63</a:t>
            </a:fld>
            <a:endParaRPr lang="cs-CZ"/>
          </a:p>
        </p:txBody>
      </p:sp>
      <p:sp>
        <p:nvSpPr>
          <p:cNvPr id="6" name="Zástupný symbol pro datum 5">
            <a:extLst>
              <a:ext uri="{FF2B5EF4-FFF2-40B4-BE49-F238E27FC236}">
                <a16:creationId xmlns:a16="http://schemas.microsoft.com/office/drawing/2014/main" id="{ACC7ECC3-0013-125D-48FC-325BFA48916C}"/>
              </a:ext>
            </a:extLst>
          </p:cNvPr>
          <p:cNvSpPr>
            <a:spLocks noGrp="1"/>
          </p:cNvSpPr>
          <p:nvPr>
            <p:ph type="dt" sz="half" idx="10"/>
          </p:nvPr>
        </p:nvSpPr>
        <p:spPr/>
        <p:txBody>
          <a:bodyPr/>
          <a:lstStyle/>
          <a:p>
            <a:r>
              <a:rPr lang="cs-CZ"/>
              <a:t>27.11.2024</a:t>
            </a:r>
          </a:p>
        </p:txBody>
      </p:sp>
      <p:sp>
        <p:nvSpPr>
          <p:cNvPr id="7" name="Zástupný symbol pro zápatí 6">
            <a:extLst>
              <a:ext uri="{FF2B5EF4-FFF2-40B4-BE49-F238E27FC236}">
                <a16:creationId xmlns:a16="http://schemas.microsoft.com/office/drawing/2014/main" id="{BE673239-3E62-456B-A8E1-72D69E275819}"/>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06720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2D312B3-A57C-C467-1113-04B518AB0681}"/>
              </a:ext>
            </a:extLst>
          </p:cNvPr>
          <p:cNvSpPr txBox="1"/>
          <p:nvPr/>
        </p:nvSpPr>
        <p:spPr>
          <a:xfrm>
            <a:off x="352387" y="1182459"/>
            <a:ext cx="8582101" cy="4708981"/>
          </a:xfrm>
          <a:prstGeom prst="rect">
            <a:avLst/>
          </a:prstGeom>
          <a:noFill/>
        </p:spPr>
        <p:txBody>
          <a:bodyPr wrap="square">
            <a:spAutoFit/>
          </a:bodyPr>
          <a:lstStyle/>
          <a:p>
            <a:r>
              <a:rPr lang="cs-CZ" sz="2000" dirty="0">
                <a:latin typeface="Arial" panose="020B0604020202020204" pitchFamily="34" charset="0"/>
                <a:cs typeface="Arial" panose="020B0604020202020204" pitchFamily="34" charset="0"/>
              </a:rPr>
              <a:t>„</a:t>
            </a:r>
            <a:r>
              <a:rPr lang="en-GB" sz="2000" i="1" dirty="0">
                <a:latin typeface="Arial" panose="020B0604020202020204" pitchFamily="34" charset="0"/>
                <a:cs typeface="Arial" panose="020B0604020202020204" pitchFamily="34" charset="0"/>
              </a:rPr>
              <a:t>As I began my university studies</a:t>
            </a:r>
            <a:r>
              <a:rPr lang="cs-CZ" sz="2000" i="1" dirty="0">
                <a:latin typeface="Arial" panose="020B0604020202020204" pitchFamily="34" charset="0"/>
                <a:cs typeface="Arial" panose="020B0604020202020204" pitchFamily="34" charset="0"/>
              </a:rPr>
              <a:t>,</a:t>
            </a:r>
            <a:r>
              <a:rPr lang="en-GB" sz="2000" i="1" dirty="0">
                <a:latin typeface="Arial" panose="020B0604020202020204" pitchFamily="34" charset="0"/>
                <a:cs typeface="Arial" panose="020B0604020202020204" pitchFamily="34" charset="0"/>
              </a:rPr>
              <a:t> </a:t>
            </a:r>
            <a:r>
              <a:rPr lang="en-GB" sz="2000" b="1" i="1" dirty="0">
                <a:solidFill>
                  <a:srgbClr val="0033CC"/>
                </a:solidFill>
                <a:latin typeface="Arial" panose="020B0604020202020204" pitchFamily="34" charset="0"/>
                <a:cs typeface="Arial" panose="020B0604020202020204" pitchFamily="34" charset="0"/>
              </a:rPr>
              <a:t>I asked my venerable teacher Philipp von Jolly for advice</a:t>
            </a:r>
            <a:r>
              <a:rPr lang="cs-CZ" sz="2000" b="1" i="1" dirty="0">
                <a:solidFill>
                  <a:srgbClr val="0033CC"/>
                </a:solidFill>
                <a:latin typeface="Arial" panose="020B0604020202020204" pitchFamily="34" charset="0"/>
                <a:cs typeface="Arial" panose="020B0604020202020204" pitchFamily="34" charset="0"/>
              </a:rPr>
              <a:t> </a:t>
            </a:r>
            <a:r>
              <a:rPr lang="en-GB" sz="2000" i="1" dirty="0">
                <a:latin typeface="Arial" panose="020B0604020202020204" pitchFamily="34" charset="0"/>
                <a:cs typeface="Arial" panose="020B0604020202020204" pitchFamily="34" charset="0"/>
              </a:rPr>
              <a:t>regarding the conditions and prospects of my chosen field of study. </a:t>
            </a:r>
            <a:endParaRPr lang="cs-CZ" sz="2000" i="1" dirty="0">
              <a:latin typeface="Arial" panose="020B0604020202020204" pitchFamily="34" charset="0"/>
              <a:cs typeface="Arial" panose="020B0604020202020204" pitchFamily="34" charset="0"/>
            </a:endParaRPr>
          </a:p>
          <a:p>
            <a:endParaRPr lang="cs-CZ" sz="1000" b="1" i="1" dirty="0">
              <a:solidFill>
                <a:srgbClr val="FF0000"/>
              </a:solidFill>
              <a:latin typeface="Arial" panose="020B0604020202020204" pitchFamily="34" charset="0"/>
              <a:cs typeface="Arial" panose="020B0604020202020204" pitchFamily="34" charset="0"/>
            </a:endParaRPr>
          </a:p>
          <a:p>
            <a:r>
              <a:rPr lang="en-GB" sz="2000" i="1" dirty="0">
                <a:latin typeface="Arial" panose="020B0604020202020204" pitchFamily="34" charset="0"/>
                <a:cs typeface="Arial" panose="020B0604020202020204" pitchFamily="34" charset="0"/>
              </a:rPr>
              <a:t>He described physics to me</a:t>
            </a:r>
            <a:r>
              <a:rPr lang="cs-CZ" sz="2000" i="1" dirty="0">
                <a:latin typeface="Arial" panose="020B0604020202020204" pitchFamily="34" charset="0"/>
                <a:cs typeface="Arial" panose="020B0604020202020204" pitchFamily="34" charset="0"/>
              </a:rPr>
              <a:t> </a:t>
            </a:r>
            <a:r>
              <a:rPr lang="en-GB" sz="2000" i="1" dirty="0">
                <a:latin typeface="Arial" panose="020B0604020202020204" pitchFamily="34" charset="0"/>
                <a:cs typeface="Arial" panose="020B0604020202020204" pitchFamily="34" charset="0"/>
              </a:rPr>
              <a:t>as a highly developed, nearly fully matured science, that through the crowning achievement</a:t>
            </a:r>
            <a:r>
              <a:rPr lang="cs-CZ" sz="2000" i="1" dirty="0">
                <a:latin typeface="Arial" panose="020B0604020202020204" pitchFamily="34" charset="0"/>
                <a:cs typeface="Arial" panose="020B0604020202020204" pitchFamily="34" charset="0"/>
              </a:rPr>
              <a:t> </a:t>
            </a:r>
            <a:r>
              <a:rPr lang="en-GB" sz="2000" i="1" dirty="0">
                <a:latin typeface="Arial" panose="020B0604020202020204" pitchFamily="34" charset="0"/>
                <a:cs typeface="Arial" panose="020B0604020202020204" pitchFamily="34" charset="0"/>
              </a:rPr>
              <a:t>of the discovery of the principle of conservation of energy </a:t>
            </a:r>
            <a:r>
              <a:rPr lang="en-GB" sz="2000" b="1" i="1" dirty="0">
                <a:solidFill>
                  <a:srgbClr val="FF0000"/>
                </a:solidFill>
                <a:latin typeface="Arial" panose="020B0604020202020204" pitchFamily="34" charset="0"/>
                <a:cs typeface="Arial" panose="020B0604020202020204" pitchFamily="34" charset="0"/>
              </a:rPr>
              <a:t>it will arguably soon take its final</a:t>
            </a:r>
            <a:r>
              <a:rPr lang="cs-CZ" sz="2000" b="1" i="1" dirty="0">
                <a:solidFill>
                  <a:srgbClr val="FF0000"/>
                </a:solidFill>
                <a:latin typeface="Arial" panose="020B0604020202020204" pitchFamily="34" charset="0"/>
                <a:cs typeface="Arial" panose="020B0604020202020204" pitchFamily="34" charset="0"/>
              </a:rPr>
              <a:t> </a:t>
            </a:r>
            <a:r>
              <a:rPr lang="en-GB" sz="2000" b="1" i="1" dirty="0">
                <a:solidFill>
                  <a:srgbClr val="FF0000"/>
                </a:solidFill>
                <a:latin typeface="Arial" panose="020B0604020202020204" pitchFamily="34" charset="0"/>
                <a:cs typeface="Arial" panose="020B0604020202020204" pitchFamily="34" charset="0"/>
              </a:rPr>
              <a:t>stable form. </a:t>
            </a:r>
            <a:endParaRPr lang="cs-CZ" sz="2000" b="1" i="1" dirty="0">
              <a:solidFill>
                <a:srgbClr val="FF0000"/>
              </a:solidFill>
              <a:latin typeface="Arial" panose="020B0604020202020204" pitchFamily="34" charset="0"/>
              <a:cs typeface="Arial" panose="020B0604020202020204" pitchFamily="34" charset="0"/>
            </a:endParaRPr>
          </a:p>
          <a:p>
            <a:endParaRPr lang="cs-CZ" sz="1000" i="1" dirty="0">
              <a:latin typeface="Arial" panose="020B0604020202020204" pitchFamily="34" charset="0"/>
              <a:cs typeface="Arial" panose="020B0604020202020204" pitchFamily="34" charset="0"/>
            </a:endParaRPr>
          </a:p>
          <a:p>
            <a:r>
              <a:rPr lang="en-GB" sz="2000" i="1" dirty="0">
                <a:latin typeface="Arial" panose="020B0604020202020204" pitchFamily="34" charset="0"/>
                <a:cs typeface="Arial" panose="020B0604020202020204" pitchFamily="34" charset="0"/>
              </a:rPr>
              <a:t>It may yet keep going in one corner or another, scrutinizing or putting in order</a:t>
            </a:r>
            <a:r>
              <a:rPr lang="cs-CZ" sz="2000" i="1" dirty="0">
                <a:latin typeface="Arial" panose="020B0604020202020204" pitchFamily="34" charset="0"/>
                <a:cs typeface="Arial" panose="020B0604020202020204" pitchFamily="34" charset="0"/>
              </a:rPr>
              <a:t> </a:t>
            </a:r>
            <a:r>
              <a:rPr lang="en-GB" sz="2000" i="1" dirty="0">
                <a:latin typeface="Arial" panose="020B0604020202020204" pitchFamily="34" charset="0"/>
                <a:cs typeface="Arial" panose="020B0604020202020204" pitchFamily="34" charset="0"/>
              </a:rPr>
              <a:t>a jot here and a tittle there, but </a:t>
            </a:r>
            <a:endParaRPr lang="cs-CZ" sz="2000" i="1" dirty="0">
              <a:latin typeface="Arial" panose="020B0604020202020204" pitchFamily="34" charset="0"/>
              <a:cs typeface="Arial" panose="020B0604020202020204" pitchFamily="34" charset="0"/>
            </a:endParaRPr>
          </a:p>
          <a:p>
            <a:endParaRPr lang="cs-CZ" sz="1000" b="1" i="1" dirty="0">
              <a:solidFill>
                <a:srgbClr val="FF0000"/>
              </a:solidFill>
              <a:latin typeface="Arial" panose="020B0604020202020204" pitchFamily="34" charset="0"/>
              <a:cs typeface="Arial" panose="020B0604020202020204" pitchFamily="34" charset="0"/>
            </a:endParaRPr>
          </a:p>
          <a:p>
            <a:r>
              <a:rPr lang="en-GB" sz="2000" b="1" i="1" dirty="0">
                <a:solidFill>
                  <a:srgbClr val="FF0000"/>
                </a:solidFill>
                <a:latin typeface="Arial" panose="020B0604020202020204" pitchFamily="34" charset="0"/>
                <a:cs typeface="Arial" panose="020B0604020202020204" pitchFamily="34" charset="0"/>
              </a:rPr>
              <a:t>the system as a whole is secured, and theoretical physics</a:t>
            </a:r>
            <a:r>
              <a:rPr lang="cs-CZ" sz="2000" b="1" i="1" dirty="0">
                <a:solidFill>
                  <a:srgbClr val="FF0000"/>
                </a:solidFill>
                <a:latin typeface="Arial" panose="020B0604020202020204" pitchFamily="34" charset="0"/>
                <a:cs typeface="Arial" panose="020B0604020202020204" pitchFamily="34" charset="0"/>
              </a:rPr>
              <a:t> </a:t>
            </a:r>
            <a:r>
              <a:rPr lang="en-GB" sz="2000" b="1" i="1" dirty="0">
                <a:solidFill>
                  <a:srgbClr val="FF0000"/>
                </a:solidFill>
                <a:latin typeface="Arial" panose="020B0604020202020204" pitchFamily="34" charset="0"/>
                <a:cs typeface="Arial" panose="020B0604020202020204" pitchFamily="34" charset="0"/>
              </a:rPr>
              <a:t>is noticeably approaching its completion to the same degree as geometry did centuries ago</a:t>
            </a:r>
            <a:r>
              <a:rPr lang="en-GB" sz="2000" i="1" dirty="0">
                <a:latin typeface="Arial" panose="020B0604020202020204" pitchFamily="34" charset="0"/>
                <a:cs typeface="Arial" panose="020B0604020202020204" pitchFamily="34" charset="0"/>
              </a:rPr>
              <a:t>.</a:t>
            </a:r>
            <a:r>
              <a:rPr lang="cs-CZ" sz="2000" i="1" dirty="0">
                <a:latin typeface="Arial" panose="020B0604020202020204" pitchFamily="34" charset="0"/>
                <a:cs typeface="Arial" panose="020B0604020202020204" pitchFamily="34" charset="0"/>
              </a:rPr>
              <a:t> </a:t>
            </a:r>
          </a:p>
          <a:p>
            <a:endParaRPr lang="cs-CZ" sz="1000" i="1" dirty="0">
              <a:latin typeface="Arial" panose="020B0604020202020204" pitchFamily="34" charset="0"/>
              <a:cs typeface="Arial" panose="020B0604020202020204" pitchFamily="34" charset="0"/>
            </a:endParaRPr>
          </a:p>
          <a:p>
            <a:r>
              <a:rPr lang="en-GB" sz="2000" b="1" i="1" dirty="0">
                <a:solidFill>
                  <a:srgbClr val="0033CC"/>
                </a:solidFill>
                <a:latin typeface="Arial" panose="020B0604020202020204" pitchFamily="34" charset="0"/>
                <a:cs typeface="Arial" panose="020B0604020202020204" pitchFamily="34" charset="0"/>
              </a:rPr>
              <a:t>That was the view fifty years ago of a respected physicist</a:t>
            </a:r>
            <a:r>
              <a:rPr lang="cs-CZ" sz="2000" b="1" i="1" dirty="0">
                <a:solidFill>
                  <a:srgbClr val="0033CC"/>
                </a:solidFill>
                <a:latin typeface="Arial" panose="020B0604020202020204" pitchFamily="34" charset="0"/>
                <a:cs typeface="Arial" panose="020B0604020202020204" pitchFamily="34" charset="0"/>
              </a:rPr>
              <a:t>.</a:t>
            </a:r>
            <a:endParaRPr lang="en-GB" sz="2000" i="1"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12FC6A9B-CEEE-E0BD-B139-C3039CF446C1}"/>
              </a:ext>
            </a:extLst>
          </p:cNvPr>
          <p:cNvSpPr txBox="1"/>
          <p:nvPr/>
        </p:nvSpPr>
        <p:spPr>
          <a:xfrm>
            <a:off x="409846" y="632717"/>
            <a:ext cx="8467183" cy="400110"/>
          </a:xfrm>
          <a:prstGeom prst="rect">
            <a:avLst/>
          </a:prstGeom>
          <a:noFill/>
        </p:spPr>
        <p:txBody>
          <a:bodyPr wrap="square">
            <a:spAutoFit/>
          </a:bodyPr>
          <a:lstStyle/>
          <a:p>
            <a:r>
              <a:rPr lang="cs-CZ" sz="2000" dirty="0">
                <a:latin typeface="Arial" panose="020B0604020202020204" pitchFamily="34" charset="0"/>
                <a:cs typeface="Arial" panose="020B0604020202020204" pitchFamily="34" charset="0"/>
              </a:rPr>
              <a:t>Max Planck on his </a:t>
            </a:r>
            <a:r>
              <a:rPr lang="cs-CZ" sz="2000" dirty="0" err="1">
                <a:latin typeface="Arial" panose="020B0604020202020204" pitchFamily="34" charset="0"/>
                <a:cs typeface="Arial" panose="020B0604020202020204" pitchFamily="34" charset="0"/>
              </a:rPr>
              <a:t>teacher‘s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view</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physics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Munich</a:t>
            </a:r>
            <a:r>
              <a:rPr lang="cs-CZ" sz="2000" dirty="0">
                <a:latin typeface="Arial" panose="020B0604020202020204" pitchFamily="34" charset="0"/>
                <a:cs typeface="Arial" panose="020B0604020202020204" pitchFamily="34" charset="0"/>
              </a:rPr>
              <a:t> University in 1878</a:t>
            </a:r>
            <a:r>
              <a:rPr lang="en-GB" sz="2000" dirty="0">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endParaRPr lang="en-GB" sz="2000" dirty="0">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A25A76D8-29E6-9BF5-9DAD-C747B06ADF33}"/>
              </a:ext>
            </a:extLst>
          </p:cNvPr>
          <p:cNvSpPr>
            <a:spLocks noGrp="1"/>
          </p:cNvSpPr>
          <p:nvPr>
            <p:ph type="sldNum" sz="quarter" idx="12"/>
          </p:nvPr>
        </p:nvSpPr>
        <p:spPr/>
        <p:txBody>
          <a:bodyPr/>
          <a:lstStyle/>
          <a:p>
            <a:fld id="{E32C4829-0E20-40A4-81C2-06447E714AD2}" type="slidenum">
              <a:rPr lang="cs-CZ" smtClean="0"/>
              <a:t>64</a:t>
            </a:fld>
            <a:endParaRPr lang="cs-CZ"/>
          </a:p>
        </p:txBody>
      </p:sp>
      <p:sp>
        <p:nvSpPr>
          <p:cNvPr id="4" name="Zástupný symbol pro datum 3">
            <a:extLst>
              <a:ext uri="{FF2B5EF4-FFF2-40B4-BE49-F238E27FC236}">
                <a16:creationId xmlns:a16="http://schemas.microsoft.com/office/drawing/2014/main" id="{FD9F3157-A5C0-B0E5-B5CF-00F35D68D553}"/>
              </a:ext>
            </a:extLst>
          </p:cNvPr>
          <p:cNvSpPr>
            <a:spLocks noGrp="1"/>
          </p:cNvSpPr>
          <p:nvPr>
            <p:ph type="dt" sz="half" idx="10"/>
          </p:nvPr>
        </p:nvSpPr>
        <p:spPr/>
        <p:txBody>
          <a:bodyPr/>
          <a:lstStyle/>
          <a:p>
            <a:r>
              <a:rPr lang="cs-CZ"/>
              <a:t>27.11.2024</a:t>
            </a:r>
          </a:p>
        </p:txBody>
      </p:sp>
      <p:sp>
        <p:nvSpPr>
          <p:cNvPr id="6" name="Zástupný symbol pro zápatí 5">
            <a:extLst>
              <a:ext uri="{FF2B5EF4-FFF2-40B4-BE49-F238E27FC236}">
                <a16:creationId xmlns:a16="http://schemas.microsoft.com/office/drawing/2014/main" id="{C90F3B7F-D025-171F-0171-C1EDBFC0B908}"/>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93546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1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89A590F-8DC2-BA1B-F7A6-33CD693E8727}"/>
              </a:ext>
            </a:extLst>
          </p:cNvPr>
          <p:cNvSpPr txBox="1"/>
          <p:nvPr/>
        </p:nvSpPr>
        <p:spPr>
          <a:xfrm>
            <a:off x="1906853" y="0"/>
            <a:ext cx="5564459" cy="461665"/>
          </a:xfrm>
          <a:prstGeom prst="rect">
            <a:avLst/>
          </a:prstGeom>
          <a:noFill/>
        </p:spPr>
        <p:txBody>
          <a:bodyPr wrap="square">
            <a:spAutoFit/>
          </a:bodyPr>
          <a:lstStyle/>
          <a:p>
            <a:r>
              <a:rPr lang="cs-CZ" sz="2400" b="1" dirty="0" err="1">
                <a:solidFill>
                  <a:srgbClr val="0033CC"/>
                </a:solidFill>
                <a:latin typeface="Arial" panose="020B0604020202020204" pitchFamily="34" charset="0"/>
                <a:cs typeface="Arial" panose="020B0604020202020204" pitchFamily="34" charset="0"/>
              </a:rPr>
              <a:t>Fairy-tale</a:t>
            </a:r>
            <a:r>
              <a:rPr lang="cs-CZ" sz="2400" b="1" dirty="0">
                <a:solidFill>
                  <a:srgbClr val="0033CC"/>
                </a:solidFill>
                <a:latin typeface="Arial" panose="020B0604020202020204" pitchFamily="34" charset="0"/>
                <a:cs typeface="Arial" panose="020B0604020202020204" pitchFamily="34" charset="0"/>
              </a:rPr>
              <a:t>  in Wikipedia - Planck </a:t>
            </a:r>
            <a:r>
              <a:rPr lang="cs-CZ" sz="2400" b="1" dirty="0" err="1">
                <a:solidFill>
                  <a:srgbClr val="0033CC"/>
                </a:solidFill>
                <a:latin typeface="Arial" panose="020B0604020202020204" pitchFamily="34" charset="0"/>
                <a:cs typeface="Arial" panose="020B0604020202020204" pitchFamily="34" charset="0"/>
              </a:rPr>
              <a:t>law</a:t>
            </a:r>
            <a:r>
              <a:rPr lang="cs-CZ" sz="2400" b="1" dirty="0">
                <a:solidFill>
                  <a:srgbClr val="0033CC"/>
                </a:solidFill>
                <a:latin typeface="Arial" panose="020B0604020202020204" pitchFamily="34" charset="0"/>
                <a:cs typeface="Arial" panose="020B0604020202020204" pitchFamily="34" charset="0"/>
              </a:rPr>
              <a:t> </a:t>
            </a:r>
          </a:p>
        </p:txBody>
      </p:sp>
      <p:sp>
        <p:nvSpPr>
          <p:cNvPr id="5" name="TextovéPole 4">
            <a:extLst>
              <a:ext uri="{FF2B5EF4-FFF2-40B4-BE49-F238E27FC236}">
                <a16:creationId xmlns:a16="http://schemas.microsoft.com/office/drawing/2014/main" id="{84858541-C403-7C04-E69E-2AFB7B951125}"/>
              </a:ext>
            </a:extLst>
          </p:cNvPr>
          <p:cNvSpPr txBox="1"/>
          <p:nvPr/>
        </p:nvSpPr>
        <p:spPr>
          <a:xfrm>
            <a:off x="216011" y="461665"/>
            <a:ext cx="8419171" cy="4247317"/>
          </a:xfrm>
          <a:prstGeom prst="rect">
            <a:avLst/>
          </a:prstGeom>
          <a:noFill/>
        </p:spPr>
        <p:txBody>
          <a:bodyPr wrap="square">
            <a:spAutoFit/>
          </a:bodyPr>
          <a:lstStyle/>
          <a:p>
            <a:r>
              <a:rPr lang="en-US" sz="2000" i="1" dirty="0">
                <a:latin typeface="Arial" panose="020B0604020202020204" pitchFamily="34" charset="0"/>
                <a:cs typeface="Arial" panose="020B0604020202020204" pitchFamily="34" charset="0"/>
              </a:rPr>
              <a:t>At the end of the 19th century, </a:t>
            </a:r>
            <a:r>
              <a:rPr lang="en-US" sz="2000" b="1" i="1" dirty="0">
                <a:solidFill>
                  <a:srgbClr val="0033CC"/>
                </a:solidFill>
                <a:latin typeface="Arial" panose="020B0604020202020204" pitchFamily="34" charset="0"/>
                <a:cs typeface="Arial" panose="020B0604020202020204" pitchFamily="34" charset="0"/>
              </a:rPr>
              <a:t>physicists were unable to explain why the observed spectrum of black-body radiation</a:t>
            </a:r>
            <a:r>
              <a:rPr lang="en-US" sz="2000" i="1" dirty="0">
                <a:solidFill>
                  <a:srgbClr val="0033CC"/>
                </a:solidFill>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which by then had been accurately measured, </a:t>
            </a:r>
            <a:r>
              <a:rPr lang="en-US" sz="2000" b="1" i="1" dirty="0">
                <a:solidFill>
                  <a:srgbClr val="FF0000"/>
                </a:solidFill>
                <a:latin typeface="Arial" panose="020B0604020202020204" pitchFamily="34" charset="0"/>
                <a:cs typeface="Arial" panose="020B0604020202020204" pitchFamily="34" charset="0"/>
              </a:rPr>
              <a:t>diverged significantly at higher frequencies from that predicted by existing theories</a:t>
            </a:r>
            <a:r>
              <a:rPr lang="en-US" sz="2000" i="1" dirty="0">
                <a:latin typeface="Arial" panose="020B0604020202020204" pitchFamily="34" charset="0"/>
                <a:cs typeface="Arial" panose="020B0604020202020204" pitchFamily="34" charset="0"/>
              </a:rPr>
              <a:t>. </a:t>
            </a:r>
            <a:endParaRPr lang="cs-CZ" sz="2000" i="1" dirty="0">
              <a:latin typeface="Arial" panose="020B0604020202020204" pitchFamily="34" charset="0"/>
              <a:cs typeface="Arial" panose="020B0604020202020204" pitchFamily="34" charset="0"/>
            </a:endParaRPr>
          </a:p>
          <a:p>
            <a:endParaRPr lang="cs-CZ" sz="1000" i="1" dirty="0">
              <a:latin typeface="Arial" panose="020B0604020202020204" pitchFamily="34" charset="0"/>
              <a:cs typeface="Arial" panose="020B0604020202020204" pitchFamily="34" charset="0"/>
            </a:endParaRPr>
          </a:p>
          <a:p>
            <a:r>
              <a:rPr lang="cs-CZ" sz="2000" dirty="0" err="1">
                <a:latin typeface="Arial" panose="020B0604020202020204" pitchFamily="34" charset="0"/>
                <a:cs typeface="Arial" panose="020B0604020202020204" pitchFamily="34" charset="0"/>
              </a:rPr>
              <a:t>Facts</a:t>
            </a:r>
            <a:r>
              <a:rPr lang="cs-CZ" sz="2000" dirty="0">
                <a:latin typeface="Arial" panose="020B0604020202020204" pitchFamily="34" charset="0"/>
                <a:cs typeface="Arial" panose="020B0604020202020204" pitchFamily="34" charset="0"/>
              </a:rPr>
              <a:t>:</a:t>
            </a:r>
          </a:p>
          <a:p>
            <a:pPr marL="177800" indent="-177800">
              <a:buFont typeface="Wingdings" panose="05000000000000000000" pitchFamily="2" charset="2"/>
              <a:buChar char="§"/>
            </a:pPr>
            <a:r>
              <a:rPr lang="en-GB" sz="2000" dirty="0">
                <a:latin typeface="Arial" panose="020B0604020202020204" pitchFamily="34" charset="0"/>
                <a:cs typeface="Arial" panose="020B0604020202020204" pitchFamily="34" charset="0"/>
              </a:rPr>
              <a:t>Until the </a:t>
            </a:r>
            <a:r>
              <a:rPr lang="cs-CZ" sz="2000" dirty="0">
                <a:latin typeface="Arial" panose="020B0604020202020204" pitchFamily="34" charset="0"/>
                <a:cs typeface="Arial" panose="020B0604020202020204" pitchFamily="34" charset="0"/>
              </a:rPr>
              <a:t>very </a:t>
            </a:r>
            <a:r>
              <a:rPr lang="en-GB" sz="2000" dirty="0">
                <a:latin typeface="Arial" panose="020B0604020202020204" pitchFamily="34" charset="0"/>
                <a:cs typeface="Arial" panose="020B0604020202020204" pitchFamily="34" charset="0"/>
              </a:rPr>
              <a:t>end of 19th. century </a:t>
            </a:r>
            <a:r>
              <a:rPr lang="en-GB" sz="2000" b="1" dirty="0">
                <a:solidFill>
                  <a:srgbClr val="FF0000"/>
                </a:solidFill>
                <a:latin typeface="Arial" panose="020B0604020202020204" pitchFamily="34" charset="0"/>
                <a:cs typeface="Arial" panose="020B0604020202020204" pitchFamily="34" charset="0"/>
              </a:rPr>
              <a:t>the Wien law </a:t>
            </a:r>
            <a:r>
              <a:rPr lang="cs-CZ" sz="2000" b="1" dirty="0" err="1">
                <a:solidFill>
                  <a:srgbClr val="FF0000"/>
                </a:solidFill>
                <a:latin typeface="Arial" panose="020B0604020202020204" pitchFamily="34" charset="0"/>
                <a:cs typeface="Arial" panose="020B0604020202020204" pitchFamily="34" charset="0"/>
              </a:rPr>
              <a:t>was</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the</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only</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theoretical</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prediction</a:t>
            </a:r>
            <a:r>
              <a:rPr lang="cs-CZ" sz="2000" b="1" dirty="0">
                <a:solidFill>
                  <a:srgbClr val="FF0000"/>
                </a:solidFill>
                <a:latin typeface="Arial" panose="020B0604020202020204" pitchFamily="34" charset="0"/>
                <a:cs typeface="Arial" panose="020B0604020202020204" pitchFamily="34" charset="0"/>
              </a:rPr>
              <a:t> and </a:t>
            </a:r>
            <a:r>
              <a:rPr lang="cs-CZ" sz="2000" b="1" dirty="0" err="1">
                <a:solidFill>
                  <a:srgbClr val="FF0000"/>
                </a:solidFill>
                <a:latin typeface="Arial" panose="020B0604020202020204" pitchFamily="34" charset="0"/>
                <a:cs typeface="Arial" panose="020B0604020202020204" pitchFamily="34" charset="0"/>
              </a:rPr>
              <a:t>it</a:t>
            </a:r>
            <a:r>
              <a:rPr lang="cs-CZ" sz="2000" b="1" dirty="0">
                <a:solidFill>
                  <a:srgbClr val="FF0000"/>
                </a:solidFill>
                <a:latin typeface="Arial" panose="020B0604020202020204" pitchFamily="34" charset="0"/>
                <a:cs typeface="Arial" panose="020B0604020202020204" pitchFamily="34" charset="0"/>
              </a:rPr>
              <a:t> </a:t>
            </a:r>
            <a:r>
              <a:rPr lang="en-GB" sz="2000" b="1" dirty="0">
                <a:solidFill>
                  <a:srgbClr val="FF0000"/>
                </a:solidFill>
                <a:latin typeface="Arial" panose="020B0604020202020204" pitchFamily="34" charset="0"/>
                <a:cs typeface="Arial" panose="020B0604020202020204" pitchFamily="34" charset="0"/>
              </a:rPr>
              <a:t>agreed with all data</a:t>
            </a:r>
            <a:r>
              <a:rPr lang="en-GB"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pPr marL="177800" indent="-177800">
              <a:buFont typeface="Wingdings" panose="05000000000000000000" pitchFamily="2" charset="2"/>
              <a:buChar char="§"/>
            </a:pPr>
            <a:r>
              <a:rPr lang="cs-CZ" sz="2000" dirty="0">
                <a:latin typeface="Arial" panose="020B0604020202020204" pitchFamily="34" charset="0"/>
                <a:cs typeface="Arial" panose="020B0604020202020204" pitchFamily="34" charset="0"/>
              </a:rPr>
              <a:t>In June 1900 </a:t>
            </a:r>
            <a:r>
              <a:rPr lang="cs-CZ" sz="2000" b="1" dirty="0" err="1">
                <a:solidFill>
                  <a:srgbClr val="FF0000"/>
                </a:solidFill>
                <a:latin typeface="Arial" panose="020B0604020202020204" pitchFamily="34" charset="0"/>
                <a:cs typeface="Arial" panose="020B0604020202020204" pitchFamily="34" charset="0"/>
              </a:rPr>
              <a:t>Rayleigh</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suggested</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its</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modification</a:t>
            </a:r>
            <a:r>
              <a:rPr lang="cs-CZ" sz="2000" b="1" dirty="0">
                <a:solidFill>
                  <a:srgbClr val="FF0000"/>
                </a:solidFill>
                <a:latin typeface="Arial" panose="020B0604020202020204" pitchFamily="34" charset="0"/>
                <a:cs typeface="Arial" panose="020B0604020202020204" pitchFamily="34" charset="0"/>
              </a:rPr>
              <a:t> but </a:t>
            </a:r>
            <a:r>
              <a:rPr lang="cs-CZ" sz="2000" b="1" dirty="0" err="1">
                <a:solidFill>
                  <a:srgbClr val="FF0000"/>
                </a:solidFill>
                <a:latin typeface="Arial" panose="020B0604020202020204" pitchFamily="34" charset="0"/>
                <a:cs typeface="Arial" panose="020B0604020202020204" pitchFamily="34" charset="0"/>
              </a:rPr>
              <a:t>only</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at</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large</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waveelength</a:t>
            </a:r>
            <a:endParaRPr lang="cs-CZ" sz="2000" b="1" dirty="0">
              <a:solidFill>
                <a:srgbClr val="FF0000"/>
              </a:solidFill>
              <a:latin typeface="Arial" panose="020B0604020202020204" pitchFamily="34" charset="0"/>
              <a:cs typeface="Arial" panose="020B0604020202020204" pitchFamily="34" charset="0"/>
            </a:endParaRPr>
          </a:p>
          <a:p>
            <a:pPr marL="177800" indent="-177800">
              <a:buFont typeface="Wingdings" panose="05000000000000000000" pitchFamily="2" charset="2"/>
              <a:buChar char="§"/>
            </a:pPr>
            <a:r>
              <a:rPr lang="en-GB" sz="2000" b="1" dirty="0">
                <a:solidFill>
                  <a:srgbClr val="FF0000"/>
                </a:solidFill>
                <a:latin typeface="Arial" panose="020B0604020202020204" pitchFamily="34" charset="0"/>
                <a:cs typeface="Arial" panose="020B0604020202020204" pitchFamily="34" charset="0"/>
              </a:rPr>
              <a:t>The Rayleigh-Jeans formula </a:t>
            </a:r>
            <a:r>
              <a:rPr lang="en-GB" sz="2000" dirty="0">
                <a:latin typeface="Arial" panose="020B0604020202020204" pitchFamily="34" charset="0"/>
                <a:cs typeface="Arial" panose="020B0604020202020204" pitchFamily="34" charset="0"/>
              </a:rPr>
              <a:t>appeared first in 1905</a:t>
            </a:r>
            <a:r>
              <a:rPr lang="cs-CZ" sz="2000" dirty="0">
                <a:latin typeface="Arial" panose="020B0604020202020204" pitchFamily="34" charset="0"/>
                <a:cs typeface="Arial" panose="020B0604020202020204" pitchFamily="34" charset="0"/>
              </a:rPr>
              <a:t> and </a:t>
            </a:r>
            <a:r>
              <a:rPr lang="cs-CZ" sz="2000" dirty="0" err="1">
                <a:latin typeface="Arial" panose="020B0604020202020204" pitchFamily="34" charset="0"/>
                <a:cs typeface="Arial" panose="020B0604020202020204" pitchFamily="34" charset="0"/>
              </a:rPr>
              <a:t>was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formulated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also</a:t>
            </a:r>
            <a:r>
              <a:rPr lang="cs-CZ" sz="2000" dirty="0">
                <a:latin typeface="Arial" panose="020B0604020202020204" pitchFamily="34" charset="0"/>
                <a:cs typeface="Arial" panose="020B0604020202020204" pitchFamily="34" charset="0"/>
              </a:rPr>
              <a:t> by Einstein in his seminal1905 </a:t>
            </a:r>
            <a:r>
              <a:rPr lang="cs-CZ" sz="2000" dirty="0" err="1">
                <a:latin typeface="Arial" panose="020B0604020202020204" pitchFamily="34" charset="0"/>
                <a:cs typeface="Arial" panose="020B0604020202020204" pitchFamily="34" charset="0"/>
              </a:rPr>
              <a:t>paper</a:t>
            </a:r>
            <a:r>
              <a:rPr lang="cs-CZ" sz="2000" dirty="0">
                <a:latin typeface="Arial" panose="020B0604020202020204" pitchFamily="34" charset="0"/>
                <a:cs typeface="Arial" panose="020B0604020202020204" pitchFamily="34" charset="0"/>
              </a:rPr>
              <a:t>.</a:t>
            </a:r>
          </a:p>
          <a:p>
            <a:pPr marL="177800" indent="-177800">
              <a:buFont typeface="Wingdings" panose="05000000000000000000" pitchFamily="2" charset="2"/>
              <a:buChar char="§"/>
            </a:pPr>
            <a:r>
              <a:rPr lang="cs-CZ" sz="2000" dirty="0">
                <a:latin typeface="Arial" panose="020B0604020202020204" pitchFamily="34" charset="0"/>
                <a:cs typeface="Arial" panose="020B0604020202020204" pitchFamily="34" charset="0"/>
              </a:rPr>
              <a:t>T</a:t>
            </a:r>
            <a:r>
              <a:rPr lang="en-GB" sz="2000" dirty="0">
                <a:latin typeface="Arial" panose="020B0604020202020204" pitchFamily="34" charset="0"/>
                <a:cs typeface="Arial" panose="020B0604020202020204" pitchFamily="34" charset="0"/>
              </a:rPr>
              <a:t>he so called </a:t>
            </a:r>
            <a:r>
              <a:rPr lang="en-GB" sz="2000" b="1" dirty="0">
                <a:solidFill>
                  <a:srgbClr val="FF0000"/>
                </a:solidFill>
                <a:latin typeface="Arial" panose="020B0604020202020204" pitchFamily="34" charset="0"/>
                <a:cs typeface="Arial" panose="020B0604020202020204" pitchFamily="34" charset="0"/>
              </a:rPr>
              <a:t>„ultraviolet catastrophe“ </a:t>
            </a:r>
            <a:r>
              <a:rPr lang="en-GB" sz="2000" dirty="0">
                <a:latin typeface="Arial" panose="020B0604020202020204" pitchFamily="34" charset="0"/>
                <a:cs typeface="Arial" panose="020B0604020202020204" pitchFamily="34" charset="0"/>
              </a:rPr>
              <a:t>was form</a:t>
            </a:r>
            <a:r>
              <a:rPr lang="cs-CZ" sz="2000" dirty="0">
                <a:latin typeface="Arial" panose="020B0604020202020204" pitchFamily="34" charset="0"/>
                <a:cs typeface="Arial" panose="020B0604020202020204" pitchFamily="34" charset="0"/>
              </a:rPr>
              <a:t>u</a:t>
            </a:r>
            <a:r>
              <a:rPr lang="en-GB" sz="2000" dirty="0" err="1">
                <a:latin typeface="Arial" panose="020B0604020202020204" pitchFamily="34" charset="0"/>
                <a:cs typeface="Arial" panose="020B0604020202020204" pitchFamily="34" charset="0"/>
              </a:rPr>
              <a:t>lated</a:t>
            </a:r>
            <a:r>
              <a:rPr lang="en-GB" sz="2000" dirty="0">
                <a:latin typeface="Arial" panose="020B0604020202020204" pitchFamily="34" charset="0"/>
                <a:cs typeface="Arial" panose="020B0604020202020204" pitchFamily="34" charset="0"/>
              </a:rPr>
              <a:t> by </a:t>
            </a:r>
            <a:r>
              <a:rPr lang="en-GB" sz="2000" dirty="0" err="1">
                <a:latin typeface="Arial" panose="020B0604020202020204" pitchFamily="34" charset="0"/>
                <a:cs typeface="Arial" panose="020B0604020202020204" pitchFamily="34" charset="0"/>
              </a:rPr>
              <a:t>Ehrenfest</a:t>
            </a:r>
            <a:r>
              <a:rPr lang="en-GB" sz="2000" dirty="0">
                <a:latin typeface="Arial" panose="020B0604020202020204" pitchFamily="34" charset="0"/>
                <a:cs typeface="Arial" panose="020B0604020202020204" pitchFamily="34" charset="0"/>
              </a:rPr>
              <a:t> only in 1911.</a:t>
            </a:r>
            <a:endParaRPr lang="cs-CZ" sz="2000" dirty="0">
              <a:latin typeface="Arial" panose="020B0604020202020204" pitchFamily="34" charset="0"/>
              <a:cs typeface="Arial" panose="020B0604020202020204" pitchFamily="34" charset="0"/>
            </a:endParaRPr>
          </a:p>
        </p:txBody>
      </p:sp>
      <p:sp>
        <p:nvSpPr>
          <p:cNvPr id="2" name="TextovéPole 1">
            <a:extLst>
              <a:ext uri="{FF2B5EF4-FFF2-40B4-BE49-F238E27FC236}">
                <a16:creationId xmlns:a16="http://schemas.microsoft.com/office/drawing/2014/main" id="{323C541A-7D2B-6778-22A9-810434266FF8}"/>
              </a:ext>
            </a:extLst>
          </p:cNvPr>
          <p:cNvSpPr txBox="1"/>
          <p:nvPr/>
        </p:nvSpPr>
        <p:spPr>
          <a:xfrm>
            <a:off x="361674" y="4708982"/>
            <a:ext cx="8417689" cy="1569660"/>
          </a:xfrm>
          <a:prstGeom prst="rect">
            <a:avLst/>
          </a:prstGeom>
          <a:noFill/>
        </p:spPr>
        <p:txBody>
          <a:bodyPr wrap="none" rtlCol="0">
            <a:spAutoFit/>
          </a:bodyPr>
          <a:lstStyle/>
          <a:p>
            <a:r>
              <a:rPr lang="cs-CZ" sz="2400" b="1" u="sng" dirty="0" err="1">
                <a:latin typeface="Arial" panose="020B0604020202020204" pitchFamily="34" charset="0"/>
                <a:cs typeface="Arial" panose="020B0604020202020204" pitchFamily="34" charset="0"/>
              </a:rPr>
              <a:t>Key</a:t>
            </a:r>
            <a:r>
              <a:rPr lang="cs-CZ" sz="2400" b="1" u="sng" dirty="0">
                <a:latin typeface="Arial" panose="020B0604020202020204" pitchFamily="34" charset="0"/>
                <a:cs typeface="Arial" panose="020B0604020202020204" pitchFamily="34" charset="0"/>
              </a:rPr>
              <a:t> point:</a:t>
            </a:r>
            <a:r>
              <a:rPr lang="cs-CZ" sz="2400" dirty="0">
                <a:latin typeface="Arial" panose="020B0604020202020204" pitchFamily="34" charset="0"/>
                <a:cs typeface="Arial" panose="020B0604020202020204" pitchFamily="34" charset="0"/>
              </a:rPr>
              <a:t> </a:t>
            </a:r>
          </a:p>
          <a:p>
            <a:r>
              <a:rPr lang="cs-CZ" sz="2400" b="1" dirty="0">
                <a:solidFill>
                  <a:srgbClr val="0033CC"/>
                </a:solidFill>
                <a:latin typeface="Arial" panose="020B0604020202020204" pitchFamily="34" charset="0"/>
                <a:cs typeface="Arial" panose="020B0604020202020204" pitchFamily="34" charset="0"/>
              </a:rPr>
              <a:t>Planck </a:t>
            </a:r>
            <a:r>
              <a:rPr lang="cs-CZ" sz="2400" b="1" dirty="0" err="1">
                <a:solidFill>
                  <a:srgbClr val="0033CC"/>
                </a:solidFill>
                <a:latin typeface="Arial" panose="020B0604020202020204" pitchFamily="34" charset="0"/>
                <a:cs typeface="Arial" panose="020B0604020202020204" pitchFamily="34" charset="0"/>
              </a:rPr>
              <a:t>did</a:t>
            </a:r>
            <a:r>
              <a:rPr lang="cs-CZ" sz="2400" b="1" dirty="0">
                <a:solidFill>
                  <a:srgbClr val="0033CC"/>
                </a:solidFill>
                <a:latin typeface="Arial" panose="020B0604020202020204" pitchFamily="34" charset="0"/>
                <a:cs typeface="Arial" panose="020B0604020202020204" pitchFamily="34" charset="0"/>
              </a:rPr>
              <a:t> not </a:t>
            </a:r>
            <a:r>
              <a:rPr lang="cs-CZ" sz="2400" b="1" dirty="0" err="1">
                <a:solidFill>
                  <a:srgbClr val="0033CC"/>
                </a:solidFill>
                <a:latin typeface="Arial" panose="020B0604020202020204" pitchFamily="34" charset="0"/>
                <a:cs typeface="Arial" panose="020B0604020202020204" pitchFamily="34" charset="0"/>
              </a:rPr>
              <a:t>quantize</a:t>
            </a:r>
            <a:r>
              <a:rPr lang="cs-CZ" sz="2400" b="1" dirty="0">
                <a:solidFill>
                  <a:srgbClr val="0033CC"/>
                </a:solidFill>
                <a:latin typeface="Arial" panose="020B0604020202020204" pitchFamily="34" charset="0"/>
                <a:cs typeface="Arial" panose="020B0604020202020204" pitchFamily="34" charset="0"/>
              </a:rPr>
              <a:t> </a:t>
            </a:r>
            <a:r>
              <a:rPr lang="cs-CZ" sz="2400" b="1" dirty="0" err="1">
                <a:solidFill>
                  <a:srgbClr val="0033CC"/>
                </a:solidFill>
                <a:latin typeface="Arial" panose="020B0604020202020204" pitchFamily="34" charset="0"/>
                <a:cs typeface="Arial" panose="020B0604020202020204" pitchFamily="34" charset="0"/>
              </a:rPr>
              <a:t>electromagnetic</a:t>
            </a:r>
            <a:r>
              <a:rPr lang="cs-CZ" sz="2400" b="1" dirty="0">
                <a:solidFill>
                  <a:srgbClr val="0033CC"/>
                </a:solidFill>
                <a:latin typeface="Arial" panose="020B0604020202020204" pitchFamily="34" charset="0"/>
                <a:cs typeface="Arial" panose="020B0604020202020204" pitchFamily="34" charset="0"/>
              </a:rPr>
              <a:t> </a:t>
            </a:r>
            <a:r>
              <a:rPr lang="cs-CZ" sz="2400" b="1" dirty="0" err="1">
                <a:solidFill>
                  <a:srgbClr val="0033CC"/>
                </a:solidFill>
                <a:latin typeface="Arial" panose="020B0604020202020204" pitchFamily="34" charset="0"/>
                <a:cs typeface="Arial" panose="020B0604020202020204" pitchFamily="34" charset="0"/>
              </a:rPr>
              <a:t>radiation</a:t>
            </a:r>
            <a:r>
              <a:rPr lang="cs-CZ" sz="2400" b="1" dirty="0">
                <a:solidFill>
                  <a:srgbClr val="0033CC"/>
                </a:solidFill>
                <a:latin typeface="Arial" panose="020B0604020202020204" pitchFamily="34" charset="0"/>
                <a:cs typeface="Arial" panose="020B0604020202020204" pitchFamily="34" charset="0"/>
              </a:rPr>
              <a:t>,  </a:t>
            </a:r>
            <a:r>
              <a:rPr lang="cs-CZ" sz="2400" b="1" dirty="0" err="1">
                <a:solidFill>
                  <a:srgbClr val="0033CC"/>
                </a:solidFill>
                <a:latin typeface="Arial" panose="020B0604020202020204" pitchFamily="34" charset="0"/>
                <a:cs typeface="Arial" panose="020B0604020202020204" pitchFamily="34" charset="0"/>
              </a:rPr>
              <a:t>only</a:t>
            </a:r>
            <a:r>
              <a:rPr lang="cs-CZ" sz="2400" b="1" dirty="0">
                <a:solidFill>
                  <a:srgbClr val="0033CC"/>
                </a:solidFill>
                <a:latin typeface="Arial" panose="020B0604020202020204" pitchFamily="34" charset="0"/>
                <a:cs typeface="Arial" panose="020B0604020202020204" pitchFamily="34" charset="0"/>
              </a:rPr>
              <a:t> </a:t>
            </a:r>
          </a:p>
          <a:p>
            <a:r>
              <a:rPr lang="cs-CZ" sz="2400" b="1" dirty="0" err="1">
                <a:solidFill>
                  <a:srgbClr val="0033CC"/>
                </a:solidFill>
                <a:latin typeface="Arial" panose="020B0604020202020204" pitchFamily="34" charset="0"/>
                <a:cs typeface="Arial" panose="020B0604020202020204" pitchFamily="34" charset="0"/>
              </a:rPr>
              <a:t>the</a:t>
            </a:r>
            <a:r>
              <a:rPr lang="cs-CZ" sz="2400" b="1" dirty="0">
                <a:solidFill>
                  <a:srgbClr val="0033CC"/>
                </a:solidFill>
                <a:latin typeface="Arial" panose="020B0604020202020204" pitchFamily="34" charset="0"/>
                <a:cs typeface="Arial" panose="020B0604020202020204" pitchFamily="34" charset="0"/>
              </a:rPr>
              <a:t> </a:t>
            </a:r>
            <a:r>
              <a:rPr lang="cs-CZ" sz="2400" b="1" dirty="0" err="1">
                <a:solidFill>
                  <a:srgbClr val="0033CC"/>
                </a:solidFill>
                <a:latin typeface="Arial" panose="020B0604020202020204" pitchFamily="34" charset="0"/>
                <a:cs typeface="Arial" panose="020B0604020202020204" pitchFamily="34" charset="0"/>
              </a:rPr>
              <a:t>energy</a:t>
            </a:r>
            <a:r>
              <a:rPr lang="cs-CZ" sz="2400" b="1" dirty="0">
                <a:solidFill>
                  <a:srgbClr val="0033CC"/>
                </a:solidFill>
                <a:latin typeface="Arial" panose="020B0604020202020204" pitchFamily="34" charset="0"/>
                <a:cs typeface="Arial" panose="020B0604020202020204" pitchFamily="34" charset="0"/>
              </a:rPr>
              <a:t> </a:t>
            </a:r>
            <a:r>
              <a:rPr lang="cs-CZ" sz="2400" b="1" dirty="0" err="1">
                <a:solidFill>
                  <a:srgbClr val="0033CC"/>
                </a:solidFill>
                <a:latin typeface="Arial" panose="020B0604020202020204" pitchFamily="34" charset="0"/>
                <a:cs typeface="Arial" panose="020B0604020202020204" pitchFamily="34" charset="0"/>
              </a:rPr>
              <a:t>of</a:t>
            </a:r>
            <a:r>
              <a:rPr lang="cs-CZ" sz="2400" b="1" dirty="0">
                <a:solidFill>
                  <a:srgbClr val="0033CC"/>
                </a:solidFill>
                <a:latin typeface="Arial" panose="020B0604020202020204" pitchFamily="34" charset="0"/>
                <a:cs typeface="Arial" panose="020B0604020202020204" pitchFamily="34" charset="0"/>
              </a:rPr>
              <a:t> his </a:t>
            </a:r>
            <a:r>
              <a:rPr lang="cs-CZ" sz="2400" b="1" dirty="0" err="1">
                <a:solidFill>
                  <a:srgbClr val="0033CC"/>
                </a:solidFill>
                <a:latin typeface="Arial" panose="020B0604020202020204" pitchFamily="34" charset="0"/>
                <a:cs typeface="Arial" panose="020B0604020202020204" pitchFamily="34" charset="0"/>
              </a:rPr>
              <a:t>ocillators</a:t>
            </a:r>
            <a:r>
              <a:rPr lang="cs-CZ" sz="2400" b="1" dirty="0">
                <a:solidFill>
                  <a:srgbClr val="0033CC"/>
                </a:solidFill>
                <a:latin typeface="Arial" panose="020B0604020202020204" pitchFamily="34" charset="0"/>
                <a:cs typeface="Arial" panose="020B0604020202020204" pitchFamily="34" charset="0"/>
              </a:rPr>
              <a:t> and </a:t>
            </a:r>
            <a:r>
              <a:rPr lang="cs-CZ" sz="2400" b="1" dirty="0" err="1">
                <a:solidFill>
                  <a:srgbClr val="0033CC"/>
                </a:solidFill>
                <a:latin typeface="Arial" panose="020B0604020202020204" pitchFamily="34" charset="0"/>
                <a:cs typeface="Arial" panose="020B0604020202020204" pitchFamily="34" charset="0"/>
              </a:rPr>
              <a:t>even</a:t>
            </a:r>
            <a:r>
              <a:rPr lang="cs-CZ" sz="2400" b="1" dirty="0">
                <a:solidFill>
                  <a:srgbClr val="0033CC"/>
                </a:solidFill>
                <a:latin typeface="Arial" panose="020B0604020202020204" pitchFamily="34" charset="0"/>
                <a:cs typeface="Arial" panose="020B0604020202020204" pitchFamily="34" charset="0"/>
              </a:rPr>
              <a:t> </a:t>
            </a:r>
            <a:r>
              <a:rPr lang="cs-CZ" sz="2400" b="1" dirty="0" err="1">
                <a:solidFill>
                  <a:srgbClr val="0033CC"/>
                </a:solidFill>
                <a:latin typeface="Arial" panose="020B0604020202020204" pitchFamily="34" charset="0"/>
                <a:cs typeface="Arial" panose="020B0604020202020204" pitchFamily="34" charset="0"/>
              </a:rPr>
              <a:t>this</a:t>
            </a:r>
            <a:r>
              <a:rPr lang="cs-CZ" sz="2400" b="1" dirty="0">
                <a:solidFill>
                  <a:srgbClr val="0033CC"/>
                </a:solidFill>
                <a:latin typeface="Arial" panose="020B0604020202020204" pitchFamily="34" charset="0"/>
                <a:cs typeface="Arial" panose="020B0604020202020204" pitchFamily="34" charset="0"/>
              </a:rPr>
              <a:t> </a:t>
            </a:r>
            <a:r>
              <a:rPr lang="cs-CZ" sz="2400" b="1" dirty="0" err="1">
                <a:solidFill>
                  <a:srgbClr val="0033CC"/>
                </a:solidFill>
                <a:latin typeface="Arial" panose="020B0604020202020204" pitchFamily="34" charset="0"/>
                <a:cs typeface="Arial" panose="020B0604020202020204" pitchFamily="34" charset="0"/>
              </a:rPr>
              <a:t>assumption</a:t>
            </a:r>
            <a:r>
              <a:rPr lang="cs-CZ" sz="2400" b="1" dirty="0">
                <a:solidFill>
                  <a:srgbClr val="0033CC"/>
                </a:solidFill>
                <a:latin typeface="Arial" panose="020B0604020202020204" pitchFamily="34" charset="0"/>
                <a:cs typeface="Arial" panose="020B0604020202020204" pitchFamily="34" charset="0"/>
              </a:rPr>
              <a:t> he</a:t>
            </a:r>
          </a:p>
          <a:p>
            <a:r>
              <a:rPr lang="cs-CZ" sz="2400" b="1" dirty="0" err="1">
                <a:solidFill>
                  <a:srgbClr val="0033CC"/>
                </a:solidFill>
                <a:latin typeface="Arial" panose="020B0604020202020204" pitchFamily="34" charset="0"/>
                <a:cs typeface="Arial" panose="020B0604020202020204" pitchFamily="34" charset="0"/>
              </a:rPr>
              <a:t>used</a:t>
            </a:r>
            <a:r>
              <a:rPr lang="cs-CZ" sz="2400" b="1" dirty="0">
                <a:solidFill>
                  <a:srgbClr val="0033CC"/>
                </a:solidFill>
                <a:latin typeface="Arial" panose="020B0604020202020204" pitchFamily="34" charset="0"/>
                <a:cs typeface="Arial" panose="020B0604020202020204" pitchFamily="34" charset="0"/>
              </a:rPr>
              <a:t> in </a:t>
            </a:r>
            <a:r>
              <a:rPr lang="cs-CZ" sz="2400" b="1" dirty="0" err="1">
                <a:solidFill>
                  <a:srgbClr val="0033CC"/>
                </a:solidFill>
                <a:latin typeface="Arial" panose="020B0604020202020204" pitchFamily="34" charset="0"/>
                <a:cs typeface="Arial" panose="020B0604020202020204" pitchFamily="34" charset="0"/>
              </a:rPr>
              <a:t>fact</a:t>
            </a:r>
            <a:r>
              <a:rPr lang="cs-CZ" sz="2400" b="1" dirty="0">
                <a:solidFill>
                  <a:srgbClr val="0033CC"/>
                </a:solidFill>
                <a:latin typeface="Arial" panose="020B0604020202020204" pitchFamily="34" charset="0"/>
                <a:cs typeface="Arial" panose="020B0604020202020204" pitchFamily="34" charset="0"/>
              </a:rPr>
              <a:t> </a:t>
            </a:r>
            <a:r>
              <a:rPr lang="cs-CZ" sz="2400" b="1" dirty="0" err="1">
                <a:solidFill>
                  <a:srgbClr val="0033CC"/>
                </a:solidFill>
                <a:latin typeface="Arial" panose="020B0604020202020204" pitchFamily="34" charset="0"/>
                <a:cs typeface="Arial" panose="020B0604020202020204" pitchFamily="34" charset="0"/>
              </a:rPr>
              <a:t>only</a:t>
            </a:r>
            <a:r>
              <a:rPr lang="cs-CZ" sz="2400" b="1" dirty="0">
                <a:solidFill>
                  <a:srgbClr val="0033CC"/>
                </a:solidFill>
                <a:latin typeface="Arial" panose="020B0604020202020204" pitchFamily="34" charset="0"/>
                <a:cs typeface="Arial" panose="020B0604020202020204" pitchFamily="34" charset="0"/>
              </a:rPr>
              <a:t> to </a:t>
            </a:r>
            <a:r>
              <a:rPr lang="cs-CZ" sz="2400" b="1" dirty="0" err="1">
                <a:solidFill>
                  <a:srgbClr val="0033CC"/>
                </a:solidFill>
                <a:latin typeface="Arial" panose="020B0604020202020204" pitchFamily="34" charset="0"/>
                <a:cs typeface="Arial" panose="020B0604020202020204" pitchFamily="34" charset="0"/>
              </a:rPr>
              <a:t>calculate</a:t>
            </a:r>
            <a:r>
              <a:rPr lang="cs-CZ" sz="2400" b="1" dirty="0">
                <a:solidFill>
                  <a:srgbClr val="0033CC"/>
                </a:solidFill>
                <a:latin typeface="Arial" panose="020B0604020202020204" pitchFamily="34" charset="0"/>
                <a:cs typeface="Arial" panose="020B0604020202020204" pitchFamily="34" charset="0"/>
              </a:rPr>
              <a:t> </a:t>
            </a:r>
            <a:r>
              <a:rPr lang="cs-CZ" sz="2400" b="1" dirty="0" err="1">
                <a:solidFill>
                  <a:srgbClr val="0033CC"/>
                </a:solidFill>
                <a:latin typeface="Arial" panose="020B0604020202020204" pitchFamily="34" charset="0"/>
                <a:cs typeface="Arial" panose="020B0604020202020204" pitchFamily="34" charset="0"/>
              </a:rPr>
              <a:t>their</a:t>
            </a:r>
            <a:r>
              <a:rPr lang="cs-CZ" sz="2400" b="1" dirty="0">
                <a:solidFill>
                  <a:srgbClr val="0033CC"/>
                </a:solidFill>
                <a:latin typeface="Arial" panose="020B0604020202020204" pitchFamily="34" charset="0"/>
                <a:cs typeface="Arial" panose="020B0604020202020204" pitchFamily="34" charset="0"/>
              </a:rPr>
              <a:t> </a:t>
            </a:r>
            <a:r>
              <a:rPr lang="cs-CZ" sz="2400" b="1" dirty="0" err="1">
                <a:solidFill>
                  <a:srgbClr val="0033CC"/>
                </a:solidFill>
                <a:latin typeface="Arial" panose="020B0604020202020204" pitchFamily="34" charset="0"/>
                <a:cs typeface="Arial" panose="020B0604020202020204" pitchFamily="34" charset="0"/>
              </a:rPr>
              <a:t>entropy</a:t>
            </a:r>
            <a:r>
              <a:rPr lang="cs-CZ" sz="2400" b="1" dirty="0">
                <a:solidFill>
                  <a:srgbClr val="0033CC"/>
                </a:solidFill>
                <a:latin typeface="Arial" panose="020B0604020202020204" pitchFamily="34" charset="0"/>
                <a:cs typeface="Arial" panose="020B0604020202020204" pitchFamily="34" charset="0"/>
              </a:rPr>
              <a:t>.</a:t>
            </a:r>
            <a:endParaRPr lang="en-GB" sz="2400" b="1" dirty="0">
              <a:solidFill>
                <a:srgbClr val="0033CC"/>
              </a:solidFill>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5A007266-3C0A-6BA8-AA91-0754462FE14F}"/>
              </a:ext>
            </a:extLst>
          </p:cNvPr>
          <p:cNvSpPr>
            <a:spLocks noGrp="1"/>
          </p:cNvSpPr>
          <p:nvPr>
            <p:ph type="sldNum" sz="quarter" idx="12"/>
          </p:nvPr>
        </p:nvSpPr>
        <p:spPr/>
        <p:txBody>
          <a:bodyPr/>
          <a:lstStyle/>
          <a:p>
            <a:fld id="{E32C4829-0E20-40A4-81C2-06447E714AD2}" type="slidenum">
              <a:rPr lang="cs-CZ" smtClean="0"/>
              <a:t>65</a:t>
            </a:fld>
            <a:endParaRPr lang="cs-CZ"/>
          </a:p>
        </p:txBody>
      </p:sp>
      <p:sp>
        <p:nvSpPr>
          <p:cNvPr id="6" name="Zástupný symbol pro datum 5">
            <a:extLst>
              <a:ext uri="{FF2B5EF4-FFF2-40B4-BE49-F238E27FC236}">
                <a16:creationId xmlns:a16="http://schemas.microsoft.com/office/drawing/2014/main" id="{C71D53A8-D9E7-6F74-24DC-0E111090809B}"/>
              </a:ext>
            </a:extLst>
          </p:cNvPr>
          <p:cNvSpPr>
            <a:spLocks noGrp="1"/>
          </p:cNvSpPr>
          <p:nvPr>
            <p:ph type="dt" sz="half" idx="10"/>
          </p:nvPr>
        </p:nvSpPr>
        <p:spPr/>
        <p:txBody>
          <a:bodyPr/>
          <a:lstStyle/>
          <a:p>
            <a:r>
              <a:rPr lang="cs-CZ"/>
              <a:t>27.11.2024</a:t>
            </a:r>
          </a:p>
        </p:txBody>
      </p:sp>
      <p:sp>
        <p:nvSpPr>
          <p:cNvPr id="7" name="Zástupný symbol pro zápatí 6">
            <a:extLst>
              <a:ext uri="{FF2B5EF4-FFF2-40B4-BE49-F238E27FC236}">
                <a16:creationId xmlns:a16="http://schemas.microsoft.com/office/drawing/2014/main" id="{D78AB60B-687F-6AF7-3975-63F1D042B12D}"/>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75087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1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10"/>
                                        <p:tgtEl>
                                          <p:spTgt spid="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
                                        <p:tgtEl>
                                          <p:spTgt spid="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
                                        <p:tgtEl>
                                          <p:spTgt spid="5">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1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9A2A0EB0-FDA8-CAAD-C352-81367ECB6577}"/>
              </a:ext>
            </a:extLst>
          </p:cNvPr>
          <p:cNvSpPr>
            <a:spLocks noChangeArrowheads="1"/>
          </p:cNvSpPr>
          <p:nvPr/>
        </p:nvSpPr>
        <p:spPr bwMode="auto">
          <a:xfrm>
            <a:off x="-4597400" y="1952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cs-CZ" sz="1800"/>
          </a:p>
        </p:txBody>
      </p:sp>
      <p:pic>
        <p:nvPicPr>
          <p:cNvPr id="28676" name="Picture 11">
            <a:extLst>
              <a:ext uri="{FF2B5EF4-FFF2-40B4-BE49-F238E27FC236}">
                <a16:creationId xmlns:a16="http://schemas.microsoft.com/office/drawing/2014/main" id="{2FE0AC77-1A73-B805-A5E7-D15F91A3C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543" y="1169648"/>
            <a:ext cx="5030788"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12">
            <a:extLst>
              <a:ext uri="{FF2B5EF4-FFF2-40B4-BE49-F238E27FC236}">
                <a16:creationId xmlns:a16="http://schemas.microsoft.com/office/drawing/2014/main" id="{2A0025F5-0251-625E-DD8F-1E7643F51751}"/>
              </a:ext>
            </a:extLst>
          </p:cNvPr>
          <p:cNvSpPr txBox="1">
            <a:spLocks noChangeArrowheads="1"/>
          </p:cNvSpPr>
          <p:nvPr/>
        </p:nvSpPr>
        <p:spPr bwMode="auto">
          <a:xfrm>
            <a:off x="437467" y="4905375"/>
            <a:ext cx="8497229" cy="14641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err="1">
                <a:cs typeface="Arial" panose="020B0604020202020204" pitchFamily="34" charset="0"/>
              </a:rPr>
              <a:t>Device</a:t>
            </a:r>
            <a:r>
              <a:rPr lang="cs-CZ" altLang="cs-CZ" sz="2000" dirty="0">
                <a:cs typeface="Arial" panose="020B0604020202020204" pitchFamily="34" charset="0"/>
              </a:rPr>
              <a:t> </a:t>
            </a:r>
            <a:r>
              <a:rPr lang="cs-CZ" altLang="cs-CZ" sz="2000" dirty="0" err="1">
                <a:cs typeface="Arial" panose="020B0604020202020204" pitchFamily="34" charset="0"/>
              </a:rPr>
              <a:t>used</a:t>
            </a:r>
            <a:r>
              <a:rPr lang="cs-CZ" altLang="cs-CZ" sz="2000" dirty="0">
                <a:cs typeface="Arial" panose="020B0604020202020204" pitchFamily="34" charset="0"/>
              </a:rPr>
              <a:t> by </a:t>
            </a:r>
            <a:r>
              <a:rPr lang="cs-CZ" altLang="cs-CZ" sz="2000" dirty="0" err="1">
                <a:cs typeface="Arial" panose="020B0604020202020204" pitchFamily="34" charset="0"/>
              </a:rPr>
              <a:t>Lenard</a:t>
            </a:r>
            <a:r>
              <a:rPr lang="cs-CZ" altLang="cs-CZ" sz="2000" dirty="0">
                <a:cs typeface="Arial" panose="020B0604020202020204" pitchFamily="34" charset="0"/>
              </a:rPr>
              <a:t> in </a:t>
            </a:r>
            <a:r>
              <a:rPr lang="cs-CZ" altLang="cs-CZ" sz="2000" dirty="0" err="1">
                <a:cs typeface="Arial" panose="020B0604020202020204" pitchFamily="34" charset="0"/>
              </a:rPr>
              <a:t>investigating</a:t>
            </a:r>
            <a:r>
              <a:rPr lang="cs-CZ" altLang="cs-CZ" sz="2000" dirty="0">
                <a:cs typeface="Arial" panose="020B0604020202020204" pitchFamily="34" charset="0"/>
              </a:rPr>
              <a:t> </a:t>
            </a:r>
            <a:r>
              <a:rPr lang="cs-CZ" altLang="cs-CZ" sz="2000" dirty="0" err="1">
                <a:cs typeface="Arial" panose="020B0604020202020204" pitchFamily="34" charset="0"/>
              </a:rPr>
              <a:t>cathode</a:t>
            </a:r>
            <a:r>
              <a:rPr lang="cs-CZ" altLang="cs-CZ" sz="2000" dirty="0">
                <a:cs typeface="Arial" panose="020B0604020202020204" pitchFamily="34" charset="0"/>
              </a:rPr>
              <a:t> </a:t>
            </a:r>
            <a:r>
              <a:rPr lang="cs-CZ" altLang="cs-CZ" sz="2000" dirty="0" err="1">
                <a:cs typeface="Arial" panose="020B0604020202020204" pitchFamily="34" charset="0"/>
              </a:rPr>
              <a:t>rays</a:t>
            </a:r>
            <a:r>
              <a:rPr lang="cs-CZ" altLang="cs-CZ" sz="2000" dirty="0">
                <a:cs typeface="Arial" panose="020B0604020202020204" pitchFamily="34" charset="0"/>
              </a:rPr>
              <a:t> </a:t>
            </a:r>
            <a:r>
              <a:rPr lang="cs-CZ" altLang="cs-CZ" sz="2000" dirty="0" err="1">
                <a:cs typeface="Arial" panose="020B0604020202020204" pitchFamily="34" charset="0"/>
              </a:rPr>
              <a:t>originating</a:t>
            </a:r>
            <a:r>
              <a:rPr lang="cs-CZ" altLang="cs-CZ" sz="2000" dirty="0">
                <a:cs typeface="Arial" panose="020B0604020202020204" pitchFamily="34" charset="0"/>
              </a:rPr>
              <a:t> by </a:t>
            </a:r>
            <a:r>
              <a:rPr lang="cs-CZ" altLang="cs-CZ" sz="2000" dirty="0" err="1">
                <a:cs typeface="Arial" panose="020B0604020202020204" pitchFamily="34" charset="0"/>
              </a:rPr>
              <a:t>irradiation</a:t>
            </a:r>
            <a:r>
              <a:rPr lang="cs-CZ" altLang="cs-CZ" sz="2000" dirty="0">
                <a:cs typeface="Arial" panose="020B0604020202020204" pitchFamily="34" charset="0"/>
              </a:rPr>
              <a:t> </a:t>
            </a:r>
            <a:r>
              <a:rPr lang="cs-CZ" altLang="cs-CZ" sz="2000" dirty="0" err="1">
                <a:cs typeface="Arial" panose="020B0604020202020204" pitchFamily="34" charset="0"/>
              </a:rPr>
              <a:t>of</a:t>
            </a:r>
            <a:r>
              <a:rPr lang="cs-CZ" altLang="cs-CZ" sz="2000" dirty="0">
                <a:cs typeface="Arial" panose="020B0604020202020204" pitchFamily="34" charset="0"/>
              </a:rPr>
              <a:t> </a:t>
            </a:r>
            <a:r>
              <a:rPr lang="cs-CZ" altLang="cs-CZ" sz="2000" dirty="0" err="1">
                <a:cs typeface="Arial" panose="020B0604020202020204" pitchFamily="34" charset="0"/>
              </a:rPr>
              <a:t>cathode</a:t>
            </a:r>
            <a:r>
              <a:rPr lang="cs-CZ" altLang="cs-CZ" sz="2000" dirty="0">
                <a:cs typeface="Arial" panose="020B0604020202020204" pitchFamily="34" charset="0"/>
              </a:rPr>
              <a:t> U by </a:t>
            </a:r>
            <a:r>
              <a:rPr lang="cs-CZ" altLang="cs-CZ" sz="2000" dirty="0" err="1">
                <a:cs typeface="Arial" panose="020B0604020202020204" pitchFamily="34" charset="0"/>
              </a:rPr>
              <a:t>ultraviolet</a:t>
            </a:r>
            <a:r>
              <a:rPr lang="cs-CZ" altLang="cs-CZ" sz="2000" dirty="0">
                <a:cs typeface="Arial" panose="020B0604020202020204" pitchFamily="34" charset="0"/>
              </a:rPr>
              <a:t> </a:t>
            </a:r>
            <a:r>
              <a:rPr lang="cs-CZ" altLang="cs-CZ" sz="2000" dirty="0" err="1">
                <a:cs typeface="Arial" panose="020B0604020202020204" pitchFamily="34" charset="0"/>
              </a:rPr>
              <a:t>light</a:t>
            </a:r>
            <a:r>
              <a:rPr lang="cs-CZ" altLang="cs-CZ" sz="2000" dirty="0">
                <a:cs typeface="Arial" panose="020B0604020202020204" pitchFamily="34" charset="0"/>
              </a:rPr>
              <a:t> </a:t>
            </a:r>
            <a:r>
              <a:rPr lang="cs-CZ" altLang="cs-CZ" sz="2000" dirty="0" err="1">
                <a:cs typeface="Arial" panose="020B0604020202020204" pitchFamily="34" charset="0"/>
              </a:rPr>
              <a:t>from</a:t>
            </a:r>
            <a:r>
              <a:rPr lang="cs-CZ" altLang="cs-CZ" sz="2000" dirty="0">
                <a:cs typeface="Arial" panose="020B0604020202020204" pitchFamily="34" charset="0"/>
              </a:rPr>
              <a:t> </a:t>
            </a:r>
            <a:r>
              <a:rPr lang="cs-CZ" altLang="cs-CZ" sz="2000" dirty="0" err="1">
                <a:cs typeface="Arial" panose="020B0604020202020204" pitchFamily="34" charset="0"/>
              </a:rPr>
              <a:t>the</a:t>
            </a:r>
            <a:r>
              <a:rPr lang="cs-CZ" altLang="cs-CZ" sz="2000" dirty="0">
                <a:cs typeface="Arial" panose="020B0604020202020204" pitchFamily="34" charset="0"/>
              </a:rPr>
              <a:t> source L </a:t>
            </a:r>
            <a:r>
              <a:rPr lang="cs-CZ" altLang="cs-CZ" sz="2000" dirty="0" err="1">
                <a:cs typeface="Arial" panose="020B0604020202020204" pitchFamily="34" charset="0"/>
              </a:rPr>
              <a:t>Measuring</a:t>
            </a:r>
            <a:r>
              <a:rPr lang="cs-CZ" altLang="cs-CZ" sz="2000" dirty="0">
                <a:cs typeface="Arial" panose="020B0604020202020204" pitchFamily="34" charset="0"/>
              </a:rPr>
              <a:t> </a:t>
            </a:r>
            <a:r>
              <a:rPr lang="cs-CZ" altLang="cs-CZ" sz="2000" dirty="0" err="1">
                <a:cs typeface="Arial" panose="020B0604020202020204" pitchFamily="34" charset="0"/>
              </a:rPr>
              <a:t>the</a:t>
            </a:r>
            <a:r>
              <a:rPr lang="cs-CZ" altLang="cs-CZ" sz="2000" dirty="0">
                <a:cs typeface="Arial" panose="020B0604020202020204" pitchFamily="34" charset="0"/>
              </a:rPr>
              <a:t> </a:t>
            </a:r>
            <a:r>
              <a:rPr lang="cs-CZ" altLang="cs-CZ" sz="2000" dirty="0" err="1">
                <a:cs typeface="Arial" panose="020B0604020202020204" pitchFamily="34" charset="0"/>
              </a:rPr>
              <a:t>voltage</a:t>
            </a:r>
            <a:r>
              <a:rPr lang="cs-CZ" altLang="cs-CZ" sz="2000" dirty="0">
                <a:cs typeface="Arial" panose="020B0604020202020204" pitchFamily="34" charset="0"/>
              </a:rPr>
              <a:t> on </a:t>
            </a:r>
            <a:r>
              <a:rPr lang="cs-CZ" altLang="cs-CZ" sz="2000" dirty="0" err="1">
                <a:cs typeface="Arial" panose="020B0604020202020204" pitchFamily="34" charset="0"/>
              </a:rPr>
              <a:t>electrode</a:t>
            </a:r>
            <a:r>
              <a:rPr lang="cs-CZ" altLang="cs-CZ" sz="2000" dirty="0">
                <a:cs typeface="Arial" panose="020B0604020202020204" pitchFamily="34" charset="0"/>
              </a:rPr>
              <a:t> E </a:t>
            </a:r>
            <a:r>
              <a:rPr lang="cs-CZ" altLang="cs-CZ" sz="2000" b="1" dirty="0" err="1">
                <a:solidFill>
                  <a:srgbClr val="0033CC"/>
                </a:solidFill>
                <a:cs typeface="Arial" panose="020B0604020202020204" pitchFamily="34" charset="0"/>
              </a:rPr>
              <a:t>Lenard</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measured</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the</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maximal</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velocity</a:t>
            </a:r>
            <a:r>
              <a:rPr lang="cs-CZ" altLang="cs-CZ" sz="2000" b="1" dirty="0">
                <a:solidFill>
                  <a:srgbClr val="0033CC"/>
                </a:solidFill>
                <a:cs typeface="Arial" panose="020B0604020202020204" pitchFamily="34" charset="0"/>
              </a:rPr>
              <a:t> and </a:t>
            </a:r>
            <a:r>
              <a:rPr lang="cs-CZ" altLang="cs-CZ" sz="2000" b="1" dirty="0" err="1">
                <a:solidFill>
                  <a:srgbClr val="0033CC"/>
                </a:solidFill>
                <a:cs typeface="Arial" panose="020B0604020202020204" pitchFamily="34" charset="0"/>
              </a:rPr>
              <a:t>thus</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energy</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of</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electrons</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knocked</a:t>
            </a:r>
            <a:r>
              <a:rPr lang="cs-CZ" altLang="cs-CZ" sz="2000" b="1" dirty="0">
                <a:solidFill>
                  <a:srgbClr val="0033CC"/>
                </a:solidFill>
                <a:cs typeface="Arial" panose="020B0604020202020204" pitchFamily="34" charset="0"/>
              </a:rPr>
              <a:t> out </a:t>
            </a:r>
            <a:r>
              <a:rPr lang="cs-CZ" altLang="cs-CZ" sz="2000" b="1" dirty="0" err="1">
                <a:solidFill>
                  <a:srgbClr val="0033CC"/>
                </a:solidFill>
                <a:cs typeface="Arial" panose="020B0604020202020204" pitchFamily="34" charset="0"/>
              </a:rPr>
              <a:t>from</a:t>
            </a:r>
            <a:r>
              <a:rPr lang="cs-CZ" altLang="cs-CZ" sz="2000" b="1" dirty="0">
                <a:solidFill>
                  <a:srgbClr val="0033CC"/>
                </a:solidFill>
                <a:cs typeface="Arial" panose="020B0604020202020204" pitchFamily="34" charset="0"/>
              </a:rPr>
              <a:t> </a:t>
            </a:r>
            <a:r>
              <a:rPr lang="cs-CZ" altLang="cs-CZ" sz="2000" b="1" dirty="0" err="1">
                <a:solidFill>
                  <a:srgbClr val="0033CC"/>
                </a:solidFill>
                <a:cs typeface="Arial" panose="020B0604020202020204" pitchFamily="34" charset="0"/>
              </a:rPr>
              <a:t>cathode</a:t>
            </a:r>
            <a:r>
              <a:rPr lang="cs-CZ" altLang="cs-CZ" sz="2000" b="1" dirty="0">
                <a:solidFill>
                  <a:srgbClr val="0033CC"/>
                </a:solidFill>
                <a:cs typeface="Arial" panose="020B0604020202020204" pitchFamily="34" charset="0"/>
              </a:rPr>
              <a:t> U. </a:t>
            </a:r>
          </a:p>
        </p:txBody>
      </p:sp>
      <p:sp>
        <p:nvSpPr>
          <p:cNvPr id="2" name="TextovéPole 1">
            <a:extLst>
              <a:ext uri="{FF2B5EF4-FFF2-40B4-BE49-F238E27FC236}">
                <a16:creationId xmlns:a16="http://schemas.microsoft.com/office/drawing/2014/main" id="{08743FED-9246-5885-A65B-531515844258}"/>
              </a:ext>
            </a:extLst>
          </p:cNvPr>
          <p:cNvSpPr txBox="1"/>
          <p:nvPr/>
        </p:nvSpPr>
        <p:spPr>
          <a:xfrm>
            <a:off x="476931" y="291649"/>
            <a:ext cx="8457765" cy="461665"/>
          </a:xfrm>
          <a:prstGeom prst="rect">
            <a:avLst/>
          </a:prstGeom>
          <a:noFill/>
        </p:spPr>
        <p:txBody>
          <a:bodyPr wrap="none" rtlCol="0">
            <a:spAutoFit/>
          </a:bodyPr>
          <a:lstStyle/>
          <a:p>
            <a:r>
              <a:rPr lang="cs-CZ" sz="2400" b="1" dirty="0" err="1">
                <a:solidFill>
                  <a:srgbClr val="0033CC"/>
                </a:solidFill>
                <a:latin typeface="Arial" panose="020B0604020202020204" pitchFamily="34" charset="0"/>
                <a:cs typeface="Arial" panose="020B0604020202020204" pitchFamily="34" charset="0"/>
              </a:rPr>
              <a:t>Measurements</a:t>
            </a:r>
            <a:r>
              <a:rPr lang="cs-CZ" sz="2400" b="1" dirty="0">
                <a:solidFill>
                  <a:srgbClr val="0033CC"/>
                </a:solidFill>
                <a:latin typeface="Arial" panose="020B0604020202020204" pitchFamily="34" charset="0"/>
                <a:cs typeface="Arial" panose="020B0604020202020204" pitchFamily="34" charset="0"/>
              </a:rPr>
              <a:t> </a:t>
            </a:r>
            <a:r>
              <a:rPr lang="cs-CZ" sz="2400" b="1" dirty="0" err="1">
                <a:solidFill>
                  <a:srgbClr val="0033CC"/>
                </a:solidFill>
                <a:latin typeface="Arial" panose="020B0604020202020204" pitchFamily="34" charset="0"/>
                <a:cs typeface="Arial" panose="020B0604020202020204" pitchFamily="34" charset="0"/>
              </a:rPr>
              <a:t>of</a:t>
            </a:r>
            <a:r>
              <a:rPr lang="cs-CZ" sz="2400" b="1" dirty="0">
                <a:solidFill>
                  <a:srgbClr val="0033CC"/>
                </a:solidFill>
                <a:latin typeface="Arial" panose="020B0604020202020204" pitchFamily="34" charset="0"/>
                <a:cs typeface="Arial" panose="020B0604020202020204" pitchFamily="34" charset="0"/>
              </a:rPr>
              <a:t> </a:t>
            </a:r>
            <a:r>
              <a:rPr lang="cs-CZ" sz="2400" b="1" dirty="0" err="1">
                <a:solidFill>
                  <a:srgbClr val="0033CC"/>
                </a:solidFill>
                <a:latin typeface="Arial" panose="020B0604020202020204" pitchFamily="34" charset="0"/>
                <a:cs typeface="Arial" panose="020B0604020202020204" pitchFamily="34" charset="0"/>
              </a:rPr>
              <a:t>Photoeffect</a:t>
            </a:r>
            <a:r>
              <a:rPr lang="cs-CZ" sz="2400" b="1" dirty="0">
                <a:solidFill>
                  <a:srgbClr val="0033CC"/>
                </a:solidFill>
                <a:latin typeface="Arial" panose="020B0604020202020204" pitchFamily="34" charset="0"/>
                <a:cs typeface="Arial" panose="020B0604020202020204" pitchFamily="34" charset="0"/>
              </a:rPr>
              <a:t> by Philippe </a:t>
            </a:r>
            <a:r>
              <a:rPr lang="cs-CZ" sz="2400" b="1" dirty="0" err="1">
                <a:solidFill>
                  <a:srgbClr val="0033CC"/>
                </a:solidFill>
                <a:latin typeface="Arial" panose="020B0604020202020204" pitchFamily="34" charset="0"/>
                <a:cs typeface="Arial" panose="020B0604020202020204" pitchFamily="34" charset="0"/>
              </a:rPr>
              <a:t>Lenard</a:t>
            </a:r>
            <a:r>
              <a:rPr lang="cs-CZ" sz="2400" b="1" dirty="0">
                <a:solidFill>
                  <a:srgbClr val="0033CC"/>
                </a:solidFill>
                <a:latin typeface="Arial" panose="020B0604020202020204" pitchFamily="34" charset="0"/>
                <a:cs typeface="Arial" panose="020B0604020202020204" pitchFamily="34" charset="0"/>
              </a:rPr>
              <a:t> in 1902</a:t>
            </a:r>
            <a:endParaRPr lang="en-GB" sz="2400" b="1" dirty="0">
              <a:solidFill>
                <a:srgbClr val="0033CC"/>
              </a:solidFill>
              <a:latin typeface="Arial" panose="020B0604020202020204" pitchFamily="34" charset="0"/>
              <a:cs typeface="Arial" panose="020B0604020202020204" pitchFamily="34" charset="0"/>
            </a:endParaRPr>
          </a:p>
        </p:txBody>
      </p:sp>
      <p:sp>
        <p:nvSpPr>
          <p:cNvPr id="3" name="Zástupný symbol pro číslo snímku 2">
            <a:extLst>
              <a:ext uri="{FF2B5EF4-FFF2-40B4-BE49-F238E27FC236}">
                <a16:creationId xmlns:a16="http://schemas.microsoft.com/office/drawing/2014/main" id="{E7480048-A07B-12C2-068D-DF50E9BCB1D7}"/>
              </a:ext>
            </a:extLst>
          </p:cNvPr>
          <p:cNvSpPr>
            <a:spLocks noGrp="1"/>
          </p:cNvSpPr>
          <p:nvPr>
            <p:ph type="sldNum" sz="quarter" idx="12"/>
          </p:nvPr>
        </p:nvSpPr>
        <p:spPr/>
        <p:txBody>
          <a:bodyPr/>
          <a:lstStyle/>
          <a:p>
            <a:fld id="{E32C4829-0E20-40A4-81C2-06447E714AD2}" type="slidenum">
              <a:rPr lang="cs-CZ" smtClean="0"/>
              <a:t>66</a:t>
            </a:fld>
            <a:endParaRPr lang="cs-CZ"/>
          </a:p>
        </p:txBody>
      </p:sp>
      <p:sp>
        <p:nvSpPr>
          <p:cNvPr id="4" name="Zástupný symbol pro datum 3">
            <a:extLst>
              <a:ext uri="{FF2B5EF4-FFF2-40B4-BE49-F238E27FC236}">
                <a16:creationId xmlns:a16="http://schemas.microsoft.com/office/drawing/2014/main" id="{098BAD43-9C1E-4960-0DFB-567BB68A2CFA}"/>
              </a:ext>
            </a:extLst>
          </p:cNvPr>
          <p:cNvSpPr>
            <a:spLocks noGrp="1"/>
          </p:cNvSpPr>
          <p:nvPr>
            <p:ph type="dt" sz="half" idx="10"/>
          </p:nvPr>
        </p:nvSpPr>
        <p:spPr/>
        <p:txBody>
          <a:bodyPr/>
          <a:lstStyle/>
          <a:p>
            <a:r>
              <a:rPr lang="cs-CZ"/>
              <a:t>27.11.2024</a:t>
            </a:r>
          </a:p>
        </p:txBody>
      </p:sp>
      <p:sp>
        <p:nvSpPr>
          <p:cNvPr id="5" name="Zástupný symbol pro zápatí 4">
            <a:extLst>
              <a:ext uri="{FF2B5EF4-FFF2-40B4-BE49-F238E27FC236}">
                <a16:creationId xmlns:a16="http://schemas.microsoft.com/office/drawing/2014/main" id="{0D343556-8F95-C893-ED4D-524BC2B89D91}"/>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9898796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ovéPole 2">
                <a:extLst>
                  <a:ext uri="{FF2B5EF4-FFF2-40B4-BE49-F238E27FC236}">
                    <a16:creationId xmlns:a16="http://schemas.microsoft.com/office/drawing/2014/main" id="{81E4F6FF-27C9-5CAC-8291-E4FE2308EA37}"/>
                  </a:ext>
                </a:extLst>
              </p:cNvPr>
              <p:cNvSpPr txBox="1"/>
              <p:nvPr/>
            </p:nvSpPr>
            <p:spPr>
              <a:xfrm>
                <a:off x="234175" y="1387624"/>
                <a:ext cx="8675651" cy="2800767"/>
              </a:xfrm>
              <a:prstGeom prst="rect">
                <a:avLst/>
              </a:prstGeom>
              <a:noFill/>
            </p:spPr>
            <p:txBody>
              <a:bodyPr wrap="square">
                <a:spAutoFit/>
              </a:bodyPr>
              <a:lstStyle/>
              <a:p>
                <a:r>
                  <a:rPr lang="cs-CZ" sz="2000" b="0" i="1" u="none" strike="noStrike" baseline="0" dirty="0">
                    <a:latin typeface="Arial" panose="020B0604020202020204" pitchFamily="34" charset="0"/>
                    <a:cs typeface="Arial" panose="020B0604020202020204" pitchFamily="34" charset="0"/>
                  </a:rPr>
                  <a:t>To interpret </a:t>
                </a:r>
                <a:r>
                  <a:rPr lang="cs-CZ" sz="2000" b="0" i="1" u="none" strike="noStrike" baseline="0" dirty="0" err="1">
                    <a:latin typeface="Arial" panose="020B0604020202020204" pitchFamily="34" charset="0"/>
                    <a:cs typeface="Arial" panose="020B0604020202020204" pitchFamily="34" charset="0"/>
                  </a:rPr>
                  <a:t>the</a:t>
                </a:r>
                <a:r>
                  <a:rPr lang="cs-CZ" sz="2000" b="0" i="1" u="none" strike="noStrike" baseline="0" dirty="0">
                    <a:latin typeface="Arial" panose="020B0604020202020204" pitchFamily="34" charset="0"/>
                    <a:cs typeface="Arial" panose="020B0604020202020204" pitchFamily="34" charset="0"/>
                  </a:rPr>
                  <a:t> Planck </a:t>
                </a:r>
                <a:r>
                  <a:rPr lang="cs-CZ" sz="2000" b="0" i="1" u="none" strike="noStrike" baseline="0" dirty="0" err="1">
                    <a:latin typeface="Arial" panose="020B0604020202020204" pitchFamily="34" charset="0"/>
                    <a:cs typeface="Arial" panose="020B0604020202020204" pitchFamily="34" charset="0"/>
                  </a:rPr>
                  <a:t>law</a:t>
                </a:r>
                <a:r>
                  <a:rPr lang="cs-CZ" sz="2000" b="0" i="1" u="none" strike="noStrike" baseline="0" dirty="0">
                    <a:latin typeface="Arial" panose="020B0604020202020204" pitchFamily="34" charset="0"/>
                    <a:cs typeface="Arial" panose="020B0604020202020204" pitchFamily="34" charset="0"/>
                  </a:rPr>
                  <a:t> </a:t>
                </a:r>
                <a:r>
                  <a:rPr lang="cs-CZ" sz="2000" b="0" i="1" u="none" strike="noStrike" baseline="0" dirty="0" err="1">
                    <a:latin typeface="Arial" panose="020B0604020202020204" pitchFamily="34" charset="0"/>
                    <a:cs typeface="Arial" panose="020B0604020202020204" pitchFamily="34" charset="0"/>
                  </a:rPr>
                  <a:t>at</a:t>
                </a:r>
                <a:r>
                  <a:rPr lang="cs-CZ" sz="2000" b="0" i="1" u="none" strike="noStrike" baseline="0" dirty="0">
                    <a:latin typeface="Arial" panose="020B0604020202020204" pitchFamily="34" charset="0"/>
                    <a:cs typeface="Arial" panose="020B0604020202020204" pitchFamily="34" charset="0"/>
                  </a:rPr>
                  <a:t> </a:t>
                </a:r>
                <a:r>
                  <a:rPr lang="cs-CZ" sz="2000" b="0" i="1" u="none" strike="noStrike" baseline="0" dirty="0" err="1">
                    <a:latin typeface="Arial" panose="020B0604020202020204" pitchFamily="34" charset="0"/>
                    <a:cs typeface="Arial" panose="020B0604020202020204" pitchFamily="34" charset="0"/>
                  </a:rPr>
                  <a:t>large</a:t>
                </a:r>
                <a:r>
                  <a:rPr lang="cs-CZ" sz="2000" b="0" i="1" u="none" strike="noStrike" baseline="0" dirty="0">
                    <a:latin typeface="Arial" panose="020B0604020202020204" pitchFamily="34" charset="0"/>
                    <a:cs typeface="Arial" panose="020B0604020202020204" pitchFamily="34" charset="0"/>
                  </a:rPr>
                  <a:t> </a:t>
                </a:r>
                <a:r>
                  <a:rPr lang="cs-CZ" sz="2000" b="0" i="1" u="none" strike="noStrike" baseline="0" dirty="0" err="1">
                    <a:latin typeface="Arial" panose="020B0604020202020204" pitchFamily="34" charset="0"/>
                    <a:cs typeface="Arial" panose="020B0604020202020204" pitchFamily="34" charset="0"/>
                  </a:rPr>
                  <a:t>frequences</a:t>
                </a:r>
                <a:r>
                  <a:rPr lang="cs-CZ" sz="2000" i="1" dirty="0">
                    <a:latin typeface="Arial" panose="020B0604020202020204" pitchFamily="34" charset="0"/>
                    <a:cs typeface="Arial" panose="020B0604020202020204" pitchFamily="34" charset="0"/>
                  </a:rPr>
                  <a:t> as </a:t>
                </a:r>
                <a:r>
                  <a:rPr lang="cs-CZ" sz="2000" i="1" dirty="0" err="1">
                    <a:latin typeface="Arial" panose="020B0604020202020204" pitchFamily="34" charset="0"/>
                    <a:cs typeface="Arial" panose="020B0604020202020204" pitchFamily="34" charset="0"/>
                  </a:rPr>
                  <a:t>discretization</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of</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oscillator</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energies</a:t>
                </a:r>
                <a:r>
                  <a:rPr lang="en-US" sz="2000" b="0" i="1" u="none" strike="noStrike" baseline="0" dirty="0">
                    <a:latin typeface="Arial" panose="020B0604020202020204" pitchFamily="34" charset="0"/>
                    <a:cs typeface="Arial" panose="020B0604020202020204" pitchFamily="34" charset="0"/>
                  </a:rPr>
                  <a:t> </a:t>
                </a:r>
                <a14:m>
                  <m:oMath xmlns:m="http://schemas.openxmlformats.org/officeDocument/2006/math">
                    <m:r>
                      <a:rPr lang="cs-CZ" sz="2000" b="0" i="1" u="none" strike="noStrike" baseline="0" smtClean="0">
                        <a:latin typeface="Cambria Math" panose="02040503050406030204" pitchFamily="18" charset="0"/>
                        <a:cs typeface="Arial" panose="020B0604020202020204" pitchFamily="34" charset="0"/>
                      </a:rPr>
                      <m:t>𝐸</m:t>
                    </m:r>
                  </m:oMath>
                </a14:m>
                <a:r>
                  <a:rPr lang="en-US" sz="2000" i="1" dirty="0">
                    <a:cs typeface="Arial" panose="020B0604020202020204" pitchFamily="34" charset="0"/>
                  </a:rPr>
                  <a:t>(</a:t>
                </a:r>
                <a14:m>
                  <m:oMath xmlns:m="http://schemas.openxmlformats.org/officeDocument/2006/math">
                    <m:r>
                      <a:rPr lang="el-GR" sz="2000" b="0" i="1" u="none" strike="noStrike" baseline="0" smtClean="0">
                        <a:latin typeface="Cambria Math" panose="02040503050406030204" pitchFamily="18" charset="0"/>
                        <a:ea typeface="Cambria Math" panose="02040503050406030204" pitchFamily="18" charset="0"/>
                        <a:cs typeface="Arial" panose="020B0604020202020204" pitchFamily="34" charset="0"/>
                      </a:rPr>
                      <m:t>𝜈</m:t>
                    </m:r>
                    <m:r>
                      <a:rPr lang="cs-CZ" sz="2000" b="0" i="1" u="none" strike="noStrike" baseline="0" smtClean="0">
                        <a:latin typeface="Cambria Math" panose="02040503050406030204" pitchFamily="18" charset="0"/>
                        <a:ea typeface="Cambria Math" panose="02040503050406030204" pitchFamily="18" charset="0"/>
                        <a:cs typeface="Arial" panose="020B0604020202020204" pitchFamily="34" charset="0"/>
                      </a:rPr>
                      <m:t>,</m:t>
                    </m:r>
                    <m:r>
                      <a:rPr lang="cs-CZ" sz="2000" b="0" i="1" u="none" strike="noStrike" baseline="0" smtClean="0">
                        <a:latin typeface="Cambria Math" panose="02040503050406030204" pitchFamily="18" charset="0"/>
                        <a:ea typeface="Cambria Math" panose="02040503050406030204" pitchFamily="18" charset="0"/>
                        <a:cs typeface="Arial" panose="020B0604020202020204" pitchFamily="34" charset="0"/>
                      </a:rPr>
                      <m:t>𝑇</m:t>
                    </m:r>
                    <m:r>
                      <a:rPr lang="cs-CZ" sz="2000" b="0" i="1" u="none" strike="noStrike" baseline="0" smtClean="0">
                        <a:latin typeface="Cambria Math" panose="02040503050406030204" pitchFamily="18" charset="0"/>
                        <a:ea typeface="Cambria Math" panose="02040503050406030204" pitchFamily="18" charset="0"/>
                        <a:cs typeface="Arial" panose="020B0604020202020204" pitchFamily="34" charset="0"/>
                      </a:rPr>
                      <m:t>), </m:t>
                    </m:r>
                  </m:oMath>
                </a14:m>
                <a:r>
                  <a:rPr lang="en-US" sz="2000" b="0" i="1" u="none" strike="noStrike" baseline="0" dirty="0">
                    <a:latin typeface="Arial" panose="020B0604020202020204" pitchFamily="34" charset="0"/>
                    <a:cs typeface="Arial" panose="020B0604020202020204" pitchFamily="34" charset="0"/>
                  </a:rPr>
                  <a:t>it is necessary that </a:t>
                </a:r>
                <a:r>
                  <a:rPr lang="cs-CZ" sz="2000" b="0" i="1" u="none" strike="noStrike" baseline="0" dirty="0" err="1">
                    <a:latin typeface="Arial" panose="020B0604020202020204" pitchFamily="34" charset="0"/>
                    <a:cs typeface="Arial" panose="020B0604020202020204" pitchFamily="34" charset="0"/>
                  </a:rPr>
                  <a:t>the</a:t>
                </a:r>
                <a:r>
                  <a:rPr lang="cs-CZ" sz="2000" b="0" i="1" u="none" strike="noStrike" baseline="0" dirty="0">
                    <a:latin typeface="Arial" panose="020B0604020202020204" pitchFamily="34" charset="0"/>
                    <a:cs typeface="Arial" panose="020B0604020202020204" pitchFamily="34" charset="0"/>
                  </a:rPr>
                  <a:t> </a:t>
                </a:r>
                <a:r>
                  <a:rPr lang="cs-CZ" sz="2000" b="0" i="1" u="none" strike="noStrike" baseline="0" dirty="0" err="1">
                    <a:latin typeface="Arial" panose="020B0604020202020204" pitchFamily="34" charset="0"/>
                    <a:cs typeface="Arial" panose="020B0604020202020204" pitchFamily="34" charset="0"/>
                  </a:rPr>
                  <a:t>energy</a:t>
                </a:r>
                <a:r>
                  <a:rPr lang="cs-CZ" sz="2000" b="0" i="1" u="none" strike="noStrike" baseline="0" dirty="0">
                    <a:latin typeface="Arial" panose="020B0604020202020204" pitchFamily="34" charset="0"/>
                    <a:cs typeface="Arial" panose="020B0604020202020204" pitchFamily="34" charset="0"/>
                  </a:rPr>
                  <a:t> </a:t>
                </a:r>
                <a:r>
                  <a:rPr lang="cs-CZ" sz="2000" b="0" i="1" u="none" strike="noStrike" baseline="0" dirty="0" err="1">
                    <a:latin typeface="Arial" panose="020B0604020202020204" pitchFamily="34" charset="0"/>
                    <a:cs typeface="Arial" panose="020B0604020202020204" pitchFamily="34" charset="0"/>
                  </a:rPr>
                  <a:t>quantum</a:t>
                </a:r>
                <a:r>
                  <a:rPr lang="cs-CZ" sz="2000" b="0" i="1" u="none" strike="noStrike" baseline="0" dirty="0">
                    <a:latin typeface="Arial" panose="020B0604020202020204" pitchFamily="34" charset="0"/>
                    <a:cs typeface="Arial" panose="020B0604020202020204" pitchFamily="34" charset="0"/>
                  </a:rPr>
                  <a:t> </a:t>
                </a:r>
                <a14:m>
                  <m:oMath xmlns:m="http://schemas.openxmlformats.org/officeDocument/2006/math">
                    <m:r>
                      <a:rPr lang="cs-CZ" sz="2000" b="0" i="1" u="none" strike="noStrike" baseline="0" smtClean="0">
                        <a:latin typeface="Cambria Math" panose="02040503050406030204" pitchFamily="18" charset="0"/>
                        <a:ea typeface="Cambria Math" panose="02040503050406030204" pitchFamily="18" charset="0"/>
                        <a:cs typeface="Arial" panose="020B0604020202020204" pitchFamily="34" charset="0"/>
                      </a:rPr>
                      <m:t>𝜖</m:t>
                    </m:r>
                    <m:r>
                      <a:rPr lang="cs-CZ" sz="2000" b="0" i="1" u="none" strike="noStrike" baseline="0" smtClean="0">
                        <a:latin typeface="Cambria Math" panose="02040503050406030204" pitchFamily="18" charset="0"/>
                        <a:ea typeface="Cambria Math" panose="02040503050406030204" pitchFamily="18" charset="0"/>
                        <a:cs typeface="Arial" panose="020B0604020202020204" pitchFamily="34" charset="0"/>
                      </a:rPr>
                      <m:t>=</m:t>
                    </m:r>
                    <m:r>
                      <a:rPr lang="cs-CZ" sz="2000" b="0" i="1" u="none" strike="noStrike" baseline="0" smtClean="0">
                        <a:latin typeface="Cambria Math" panose="02040503050406030204" pitchFamily="18" charset="0"/>
                        <a:ea typeface="Cambria Math" panose="02040503050406030204" pitchFamily="18" charset="0"/>
                        <a:cs typeface="Arial" panose="020B0604020202020204" pitchFamily="34" charset="0"/>
                      </a:rPr>
                      <m:t>h</m:t>
                    </m:r>
                    <m:r>
                      <a:rPr lang="cs-CZ" sz="2000" b="0" i="1" u="none" strike="noStrike" baseline="0" smtClean="0">
                        <a:latin typeface="Cambria Math" panose="02040503050406030204" pitchFamily="18" charset="0"/>
                        <a:ea typeface="Cambria Math" panose="02040503050406030204" pitchFamily="18" charset="0"/>
                        <a:cs typeface="Arial" panose="020B0604020202020204" pitchFamily="34" charset="0"/>
                      </a:rPr>
                      <m:t>𝜈</m:t>
                    </m:r>
                  </m:oMath>
                </a14:m>
                <a:r>
                  <a:rPr lang="cs-CZ" sz="2000" i="1" dirty="0">
                    <a:latin typeface="Arial" panose="020B0604020202020204" pitchFamily="34" charset="0"/>
                    <a:cs typeface="Arial" panose="020B0604020202020204" pitchFamily="34" charset="0"/>
                  </a:rPr>
                  <a:t> </a:t>
                </a:r>
                <a:r>
                  <a:rPr lang="en-US" sz="2000" b="1" i="1" dirty="0">
                    <a:solidFill>
                      <a:srgbClr val="0033CC"/>
                    </a:solidFill>
                    <a:latin typeface="Arial" panose="020B0604020202020204" pitchFamily="34" charset="0"/>
                    <a:cs typeface="Arial" panose="020B0604020202020204" pitchFamily="34" charset="0"/>
                  </a:rPr>
                  <a:t>is </a:t>
                </a:r>
                <a:r>
                  <a:rPr lang="cs-CZ" sz="2000" b="1" i="1" dirty="0">
                    <a:solidFill>
                      <a:srgbClr val="0033CC"/>
                    </a:solidFill>
                    <a:latin typeface="Arial" panose="020B0604020202020204" pitchFamily="34" charset="0"/>
                    <a:cs typeface="Arial" panose="020B0604020202020204" pitchFamily="34" charset="0"/>
                  </a:rPr>
                  <a:t>much </a:t>
                </a:r>
                <a:r>
                  <a:rPr lang="en-US" sz="2000" b="1" i="1" dirty="0">
                    <a:solidFill>
                      <a:srgbClr val="0033CC"/>
                    </a:solidFill>
                    <a:latin typeface="Arial" panose="020B0604020202020204" pitchFamily="34" charset="0"/>
                    <a:cs typeface="Arial" panose="020B0604020202020204" pitchFamily="34" charset="0"/>
                  </a:rPr>
                  <a:t>small</a:t>
                </a:r>
                <a:r>
                  <a:rPr lang="cs-CZ" sz="2000" b="1" i="1" dirty="0" err="1">
                    <a:solidFill>
                      <a:srgbClr val="0033CC"/>
                    </a:solidFill>
                    <a:latin typeface="Arial" panose="020B0604020202020204" pitchFamily="34" charset="0"/>
                    <a:cs typeface="Arial" panose="020B0604020202020204" pitchFamily="34" charset="0"/>
                  </a:rPr>
                  <a:t>er</a:t>
                </a:r>
                <a:r>
                  <a:rPr lang="en-US" sz="2000" b="1" i="1" dirty="0">
                    <a:solidFill>
                      <a:srgbClr val="0033CC"/>
                    </a:solidFill>
                    <a:latin typeface="Arial" panose="020B0604020202020204" pitchFamily="34" charset="0"/>
                    <a:cs typeface="Arial" panose="020B0604020202020204" pitchFamily="34" charset="0"/>
                  </a:rPr>
                  <a:t> </a:t>
                </a:r>
                <a:r>
                  <a:rPr lang="cs-CZ" sz="2000" b="1" i="1" dirty="0" err="1">
                    <a:solidFill>
                      <a:srgbClr val="0033CC"/>
                    </a:solidFill>
                    <a:latin typeface="Arial" panose="020B0604020202020204" pitchFamily="34" charset="0"/>
                    <a:cs typeface="Arial" panose="020B0604020202020204" pitchFamily="34" charset="0"/>
                  </a:rPr>
                  <a:t>than</a:t>
                </a:r>
                <a:r>
                  <a:rPr lang="en-US" sz="2000" b="1" i="1" dirty="0">
                    <a:solidFill>
                      <a:srgbClr val="0033CC"/>
                    </a:solidFill>
                    <a:latin typeface="Arial" panose="020B0604020202020204" pitchFamily="34" charset="0"/>
                    <a:cs typeface="Arial" panose="020B0604020202020204" pitchFamily="34" charset="0"/>
                  </a:rPr>
                  <a:t> average resonator energy</a:t>
                </a:r>
                <a:r>
                  <a:rPr lang="cs-CZ" sz="2000" b="1" i="1" dirty="0">
                    <a:solidFill>
                      <a:srgbClr val="0033CC"/>
                    </a:solidFill>
                    <a:latin typeface="Arial" panose="020B0604020202020204" pitchFamily="34" charset="0"/>
                    <a:cs typeface="Arial" panose="020B0604020202020204" pitchFamily="34" charset="0"/>
                  </a:rPr>
                  <a:t> </a:t>
                </a:r>
                <a14:m>
                  <m:oMath xmlns:m="http://schemas.openxmlformats.org/officeDocument/2006/math">
                    <m:r>
                      <a:rPr lang="cs-CZ" sz="2000" b="1" i="1">
                        <a:solidFill>
                          <a:srgbClr val="0033CC"/>
                        </a:solidFill>
                        <a:latin typeface="Cambria Math" panose="02040503050406030204" pitchFamily="18" charset="0"/>
                        <a:cs typeface="Arial" panose="020B0604020202020204" pitchFamily="34" charset="0"/>
                      </a:rPr>
                      <m:t>𝑬</m:t>
                    </m:r>
                    <m:r>
                      <a:rPr lang="cs-CZ" sz="2000" b="1" i="1">
                        <a:solidFill>
                          <a:srgbClr val="0033CC"/>
                        </a:solidFill>
                        <a:latin typeface="Cambria Math" panose="02040503050406030204" pitchFamily="18" charset="0"/>
                        <a:cs typeface="Arial" panose="020B0604020202020204" pitchFamily="34" charset="0"/>
                      </a:rPr>
                      <m:t>(</m:t>
                    </m:r>
                    <m:r>
                      <a:rPr lang="cs-CZ" sz="2000" b="1" i="1">
                        <a:solidFill>
                          <a:srgbClr val="0033CC"/>
                        </a:solidFill>
                        <a:latin typeface="Cambria Math" panose="02040503050406030204" pitchFamily="18" charset="0"/>
                        <a:ea typeface="Cambria Math" panose="02040503050406030204" pitchFamily="18" charset="0"/>
                        <a:cs typeface="Arial" panose="020B0604020202020204" pitchFamily="34" charset="0"/>
                      </a:rPr>
                      <m:t>𝝂</m:t>
                    </m:r>
                    <m:r>
                      <a:rPr lang="cs-CZ" sz="2000" b="1" i="1" smtClean="0">
                        <a:solidFill>
                          <a:srgbClr val="0033CC"/>
                        </a:solidFill>
                        <a:latin typeface="Cambria Math" panose="02040503050406030204" pitchFamily="18" charset="0"/>
                        <a:ea typeface="Cambria Math" panose="02040503050406030204" pitchFamily="18" charset="0"/>
                        <a:cs typeface="Arial" panose="020B0604020202020204" pitchFamily="34" charset="0"/>
                      </a:rPr>
                      <m:t>,</m:t>
                    </m:r>
                    <m:r>
                      <a:rPr lang="cs-CZ" sz="2000" b="1" i="1" smtClean="0">
                        <a:solidFill>
                          <a:srgbClr val="0033CC"/>
                        </a:solidFill>
                        <a:latin typeface="Cambria Math" panose="02040503050406030204" pitchFamily="18" charset="0"/>
                        <a:ea typeface="Cambria Math" panose="02040503050406030204" pitchFamily="18" charset="0"/>
                        <a:cs typeface="Arial" panose="020B0604020202020204" pitchFamily="34" charset="0"/>
                      </a:rPr>
                      <m:t>𝑻</m:t>
                    </m:r>
                    <m:r>
                      <a:rPr lang="cs-CZ" sz="2000" b="1" i="1">
                        <a:solidFill>
                          <a:srgbClr val="0033CC"/>
                        </a:solidFill>
                        <a:latin typeface="Cambria Math" panose="02040503050406030204" pitchFamily="18" charset="0"/>
                        <a:ea typeface="Cambria Math" panose="02040503050406030204" pitchFamily="18" charset="0"/>
                        <a:cs typeface="Arial" panose="020B0604020202020204" pitchFamily="34" charset="0"/>
                      </a:rPr>
                      <m:t>)</m:t>
                    </m:r>
                  </m:oMath>
                </a14:m>
                <a:r>
                  <a:rPr lang="cs-CZ" sz="2000" b="1" i="1" dirty="0">
                    <a:solidFill>
                      <a:srgbClr val="0033CC"/>
                    </a:solidFill>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i.e</a:t>
                </a:r>
                <a:endParaRPr lang="cs-CZ" sz="2000" i="1" dirty="0">
                  <a:latin typeface="Arial" panose="020B0604020202020204" pitchFamily="34" charset="0"/>
                  <a:cs typeface="Arial" panose="020B0604020202020204" pitchFamily="34" charset="0"/>
                </a:endParaRPr>
              </a:p>
              <a:p>
                <a:endParaRPr lang="cs-CZ" sz="1000" i="1" dirty="0">
                  <a:latin typeface="Arial" panose="020B0604020202020204" pitchFamily="34" charset="0"/>
                  <a:ea typeface="Cambria Math" panose="02040503050406030204" pitchFamily="18" charset="0"/>
                  <a:cs typeface="Arial" panose="020B0604020202020204" pitchFamily="34" charset="0"/>
                </a:endParaRPr>
              </a:p>
              <a:p>
                <a:r>
                  <a:rPr lang="cs-CZ" sz="3200" i="1" dirty="0">
                    <a:ea typeface="Cambria Math" panose="02040503050406030204" pitchFamily="18" charset="0"/>
                    <a:cs typeface="Arial" panose="020B0604020202020204" pitchFamily="34" charset="0"/>
                  </a:rPr>
                  <a:t>					</a:t>
                </a:r>
                <a14:m>
                  <m:oMath xmlns:m="http://schemas.openxmlformats.org/officeDocument/2006/math">
                    <m:r>
                      <a:rPr lang="cs-CZ" sz="3200" i="1">
                        <a:latin typeface="Cambria Math" panose="02040503050406030204" pitchFamily="18" charset="0"/>
                        <a:ea typeface="Cambria Math" panose="02040503050406030204" pitchFamily="18" charset="0"/>
                        <a:cs typeface="Arial" panose="020B0604020202020204" pitchFamily="34" charset="0"/>
                      </a:rPr>
                      <m:t>	</m:t>
                    </m:r>
                    <m:r>
                      <a:rPr lang="el-GR" sz="3200" i="1">
                        <a:latin typeface="Cambria Math" panose="02040503050406030204" pitchFamily="18" charset="0"/>
                        <a:ea typeface="Cambria Math" panose="02040503050406030204" pitchFamily="18" charset="0"/>
                        <a:cs typeface="Arial" panose="020B0604020202020204" pitchFamily="34" charset="0"/>
                      </a:rPr>
                      <m:t>𝜀</m:t>
                    </m:r>
                    <m:r>
                      <a:rPr lang="cs-CZ" sz="3200" i="1">
                        <a:latin typeface="Cambria Math" panose="02040503050406030204" pitchFamily="18" charset="0"/>
                        <a:ea typeface="Cambria Math" panose="02040503050406030204" pitchFamily="18" charset="0"/>
                        <a:cs typeface="Arial" panose="020B0604020202020204" pitchFamily="34" charset="0"/>
                      </a:rPr>
                      <m:t>=</m:t>
                    </m:r>
                    <m:r>
                      <a:rPr lang="cs-CZ" sz="3200" i="1">
                        <a:latin typeface="Cambria Math" panose="02040503050406030204" pitchFamily="18" charset="0"/>
                        <a:ea typeface="Cambria Math" panose="02040503050406030204" pitchFamily="18" charset="0"/>
                        <a:cs typeface="Arial" panose="020B0604020202020204" pitchFamily="34" charset="0"/>
                      </a:rPr>
                      <m:t>h</m:t>
                    </m:r>
                    <m:r>
                      <a:rPr lang="cs-CZ" sz="3200" i="1">
                        <a:latin typeface="Cambria Math" panose="02040503050406030204" pitchFamily="18" charset="0"/>
                        <a:ea typeface="Cambria Math" panose="02040503050406030204" pitchFamily="18" charset="0"/>
                        <a:cs typeface="Arial" panose="020B0604020202020204" pitchFamily="34" charset="0"/>
                      </a:rPr>
                      <m:t>𝜈</m:t>
                    </m:r>
                    <m:r>
                      <a:rPr lang="cs-CZ" sz="3200" i="1">
                        <a:latin typeface="Cambria Math" panose="02040503050406030204" pitchFamily="18" charset="0"/>
                        <a:ea typeface="Cambria Math" panose="02040503050406030204" pitchFamily="18" charset="0"/>
                        <a:cs typeface="Arial" panose="020B0604020202020204" pitchFamily="34" charset="0"/>
                      </a:rPr>
                      <m:t>≪</m:t>
                    </m:r>
                    <m:r>
                      <a:rPr lang="cs-CZ" sz="3200" i="1">
                        <a:latin typeface="Cambria Math" panose="02040503050406030204" pitchFamily="18" charset="0"/>
                        <a:ea typeface="Cambria Math" panose="02040503050406030204" pitchFamily="18" charset="0"/>
                        <a:cs typeface="Arial" panose="020B0604020202020204" pitchFamily="34" charset="0"/>
                      </a:rPr>
                      <m:t>𝐸</m:t>
                    </m:r>
                    <m:r>
                      <a:rPr lang="cs-CZ" sz="3200" i="1">
                        <a:latin typeface="Cambria Math" panose="02040503050406030204" pitchFamily="18" charset="0"/>
                        <a:ea typeface="Cambria Math" panose="02040503050406030204" pitchFamily="18" charset="0"/>
                        <a:cs typeface="Arial" panose="020B0604020202020204" pitchFamily="34" charset="0"/>
                      </a:rPr>
                      <m:t>(</m:t>
                    </m:r>
                    <m:r>
                      <a:rPr lang="cs-CZ" sz="3200" i="1">
                        <a:latin typeface="Cambria Math" panose="02040503050406030204" pitchFamily="18" charset="0"/>
                        <a:ea typeface="Cambria Math" panose="02040503050406030204" pitchFamily="18" charset="0"/>
                        <a:cs typeface="Arial" panose="020B0604020202020204" pitchFamily="34" charset="0"/>
                      </a:rPr>
                      <m:t>𝜈</m:t>
                    </m:r>
                    <m:r>
                      <a:rPr lang="cs-CZ" sz="3200" b="0" i="1" smtClean="0">
                        <a:latin typeface="Cambria Math" panose="02040503050406030204" pitchFamily="18" charset="0"/>
                        <a:ea typeface="Cambria Math" panose="02040503050406030204" pitchFamily="18" charset="0"/>
                        <a:cs typeface="Arial" panose="020B0604020202020204" pitchFamily="34" charset="0"/>
                      </a:rPr>
                      <m:t>,</m:t>
                    </m:r>
                    <m:r>
                      <a:rPr lang="cs-CZ" sz="3200" b="0" i="1" smtClean="0">
                        <a:latin typeface="Cambria Math" panose="02040503050406030204" pitchFamily="18" charset="0"/>
                        <a:ea typeface="Cambria Math" panose="02040503050406030204" pitchFamily="18" charset="0"/>
                        <a:cs typeface="Arial" panose="020B0604020202020204" pitchFamily="34" charset="0"/>
                      </a:rPr>
                      <m:t>𝑇</m:t>
                    </m:r>
                    <m:r>
                      <a:rPr lang="cs-CZ" sz="3200" i="1">
                        <a:latin typeface="Cambria Math" panose="02040503050406030204" pitchFamily="18" charset="0"/>
                        <a:ea typeface="Cambria Math" panose="02040503050406030204" pitchFamily="18" charset="0"/>
                        <a:cs typeface="Arial" panose="020B0604020202020204" pitchFamily="34" charset="0"/>
                      </a:rPr>
                      <m:t>)</m:t>
                    </m:r>
                  </m:oMath>
                </a14:m>
                <a:r>
                  <a:rPr lang="en-US" sz="3200" i="1" dirty="0">
                    <a:latin typeface="Arial" panose="020B0604020202020204" pitchFamily="34" charset="0"/>
                    <a:cs typeface="Arial" panose="020B0604020202020204" pitchFamily="34" charset="0"/>
                  </a:rPr>
                  <a:t> </a:t>
                </a:r>
                <a:endParaRPr lang="cs-CZ" sz="3200" i="1" dirty="0">
                  <a:latin typeface="Arial" panose="020B0604020202020204" pitchFamily="34" charset="0"/>
                  <a:cs typeface="Arial" panose="020B0604020202020204" pitchFamily="34" charset="0"/>
                </a:endParaRPr>
              </a:p>
              <a:p>
                <a:endParaRPr lang="cs-CZ" sz="1000" i="1" dirty="0">
                  <a:latin typeface="Arial" panose="020B0604020202020204" pitchFamily="34" charset="0"/>
                  <a:ea typeface="Cambria Math" panose="02040503050406030204" pitchFamily="18" charset="0"/>
                  <a:cs typeface="Arial" panose="020B0604020202020204" pitchFamily="34" charset="0"/>
                </a:endParaRPr>
              </a:p>
              <a:p>
                <a:r>
                  <a:rPr lang="cs-CZ" sz="2000" i="1" dirty="0">
                    <a:latin typeface="Arial" panose="020B0604020202020204" pitchFamily="34" charset="0"/>
                    <a:cs typeface="Arial" panose="020B0604020202020204" pitchFamily="34" charset="0"/>
                  </a:rPr>
                  <a:t>H</a:t>
                </a:r>
                <a:r>
                  <a:rPr lang="en-US" sz="2000" b="0" i="1" u="none" strike="noStrike" baseline="0" dirty="0" err="1">
                    <a:latin typeface="Arial" panose="020B0604020202020204" pitchFamily="34" charset="0"/>
                    <a:cs typeface="Arial" panose="020B0604020202020204" pitchFamily="34" charset="0"/>
                  </a:rPr>
                  <a:t>owever</a:t>
                </a:r>
                <a:r>
                  <a:rPr lang="en-US" sz="2000" b="0" i="1" u="none" strike="noStrike" baseline="0" dirty="0">
                    <a:latin typeface="Arial" panose="020B0604020202020204" pitchFamily="34" charset="0"/>
                    <a:cs typeface="Arial" panose="020B0604020202020204" pitchFamily="34" charset="0"/>
                  </a:rPr>
                  <a:t>, for the wavelength</a:t>
                </a:r>
                <a:r>
                  <a:rPr lang="cs-CZ" sz="2000" b="0" i="1" u="none" strike="noStrike" baseline="0" dirty="0">
                    <a:latin typeface="Arial" panose="020B0604020202020204" pitchFamily="34" charset="0"/>
                    <a:cs typeface="Arial" panose="020B0604020202020204" pitchFamily="34" charset="0"/>
                  </a:rPr>
                  <a:t> </a:t>
                </a:r>
                <a14:m>
                  <m:oMath xmlns:m="http://schemas.openxmlformats.org/officeDocument/2006/math">
                    <m:r>
                      <a:rPr lang="cs-CZ" sz="2000" b="0" i="1" u="none" strike="noStrike" baseline="0" smtClean="0">
                        <a:latin typeface="Cambria Math" panose="02040503050406030204" pitchFamily="18" charset="0"/>
                        <a:ea typeface="Cambria Math" panose="02040503050406030204" pitchFamily="18" charset="0"/>
                        <a:cs typeface="Arial" panose="020B0604020202020204" pitchFamily="34" charset="0"/>
                      </a:rPr>
                      <m:t>𝜆</m:t>
                    </m:r>
                    <m:r>
                      <a:rPr lang="cs-CZ" sz="2000" b="0" i="1" u="none" strike="noStrike" baseline="0" smtClean="0">
                        <a:latin typeface="Cambria Math" panose="02040503050406030204" pitchFamily="18" charset="0"/>
                        <a:ea typeface="Cambria Math" panose="02040503050406030204" pitchFamily="18" charset="0"/>
                        <a:cs typeface="Arial" panose="020B0604020202020204" pitchFamily="34" charset="0"/>
                      </a:rPr>
                      <m:t>=0.5</m:t>
                    </m:r>
                    <m:r>
                      <a:rPr lang="cs-CZ" sz="2000" b="0" i="1" u="none" strike="noStrike" baseline="0" smtClean="0">
                        <a:latin typeface="Cambria Math" panose="02040503050406030204" pitchFamily="18" charset="0"/>
                        <a:ea typeface="Cambria Math" panose="02040503050406030204" pitchFamily="18" charset="0"/>
                        <a:cs typeface="Arial" panose="020B0604020202020204" pitchFamily="34" charset="0"/>
                      </a:rPr>
                      <m:t>𝜇</m:t>
                    </m:r>
                    <m:r>
                      <a:rPr lang="cs-CZ" sz="2000" b="0" i="1" u="none" strike="noStrike" baseline="0" smtClean="0">
                        <a:latin typeface="Cambria Math" panose="02040503050406030204" pitchFamily="18" charset="0"/>
                        <a:ea typeface="Cambria Math" panose="02040503050406030204" pitchFamily="18" charset="0"/>
                        <a:cs typeface="Arial" panose="020B0604020202020204" pitchFamily="34" charset="0"/>
                      </a:rPr>
                      <m:t>𝑚</m:t>
                    </m:r>
                  </m:oMath>
                </a14:m>
                <a:r>
                  <a:rPr lang="cs-CZ" sz="2000" b="0" i="1" u="none" strike="noStrike" baseline="0" dirty="0">
                    <a:latin typeface="Arial" panose="020B0604020202020204" pitchFamily="34" charset="0"/>
                    <a:cs typeface="Arial" panose="020B0604020202020204" pitchFamily="34" charset="0"/>
                  </a:rPr>
                  <a:t> and</a:t>
                </a:r>
                <a:r>
                  <a:rPr lang="cs-CZ" sz="2000" b="0" i="1" u="none" strike="noStrike" dirty="0">
                    <a:latin typeface="Arial" panose="020B0604020202020204" pitchFamily="34" charset="0"/>
                    <a:cs typeface="Arial" panose="020B0604020202020204" pitchFamily="34" charset="0"/>
                  </a:rPr>
                  <a:t> </a:t>
                </a:r>
                <a:r>
                  <a:rPr lang="cs-CZ" sz="2000" b="0" i="1" u="none" strike="noStrike" baseline="0" dirty="0">
                    <a:latin typeface="Arial" panose="020B0604020202020204" pitchFamily="34" charset="0"/>
                    <a:cs typeface="Arial" panose="020B0604020202020204" pitchFamily="34" charset="0"/>
                  </a:rPr>
                  <a:t>T = </a:t>
                </a:r>
                <a:r>
                  <a:rPr lang="en-US" sz="2000" b="0" i="1" u="none" strike="noStrike" baseline="0" dirty="0">
                    <a:latin typeface="Arial" panose="020B0604020202020204" pitchFamily="34" charset="0"/>
                    <a:cs typeface="Arial" panose="020B0604020202020204" pitchFamily="34" charset="0"/>
                  </a:rPr>
                  <a:t>1700</a:t>
                </a:r>
                <a:r>
                  <a:rPr lang="cs-CZ" sz="2000" b="0" i="1" u="none" strike="noStrike" baseline="0" dirty="0">
                    <a:latin typeface="Arial" panose="020B0604020202020204" pitchFamily="34" charset="0"/>
                    <a:cs typeface="Arial" panose="020B0604020202020204" pitchFamily="34" charset="0"/>
                  </a:rPr>
                  <a:t> K </a:t>
                </a:r>
                <a:r>
                  <a:rPr lang="cs-CZ" sz="2000" b="0" i="1" u="none" strike="noStrike" baseline="0" dirty="0" err="1">
                    <a:latin typeface="Arial" panose="020B0604020202020204" pitchFamily="34" charset="0"/>
                    <a:cs typeface="Arial" panose="020B0604020202020204" pitchFamily="34" charset="0"/>
                  </a:rPr>
                  <a:t>it</a:t>
                </a:r>
                <a:r>
                  <a:rPr lang="cs-CZ" sz="2000" b="0" i="1" u="none" strike="noStrike" baseline="0" dirty="0">
                    <a:latin typeface="Arial" panose="020B0604020202020204" pitchFamily="34" charset="0"/>
                    <a:cs typeface="Arial" panose="020B0604020202020204" pitchFamily="34" charset="0"/>
                  </a:rPr>
                  <a:t> </a:t>
                </a:r>
                <a:r>
                  <a:rPr lang="cs-CZ" sz="2000" b="0" i="1" u="none" strike="noStrike" baseline="0" dirty="0" err="1">
                    <a:latin typeface="Arial" panose="020B0604020202020204" pitchFamily="34" charset="0"/>
                    <a:cs typeface="Arial" panose="020B0604020202020204" pitchFamily="34" charset="0"/>
                  </a:rPr>
                  <a:t>is</a:t>
                </a:r>
                <a:r>
                  <a:rPr lang="cs-CZ" sz="2000" b="0" i="1" u="none" strike="noStrike" baseline="0" dirty="0">
                    <a:latin typeface="Arial" panose="020B0604020202020204" pitchFamily="34" charset="0"/>
                    <a:cs typeface="Arial" panose="020B0604020202020204" pitchFamily="34" charset="0"/>
                  </a:rPr>
                  <a:t> just </a:t>
                </a:r>
                <a:r>
                  <a:rPr lang="cs-CZ" sz="2000" b="0" i="1" u="none" strike="noStrike" baseline="0" dirty="0" err="1">
                    <a:latin typeface="Arial" panose="020B0604020202020204" pitchFamily="34" charset="0"/>
                    <a:cs typeface="Arial" panose="020B0604020202020204" pitchFamily="34" charset="0"/>
                  </a:rPr>
                  <a:t>tte</a:t>
                </a:r>
                <a:r>
                  <a:rPr lang="cs-CZ" sz="2000" b="0" i="1" u="none" strike="noStrike" baseline="0" dirty="0">
                    <a:latin typeface="Arial" panose="020B0604020202020204" pitchFamily="34" charset="0"/>
                    <a:cs typeface="Arial" panose="020B0604020202020204" pitchFamily="34" charset="0"/>
                  </a:rPr>
                  <a:t> </a:t>
                </a:r>
                <a:r>
                  <a:rPr lang="cs-CZ" sz="2000" b="0" i="1" u="none" strike="noStrike" baseline="0" dirty="0" err="1">
                    <a:latin typeface="Arial" panose="020B0604020202020204" pitchFamily="34" charset="0"/>
                    <a:cs typeface="Arial" panose="020B0604020202020204" pitchFamily="34" charset="0"/>
                  </a:rPr>
                  <a:t>oposite</a:t>
                </a:r>
                <a:r>
                  <a:rPr lang="cs-CZ" sz="2000" b="0" i="1" u="none" strike="noStrike" baseline="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 </a:t>
                </a:r>
                <a:r>
                  <a:rPr lang="cs-CZ" sz="2000" b="0" i="1" u="none" strike="noStrike" dirty="0" err="1">
                    <a:latin typeface="Arial" panose="020B0604020202020204" pitchFamily="34" charset="0"/>
                    <a:cs typeface="Arial" panose="020B0604020202020204" pitchFamily="34" charset="0"/>
                  </a:rPr>
                  <a:t>the</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average</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oscillator</a:t>
                </a:r>
                <a:r>
                  <a:rPr lang="cs-CZ" sz="2000" i="1" dirty="0">
                    <a:latin typeface="Arial" panose="020B0604020202020204" pitchFamily="34" charset="0"/>
                    <a:cs typeface="Arial" panose="020B0604020202020204" pitchFamily="34" charset="0"/>
                  </a:rPr>
                  <a:t> </a:t>
                </a:r>
                <a:r>
                  <a:rPr lang="cs-CZ" sz="2000" i="1" dirty="0" err="1">
                    <a:latin typeface="Arial" panose="020B0604020202020204" pitchFamily="34" charset="0"/>
                    <a:cs typeface="Arial" panose="020B0604020202020204" pitchFamily="34" charset="0"/>
                  </a:rPr>
                  <a:t>energy</a:t>
                </a:r>
                <a:r>
                  <a:rPr lang="cs-CZ" sz="2000" b="0" i="1" u="none" strike="noStrike" dirty="0">
                    <a:latin typeface="Arial" panose="020B0604020202020204" pitchFamily="34" charset="0"/>
                    <a:cs typeface="Arial" panose="020B0604020202020204" pitchFamily="34" charset="0"/>
                  </a:rPr>
                  <a:t> </a:t>
                </a:r>
                <a14:m>
                  <m:oMath xmlns:m="http://schemas.openxmlformats.org/officeDocument/2006/math">
                    <m:r>
                      <a:rPr lang="cs-CZ" sz="2000" i="1">
                        <a:latin typeface="Cambria Math" panose="02040503050406030204" pitchFamily="18" charset="0"/>
                        <a:cs typeface="Arial" panose="020B0604020202020204" pitchFamily="34" charset="0"/>
                      </a:rPr>
                      <m:t>𝐸</m:t>
                    </m:r>
                    <m:d>
                      <m:dPr>
                        <m:ctrlPr>
                          <a:rPr lang="cs-CZ" sz="2000" i="1">
                            <a:latin typeface="Cambria Math" panose="02040503050406030204" pitchFamily="18" charset="0"/>
                            <a:cs typeface="Arial" panose="020B0604020202020204" pitchFamily="34" charset="0"/>
                          </a:rPr>
                        </m:ctrlPr>
                      </m:dPr>
                      <m:e>
                        <m:r>
                          <a:rPr lang="cs-CZ" sz="2000" i="1">
                            <a:latin typeface="Cambria Math" panose="02040503050406030204" pitchFamily="18" charset="0"/>
                            <a:ea typeface="Cambria Math" panose="02040503050406030204" pitchFamily="18" charset="0"/>
                            <a:cs typeface="Arial" panose="020B0604020202020204" pitchFamily="34" charset="0"/>
                          </a:rPr>
                          <m:t>𝜈</m:t>
                        </m:r>
                        <m:r>
                          <a:rPr lang="cs-CZ" sz="2000" i="1">
                            <a:latin typeface="Cambria Math" panose="02040503050406030204" pitchFamily="18" charset="0"/>
                            <a:ea typeface="Cambria Math" panose="02040503050406030204" pitchFamily="18" charset="0"/>
                            <a:cs typeface="Arial" panose="020B0604020202020204" pitchFamily="34" charset="0"/>
                          </a:rPr>
                          <m:t>,</m:t>
                        </m:r>
                        <m:r>
                          <a:rPr lang="cs-CZ" sz="2000" i="1">
                            <a:latin typeface="Cambria Math" panose="02040503050406030204" pitchFamily="18" charset="0"/>
                            <a:ea typeface="Cambria Math" panose="02040503050406030204" pitchFamily="18" charset="0"/>
                            <a:cs typeface="Arial" panose="020B0604020202020204" pitchFamily="34" charset="0"/>
                          </a:rPr>
                          <m:t>𝑇</m:t>
                        </m:r>
                      </m:e>
                    </m:d>
                    <m:r>
                      <a:rPr lang="cs-CZ" sz="2000" b="0" i="1" smtClean="0">
                        <a:latin typeface="Cambria Math" panose="02040503050406030204" pitchFamily="18" charset="0"/>
                        <a:ea typeface="Cambria Math" panose="02040503050406030204" pitchFamily="18" charset="0"/>
                        <a:cs typeface="Arial" panose="020B0604020202020204" pitchFamily="34" charset="0"/>
                      </a:rPr>
                      <m:t> </m:t>
                    </m:r>
                  </m:oMath>
                </a14:m>
                <a:r>
                  <a:rPr lang="cs-CZ" sz="2200" b="1" i="1" dirty="0">
                    <a:solidFill>
                      <a:srgbClr val="0033CC"/>
                    </a:solidFill>
                    <a:latin typeface="Arial" panose="020B0604020202020204" pitchFamily="34" charset="0"/>
                    <a:ea typeface="Cambria Math" panose="02040503050406030204" pitchFamily="18" charset="0"/>
                    <a:cs typeface="Arial" panose="020B0604020202020204" pitchFamily="34" charset="0"/>
                  </a:rPr>
                  <a:t>is 65 milion </a:t>
                </a:r>
                <a:r>
                  <a:rPr lang="cs-CZ" sz="2200" b="1" i="1" dirty="0" err="1">
                    <a:solidFill>
                      <a:srgbClr val="0033CC"/>
                    </a:solidFill>
                    <a:latin typeface="Arial" panose="020B0604020202020204" pitchFamily="34" charset="0"/>
                    <a:ea typeface="Cambria Math" panose="02040503050406030204" pitchFamily="18" charset="0"/>
                    <a:cs typeface="Arial" panose="020B0604020202020204" pitchFamily="34" charset="0"/>
                  </a:rPr>
                  <a:t>times</a:t>
                </a:r>
                <a:r>
                  <a:rPr lang="cs-CZ" sz="2200" b="1" i="1" dirty="0">
                    <a:solidFill>
                      <a:srgbClr val="0033CC"/>
                    </a:solidFill>
                    <a:latin typeface="Arial" panose="020B0604020202020204" pitchFamily="34" charset="0"/>
                    <a:ea typeface="Cambria Math" panose="02040503050406030204" pitchFamily="18" charset="0"/>
                    <a:cs typeface="Arial" panose="020B0604020202020204" pitchFamily="34" charset="0"/>
                  </a:rPr>
                  <a:t> </a:t>
                </a:r>
                <a:r>
                  <a:rPr lang="cs-CZ" sz="2200" b="1" i="1" dirty="0" err="1">
                    <a:solidFill>
                      <a:srgbClr val="0033CC"/>
                    </a:solidFill>
                    <a:latin typeface="Arial" panose="020B0604020202020204" pitchFamily="34" charset="0"/>
                    <a:ea typeface="Cambria Math" panose="02040503050406030204" pitchFamily="18" charset="0"/>
                    <a:cs typeface="Arial" panose="020B0604020202020204" pitchFamily="34" charset="0"/>
                  </a:rPr>
                  <a:t>smaller</a:t>
                </a:r>
                <a:r>
                  <a:rPr lang="cs-CZ" sz="2200" b="1" i="1" dirty="0">
                    <a:solidFill>
                      <a:srgbClr val="0033CC"/>
                    </a:solidFill>
                    <a:latin typeface="Arial" panose="020B0604020202020204" pitchFamily="34" charset="0"/>
                    <a:ea typeface="Cambria Math" panose="02040503050406030204" pitchFamily="18" charset="0"/>
                    <a:cs typeface="Arial" panose="020B0604020202020204" pitchFamily="34" charset="0"/>
                  </a:rPr>
                  <a:t> </a:t>
                </a:r>
                <a:r>
                  <a:rPr lang="cs-CZ" sz="2200" b="1" i="1" dirty="0" err="1">
                    <a:solidFill>
                      <a:srgbClr val="0033CC"/>
                    </a:solidFill>
                    <a:latin typeface="Arial" panose="020B0604020202020204" pitchFamily="34" charset="0"/>
                    <a:ea typeface="Cambria Math" panose="02040503050406030204" pitchFamily="18" charset="0"/>
                    <a:cs typeface="Arial" panose="020B0604020202020204" pitchFamily="34" charset="0"/>
                  </a:rPr>
                  <a:t>than</a:t>
                </a:r>
                <a:r>
                  <a:rPr lang="cs-CZ" sz="2200" b="1" i="1" dirty="0">
                    <a:solidFill>
                      <a:srgbClr val="0033CC"/>
                    </a:solidFill>
                    <a:latin typeface="Arial" panose="020B0604020202020204" pitchFamily="34" charset="0"/>
                    <a:ea typeface="Cambria Math" panose="02040503050406030204" pitchFamily="18" charset="0"/>
                    <a:cs typeface="Arial" panose="020B0604020202020204" pitchFamily="34" charset="0"/>
                  </a:rPr>
                  <a:t> </a:t>
                </a:r>
                <a:r>
                  <a:rPr lang="cs-CZ" sz="2200" b="1" i="1" dirty="0" err="1">
                    <a:solidFill>
                      <a:srgbClr val="0033CC"/>
                    </a:solidFill>
                    <a:latin typeface="Arial" panose="020B0604020202020204" pitchFamily="34" charset="0"/>
                    <a:ea typeface="Cambria Math" panose="02040503050406030204" pitchFamily="18" charset="0"/>
                    <a:cs typeface="Arial" panose="020B0604020202020204" pitchFamily="34" charset="0"/>
                  </a:rPr>
                  <a:t>the</a:t>
                </a:r>
                <a:r>
                  <a:rPr lang="cs-CZ" sz="2200" b="1" i="1" dirty="0">
                    <a:solidFill>
                      <a:srgbClr val="0033CC"/>
                    </a:solidFill>
                    <a:latin typeface="Arial" panose="020B0604020202020204" pitchFamily="34" charset="0"/>
                    <a:ea typeface="Cambria Math" panose="02040503050406030204" pitchFamily="18" charset="0"/>
                    <a:cs typeface="Arial" panose="020B0604020202020204" pitchFamily="34" charset="0"/>
                  </a:rPr>
                  <a:t> </a:t>
                </a:r>
                <a:r>
                  <a:rPr lang="cs-CZ" sz="2200" b="1" i="1" dirty="0" err="1">
                    <a:solidFill>
                      <a:srgbClr val="0033CC"/>
                    </a:solidFill>
                    <a:latin typeface="Arial" panose="020B0604020202020204" pitchFamily="34" charset="0"/>
                    <a:ea typeface="Cambria Math" panose="02040503050406030204" pitchFamily="18" charset="0"/>
                    <a:cs typeface="Arial" panose="020B0604020202020204" pitchFamily="34" charset="0"/>
                  </a:rPr>
                  <a:t>quantum</a:t>
                </a:r>
                <a:r>
                  <a:rPr lang="cs-CZ" sz="2200" b="1" i="1" dirty="0">
                    <a:solidFill>
                      <a:srgbClr val="0033CC"/>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cs-CZ" sz="2200" b="1" i="1">
                        <a:solidFill>
                          <a:srgbClr val="0033CC"/>
                        </a:solidFill>
                        <a:latin typeface="Cambria Math" panose="02040503050406030204" pitchFamily="18" charset="0"/>
                        <a:ea typeface="Cambria Math" panose="02040503050406030204" pitchFamily="18" charset="0"/>
                        <a:cs typeface="Arial" panose="020B0604020202020204" pitchFamily="34" charset="0"/>
                      </a:rPr>
                      <m:t>𝝐</m:t>
                    </m:r>
                    <m:r>
                      <a:rPr lang="cs-CZ" sz="2200" b="1" i="1">
                        <a:solidFill>
                          <a:srgbClr val="0033CC"/>
                        </a:solidFill>
                        <a:latin typeface="Cambria Math" panose="02040503050406030204" pitchFamily="18" charset="0"/>
                        <a:ea typeface="Cambria Math" panose="02040503050406030204" pitchFamily="18" charset="0"/>
                        <a:cs typeface="Arial" panose="020B0604020202020204" pitchFamily="34" charset="0"/>
                      </a:rPr>
                      <m:t>=</m:t>
                    </m:r>
                    <m:r>
                      <a:rPr lang="cs-CZ" sz="2200" b="1" i="1">
                        <a:solidFill>
                          <a:srgbClr val="0033CC"/>
                        </a:solidFill>
                        <a:latin typeface="Cambria Math" panose="02040503050406030204" pitchFamily="18" charset="0"/>
                        <a:ea typeface="Cambria Math" panose="02040503050406030204" pitchFamily="18" charset="0"/>
                        <a:cs typeface="Arial" panose="020B0604020202020204" pitchFamily="34" charset="0"/>
                      </a:rPr>
                      <m:t>𝒉</m:t>
                    </m:r>
                    <m:r>
                      <a:rPr lang="cs-CZ" sz="2200" b="1" i="1">
                        <a:solidFill>
                          <a:srgbClr val="0033CC"/>
                        </a:solidFill>
                        <a:latin typeface="Cambria Math" panose="02040503050406030204" pitchFamily="18" charset="0"/>
                        <a:ea typeface="Cambria Math" panose="02040503050406030204" pitchFamily="18" charset="0"/>
                        <a:cs typeface="Arial" panose="020B0604020202020204" pitchFamily="34" charset="0"/>
                      </a:rPr>
                      <m:t>𝝂</m:t>
                    </m:r>
                  </m:oMath>
                </a14:m>
                <a:r>
                  <a:rPr lang="cs-CZ" sz="2200" b="1" i="1" dirty="0">
                    <a:solidFill>
                      <a:srgbClr val="0033CC"/>
                    </a:solidFill>
                    <a:latin typeface="Arial" panose="020B0604020202020204" pitchFamily="34" charset="0"/>
                    <a:cs typeface="Arial" panose="020B0604020202020204" pitchFamily="34" charset="0"/>
                  </a:rPr>
                  <a:t>. </a:t>
                </a:r>
                <a:endParaRPr lang="cs-CZ" sz="2200" b="1" i="1" dirty="0">
                  <a:solidFill>
                    <a:srgbClr val="0033CC"/>
                  </a:solidFill>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3" name="TextovéPole 2">
                <a:extLst>
                  <a:ext uri="{FF2B5EF4-FFF2-40B4-BE49-F238E27FC236}">
                    <a16:creationId xmlns:a16="http://schemas.microsoft.com/office/drawing/2014/main" id="{81E4F6FF-27C9-5CAC-8291-E4FE2308EA37}"/>
                  </a:ext>
                </a:extLst>
              </p:cNvPr>
              <p:cNvSpPr txBox="1">
                <a:spLocks noRot="1" noChangeAspect="1" noMove="1" noResize="1" noEditPoints="1" noAdjustHandles="1" noChangeArrowheads="1" noChangeShapeType="1" noTextEdit="1"/>
              </p:cNvSpPr>
              <p:nvPr/>
            </p:nvSpPr>
            <p:spPr>
              <a:xfrm>
                <a:off x="234175" y="1387624"/>
                <a:ext cx="8675651" cy="2800767"/>
              </a:xfrm>
              <a:prstGeom prst="rect">
                <a:avLst/>
              </a:prstGeom>
              <a:blipFill>
                <a:blip r:embed="rId2"/>
                <a:stretch>
                  <a:fillRect l="-913" t="-1089" r="-1194" b="-3704"/>
                </a:stretch>
              </a:blipFill>
            </p:spPr>
            <p:txBody>
              <a:bodyPr/>
              <a:lstStyle/>
              <a:p>
                <a:r>
                  <a:rPr lang="en-AU">
                    <a:noFill/>
                  </a:rPr>
                  <a:t> </a:t>
                </a:r>
              </a:p>
            </p:txBody>
          </p:sp>
        </mc:Fallback>
      </mc:AlternateContent>
      <p:sp>
        <p:nvSpPr>
          <p:cNvPr id="5" name="TextovéPole 4">
            <a:extLst>
              <a:ext uri="{FF2B5EF4-FFF2-40B4-BE49-F238E27FC236}">
                <a16:creationId xmlns:a16="http://schemas.microsoft.com/office/drawing/2014/main" id="{FA7A1884-D809-0E74-34F4-C02CAE39CA0F}"/>
              </a:ext>
            </a:extLst>
          </p:cNvPr>
          <p:cNvSpPr txBox="1"/>
          <p:nvPr/>
        </p:nvSpPr>
        <p:spPr>
          <a:xfrm>
            <a:off x="234175" y="249517"/>
            <a:ext cx="8675651" cy="1015663"/>
          </a:xfrm>
          <a:prstGeom prst="rect">
            <a:avLst/>
          </a:prstGeom>
          <a:noFill/>
        </p:spPr>
        <p:txBody>
          <a:bodyPr wrap="square">
            <a:spAutoFit/>
          </a:bodyPr>
          <a:lstStyle/>
          <a:p>
            <a:pPr algn="l">
              <a:tabLst>
                <a:tab pos="2508250" algn="l"/>
              </a:tabLst>
            </a:pPr>
            <a:r>
              <a:rPr lang="cs-CZ" sz="2000" dirty="0">
                <a:latin typeface="Arial" panose="020B0604020202020204" pitchFamily="34" charset="0"/>
                <a:cs typeface="Arial" panose="020B0604020202020204" pitchFamily="34" charset="0"/>
              </a:rPr>
              <a:t>In 1909 in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paper</a:t>
            </a:r>
            <a:r>
              <a:rPr lang="cs-CZ" sz="2000" dirty="0">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On the development of our understanding of the nature and</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cs-CZ" sz="2000" b="1" i="1" u="none" strike="noStrike" baseline="0" dirty="0" err="1">
                <a:solidFill>
                  <a:srgbClr val="0033CC"/>
                </a:solidFill>
                <a:latin typeface="Arial" panose="020B0604020202020204" pitchFamily="34" charset="0"/>
                <a:cs typeface="Arial" panose="020B0604020202020204" pitchFamily="34" charset="0"/>
              </a:rPr>
              <a:t>composition</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cs-CZ" sz="2000" b="1" i="1" u="none" strike="noStrike" baseline="0" dirty="0" err="1">
                <a:solidFill>
                  <a:srgbClr val="0033CC"/>
                </a:solidFill>
                <a:latin typeface="Arial" panose="020B0604020202020204" pitchFamily="34" charset="0"/>
                <a:cs typeface="Arial" panose="020B0604020202020204" pitchFamily="34" charset="0"/>
              </a:rPr>
              <a:t>of</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cs-CZ" sz="2000" b="1" i="1" u="none" strike="noStrike" baseline="0" dirty="0" err="1">
                <a:solidFill>
                  <a:srgbClr val="0033CC"/>
                </a:solidFill>
                <a:latin typeface="Arial" panose="020B0604020202020204" pitchFamily="34" charset="0"/>
                <a:cs typeface="Arial" panose="020B0604020202020204" pitchFamily="34" charset="0"/>
              </a:rPr>
              <a:t>radiation</a:t>
            </a:r>
            <a:r>
              <a:rPr lang="cs-CZ" sz="2000" b="1" i="0" u="none" strike="noStrike" baseline="0" dirty="0">
                <a:solidFill>
                  <a:srgbClr val="0033CC"/>
                </a:solidFill>
                <a:latin typeface="Arial" panose="020B0604020202020204" pitchFamily="34" charset="0"/>
                <a:cs typeface="Arial" panose="020B0604020202020204" pitchFamily="34" charset="0"/>
              </a:rPr>
              <a:t> </a:t>
            </a:r>
            <a:r>
              <a:rPr lang="cs-CZ" sz="2000" i="0" u="none" strike="noStrike" baseline="0" dirty="0">
                <a:latin typeface="Arial" panose="020B0604020202020204" pitchFamily="34" charset="0"/>
                <a:cs typeface="Arial" panose="020B0604020202020204" pitchFamily="34" charset="0"/>
              </a:rPr>
              <a:t>Einstein made </a:t>
            </a:r>
            <a:r>
              <a:rPr lang="cs-CZ" sz="2000" i="0" u="none" strike="noStrike" baseline="0" dirty="0" err="1">
                <a:latin typeface="Arial" panose="020B0604020202020204" pitchFamily="34" charset="0"/>
                <a:cs typeface="Arial" panose="020B0604020202020204" pitchFamily="34" charset="0"/>
              </a:rPr>
              <a:t>important</a:t>
            </a:r>
            <a:r>
              <a:rPr lang="cs-CZ" sz="2000" i="0" u="none" strike="noStrike" baseline="0" dirty="0">
                <a:latin typeface="Arial" panose="020B0604020202020204" pitchFamily="34" charset="0"/>
                <a:cs typeface="Arial" panose="020B0604020202020204" pitchFamily="34" charset="0"/>
              </a:rPr>
              <a:t> </a:t>
            </a:r>
            <a:r>
              <a:rPr lang="cs-CZ" sz="2000" i="0" u="none" strike="noStrike" baseline="0" dirty="0" err="1">
                <a:latin typeface="Arial" panose="020B0604020202020204" pitchFamily="34" charset="0"/>
                <a:cs typeface="Arial" panose="020B0604020202020204" pitchFamily="34" charset="0"/>
              </a:rPr>
              <a:t>observation</a:t>
            </a:r>
            <a:r>
              <a:rPr lang="cs-CZ" sz="2000" i="0" u="none" strike="noStrike" baseline="0" dirty="0">
                <a:latin typeface="Arial" panose="020B0604020202020204" pitchFamily="34" charset="0"/>
                <a:cs typeface="Arial" panose="020B0604020202020204" pitchFamily="34" charset="0"/>
              </a:rPr>
              <a:t> on Planck </a:t>
            </a:r>
            <a:r>
              <a:rPr lang="cs-CZ" sz="2000" dirty="0" err="1">
                <a:latin typeface="Arial" panose="020B0604020202020204" pitchFamily="34" charset="0"/>
                <a:cs typeface="Arial" panose="020B0604020202020204" pitchFamily="34" charset="0"/>
              </a:rPr>
              <a:t>l</a:t>
            </a:r>
            <a:r>
              <a:rPr lang="cs-CZ" sz="2000" i="0" u="none" strike="noStrike" baseline="0" dirty="0" err="1">
                <a:latin typeface="Arial" panose="020B0604020202020204" pitchFamily="34" charset="0"/>
                <a:cs typeface="Arial" panose="020B0604020202020204" pitchFamily="34" charset="0"/>
              </a:rPr>
              <a:t>aw</a:t>
            </a:r>
            <a:endParaRPr lang="cs-CZ" sz="2000" dirty="0">
              <a:latin typeface="Arial" panose="020B0604020202020204" pitchFamily="34" charset="0"/>
              <a:cs typeface="Arial" panose="020B0604020202020204" pitchFamily="34" charset="0"/>
            </a:endParaRPr>
          </a:p>
        </p:txBody>
      </p:sp>
      <p:sp>
        <p:nvSpPr>
          <p:cNvPr id="9" name="TextovéPole 8">
            <a:extLst>
              <a:ext uri="{FF2B5EF4-FFF2-40B4-BE49-F238E27FC236}">
                <a16:creationId xmlns:a16="http://schemas.microsoft.com/office/drawing/2014/main" id="{BDFA04BF-DCF9-A516-4F78-90B7C69DB4A3}"/>
              </a:ext>
            </a:extLst>
          </p:cNvPr>
          <p:cNvSpPr txBox="1"/>
          <p:nvPr/>
        </p:nvSpPr>
        <p:spPr>
          <a:xfrm>
            <a:off x="234174" y="4188391"/>
            <a:ext cx="8175636" cy="707886"/>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Second </a:t>
            </a:r>
            <a:r>
              <a:rPr lang="cs-CZ" sz="2000" dirty="0" err="1">
                <a:latin typeface="Arial" panose="020B0604020202020204" pitchFamily="34" charset="0"/>
                <a:cs typeface="Arial" panose="020B0604020202020204" pitchFamily="34" charset="0"/>
              </a:rPr>
              <a:t>key</a:t>
            </a:r>
            <a:r>
              <a:rPr lang="cs-CZ" sz="2000" dirty="0">
                <a:latin typeface="Arial" panose="020B0604020202020204" pitchFamily="34" charset="0"/>
                <a:cs typeface="Arial" panose="020B0604020202020204" pitchFamily="34" charset="0"/>
              </a:rPr>
              <a:t> step </a:t>
            </a:r>
            <a:r>
              <a:rPr lang="cs-CZ" sz="2000" dirty="0" err="1">
                <a:latin typeface="Arial" panose="020B0604020202020204" pitchFamily="34" charset="0"/>
                <a:cs typeface="Arial" panose="020B0604020202020204" pitchFamily="34" charset="0"/>
              </a:rPr>
              <a:t>towards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wave-particle</a:t>
            </a:r>
            <a:r>
              <a:rPr lang="cs-CZ" sz="2000" dirty="0">
                <a:latin typeface="Arial" panose="020B0604020202020204" pitchFamily="34" charset="0"/>
                <a:cs typeface="Arial" panose="020B0604020202020204" pitchFamily="34" charset="0"/>
              </a:rPr>
              <a:t> duality </a:t>
            </a:r>
            <a:r>
              <a:rPr lang="cs-CZ" sz="2000" dirty="0" err="1">
                <a:latin typeface="Arial" panose="020B0604020202020204" pitchFamily="34" charset="0"/>
                <a:cs typeface="Arial" panose="020B0604020202020204" pitchFamily="34" charset="0"/>
              </a:rPr>
              <a:t>came</a:t>
            </a:r>
            <a:r>
              <a:rPr lang="cs-CZ" sz="2000" dirty="0">
                <a:latin typeface="Arial" panose="020B0604020202020204" pitchFamily="34" charset="0"/>
                <a:cs typeface="Arial" panose="020B0604020202020204" pitchFamily="34" charset="0"/>
              </a:rPr>
              <a:t> in 1916 in </a:t>
            </a:r>
            <a:r>
              <a:rPr lang="cs-CZ" sz="2000" dirty="0" err="1">
                <a:latin typeface="Arial" panose="020B0604020202020204" pitchFamily="34" charset="0"/>
                <a:cs typeface="Arial" panose="020B0604020202020204" pitchFamily="34" charset="0"/>
              </a:rPr>
              <a:t>the</a:t>
            </a:r>
            <a:endParaRPr lang="cs-CZ" sz="2000" dirty="0">
              <a:latin typeface="Arial" panose="020B0604020202020204" pitchFamily="34" charset="0"/>
              <a:cs typeface="Arial" panose="020B0604020202020204" pitchFamily="34" charset="0"/>
            </a:endParaRPr>
          </a:p>
          <a:p>
            <a:r>
              <a:rPr lang="cs-CZ" sz="2000" dirty="0" err="1">
                <a:latin typeface="Arial" panose="020B0604020202020204" pitchFamily="34" charset="0"/>
                <a:cs typeface="Arial" panose="020B0604020202020204" pitchFamily="34" charset="0"/>
              </a:rPr>
              <a:t>paper</a:t>
            </a:r>
            <a:r>
              <a:rPr lang="cs-CZ" sz="2000" dirty="0">
                <a:latin typeface="Arial" panose="020B0604020202020204" pitchFamily="34" charset="0"/>
                <a:cs typeface="Arial" panose="020B0604020202020204" pitchFamily="34" charset="0"/>
              </a:rPr>
              <a:t> </a:t>
            </a:r>
            <a:endParaRPr lang="en-GB" sz="2000" dirty="0">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E38DE02B-2DE3-8869-6674-209D263976F3}"/>
              </a:ext>
            </a:extLst>
          </p:cNvPr>
          <p:cNvSpPr txBox="1"/>
          <p:nvPr/>
        </p:nvSpPr>
        <p:spPr>
          <a:xfrm>
            <a:off x="1092821" y="4896277"/>
            <a:ext cx="7817005" cy="461665"/>
          </a:xfrm>
          <a:prstGeom prst="rect">
            <a:avLst/>
          </a:prstGeom>
          <a:noFill/>
        </p:spPr>
        <p:txBody>
          <a:bodyPr wrap="square">
            <a:spAutoFit/>
          </a:bodyPr>
          <a:lstStyle/>
          <a:p>
            <a:pPr algn="l"/>
            <a:r>
              <a:rPr lang="cs-CZ" sz="2400" b="1" i="0" u="none" strike="noStrike" baseline="0" dirty="0">
                <a:latin typeface="Arial" panose="020B0604020202020204" pitchFamily="34" charset="0"/>
              </a:rPr>
              <a:t>ON THE QUANTUM THEORY OF RADIATION</a:t>
            </a:r>
            <a:endParaRPr lang="cs-CZ" sz="2400" b="1" dirty="0"/>
          </a:p>
        </p:txBody>
      </p:sp>
      <p:sp>
        <p:nvSpPr>
          <p:cNvPr id="12" name="TextovéPole 11">
            <a:extLst>
              <a:ext uri="{FF2B5EF4-FFF2-40B4-BE49-F238E27FC236}">
                <a16:creationId xmlns:a16="http://schemas.microsoft.com/office/drawing/2014/main" id="{FFEB5B6E-9575-EE9C-1F52-E5391D7E2EBB}"/>
              </a:ext>
            </a:extLst>
          </p:cNvPr>
          <p:cNvSpPr txBox="1"/>
          <p:nvPr/>
        </p:nvSpPr>
        <p:spPr>
          <a:xfrm>
            <a:off x="323386" y="5470376"/>
            <a:ext cx="8240751" cy="707886"/>
          </a:xfrm>
          <a:prstGeom prst="rect">
            <a:avLst/>
          </a:prstGeom>
          <a:noFill/>
        </p:spPr>
        <p:txBody>
          <a:bodyPr wrap="square">
            <a:spAutoFit/>
          </a:bodyPr>
          <a:lstStyle/>
          <a:p>
            <a:pPr algn="l"/>
            <a:r>
              <a:rPr lang="en-US" sz="2000" b="1" i="0" u="none" strike="noStrike" baseline="0" dirty="0">
                <a:solidFill>
                  <a:srgbClr val="0033CC"/>
                </a:solidFill>
                <a:latin typeface="Arial" panose="020B0604020202020204" pitchFamily="34" charset="0"/>
                <a:cs typeface="Arial" panose="020B0604020202020204" pitchFamily="34" charset="0"/>
              </a:rPr>
              <a:t>Phys. Zs. 18 (1917) 121</a:t>
            </a:r>
            <a:r>
              <a:rPr lang="cs-CZ" sz="200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 first</a:t>
            </a:r>
            <a:r>
              <a:rPr lang="cs-CZ" sz="2000" b="0" i="0" u="none" strike="noStrike" baseline="0" dirty="0">
                <a:latin typeface="Arial" panose="020B0604020202020204" pitchFamily="34" charset="0"/>
                <a:cs typeface="Arial" panose="020B0604020202020204" pitchFamily="34" charset="0"/>
              </a:rPr>
              <a:t> </a:t>
            </a:r>
            <a:r>
              <a:rPr lang="de-DE" sz="2000" b="0" i="0" u="none" strike="noStrike" baseline="0" dirty="0">
                <a:latin typeface="Arial" panose="020B0604020202020204" pitchFamily="34" charset="0"/>
                <a:cs typeface="Arial" panose="020B0604020202020204" pitchFamily="34" charset="0"/>
              </a:rPr>
              <a:t>printed in Mitteilungen der Physikalischen Gesellschaft </a:t>
            </a:r>
            <a:r>
              <a:rPr lang="de-DE" sz="2000" b="0" i="0" u="none" strike="noStrike" baseline="0" dirty="0" err="1">
                <a:latin typeface="Arial" panose="020B0604020202020204" pitchFamily="34" charset="0"/>
                <a:cs typeface="Arial" panose="020B0604020202020204" pitchFamily="34" charset="0"/>
              </a:rPr>
              <a:t>Zurich</a:t>
            </a:r>
            <a:r>
              <a:rPr lang="de-DE" sz="2000" b="0" i="0" u="none" strike="noStrike" baseline="0" dirty="0">
                <a:latin typeface="Arial" panose="020B0604020202020204" pitchFamily="34" charset="0"/>
                <a:cs typeface="Arial" panose="020B0604020202020204" pitchFamily="34" charset="0"/>
              </a:rPr>
              <a:t>, </a:t>
            </a:r>
            <a:r>
              <a:rPr lang="de-DE" sz="2000" b="0" i="0" u="none" strike="noStrike" baseline="0" dirty="0" err="1">
                <a:latin typeface="Arial" panose="020B0604020202020204" pitchFamily="34" charset="0"/>
                <a:cs typeface="Arial" panose="020B0604020202020204" pitchFamily="34" charset="0"/>
              </a:rPr>
              <a:t>No</a:t>
            </a:r>
            <a:r>
              <a:rPr lang="de-DE" sz="2000" b="0" i="0" u="none" strike="noStrike" baseline="0" dirty="0">
                <a:latin typeface="Arial" panose="020B0604020202020204" pitchFamily="34" charset="0"/>
                <a:cs typeface="Arial" panose="020B0604020202020204" pitchFamily="34" charset="0"/>
              </a:rPr>
              <a:t>. 18, 1916.</a:t>
            </a:r>
            <a:endParaRPr lang="cs-CZ" sz="2000" dirty="0">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7FDD129C-1A7C-B22D-27AC-D0C50A5C924B}"/>
              </a:ext>
            </a:extLst>
          </p:cNvPr>
          <p:cNvSpPr>
            <a:spLocks noGrp="1"/>
          </p:cNvSpPr>
          <p:nvPr>
            <p:ph type="sldNum" sz="quarter" idx="12"/>
          </p:nvPr>
        </p:nvSpPr>
        <p:spPr/>
        <p:txBody>
          <a:bodyPr/>
          <a:lstStyle/>
          <a:p>
            <a:fld id="{E32C4829-0E20-40A4-81C2-06447E714AD2}" type="slidenum">
              <a:rPr lang="cs-CZ" smtClean="0"/>
              <a:t>67</a:t>
            </a:fld>
            <a:endParaRPr lang="cs-CZ"/>
          </a:p>
        </p:txBody>
      </p:sp>
      <p:sp>
        <p:nvSpPr>
          <p:cNvPr id="4" name="Zástupný symbol pro datum 3">
            <a:extLst>
              <a:ext uri="{FF2B5EF4-FFF2-40B4-BE49-F238E27FC236}">
                <a16:creationId xmlns:a16="http://schemas.microsoft.com/office/drawing/2014/main" id="{BBB5E0B4-6758-06DA-D18E-156A1A321858}"/>
              </a:ext>
            </a:extLst>
          </p:cNvPr>
          <p:cNvSpPr>
            <a:spLocks noGrp="1"/>
          </p:cNvSpPr>
          <p:nvPr>
            <p:ph type="dt" sz="half" idx="10"/>
          </p:nvPr>
        </p:nvSpPr>
        <p:spPr/>
        <p:txBody>
          <a:bodyPr/>
          <a:lstStyle/>
          <a:p>
            <a:r>
              <a:rPr lang="cs-CZ"/>
              <a:t>27.11.2024</a:t>
            </a:r>
          </a:p>
        </p:txBody>
      </p:sp>
      <p:sp>
        <p:nvSpPr>
          <p:cNvPr id="6" name="Zástupný symbol pro zápatí 5">
            <a:extLst>
              <a:ext uri="{FF2B5EF4-FFF2-40B4-BE49-F238E27FC236}">
                <a16:creationId xmlns:a16="http://schemas.microsoft.com/office/drawing/2014/main" id="{0107FCD0-AE0C-D66C-B2F9-E3CB12EB20E7}"/>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9232315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76221B2-55AD-0D9E-553C-A7EB0F20F6F2}"/>
              </a:ext>
            </a:extLst>
          </p:cNvPr>
          <p:cNvSpPr txBox="1"/>
          <p:nvPr/>
        </p:nvSpPr>
        <p:spPr>
          <a:xfrm>
            <a:off x="289165" y="1182231"/>
            <a:ext cx="8721020" cy="2246769"/>
          </a:xfrm>
          <a:prstGeom prst="rect">
            <a:avLst/>
          </a:prstGeom>
          <a:noFill/>
        </p:spPr>
        <p:txBody>
          <a:bodyPr wrap="square">
            <a:spAutoFit/>
          </a:bodyPr>
          <a:lstStyle/>
          <a:p>
            <a:pPr algn="l"/>
            <a:r>
              <a:rPr lang="en-US" sz="2000" b="0" i="1" u="none" strike="noStrike" baseline="0" dirty="0">
                <a:solidFill>
                  <a:srgbClr val="000000"/>
                </a:solidFill>
                <a:latin typeface="Arial" panose="020B0604020202020204" pitchFamily="34" charset="0"/>
                <a:cs typeface="Arial" panose="020B0604020202020204" pitchFamily="34" charset="0"/>
              </a:rPr>
              <a:t>As far as I can see, there is no contradiction between these conceptions</a:t>
            </a:r>
            <a:r>
              <a:rPr lang="cs-CZ" sz="2000" b="0" i="1" u="none" strike="noStrike" baseline="0" dirty="0">
                <a:solidFill>
                  <a:srgbClr val="000000"/>
                </a:solidFill>
                <a:latin typeface="Arial" panose="020B0604020202020204" pitchFamily="34" charset="0"/>
                <a:cs typeface="Arial" panose="020B0604020202020204" pitchFamily="34" charset="0"/>
              </a:rPr>
              <a:t> </a:t>
            </a:r>
            <a:r>
              <a:rPr lang="en-US" sz="2000" b="0" i="1" u="none" strike="noStrike" baseline="0" dirty="0">
                <a:solidFill>
                  <a:srgbClr val="000000"/>
                </a:solidFill>
                <a:latin typeface="Arial" panose="020B0604020202020204" pitchFamily="34" charset="0"/>
                <a:cs typeface="Arial" panose="020B0604020202020204" pitchFamily="34" charset="0"/>
              </a:rPr>
              <a:t>and the properties of the photoelectric observed by Herr Lenard. If each</a:t>
            </a:r>
            <a:r>
              <a:rPr lang="cs-CZ" sz="2000" b="0" i="1" u="none" strike="noStrike" baseline="0" dirty="0">
                <a:solidFill>
                  <a:srgbClr val="000000"/>
                </a:solidFill>
                <a:latin typeface="Arial" panose="020B0604020202020204" pitchFamily="34" charset="0"/>
                <a:cs typeface="Arial" panose="020B0604020202020204" pitchFamily="34" charset="0"/>
              </a:rPr>
              <a:t> </a:t>
            </a:r>
            <a:r>
              <a:rPr lang="en-US" sz="2000" b="0" i="1" u="none" strike="noStrike" baseline="0" dirty="0">
                <a:solidFill>
                  <a:srgbClr val="000000"/>
                </a:solidFill>
                <a:latin typeface="Arial" panose="020B0604020202020204" pitchFamily="34" charset="0"/>
                <a:cs typeface="Arial" panose="020B0604020202020204" pitchFamily="34" charset="0"/>
              </a:rPr>
              <a:t>energy quantum of the incident light, independently of everything else, deliver</a:t>
            </a:r>
            <a:r>
              <a:rPr lang="cs-CZ" sz="2000" i="1" dirty="0">
                <a:solidFill>
                  <a:srgbClr val="000000"/>
                </a:solidFill>
                <a:latin typeface="Arial" panose="020B0604020202020204" pitchFamily="34" charset="0"/>
                <a:cs typeface="Arial" panose="020B0604020202020204" pitchFamily="34" charset="0"/>
              </a:rPr>
              <a:t> </a:t>
            </a:r>
            <a:r>
              <a:rPr lang="en-US" sz="2000" b="0" i="1" u="none" strike="noStrike" baseline="0" dirty="0">
                <a:solidFill>
                  <a:srgbClr val="000000"/>
                </a:solidFill>
                <a:latin typeface="Arial" panose="020B0604020202020204" pitchFamily="34" charset="0"/>
                <a:cs typeface="Arial" panose="020B0604020202020204" pitchFamily="34" charset="0"/>
              </a:rPr>
              <a:t>its energy of electrons, then the velocity distribution of the ejected</a:t>
            </a:r>
            <a:r>
              <a:rPr lang="cs-CZ" sz="2000" b="0" i="1" u="none" strike="noStrike" baseline="0" dirty="0">
                <a:solidFill>
                  <a:srgbClr val="000000"/>
                </a:solidFill>
                <a:latin typeface="Arial" panose="020B0604020202020204" pitchFamily="34" charset="0"/>
                <a:cs typeface="Arial" panose="020B0604020202020204" pitchFamily="34" charset="0"/>
              </a:rPr>
              <a:t> </a:t>
            </a:r>
            <a:r>
              <a:rPr lang="en-US" sz="2000" b="0" i="1" u="none" strike="noStrike" baseline="0" dirty="0">
                <a:solidFill>
                  <a:srgbClr val="000000"/>
                </a:solidFill>
                <a:latin typeface="Arial" panose="020B0604020202020204" pitchFamily="34" charset="0"/>
                <a:cs typeface="Arial" panose="020B0604020202020204" pitchFamily="34" charset="0"/>
              </a:rPr>
              <a:t>electrons will be independent of the intensity of the incident light; on the</a:t>
            </a:r>
            <a:r>
              <a:rPr lang="cs-CZ" sz="2000" b="0" i="1" u="none" strike="noStrike" baseline="0" dirty="0">
                <a:solidFill>
                  <a:srgbClr val="000000"/>
                </a:solidFill>
                <a:latin typeface="Arial" panose="020B0604020202020204" pitchFamily="34" charset="0"/>
                <a:cs typeface="Arial" panose="020B0604020202020204" pitchFamily="34" charset="0"/>
              </a:rPr>
              <a:t> </a:t>
            </a:r>
            <a:r>
              <a:rPr lang="en-US" sz="2000" b="0" i="1" u="none" strike="noStrike" baseline="0" dirty="0">
                <a:solidFill>
                  <a:srgbClr val="000000"/>
                </a:solidFill>
                <a:latin typeface="Arial" panose="020B0604020202020204" pitchFamily="34" charset="0"/>
                <a:cs typeface="Arial" panose="020B0604020202020204" pitchFamily="34" charset="0"/>
              </a:rPr>
              <a:t>other hand the number of electrons leaving the body will, if other conditions</a:t>
            </a:r>
            <a:r>
              <a:rPr lang="cs-CZ" sz="2000" b="0" i="1" u="none" strike="noStrike" baseline="0" dirty="0">
                <a:solidFill>
                  <a:srgbClr val="000000"/>
                </a:solidFill>
                <a:latin typeface="Arial" panose="020B0604020202020204" pitchFamily="34" charset="0"/>
                <a:cs typeface="Arial" panose="020B0604020202020204" pitchFamily="34" charset="0"/>
              </a:rPr>
              <a:t> </a:t>
            </a:r>
            <a:r>
              <a:rPr lang="en-US" sz="2000" b="0" i="1" u="none" strike="noStrike" baseline="0" dirty="0">
                <a:solidFill>
                  <a:srgbClr val="000000"/>
                </a:solidFill>
                <a:latin typeface="Arial" panose="020B0604020202020204" pitchFamily="34" charset="0"/>
                <a:cs typeface="Arial" panose="020B0604020202020204" pitchFamily="34" charset="0"/>
              </a:rPr>
              <a:t>are kept constant, be proportional to the intensity of the incident light.</a:t>
            </a:r>
            <a:endParaRPr lang="en-GB" sz="2000" i="1" dirty="0">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F150541E-1B75-78C8-6143-F40EB4F37A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969" y="3666521"/>
            <a:ext cx="3949065" cy="2468880"/>
          </a:xfrm>
          <a:prstGeom prst="rect">
            <a:avLst/>
          </a:prstGeom>
        </p:spPr>
      </p:pic>
      <p:pic>
        <p:nvPicPr>
          <p:cNvPr id="5" name="Obrázek 4" descr="Photoelectric effect">
            <a:extLst>
              <a:ext uri="{FF2B5EF4-FFF2-40B4-BE49-F238E27FC236}">
                <a16:creationId xmlns:a16="http://schemas.microsoft.com/office/drawing/2014/main" id="{AB0E32DF-FFA3-B03C-DB90-9B6E0FF8D3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0166" y="3760686"/>
            <a:ext cx="3745865" cy="2519680"/>
          </a:xfrm>
          <a:prstGeom prst="rect">
            <a:avLst/>
          </a:prstGeom>
          <a:noFill/>
          <a:ln>
            <a:noFill/>
          </a:ln>
        </p:spPr>
      </p:pic>
      <p:sp>
        <p:nvSpPr>
          <p:cNvPr id="6" name="TextovéPole 5">
            <a:extLst>
              <a:ext uri="{FF2B5EF4-FFF2-40B4-BE49-F238E27FC236}">
                <a16:creationId xmlns:a16="http://schemas.microsoft.com/office/drawing/2014/main" id="{8A9E3E68-B377-8BE4-CB2A-FF989C6D157C}"/>
              </a:ext>
            </a:extLst>
          </p:cNvPr>
          <p:cNvSpPr txBox="1"/>
          <p:nvPr/>
        </p:nvSpPr>
        <p:spPr>
          <a:xfrm>
            <a:off x="344155" y="399214"/>
            <a:ext cx="8666030" cy="707886"/>
          </a:xfrm>
          <a:prstGeom prst="rect">
            <a:avLst/>
          </a:prstGeom>
          <a:noFill/>
        </p:spPr>
        <p:txBody>
          <a:bodyPr wrap="square" rtlCol="0">
            <a:spAutoFit/>
          </a:bodyPr>
          <a:lstStyle/>
          <a:p>
            <a:r>
              <a:rPr lang="cs-CZ" sz="2000" b="1" dirty="0">
                <a:solidFill>
                  <a:srgbClr val="FF0000"/>
                </a:solidFill>
                <a:latin typeface="Arial" panose="020B0604020202020204" pitchFamily="34" charset="0"/>
                <a:cs typeface="Arial" panose="020B0604020202020204" pitchFamily="34" charset="0"/>
              </a:rPr>
              <a:t>and </a:t>
            </a:r>
            <a:r>
              <a:rPr lang="cs-CZ" sz="2000" b="1" dirty="0" err="1">
                <a:solidFill>
                  <a:srgbClr val="FF0000"/>
                </a:solidFill>
                <a:latin typeface="Arial" panose="020B0604020202020204" pitchFamily="34" charset="0"/>
                <a:cs typeface="Arial" panose="020B0604020202020204" pitchFamily="34" charset="0"/>
              </a:rPr>
              <a:t>simple</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explanation</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of</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the</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independence</a:t>
            </a:r>
            <a:r>
              <a:rPr lang="cs-CZ" sz="2000" b="1" dirty="0">
                <a:solidFill>
                  <a:srgbClr val="FF0000"/>
                </a:solidFill>
                <a:latin typeface="Arial" panose="020B0604020202020204" pitchFamily="34" charset="0"/>
                <a:cs typeface="Arial" panose="020B0604020202020204" pitchFamily="34" charset="0"/>
              </a:rPr>
              <a:t> on </a:t>
            </a:r>
            <a:r>
              <a:rPr lang="cs-CZ" sz="2000" b="1" dirty="0" err="1">
                <a:solidFill>
                  <a:srgbClr val="FF0000"/>
                </a:solidFill>
                <a:latin typeface="Arial" panose="020B0604020202020204" pitchFamily="34" charset="0"/>
                <a:cs typeface="Arial" panose="020B0604020202020204" pitchFamily="34" charset="0"/>
              </a:rPr>
              <a:t>the</a:t>
            </a:r>
            <a:r>
              <a:rPr lang="cs-CZ" sz="2000" b="1" dirty="0">
                <a:solidFill>
                  <a:srgbClr val="FF0000"/>
                </a:solidFill>
                <a:latin typeface="Arial" panose="020B0604020202020204" pitchFamily="34" charset="0"/>
                <a:cs typeface="Arial" panose="020B0604020202020204" pitchFamily="34" charset="0"/>
              </a:rPr>
              <a:t> intensity </a:t>
            </a:r>
            <a:r>
              <a:rPr lang="cs-CZ" sz="2000" b="1" dirty="0" err="1">
                <a:solidFill>
                  <a:srgbClr val="FF0000"/>
                </a:solidFill>
                <a:latin typeface="Arial" panose="020B0604020202020204" pitchFamily="34" charset="0"/>
                <a:cs typeface="Arial" panose="020B0604020202020204" pitchFamily="34" charset="0"/>
              </a:rPr>
              <a:t>of</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light</a:t>
            </a:r>
            <a:r>
              <a:rPr lang="cs-CZ" sz="2000" b="1" dirty="0">
                <a:solidFill>
                  <a:srgbClr val="FF0000"/>
                </a:solidFill>
                <a:latin typeface="Arial" panose="020B0604020202020204" pitchFamily="34" charset="0"/>
                <a:cs typeface="Arial" panose="020B0604020202020204" pitchFamily="34" charset="0"/>
              </a:rPr>
              <a: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which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howeer</a:t>
            </a:r>
            <a:r>
              <a:rPr lang="cs-CZ" sz="2000" dirty="0">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differed</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fundamentaly</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from</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that</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Lenard</a:t>
            </a:r>
            <a:r>
              <a:rPr lang="cs-CZ" sz="2000" b="1" dirty="0">
                <a:solidFill>
                  <a:srgbClr val="0033CC"/>
                </a:solidFill>
                <a:latin typeface="Arial" panose="020B0604020202020204" pitchFamily="34" charset="0"/>
                <a:cs typeface="Arial" panose="020B0604020202020204" pitchFamily="34" charset="0"/>
              </a:rPr>
              <a:t>.</a:t>
            </a:r>
            <a:endParaRPr lang="en-GB" sz="2000" b="1" dirty="0">
              <a:solidFill>
                <a:srgbClr val="0033CC"/>
              </a:solidFill>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DA4179F5-5227-7F54-12E2-70DB3E5DAEE6}"/>
              </a:ext>
            </a:extLst>
          </p:cNvPr>
          <p:cNvSpPr>
            <a:spLocks noGrp="1"/>
          </p:cNvSpPr>
          <p:nvPr>
            <p:ph type="sldNum" sz="quarter" idx="12"/>
          </p:nvPr>
        </p:nvSpPr>
        <p:spPr/>
        <p:txBody>
          <a:bodyPr/>
          <a:lstStyle/>
          <a:p>
            <a:fld id="{E32C4829-0E20-40A4-81C2-06447E714AD2}" type="slidenum">
              <a:rPr lang="cs-CZ" smtClean="0"/>
              <a:t>68</a:t>
            </a:fld>
            <a:endParaRPr lang="cs-CZ"/>
          </a:p>
        </p:txBody>
      </p:sp>
      <p:sp>
        <p:nvSpPr>
          <p:cNvPr id="7" name="Zástupný symbol pro datum 6">
            <a:extLst>
              <a:ext uri="{FF2B5EF4-FFF2-40B4-BE49-F238E27FC236}">
                <a16:creationId xmlns:a16="http://schemas.microsoft.com/office/drawing/2014/main" id="{231506B7-ACC0-6B44-B20E-F89E2AF7AFF6}"/>
              </a:ext>
            </a:extLst>
          </p:cNvPr>
          <p:cNvSpPr>
            <a:spLocks noGrp="1"/>
          </p:cNvSpPr>
          <p:nvPr>
            <p:ph type="dt" sz="half" idx="10"/>
          </p:nvPr>
        </p:nvSpPr>
        <p:spPr/>
        <p:txBody>
          <a:bodyPr/>
          <a:lstStyle/>
          <a:p>
            <a:r>
              <a:rPr lang="cs-CZ"/>
              <a:t>27.11.2024</a:t>
            </a:r>
          </a:p>
        </p:txBody>
      </p:sp>
      <p:sp>
        <p:nvSpPr>
          <p:cNvPr id="8" name="Zástupný symbol pro zápatí 7">
            <a:extLst>
              <a:ext uri="{FF2B5EF4-FFF2-40B4-BE49-F238E27FC236}">
                <a16:creationId xmlns:a16="http://schemas.microsoft.com/office/drawing/2014/main" id="{123D2CC3-3C2E-90B4-7973-0BD265386A17}"/>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1083577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a:extLst>
              <a:ext uri="{FF2B5EF4-FFF2-40B4-BE49-F238E27FC236}">
                <a16:creationId xmlns:a16="http://schemas.microsoft.com/office/drawing/2014/main" id="{1A2C113F-C259-5A52-FCB0-2310EE8FCA14}"/>
              </a:ext>
            </a:extLst>
          </p:cNvPr>
          <p:cNvSpPr txBox="1"/>
          <p:nvPr/>
        </p:nvSpPr>
        <p:spPr>
          <a:xfrm>
            <a:off x="342712" y="1475295"/>
            <a:ext cx="8616334" cy="1015663"/>
          </a:xfrm>
          <a:prstGeom prst="rect">
            <a:avLst/>
          </a:prstGeom>
          <a:noFill/>
        </p:spPr>
        <p:txBody>
          <a:bodyPr wrap="square">
            <a:spAutoFit/>
          </a:bodyPr>
          <a:lstStyle/>
          <a:p>
            <a:pPr algn="l"/>
            <a:r>
              <a:rPr lang="cs-CZ" sz="2000" i="1" dirty="0">
                <a:latin typeface="Arial" panose="020B0604020202020204" pitchFamily="34" charset="0"/>
                <a:cs typeface="Arial" panose="020B0604020202020204" pitchFamily="34" charset="0"/>
              </a:rPr>
              <a:t>V</a:t>
            </a:r>
            <a:r>
              <a:rPr lang="en-US" sz="2000" b="0" i="1" u="none" strike="noStrike" baseline="0" dirty="0" err="1">
                <a:latin typeface="Arial" panose="020B0604020202020204" pitchFamily="34" charset="0"/>
                <a:cs typeface="Arial" panose="020B0604020202020204" pitchFamily="34" charset="0"/>
              </a:rPr>
              <a:t>iewed</a:t>
            </a:r>
            <a:r>
              <a:rPr lang="en-US" sz="2000" b="0" i="1" u="none" strike="noStrike" baseline="0" dirty="0">
                <a:latin typeface="Arial" panose="020B0604020202020204" pitchFamily="34" charset="0"/>
                <a:cs typeface="Arial" panose="020B0604020202020204" pitchFamily="34" charset="0"/>
              </a:rPr>
              <a:t> from the theoretical side the</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result appears to me to be little more than a conjecture. It is, however,</a:t>
            </a:r>
            <a:r>
              <a:rPr lang="cs-CZ" sz="2000" b="0" i="1" u="none" strike="noStrike" baseline="0" dirty="0">
                <a:latin typeface="Arial" panose="020B0604020202020204" pitchFamily="34" charset="0"/>
                <a:cs typeface="Arial" panose="020B0604020202020204" pitchFamily="34" charset="0"/>
              </a:rPr>
              <a:t> </a:t>
            </a:r>
            <a:r>
              <a:rPr lang="en-US" sz="2000" b="1" i="1" u="sng" strike="noStrike" baseline="0" dirty="0">
                <a:solidFill>
                  <a:srgbClr val="0033CC"/>
                </a:solidFill>
                <a:latin typeface="Arial" panose="020B0604020202020204" pitchFamily="34" charset="0"/>
                <a:cs typeface="Arial" panose="020B0604020202020204" pitchFamily="34" charset="0"/>
              </a:rPr>
              <a:t>supported upon general thermodynamic grounds by Planck</a:t>
            </a:r>
            <a:r>
              <a:rPr lang="cs-CZ" sz="2000" b="1" i="1" u="none" strike="noStrike" baseline="0" dirty="0">
                <a:solidFill>
                  <a:srgbClr val="0033CC"/>
                </a:solidFill>
                <a:latin typeface="Arial" panose="020B0604020202020204" pitchFamily="34" charset="0"/>
                <a:cs typeface="Arial" panose="020B0604020202020204" pitchFamily="34" charset="0"/>
              </a:rPr>
              <a:t>.</a:t>
            </a:r>
          </a:p>
        </p:txBody>
      </p:sp>
      <p:sp>
        <p:nvSpPr>
          <p:cNvPr id="2" name="TextovéPole 1">
            <a:extLst>
              <a:ext uri="{FF2B5EF4-FFF2-40B4-BE49-F238E27FC236}">
                <a16:creationId xmlns:a16="http://schemas.microsoft.com/office/drawing/2014/main" id="{4619132A-285E-8A91-7EE1-4DDD037D5274}"/>
              </a:ext>
            </a:extLst>
          </p:cNvPr>
          <p:cNvSpPr txBox="1"/>
          <p:nvPr/>
        </p:nvSpPr>
        <p:spPr>
          <a:xfrm>
            <a:off x="394729" y="3323018"/>
            <a:ext cx="8538772" cy="1015663"/>
          </a:xfrm>
          <a:prstGeom prst="rect">
            <a:avLst/>
          </a:prstGeom>
          <a:noFill/>
        </p:spPr>
        <p:txBody>
          <a:bodyPr wrap="square">
            <a:spAutoFit/>
          </a:bodyPr>
          <a:lstStyle/>
          <a:p>
            <a:pPr algn="l"/>
            <a:r>
              <a:rPr lang="en-US" sz="2000" b="0" i="1" u="none" strike="noStrike" baseline="0" dirty="0">
                <a:latin typeface="Arial" panose="020B0604020202020204" pitchFamily="34" charset="0"/>
                <a:cs typeface="Arial" panose="020B0604020202020204" pitchFamily="34" charset="0"/>
              </a:rPr>
              <a:t>Nevertheless, the law seems rather difficult of acceptance, especially</a:t>
            </a:r>
          </a:p>
          <a:p>
            <a:pPr algn="l"/>
            <a:r>
              <a:rPr lang="en-US" sz="2000" b="0" i="1" u="none" strike="noStrike" baseline="0" dirty="0">
                <a:latin typeface="Arial" panose="020B0604020202020204" pitchFamily="34" charset="0"/>
                <a:cs typeface="Arial" panose="020B0604020202020204" pitchFamily="34" charset="0"/>
              </a:rPr>
              <a:t>the implication that </a:t>
            </a:r>
            <a:r>
              <a:rPr lang="en-US" sz="2000" b="1" i="1" u="sng" strike="noStrike" baseline="0" dirty="0">
                <a:solidFill>
                  <a:srgbClr val="0033CC"/>
                </a:solidFill>
                <a:latin typeface="Arial" panose="020B0604020202020204" pitchFamily="34" charset="0"/>
                <a:cs typeface="Arial" panose="020B0604020202020204" pitchFamily="34" charset="0"/>
              </a:rPr>
              <a:t>as the temperature is raised, the radiation of given wavelength</a:t>
            </a:r>
            <a:r>
              <a:rPr lang="cs-CZ" sz="2000" b="1" i="1" u="sng" strike="noStrike" baseline="0" dirty="0">
                <a:solidFill>
                  <a:srgbClr val="0033CC"/>
                </a:solidFill>
                <a:latin typeface="Arial" panose="020B0604020202020204" pitchFamily="34" charset="0"/>
                <a:cs typeface="Arial" panose="020B0604020202020204" pitchFamily="34" charset="0"/>
              </a:rPr>
              <a:t> </a:t>
            </a:r>
            <a:r>
              <a:rPr lang="cs-CZ" sz="2000" b="1" i="1" u="sng" strike="noStrike" baseline="0" dirty="0" err="1">
                <a:solidFill>
                  <a:srgbClr val="0033CC"/>
                </a:solidFill>
                <a:latin typeface="Arial" panose="020B0604020202020204" pitchFamily="34" charset="0"/>
                <a:cs typeface="Arial" panose="020B0604020202020204" pitchFamily="34" charset="0"/>
              </a:rPr>
              <a:t>approaches</a:t>
            </a:r>
            <a:r>
              <a:rPr lang="cs-CZ" sz="2000" b="1" i="1" u="sng" strike="noStrike" baseline="0" dirty="0">
                <a:solidFill>
                  <a:srgbClr val="0033CC"/>
                </a:solidFill>
                <a:latin typeface="Arial" panose="020B0604020202020204" pitchFamily="34" charset="0"/>
                <a:cs typeface="Arial" panose="020B0604020202020204" pitchFamily="34" charset="0"/>
              </a:rPr>
              <a:t> a limit</a:t>
            </a:r>
            <a:r>
              <a:rPr lang="cs-CZ" sz="2000" b="1" i="1" u="none" strike="noStrike" baseline="0" dirty="0">
                <a:solidFill>
                  <a:srgbClr val="0033CC"/>
                </a:solidFill>
                <a:latin typeface="Arial" panose="020B0604020202020204" pitchFamily="34" charset="0"/>
                <a:cs typeface="Arial" panose="020B0604020202020204" pitchFamily="34" charset="0"/>
              </a:rPr>
              <a:t>.</a:t>
            </a:r>
            <a:endParaRPr lang="cs-CZ" sz="2000" b="1" i="1" dirty="0">
              <a:solidFill>
                <a:srgbClr val="0033CC"/>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ovéPole 11">
                <a:extLst>
                  <a:ext uri="{FF2B5EF4-FFF2-40B4-BE49-F238E27FC236}">
                    <a16:creationId xmlns:a16="http://schemas.microsoft.com/office/drawing/2014/main" id="{8383AD58-07FC-D9BC-0374-609E46F7609B}"/>
                  </a:ext>
                </a:extLst>
              </p:cNvPr>
              <p:cNvSpPr txBox="1"/>
              <p:nvPr/>
            </p:nvSpPr>
            <p:spPr>
              <a:xfrm>
                <a:off x="442253" y="4425319"/>
                <a:ext cx="8701747" cy="707886"/>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and </a:t>
                </a:r>
                <a:r>
                  <a:rPr lang="cs-CZ" sz="2000" dirty="0" err="1">
                    <a:latin typeface="Arial" panose="020B0604020202020204" pitchFamily="34" charset="0"/>
                    <a:cs typeface="Arial" panose="020B0604020202020204" pitchFamily="34" charset="0"/>
                  </a:rPr>
                  <a:t>suggested</a:t>
                </a:r>
                <a:r>
                  <a:rPr lang="cs-CZ" sz="2000" dirty="0">
                    <a:latin typeface="Arial" panose="020B0604020202020204" pitchFamily="34" charset="0"/>
                    <a:cs typeface="Arial" panose="020B0604020202020204" pitchFamily="34" charset="0"/>
                  </a:rPr>
                  <a:t> </a:t>
                </a:r>
                <a:r>
                  <a:rPr lang="cs-CZ" sz="2000" b="1" u="sng" dirty="0">
                    <a:solidFill>
                      <a:srgbClr val="FF0000"/>
                    </a:solidFill>
                    <a:latin typeface="Arial" panose="020B0604020202020204" pitchFamily="34" charset="0"/>
                    <a:cs typeface="Arial" panose="020B0604020202020204" pitchFamily="34" charset="0"/>
                  </a:rPr>
                  <a:t>to </a:t>
                </a:r>
                <a:r>
                  <a:rPr lang="cs-CZ" sz="2000" b="1" u="sng" dirty="0" err="1">
                    <a:solidFill>
                      <a:srgbClr val="FF0000"/>
                    </a:solidFill>
                    <a:latin typeface="Arial" panose="020B0604020202020204" pitchFamily="34" charset="0"/>
                    <a:cs typeface="Arial" panose="020B0604020202020204" pitchFamily="34" charset="0"/>
                  </a:rPr>
                  <a:t>modify</a:t>
                </a:r>
                <a:r>
                  <a:rPr lang="cs-CZ" sz="2000" b="1" u="sng" dirty="0">
                    <a:solidFill>
                      <a:srgbClr val="FF0000"/>
                    </a:solidFill>
                    <a:latin typeface="Arial" panose="020B0604020202020204" pitchFamily="34" charset="0"/>
                    <a:cs typeface="Arial" panose="020B0604020202020204" pitchFamily="34" charset="0"/>
                  </a:rPr>
                  <a:t> </a:t>
                </a:r>
                <a:r>
                  <a:rPr lang="cs-CZ" sz="2000" b="1" u="sng" dirty="0" err="1">
                    <a:solidFill>
                      <a:srgbClr val="FF0000"/>
                    </a:solidFill>
                    <a:latin typeface="Arial" panose="020B0604020202020204" pitchFamily="34" charset="0"/>
                    <a:cs typeface="Arial" panose="020B0604020202020204" pitchFamily="34" charset="0"/>
                  </a:rPr>
                  <a:t>Wien</a:t>
                </a:r>
                <a:r>
                  <a:rPr lang="cs-CZ" sz="2000" b="1" u="sng" dirty="0">
                    <a:solidFill>
                      <a:srgbClr val="FF0000"/>
                    </a:solidFill>
                    <a:latin typeface="Arial" panose="020B0604020202020204" pitchFamily="34" charset="0"/>
                    <a:cs typeface="Arial" panose="020B0604020202020204" pitchFamily="34" charset="0"/>
                  </a:rPr>
                  <a:t> </a:t>
                </a:r>
                <a:r>
                  <a:rPr lang="cs-CZ" sz="2000" b="1" u="sng" dirty="0" err="1">
                    <a:solidFill>
                      <a:srgbClr val="FF0000"/>
                    </a:solidFill>
                    <a:latin typeface="Arial" panose="020B0604020202020204" pitchFamily="34" charset="0"/>
                    <a:cs typeface="Arial" panose="020B0604020202020204" pitchFamily="34" charset="0"/>
                  </a:rPr>
                  <a:t>formua</a:t>
                </a:r>
                <a:r>
                  <a:rPr lang="cs-CZ" sz="2000" b="1" u="sng" dirty="0">
                    <a:solidFill>
                      <a:srgbClr val="FF0000"/>
                    </a:solidFill>
                    <a:latin typeface="Arial" panose="020B0604020202020204" pitchFamily="34" charset="0"/>
                    <a:cs typeface="Arial" panose="020B0604020202020204" pitchFamily="34" charset="0"/>
                  </a:rPr>
                  <a:t> </a:t>
                </a:r>
                <a:r>
                  <a:rPr lang="cs-CZ" sz="2000" b="1" u="sng" dirty="0" err="1">
                    <a:solidFill>
                      <a:srgbClr val="FF0000"/>
                    </a:solidFill>
                    <a:latin typeface="Arial" panose="020B0604020202020204" pitchFamily="34" charset="0"/>
                    <a:cs typeface="Arial" panose="020B0604020202020204" pitchFamily="34" charset="0"/>
                  </a:rPr>
                  <a:t>for</a:t>
                </a:r>
                <a:r>
                  <a:rPr lang="cs-CZ" sz="2000" b="1" u="sng" dirty="0">
                    <a:solidFill>
                      <a:srgbClr val="FF0000"/>
                    </a:solidFill>
                    <a:latin typeface="Arial" panose="020B0604020202020204" pitchFamily="34" charset="0"/>
                    <a:cs typeface="Arial" panose="020B0604020202020204" pitchFamily="34" charset="0"/>
                  </a:rPr>
                  <a:t> </a:t>
                </a:r>
                <a:r>
                  <a:rPr lang="cs-CZ" sz="2000" b="1" u="sng" dirty="0" err="1">
                    <a:solidFill>
                      <a:srgbClr val="FF0000"/>
                    </a:solidFill>
                    <a:latin typeface="Arial" panose="020B0604020202020204" pitchFamily="34" charset="0"/>
                    <a:cs typeface="Arial" panose="020B0604020202020204" pitchFamily="34" charset="0"/>
                  </a:rPr>
                  <a:t>large</a:t>
                </a:r>
                <a:r>
                  <a:rPr lang="cs-CZ" sz="2000" b="1" u="sng" dirty="0">
                    <a:solidFill>
                      <a:srgbClr val="FF0000"/>
                    </a:solidFill>
                    <a:latin typeface="Arial" panose="020B0604020202020204" pitchFamily="34" charset="0"/>
                    <a:cs typeface="Arial" panose="020B0604020202020204" pitchFamily="34" charset="0"/>
                  </a:rPr>
                  <a:t> </a:t>
                </a:r>
                <a:r>
                  <a:rPr lang="cs-CZ" sz="2000" b="1" u="sng" dirty="0" err="1">
                    <a:solidFill>
                      <a:srgbClr val="FF0000"/>
                    </a:solidFill>
                    <a:latin typeface="Arial" panose="020B0604020202020204" pitchFamily="34" charset="0"/>
                    <a:cs typeface="Arial" panose="020B0604020202020204" pitchFamily="34" charset="0"/>
                  </a:rPr>
                  <a:t>values</a:t>
                </a:r>
                <a:r>
                  <a:rPr lang="cs-CZ" sz="2000" b="1" u="sng" dirty="0">
                    <a:solidFill>
                      <a:srgbClr val="FF0000"/>
                    </a:solidFill>
                    <a:latin typeface="Arial" panose="020B0604020202020204" pitchFamily="34" charset="0"/>
                    <a:cs typeface="Arial" panose="020B0604020202020204" pitchFamily="34" charset="0"/>
                  </a:rPr>
                  <a:t> </a:t>
                </a:r>
                <a:r>
                  <a:rPr lang="cs-CZ" sz="2000" b="1" u="sng" dirty="0" err="1">
                    <a:solidFill>
                      <a:srgbClr val="FF0000"/>
                    </a:solidFill>
                    <a:latin typeface="Arial" panose="020B0604020202020204" pitchFamily="34" charset="0"/>
                    <a:cs typeface="Arial" panose="020B0604020202020204" pitchFamily="34" charset="0"/>
                  </a:rPr>
                  <a:t>of</a:t>
                </a:r>
                <a:r>
                  <a:rPr lang="cs-CZ" sz="2000" b="1" u="sng" dirty="0">
                    <a:solidFill>
                      <a:srgbClr val="FF0000"/>
                    </a:solidFill>
                    <a:latin typeface="Arial" panose="020B0604020202020204" pitchFamily="34" charset="0"/>
                    <a:cs typeface="Arial" panose="020B0604020202020204" pitchFamily="34" charset="0"/>
                  </a:rPr>
                  <a:t> </a:t>
                </a:r>
                <a:r>
                  <a:rPr lang="cs-CZ" sz="2000" b="1" u="sng" dirty="0" err="1">
                    <a:solidFill>
                      <a:srgbClr val="FF0000"/>
                    </a:solidFill>
                    <a:latin typeface="Arial" panose="020B0604020202020204" pitchFamily="34" charset="0"/>
                    <a:cs typeface="Arial" panose="020B0604020202020204" pitchFamily="34" charset="0"/>
                  </a:rPr>
                  <a:t>the</a:t>
                </a:r>
                <a:r>
                  <a:rPr lang="cs-CZ" sz="2000" b="1" u="sng" dirty="0">
                    <a:solidFill>
                      <a:srgbClr val="FF0000"/>
                    </a:solidFill>
                    <a:latin typeface="Arial" panose="020B0604020202020204" pitchFamily="34" charset="0"/>
                    <a:cs typeface="Arial" panose="020B0604020202020204" pitchFamily="34" charset="0"/>
                  </a:rPr>
                  <a:t> ratio </a:t>
                </a:r>
                <a:r>
                  <a:rPr lang="cs-CZ" sz="2000" b="1" i="0" u="none" strike="noStrike" baseline="0" dirty="0">
                    <a:solidFill>
                      <a:srgbClr val="FF0000"/>
                    </a:solidFill>
                    <a:latin typeface="Arial" panose="020B0604020202020204" pitchFamily="34" charset="0"/>
                    <a:cs typeface="Arial" panose="020B0604020202020204" pitchFamily="34" charset="0"/>
                  </a:rPr>
                  <a:t>T/</a:t>
                </a:r>
                <a14:m>
                  <m:oMath xmlns:m="http://schemas.openxmlformats.org/officeDocument/2006/math">
                    <m:r>
                      <a:rPr lang="en-US" sz="2000" b="1" i="1" u="none" strike="noStrike" baseline="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𝝂</m:t>
                    </m:r>
                  </m:oMath>
                </a14:m>
                <a:r>
                  <a:rPr lang="en-US" sz="2000" b="1" i="0" u="none" strike="noStrike" baseline="0" dirty="0">
                    <a:solidFill>
                      <a:srgbClr val="FF0000"/>
                    </a:solidFill>
                    <a:latin typeface="Arial" panose="020B0604020202020204" pitchFamily="34" charset="0"/>
                    <a:cs typeface="Arial" panose="020B0604020202020204" pitchFamily="34" charset="0"/>
                  </a:rPr>
                  <a:t> </a:t>
                </a:r>
                <a:r>
                  <a:rPr lang="cs-CZ" sz="2000" b="0" i="0" u="none" strike="noStrike" baseline="0" dirty="0">
                    <a:latin typeface="Arial" panose="020B0604020202020204" pitchFamily="34" charset="0"/>
                    <a:cs typeface="Arial" panose="020B0604020202020204" pitchFamily="34" charset="0"/>
                  </a:rPr>
                  <a:t>by </a:t>
                </a:r>
                <a:r>
                  <a:rPr lang="cs-CZ" sz="2000" b="0" i="0" u="none" strike="noStrike" baseline="0" dirty="0" err="1">
                    <a:latin typeface="Arial" panose="020B0604020202020204" pitchFamily="34" charset="0"/>
                    <a:cs typeface="Arial" panose="020B0604020202020204" pitchFamily="34" charset="0"/>
                  </a:rPr>
                  <a:t>multiplying</a:t>
                </a:r>
                <a:r>
                  <a:rPr lang="cs-CZ" sz="2000" b="0" i="0" u="none" strike="noStrike" baseline="0" dirty="0">
                    <a:latin typeface="Arial" panose="020B0604020202020204" pitchFamily="34" charset="0"/>
                    <a:cs typeface="Arial" panose="020B0604020202020204" pitchFamily="34" charset="0"/>
                  </a:rPr>
                  <a:t> </a:t>
                </a:r>
                <a:r>
                  <a:rPr lang="cs-CZ" sz="2000" b="0" i="0" u="none" strike="noStrike" baseline="0" dirty="0" err="1">
                    <a:latin typeface="Arial" panose="020B0604020202020204" pitchFamily="34" charset="0"/>
                    <a:cs typeface="Arial" panose="020B0604020202020204" pitchFamily="34" charset="0"/>
                  </a:rPr>
                  <a:t>it</a:t>
                </a:r>
                <a:r>
                  <a:rPr lang="cs-CZ" sz="2000" b="0" i="0" u="none" strike="noStrike" baseline="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Wien</a:t>
                </a:r>
                <a:r>
                  <a:rPr lang="cs-CZ" sz="2000" dirty="0">
                    <a:latin typeface="Arial" panose="020B0604020202020204" pitchFamily="34" charset="0"/>
                    <a:cs typeface="Arial" panose="020B0604020202020204" pitchFamily="34" charset="0"/>
                  </a:rPr>
                  <a:t> </a:t>
                </a:r>
                <a:r>
                  <a:rPr lang="cs-CZ" sz="2000" b="0" i="0" u="none" strike="noStrike" baseline="0" dirty="0">
                    <a:latin typeface="Arial" panose="020B0604020202020204" pitchFamily="34" charset="0"/>
                    <a:cs typeface="Arial" panose="020B0604020202020204" pitchFamily="34" charset="0"/>
                  </a:rPr>
                  <a:t>by</a:t>
                </a:r>
                <a:r>
                  <a:rPr lang="cs-CZ" sz="2000" b="0" i="0" u="none" strike="noStrike" dirty="0">
                    <a:latin typeface="Arial" panose="020B0604020202020204" pitchFamily="34" charset="0"/>
                    <a:cs typeface="Arial" panose="020B0604020202020204" pitchFamily="34" charset="0"/>
                  </a:rPr>
                  <a:t> </a:t>
                </a:r>
                <a:r>
                  <a:rPr lang="cs-CZ" sz="2000" b="0" i="0" u="none" strike="noStrike" dirty="0" err="1">
                    <a:latin typeface="Arial" panose="020B0604020202020204" pitchFamily="34" charset="0"/>
                    <a:cs typeface="Arial" panose="020B0604020202020204" pitchFamily="34" charset="0"/>
                  </a:rPr>
                  <a:t>this</a:t>
                </a:r>
                <a:r>
                  <a:rPr lang="cs-CZ" sz="2000" b="0" i="0" u="none" strike="noStrike" dirty="0">
                    <a:latin typeface="Arial" panose="020B0604020202020204" pitchFamily="34" charset="0"/>
                    <a:cs typeface="Arial" panose="020B0604020202020204" pitchFamily="34" charset="0"/>
                  </a:rPr>
                  <a:t> ratio to </a:t>
                </a:r>
                <a:r>
                  <a:rPr lang="cs-CZ" sz="2000" b="0" i="0" u="none" strike="noStrike" dirty="0" err="1">
                    <a:latin typeface="Arial" panose="020B0604020202020204" pitchFamily="34" charset="0"/>
                    <a:cs typeface="Arial" panose="020B0604020202020204" pitchFamily="34" charset="0"/>
                  </a:rPr>
                  <a:t>get</a:t>
                </a:r>
                <a:endParaRPr lang="en-GB" sz="2000" dirty="0">
                  <a:latin typeface="Arial" panose="020B0604020202020204" pitchFamily="34" charset="0"/>
                  <a:cs typeface="Arial" panose="020B0604020202020204" pitchFamily="34" charset="0"/>
                </a:endParaRPr>
              </a:p>
            </p:txBody>
          </p:sp>
        </mc:Choice>
        <mc:Fallback xmlns="">
          <p:sp>
            <p:nvSpPr>
              <p:cNvPr id="12" name="TextovéPole 11">
                <a:extLst>
                  <a:ext uri="{FF2B5EF4-FFF2-40B4-BE49-F238E27FC236}">
                    <a16:creationId xmlns:a16="http://schemas.microsoft.com/office/drawing/2014/main" id="{8383AD58-07FC-D9BC-0374-609E46F7609B}"/>
                  </a:ext>
                </a:extLst>
              </p:cNvPr>
              <p:cNvSpPr txBox="1">
                <a:spLocks noRot="1" noChangeAspect="1" noMove="1" noResize="1" noEditPoints="1" noAdjustHandles="1" noChangeArrowheads="1" noChangeShapeType="1" noTextEdit="1"/>
              </p:cNvSpPr>
              <p:nvPr/>
            </p:nvSpPr>
            <p:spPr>
              <a:xfrm>
                <a:off x="442253" y="4425319"/>
                <a:ext cx="8701747" cy="707886"/>
              </a:xfrm>
              <a:prstGeom prst="rect">
                <a:avLst/>
              </a:prstGeom>
              <a:blipFill>
                <a:blip r:embed="rId2"/>
                <a:stretch>
                  <a:fillRect l="-771" t="-4310" b="-1551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7" name="TextovéPole 16">
                <a:extLst>
                  <a:ext uri="{FF2B5EF4-FFF2-40B4-BE49-F238E27FC236}">
                    <a16:creationId xmlns:a16="http://schemas.microsoft.com/office/drawing/2014/main" id="{4D08B07E-AA01-C1B8-7725-2CC9734D165D}"/>
                  </a:ext>
                </a:extLst>
              </p:cNvPr>
              <p:cNvSpPr txBox="1"/>
              <p:nvPr/>
            </p:nvSpPr>
            <p:spPr>
              <a:xfrm>
                <a:off x="1502286" y="5261422"/>
                <a:ext cx="5629693" cy="60144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3600" b="0" i="1" smtClean="0">
                          <a:latin typeface="Cambria Math" panose="02040503050406030204" pitchFamily="18" charset="0"/>
                        </a:rPr>
                        <m:t>𝑢</m:t>
                      </m:r>
                      <m:d>
                        <m:dPr>
                          <m:ctrlPr>
                            <a:rPr lang="cs-CZ" sz="3600" b="0" i="1" smtClean="0">
                              <a:latin typeface="Cambria Math" panose="02040503050406030204" pitchFamily="18" charset="0"/>
                            </a:rPr>
                          </m:ctrlPr>
                        </m:dPr>
                        <m:e>
                          <m:r>
                            <a:rPr lang="cs-CZ" sz="3600" b="0" i="1" smtClean="0">
                              <a:latin typeface="Cambria Math" panose="02040503050406030204" pitchFamily="18" charset="0"/>
                              <a:ea typeface="Cambria Math" panose="02040503050406030204" pitchFamily="18" charset="0"/>
                            </a:rPr>
                            <m:t>𝜈</m:t>
                          </m:r>
                          <m:r>
                            <a:rPr lang="cs-CZ" sz="3600" b="0" i="1" smtClean="0">
                              <a:latin typeface="Cambria Math" panose="02040503050406030204" pitchFamily="18" charset="0"/>
                              <a:ea typeface="Cambria Math" panose="02040503050406030204" pitchFamily="18" charset="0"/>
                            </a:rPr>
                            <m:t>,</m:t>
                          </m:r>
                          <m:r>
                            <a:rPr lang="cs-CZ" sz="3600" b="0" i="1" smtClean="0">
                              <a:latin typeface="Cambria Math" panose="02040503050406030204" pitchFamily="18" charset="0"/>
                              <a:ea typeface="Cambria Math" panose="02040503050406030204" pitchFamily="18" charset="0"/>
                            </a:rPr>
                            <m:t>𝑇</m:t>
                          </m:r>
                        </m:e>
                      </m:d>
                      <m:r>
                        <a:rPr lang="cs-CZ" sz="3600" b="0" i="1" smtClean="0">
                          <a:latin typeface="Cambria Math" panose="02040503050406030204" pitchFamily="18" charset="0"/>
                          <a:ea typeface="Cambria Math" panose="02040503050406030204" pitchFamily="18" charset="0"/>
                        </a:rPr>
                        <m:t>=</m:t>
                      </m:r>
                      <m:r>
                        <a:rPr lang="cs-CZ" sz="3600" b="0" i="1" smtClean="0">
                          <a:latin typeface="Cambria Math" panose="02040503050406030204" pitchFamily="18" charset="0"/>
                          <a:ea typeface="Cambria Math" panose="02040503050406030204" pitchFamily="18" charset="0"/>
                        </a:rPr>
                        <m:t>𝛼</m:t>
                      </m:r>
                      <m:sSup>
                        <m:sSupPr>
                          <m:ctrlPr>
                            <a:rPr lang="cs-CZ" sz="3600" b="0" i="1" smtClean="0">
                              <a:latin typeface="Cambria Math" panose="02040503050406030204" pitchFamily="18" charset="0"/>
                              <a:ea typeface="Cambria Math" panose="02040503050406030204" pitchFamily="18" charset="0"/>
                            </a:rPr>
                          </m:ctrlPr>
                        </m:sSupPr>
                        <m:e>
                          <m:r>
                            <a:rPr lang="cs-CZ" sz="3600" b="0" i="1" smtClean="0">
                              <a:latin typeface="Cambria Math" panose="02040503050406030204" pitchFamily="18" charset="0"/>
                              <a:ea typeface="Cambria Math" panose="02040503050406030204" pitchFamily="18" charset="0"/>
                            </a:rPr>
                            <m:t>𝜈</m:t>
                          </m:r>
                        </m:e>
                        <m:sup>
                          <m:r>
                            <a:rPr lang="cs-CZ" sz="3600" b="0" i="1" smtClean="0">
                              <a:latin typeface="Cambria Math" panose="02040503050406030204" pitchFamily="18" charset="0"/>
                              <a:ea typeface="Cambria Math" panose="02040503050406030204" pitchFamily="18" charset="0"/>
                            </a:rPr>
                            <m:t>2</m:t>
                          </m:r>
                        </m:sup>
                      </m:sSup>
                      <m:r>
                        <a:rPr lang="cs-CZ" sz="3600" b="0" i="1" smtClean="0">
                          <a:latin typeface="Cambria Math" panose="02040503050406030204" pitchFamily="18" charset="0"/>
                          <a:ea typeface="Cambria Math" panose="02040503050406030204" pitchFamily="18" charset="0"/>
                        </a:rPr>
                        <m:t>𝑇</m:t>
                      </m:r>
                      <m:sSup>
                        <m:sSupPr>
                          <m:ctrlPr>
                            <a:rPr lang="cs-CZ" sz="3600" b="0" i="1" smtClean="0">
                              <a:latin typeface="Cambria Math" panose="02040503050406030204" pitchFamily="18" charset="0"/>
                              <a:ea typeface="Cambria Math" panose="02040503050406030204" pitchFamily="18" charset="0"/>
                            </a:rPr>
                          </m:ctrlPr>
                        </m:sSupPr>
                        <m:e>
                          <m:r>
                            <a:rPr lang="cs-CZ" sz="3600" b="0" i="1" smtClean="0">
                              <a:latin typeface="Cambria Math" panose="02040503050406030204" pitchFamily="18" charset="0"/>
                              <a:ea typeface="Cambria Math" panose="02040503050406030204" pitchFamily="18" charset="0"/>
                            </a:rPr>
                            <m:t>𝑒</m:t>
                          </m:r>
                        </m:e>
                        <m:sup>
                          <m:d>
                            <m:dPr>
                              <m:ctrlPr>
                                <a:rPr lang="cs-CZ" sz="3600" b="0" i="1" smtClean="0">
                                  <a:latin typeface="Cambria Math" panose="02040503050406030204" pitchFamily="18" charset="0"/>
                                  <a:ea typeface="Cambria Math" panose="02040503050406030204" pitchFamily="18" charset="0"/>
                                </a:rPr>
                              </m:ctrlPr>
                            </m:dPr>
                            <m:e>
                              <m:r>
                                <a:rPr lang="cs-CZ" sz="3600" b="0" i="1" smtClean="0">
                                  <a:latin typeface="Cambria Math" panose="02040503050406030204" pitchFamily="18" charset="0"/>
                                  <a:ea typeface="Cambria Math" panose="02040503050406030204" pitchFamily="18" charset="0"/>
                                </a:rPr>
                                <m:t>−</m:t>
                              </m:r>
                              <m:r>
                                <a:rPr lang="cs-CZ" sz="3600" b="0" i="1" smtClean="0">
                                  <a:latin typeface="Cambria Math" panose="02040503050406030204" pitchFamily="18" charset="0"/>
                                  <a:ea typeface="Cambria Math" panose="02040503050406030204" pitchFamily="18" charset="0"/>
                                </a:rPr>
                                <m:t>𝛽𝜈</m:t>
                              </m:r>
                              <m:r>
                                <a:rPr lang="cs-CZ" sz="3600" b="0" i="1" smtClean="0">
                                  <a:latin typeface="Cambria Math" panose="02040503050406030204" pitchFamily="18" charset="0"/>
                                  <a:ea typeface="Cambria Math" panose="02040503050406030204" pitchFamily="18" charset="0"/>
                                </a:rPr>
                                <m:t>/</m:t>
                              </m:r>
                              <m:r>
                                <a:rPr lang="cs-CZ" sz="3600" b="0" i="1" smtClean="0">
                                  <a:latin typeface="Cambria Math" panose="02040503050406030204" pitchFamily="18" charset="0"/>
                                  <a:ea typeface="Cambria Math" panose="02040503050406030204" pitchFamily="18" charset="0"/>
                                </a:rPr>
                                <m:t>𝑇</m:t>
                              </m:r>
                            </m:e>
                          </m:d>
                        </m:sup>
                      </m:sSup>
                      <m:r>
                        <a:rPr lang="cs-CZ" sz="3600" b="0" i="1" smtClean="0">
                          <a:latin typeface="Cambria Math" panose="02040503050406030204" pitchFamily="18" charset="0"/>
                          <a:ea typeface="Cambria Math" panose="02040503050406030204" pitchFamily="18" charset="0"/>
                        </a:rPr>
                        <m:t> </m:t>
                      </m:r>
                    </m:oMath>
                  </m:oMathPara>
                </a14:m>
                <a:endParaRPr lang="en-GB" sz="3600" dirty="0"/>
              </a:p>
            </p:txBody>
          </p:sp>
        </mc:Choice>
        <mc:Fallback xmlns="">
          <p:sp>
            <p:nvSpPr>
              <p:cNvPr id="17" name="TextovéPole 16">
                <a:extLst>
                  <a:ext uri="{FF2B5EF4-FFF2-40B4-BE49-F238E27FC236}">
                    <a16:creationId xmlns:a16="http://schemas.microsoft.com/office/drawing/2014/main" id="{4D08B07E-AA01-C1B8-7725-2CC9734D165D}"/>
                  </a:ext>
                </a:extLst>
              </p:cNvPr>
              <p:cNvSpPr txBox="1">
                <a:spLocks noRot="1" noChangeAspect="1" noMove="1" noResize="1" noEditPoints="1" noAdjustHandles="1" noChangeArrowheads="1" noChangeShapeType="1" noTextEdit="1"/>
              </p:cNvSpPr>
              <p:nvPr/>
            </p:nvSpPr>
            <p:spPr>
              <a:xfrm>
                <a:off x="1502286" y="5261422"/>
                <a:ext cx="5629693" cy="60144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ovéPole 17">
                <a:extLst>
                  <a:ext uri="{FF2B5EF4-FFF2-40B4-BE49-F238E27FC236}">
                    <a16:creationId xmlns:a16="http://schemas.microsoft.com/office/drawing/2014/main" id="{D6FDF44A-06B6-26C3-926E-0D5F4C1C6F5B}"/>
                  </a:ext>
                </a:extLst>
              </p:cNvPr>
              <p:cNvSpPr txBox="1"/>
              <p:nvPr/>
            </p:nvSpPr>
            <p:spPr>
              <a:xfrm>
                <a:off x="359000" y="5918834"/>
                <a:ext cx="8583760" cy="707886"/>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which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still</a:t>
                </a:r>
                <a:r>
                  <a:rPr lang="cs-CZ" sz="2000" dirty="0">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satisfies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Wien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displacement</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law</a:t>
                </a:r>
                <a:r>
                  <a:rPr lang="cs-CZ" sz="2000" b="1" dirty="0">
                    <a:solidFill>
                      <a:srgbClr val="0033CC"/>
                    </a:solidFill>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and </a:t>
                </a:r>
                <a:r>
                  <a:rPr lang="cs-CZ" sz="2000" dirty="0" err="1">
                    <a:latin typeface="Arial" panose="020B0604020202020204" pitchFamily="34" charset="0"/>
                    <a:cs typeface="Arial" panose="020B0604020202020204" pitchFamily="34" charset="0"/>
                  </a:rPr>
                  <a:t>which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for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large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values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endParaRPr lang="cs-CZ" sz="2000" dirty="0">
                  <a:latin typeface="Arial" panose="020B0604020202020204" pitchFamily="34" charset="0"/>
                  <a:cs typeface="Arial" panose="020B0604020202020204" pitchFamily="34" charset="0"/>
                </a:endParaRPr>
              </a:p>
              <a:p>
                <a:r>
                  <a:rPr lang="cs-CZ" sz="2000" b="0" i="0" u="none" strike="noStrike" baseline="0" dirty="0">
                    <a:latin typeface="Arial" panose="020B0604020202020204" pitchFamily="34" charset="0"/>
                    <a:cs typeface="Arial" panose="020B0604020202020204" pitchFamily="34" charset="0"/>
                  </a:rPr>
                  <a:t>T/</a:t>
                </a:r>
                <a14:m>
                  <m:oMath xmlns:m="http://schemas.openxmlformats.org/officeDocument/2006/math">
                    <m:r>
                      <a:rPr lang="en-US" sz="2000" b="0" i="1" u="none" strike="noStrike" baseline="0" smtClean="0">
                        <a:latin typeface="Cambria Math" panose="02040503050406030204" pitchFamily="18" charset="0"/>
                        <a:ea typeface="Cambria Math" panose="02040503050406030204" pitchFamily="18" charset="0"/>
                        <a:cs typeface="Arial" panose="020B0604020202020204" pitchFamily="34" charset="0"/>
                      </a:rPr>
                      <m:t>𝜈</m:t>
                    </m:r>
                  </m:oMath>
                </a14:m>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is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numerically</a:t>
                </a:r>
                <a:r>
                  <a:rPr lang="cs-CZ" sz="2000" dirty="0">
                    <a:latin typeface="Arial" panose="020B0604020202020204" pitchFamily="34" charset="0"/>
                    <a:cs typeface="Arial" panose="020B0604020202020204" pitchFamily="34" charset="0"/>
                  </a:rPr>
                  <a:t> </a:t>
                </a:r>
                <a:r>
                  <a:rPr lang="cs-CZ" sz="2000" b="1" dirty="0">
                    <a:solidFill>
                      <a:srgbClr val="FF0000"/>
                    </a:solidFill>
                    <a:latin typeface="Arial" panose="020B0604020202020204" pitchFamily="34" charset="0"/>
                    <a:cs typeface="Arial" panose="020B0604020202020204" pitchFamily="34" charset="0"/>
                  </a:rPr>
                  <a:t>very </a:t>
                </a:r>
                <a:r>
                  <a:rPr lang="cs-CZ" sz="2000" b="1" dirty="0" err="1">
                    <a:solidFill>
                      <a:srgbClr val="FF0000"/>
                    </a:solidFill>
                    <a:latin typeface="Arial" panose="020B0604020202020204" pitchFamily="34" charset="0"/>
                    <a:cs typeface="Arial" panose="020B0604020202020204" pitchFamily="34" charset="0"/>
                  </a:rPr>
                  <a:t>close</a:t>
                </a:r>
                <a:r>
                  <a:rPr lang="cs-CZ" sz="2000" b="1" dirty="0">
                    <a:solidFill>
                      <a:srgbClr val="FF0000"/>
                    </a:solidFill>
                    <a:latin typeface="Arial" panose="020B0604020202020204" pitchFamily="34" charset="0"/>
                    <a:cs typeface="Arial" panose="020B0604020202020204" pitchFamily="34" charset="0"/>
                  </a:rPr>
                  <a:t> to </a:t>
                </a:r>
                <a:r>
                  <a:rPr lang="cs-CZ" sz="2000" b="1" dirty="0" err="1">
                    <a:solidFill>
                      <a:srgbClr val="FF0000"/>
                    </a:solidFill>
                    <a:latin typeface="Arial" panose="020B0604020202020204" pitchFamily="34" charset="0"/>
                    <a:cs typeface="Arial" panose="020B0604020202020204" pitchFamily="34" charset="0"/>
                  </a:rPr>
                  <a:t>the</a:t>
                </a:r>
                <a:r>
                  <a:rPr lang="cs-CZ" sz="2000" b="1" dirty="0">
                    <a:solidFill>
                      <a:srgbClr val="FF0000"/>
                    </a:solidFill>
                    <a:latin typeface="Arial" panose="020B0604020202020204" pitchFamily="34" charset="0"/>
                    <a:cs typeface="Arial" panose="020B0604020202020204" pitchFamily="34" charset="0"/>
                  </a:rPr>
                  <a:t> full Planck </a:t>
                </a:r>
                <a:r>
                  <a:rPr lang="cs-CZ" sz="2000" b="1" dirty="0" err="1">
                    <a:solidFill>
                      <a:srgbClr val="FF0000"/>
                    </a:solidFill>
                    <a:latin typeface="Arial" panose="020B0604020202020204" pitchFamily="34" charset="0"/>
                    <a:cs typeface="Arial" panose="020B0604020202020204" pitchFamily="34" charset="0"/>
                  </a:rPr>
                  <a:t>formula</a:t>
                </a:r>
                <a:r>
                  <a:rPr lang="cs-CZ" sz="2000" b="1" dirty="0">
                    <a:solidFill>
                      <a:srgbClr val="FF0000"/>
                    </a:solidFill>
                    <a:latin typeface="Arial" panose="020B0604020202020204" pitchFamily="34" charset="0"/>
                    <a:cs typeface="Arial" panose="020B0604020202020204" pitchFamily="34" charset="0"/>
                  </a:rPr>
                  <a:t>.</a:t>
                </a:r>
                <a:endParaRPr lang="en-GB" sz="2000" b="1" dirty="0">
                  <a:solidFill>
                    <a:srgbClr val="FF0000"/>
                  </a:solidFill>
                  <a:latin typeface="Arial" panose="020B0604020202020204" pitchFamily="34" charset="0"/>
                  <a:cs typeface="Arial" panose="020B0604020202020204" pitchFamily="34" charset="0"/>
                </a:endParaRPr>
              </a:p>
            </p:txBody>
          </p:sp>
        </mc:Choice>
        <mc:Fallback xmlns="">
          <p:sp>
            <p:nvSpPr>
              <p:cNvPr id="18" name="TextovéPole 17">
                <a:extLst>
                  <a:ext uri="{FF2B5EF4-FFF2-40B4-BE49-F238E27FC236}">
                    <a16:creationId xmlns:a16="http://schemas.microsoft.com/office/drawing/2014/main" id="{D6FDF44A-06B6-26C3-926E-0D5F4C1C6F5B}"/>
                  </a:ext>
                </a:extLst>
              </p:cNvPr>
              <p:cNvSpPr txBox="1">
                <a:spLocks noRot="1" noChangeAspect="1" noMove="1" noResize="1" noEditPoints="1" noAdjustHandles="1" noChangeArrowheads="1" noChangeShapeType="1" noTextEdit="1"/>
              </p:cNvSpPr>
              <p:nvPr/>
            </p:nvSpPr>
            <p:spPr>
              <a:xfrm>
                <a:off x="359000" y="5918834"/>
                <a:ext cx="8583760" cy="707886"/>
              </a:xfrm>
              <a:prstGeom prst="rect">
                <a:avLst/>
              </a:prstGeom>
              <a:blipFill>
                <a:blip r:embed="rId5"/>
                <a:stretch>
                  <a:fillRect l="-781" t="-4310" b="-15517"/>
                </a:stretch>
              </a:blipFill>
            </p:spPr>
            <p:txBody>
              <a:bodyPr/>
              <a:lstStyle/>
              <a:p>
                <a:r>
                  <a:rPr lang="en-GB">
                    <a:noFill/>
                  </a:rPr>
                  <a:t> </a:t>
                </a:r>
              </a:p>
            </p:txBody>
          </p:sp>
        </mc:Fallback>
      </mc:AlternateContent>
      <p:sp>
        <p:nvSpPr>
          <p:cNvPr id="21" name="TextovéPole 20">
            <a:extLst>
              <a:ext uri="{FF2B5EF4-FFF2-40B4-BE49-F238E27FC236}">
                <a16:creationId xmlns:a16="http://schemas.microsoft.com/office/drawing/2014/main" id="{A22C7CD0-7955-0DB4-5B44-2507F682D477}"/>
              </a:ext>
            </a:extLst>
          </p:cNvPr>
          <p:cNvSpPr txBox="1"/>
          <p:nvPr/>
        </p:nvSpPr>
        <p:spPr>
          <a:xfrm>
            <a:off x="381494" y="2519492"/>
            <a:ext cx="8498673" cy="707886"/>
          </a:xfrm>
          <a:prstGeom prst="rect">
            <a:avLst/>
          </a:prstGeom>
          <a:noFill/>
        </p:spPr>
        <p:txBody>
          <a:bodyPr wrap="square">
            <a:spAutoFit/>
          </a:bodyPr>
          <a:lstStyle/>
          <a:p>
            <a:pPr algn="l"/>
            <a:r>
              <a:rPr lang="en-US" sz="2000" b="0" i="1" u="none" strike="noStrike" baseline="0" dirty="0">
                <a:latin typeface="Arial" panose="020B0604020202020204" pitchFamily="34" charset="0"/>
                <a:cs typeface="Arial" panose="020B0604020202020204" pitchFamily="34" charset="0"/>
              </a:rPr>
              <a:t>Upon the experimental side, Wien's law (2) has met with important</a:t>
            </a:r>
          </a:p>
          <a:p>
            <a:pPr algn="l"/>
            <a:r>
              <a:rPr lang="en-US" sz="2000" b="0" i="1" u="none" strike="noStrike" baseline="0" dirty="0">
                <a:latin typeface="Arial" panose="020B0604020202020204" pitchFamily="34" charset="0"/>
                <a:cs typeface="Arial" panose="020B0604020202020204" pitchFamily="34" charset="0"/>
              </a:rPr>
              <a:t>confirmation. </a:t>
            </a:r>
            <a:r>
              <a:rPr lang="en-US" sz="2000" b="0" i="1" u="none" strike="noStrike" baseline="0" dirty="0" err="1">
                <a:latin typeface="Arial" panose="020B0604020202020204" pitchFamily="34" charset="0"/>
                <a:cs typeface="Arial" panose="020B0604020202020204" pitchFamily="34" charset="0"/>
              </a:rPr>
              <a:t>Paschen</a:t>
            </a:r>
            <a:r>
              <a:rPr lang="en-US" sz="2000" b="0" i="1" u="none" strike="noStrike" baseline="0" dirty="0">
                <a:latin typeface="Arial" panose="020B0604020202020204" pitchFamily="34" charset="0"/>
                <a:cs typeface="Arial" panose="020B0604020202020204" pitchFamily="34" charset="0"/>
              </a:rPr>
              <a:t> finds that his observations are well represented</a:t>
            </a:r>
            <a:endParaRPr lang="en-GB" sz="2000" i="1"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AFF136DE-BDDA-1C69-36C7-731CF4AA5E30}"/>
              </a:ext>
            </a:extLst>
          </p:cNvPr>
          <p:cNvSpPr txBox="1"/>
          <p:nvPr/>
        </p:nvSpPr>
        <p:spPr>
          <a:xfrm>
            <a:off x="394729" y="166169"/>
            <a:ext cx="8796794" cy="1323439"/>
          </a:xfrm>
          <a:prstGeom prst="rect">
            <a:avLst/>
          </a:prstGeom>
          <a:noFill/>
        </p:spPr>
        <p:txBody>
          <a:bodyPr wrap="square" rtlCol="0">
            <a:spAutoFit/>
          </a:bodyPr>
          <a:lstStyle/>
          <a:p>
            <a:r>
              <a:rPr lang="cs-CZ" sz="2000" dirty="0" err="1">
                <a:latin typeface="Arial" panose="020B0604020202020204" pitchFamily="34" charset="0"/>
                <a:cs typeface="Arial" panose="020B0604020202020204" pitchFamily="34" charset="0"/>
              </a:rPr>
              <a:t>Interestingly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even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before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measutements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Kurlbaum</a:t>
            </a:r>
            <a:r>
              <a:rPr lang="cs-CZ" sz="2000" dirty="0">
                <a:latin typeface="Arial" panose="020B0604020202020204" pitchFamily="34" charset="0"/>
                <a:cs typeface="Arial" panose="020B0604020202020204" pitchFamily="34" charset="0"/>
              </a:rPr>
              <a:t> and </a:t>
            </a:r>
            <a:r>
              <a:rPr lang="cs-CZ" sz="2000" dirty="0" err="1">
                <a:latin typeface="Arial" panose="020B0604020202020204" pitchFamily="34" charset="0"/>
                <a:cs typeface="Arial" panose="020B0604020202020204" pitchFamily="34" charset="0"/>
              </a:rPr>
              <a:t>Rubens</a:t>
            </a:r>
            <a:r>
              <a:rPr lang="cs-CZ" sz="2000" dirty="0">
                <a:latin typeface="Arial" panose="020B0604020202020204" pitchFamily="34" charset="0"/>
                <a:cs typeface="Arial" panose="020B0604020202020204" pitchFamily="34" charset="0"/>
              </a:rPr>
              <a:t> and </a:t>
            </a:r>
            <a:r>
              <a:rPr lang="cs-CZ" sz="2000" dirty="0" err="1">
                <a:latin typeface="Arial" panose="020B0604020202020204" pitchFamily="34" charset="0"/>
                <a:cs typeface="Arial" panose="020B0604020202020204" pitchFamily="34" charset="0"/>
              </a:rPr>
              <a:t>without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knowledge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meaurements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Lummer</a:t>
            </a:r>
            <a:r>
              <a:rPr lang="cs-CZ" sz="2000" dirty="0">
                <a:latin typeface="Arial" panose="020B0604020202020204" pitchFamily="34" charset="0"/>
                <a:cs typeface="Arial" panose="020B0604020202020204" pitchFamily="34" charset="0"/>
              </a:rPr>
              <a:t> nad </a:t>
            </a:r>
            <a:r>
              <a:rPr lang="cs-CZ" sz="2000" dirty="0" err="1">
                <a:latin typeface="Arial" panose="020B0604020202020204" pitchFamily="34" charset="0"/>
                <a:cs typeface="Arial" panose="020B0604020202020204" pitchFamily="34" charset="0"/>
              </a:rPr>
              <a:t>Pringsheim</a:t>
            </a:r>
            <a:r>
              <a:rPr lang="en-US" sz="2000" dirty="0">
                <a:latin typeface="Arial" panose="020B0604020202020204" pitchFamily="34" charset="0"/>
                <a:cs typeface="Arial" panose="020B0604020202020204" pitchFamily="34" charset="0"/>
              </a:rPr>
              <a:t> </a:t>
            </a:r>
            <a:r>
              <a:rPr lang="en-US" sz="2000" b="1" dirty="0">
                <a:solidFill>
                  <a:srgbClr val="0033CC"/>
                </a:solidFill>
                <a:latin typeface="Arial" panose="020B0604020202020204" pitchFamily="34" charset="0"/>
                <a:cs typeface="Arial" panose="020B0604020202020204" pitchFamily="34" charset="0"/>
              </a:rPr>
              <a:t>Rayleigh</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suggested</a:t>
            </a:r>
            <a:r>
              <a:rPr lang="cs-CZ" sz="2000" b="1" dirty="0">
                <a:solidFill>
                  <a:srgbClr val="0033CC"/>
                </a:solidFill>
                <a:latin typeface="Arial" panose="020B0604020202020204" pitchFamily="34" charset="0"/>
                <a:cs typeface="Arial" panose="020B0604020202020204" pitchFamily="34" charset="0"/>
              </a:rPr>
              <a:t> on </a:t>
            </a:r>
            <a:r>
              <a:rPr lang="cs-CZ" sz="2000" b="1" dirty="0" err="1">
                <a:solidFill>
                  <a:srgbClr val="0033CC"/>
                </a:solidFill>
                <a:latin typeface="Arial" panose="020B0604020202020204" pitchFamily="34" charset="0"/>
                <a:cs typeface="Arial" panose="020B0604020202020204" pitchFamily="34" charset="0"/>
              </a:rPr>
              <a:t>theoretical</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grounds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modification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Wien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formula</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for</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large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temperatures</a:t>
            </a:r>
            <a:r>
              <a:rPr lang="cs-CZ" sz="2000" b="1" dirty="0">
                <a:solidFill>
                  <a:srgbClr val="0033CC"/>
                </a:solidFill>
                <a:latin typeface="Arial" panose="020B0604020202020204" pitchFamily="34" charset="0"/>
                <a:cs typeface="Arial" panose="020B0604020202020204" pitchFamily="34" charset="0"/>
              </a:rPr>
              <a:t> and </a:t>
            </a:r>
            <a:r>
              <a:rPr lang="cs-CZ" sz="2000" b="1" dirty="0" err="1">
                <a:solidFill>
                  <a:srgbClr val="0033CC"/>
                </a:solidFill>
                <a:latin typeface="Arial" panose="020B0604020202020204" pitchFamily="34" charset="0"/>
                <a:cs typeface="Arial" panose="020B0604020202020204" pitchFamily="34" charset="0"/>
              </a:rPr>
              <a:t>wavelengths</a:t>
            </a:r>
            <a:r>
              <a:rPr lang="cs-CZ" sz="2000" b="1" dirty="0">
                <a:solidFill>
                  <a:srgbClr val="0033CC"/>
                </a:solidFill>
                <a:latin typeface="Arial" panose="020B0604020202020204" pitchFamily="34" charset="0"/>
                <a:cs typeface="Arial" panose="020B0604020202020204" pitchFamily="34" charset="0"/>
              </a:rPr>
              <a:t>.</a:t>
            </a:r>
            <a:endParaRPr lang="en-GB" sz="2000" b="1" dirty="0">
              <a:solidFill>
                <a:srgbClr val="0033CC"/>
              </a:solidFill>
              <a:latin typeface="Arial" panose="020B0604020202020204" pitchFamily="34" charset="0"/>
              <a:cs typeface="Arial" panose="020B0604020202020204" pitchFamily="34" charset="0"/>
            </a:endParaRPr>
          </a:p>
        </p:txBody>
      </p:sp>
      <p:pic>
        <p:nvPicPr>
          <p:cNvPr id="6" name="Obrázek 5">
            <a:extLst>
              <a:ext uri="{FF2B5EF4-FFF2-40B4-BE49-F238E27FC236}">
                <a16:creationId xmlns:a16="http://schemas.microsoft.com/office/drawing/2014/main" id="{D67B717A-AA2D-BA1B-F265-99E5C8191B62}"/>
              </a:ext>
            </a:extLst>
          </p:cNvPr>
          <p:cNvPicPr>
            <a:picLocks noChangeAspect="1"/>
          </p:cNvPicPr>
          <p:nvPr/>
        </p:nvPicPr>
        <p:blipFill>
          <a:blip r:embed="rId6"/>
          <a:stretch>
            <a:fillRect/>
          </a:stretch>
        </p:blipFill>
        <p:spPr>
          <a:xfrm>
            <a:off x="1357696" y="231280"/>
            <a:ext cx="6586367" cy="1145753"/>
          </a:xfrm>
          <a:prstGeom prst="rect">
            <a:avLst/>
          </a:prstGeom>
        </p:spPr>
      </p:pic>
      <p:sp>
        <p:nvSpPr>
          <p:cNvPr id="10" name="TextovéPole 9">
            <a:extLst>
              <a:ext uri="{FF2B5EF4-FFF2-40B4-BE49-F238E27FC236}">
                <a16:creationId xmlns:a16="http://schemas.microsoft.com/office/drawing/2014/main" id="{EA43898C-1AED-B900-EEFE-B1E6F7CC03E6}"/>
              </a:ext>
            </a:extLst>
          </p:cNvPr>
          <p:cNvSpPr txBox="1"/>
          <p:nvPr/>
        </p:nvSpPr>
        <p:spPr>
          <a:xfrm>
            <a:off x="2060846" y="587533"/>
            <a:ext cx="6211229" cy="400110"/>
          </a:xfrm>
          <a:prstGeom prst="rect">
            <a:avLst/>
          </a:prstGeom>
          <a:solidFill>
            <a:schemeClr val="bg1"/>
          </a:solidFill>
        </p:spPr>
        <p:txBody>
          <a:bodyPr wrap="square">
            <a:spAutoFit/>
          </a:bodyPr>
          <a:lstStyle/>
          <a:p>
            <a:r>
              <a:rPr lang="en-US" sz="2000" b="1" dirty="0">
                <a:latin typeface="Arial" panose="020B0604020202020204" pitchFamily="34" charset="0"/>
                <a:cs typeface="Arial" panose="020B0604020202020204" pitchFamily="34" charset="0"/>
              </a:rPr>
              <a:t>John William Strutt, 3rd Baron Rayleigh</a:t>
            </a:r>
          </a:p>
        </p:txBody>
      </p:sp>
      <p:sp>
        <p:nvSpPr>
          <p:cNvPr id="11" name="TextovéPole 10">
            <a:extLst>
              <a:ext uri="{FF2B5EF4-FFF2-40B4-BE49-F238E27FC236}">
                <a16:creationId xmlns:a16="http://schemas.microsoft.com/office/drawing/2014/main" id="{B4ECE955-5E39-468C-241C-B18AAE952D3D}"/>
              </a:ext>
            </a:extLst>
          </p:cNvPr>
          <p:cNvSpPr txBox="1"/>
          <p:nvPr/>
        </p:nvSpPr>
        <p:spPr>
          <a:xfrm>
            <a:off x="7041252" y="556755"/>
            <a:ext cx="902811" cy="461665"/>
          </a:xfrm>
          <a:prstGeom prst="rect">
            <a:avLst/>
          </a:prstGeom>
          <a:solidFill>
            <a:schemeClr val="bg1"/>
          </a:solidFill>
        </p:spPr>
        <p:txBody>
          <a:bodyPr wrap="none" rtlCol="0">
            <a:spAutoFit/>
          </a:bodyPr>
          <a:lstStyle/>
          <a:p>
            <a:r>
              <a:rPr lang="cs-CZ" sz="2400" b="1" dirty="0">
                <a:solidFill>
                  <a:srgbClr val="FF0000"/>
                </a:solidFill>
                <a:latin typeface="Arial" panose="020B0604020202020204" pitchFamily="34" charset="0"/>
                <a:cs typeface="Arial" panose="020B0604020202020204" pitchFamily="34" charset="0"/>
              </a:rPr>
              <a:t>June</a:t>
            </a:r>
            <a:endParaRPr lang="en-GB" sz="2400" b="1" dirty="0">
              <a:solidFill>
                <a:srgbClr val="FF0000"/>
              </a:solidFill>
              <a:latin typeface="Arial" panose="020B0604020202020204" pitchFamily="34" charset="0"/>
              <a:cs typeface="Arial" panose="020B0604020202020204" pitchFamily="34" charset="0"/>
            </a:endParaRPr>
          </a:p>
        </p:txBody>
      </p:sp>
      <p:sp>
        <p:nvSpPr>
          <p:cNvPr id="3" name="Zástupný symbol pro číslo snímku 2">
            <a:extLst>
              <a:ext uri="{FF2B5EF4-FFF2-40B4-BE49-F238E27FC236}">
                <a16:creationId xmlns:a16="http://schemas.microsoft.com/office/drawing/2014/main" id="{914DF673-A10E-22CE-F401-A8340D992D77}"/>
              </a:ext>
            </a:extLst>
          </p:cNvPr>
          <p:cNvSpPr>
            <a:spLocks noGrp="1"/>
          </p:cNvSpPr>
          <p:nvPr>
            <p:ph type="sldNum" sz="quarter" idx="12"/>
          </p:nvPr>
        </p:nvSpPr>
        <p:spPr/>
        <p:txBody>
          <a:bodyPr/>
          <a:lstStyle/>
          <a:p>
            <a:fld id="{E32C4829-0E20-40A4-81C2-06447E714AD2}" type="slidenum">
              <a:rPr lang="cs-CZ" smtClean="0"/>
              <a:t>69</a:t>
            </a:fld>
            <a:endParaRPr lang="cs-CZ"/>
          </a:p>
        </p:txBody>
      </p:sp>
      <p:sp>
        <p:nvSpPr>
          <p:cNvPr id="4" name="Zástupný symbol pro datum 3">
            <a:extLst>
              <a:ext uri="{FF2B5EF4-FFF2-40B4-BE49-F238E27FC236}">
                <a16:creationId xmlns:a16="http://schemas.microsoft.com/office/drawing/2014/main" id="{AA158DC5-A2F4-1301-A4D1-23A64ED123B8}"/>
              </a:ext>
            </a:extLst>
          </p:cNvPr>
          <p:cNvSpPr>
            <a:spLocks noGrp="1"/>
          </p:cNvSpPr>
          <p:nvPr>
            <p:ph type="dt" sz="half" idx="10"/>
          </p:nvPr>
        </p:nvSpPr>
        <p:spPr/>
        <p:txBody>
          <a:bodyPr/>
          <a:lstStyle/>
          <a:p>
            <a:r>
              <a:rPr lang="cs-CZ"/>
              <a:t>27.11.2024</a:t>
            </a:r>
          </a:p>
        </p:txBody>
      </p:sp>
      <p:sp>
        <p:nvSpPr>
          <p:cNvPr id="7" name="Zástupný symbol pro zápatí 6">
            <a:extLst>
              <a:ext uri="{FF2B5EF4-FFF2-40B4-BE49-F238E27FC236}">
                <a16:creationId xmlns:a16="http://schemas.microsoft.com/office/drawing/2014/main" id="{DC429CC5-0D36-7323-5736-0704C5E1BF63}"/>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38745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
                                        <p:tgtEl>
                                          <p:spTgt spid="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12" grpId="0"/>
      <p:bldP spid="17" grpId="0"/>
      <p:bldP spid="18" grpId="0"/>
      <p:bldP spid="21" grpId="0"/>
      <p:bldP spid="5" grpId="0"/>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DC630-9773-1502-13C8-FB9AA272635C}"/>
            </a:ext>
          </a:extLst>
        </p:cNvPr>
        <p:cNvGrpSpPr/>
        <p:nvPr/>
      </p:nvGrpSpPr>
      <p:grpSpPr>
        <a:xfrm>
          <a:off x="0" y="0"/>
          <a:ext cx="0" cy="0"/>
          <a:chOff x="0" y="0"/>
          <a:chExt cx="0" cy="0"/>
        </a:xfrm>
      </p:grpSpPr>
      <p:sp>
        <p:nvSpPr>
          <p:cNvPr id="15" name="TextovéPole 14">
            <a:extLst>
              <a:ext uri="{FF2B5EF4-FFF2-40B4-BE49-F238E27FC236}">
                <a16:creationId xmlns:a16="http://schemas.microsoft.com/office/drawing/2014/main" id="{5B5BE1B7-3BC6-5542-3C76-907B8E4C7861}"/>
              </a:ext>
            </a:extLst>
          </p:cNvPr>
          <p:cNvSpPr txBox="1"/>
          <p:nvPr/>
        </p:nvSpPr>
        <p:spPr>
          <a:xfrm>
            <a:off x="423158" y="165869"/>
            <a:ext cx="8720842" cy="1015663"/>
          </a:xfrm>
          <a:prstGeom prst="rect">
            <a:avLst/>
          </a:prstGeom>
          <a:noFill/>
        </p:spPr>
        <p:txBody>
          <a:bodyPr wrap="square">
            <a:spAutoFit/>
          </a:bodyPr>
          <a:lstStyle/>
          <a:p>
            <a:pPr eaLnBrk="1" hangingPunct="1">
              <a:spcBef>
                <a:spcPct val="0"/>
              </a:spcBef>
              <a:buFontTx/>
              <a:buNone/>
            </a:pPr>
            <a:r>
              <a:rPr lang="cs-CZ" altLang="cs-CZ" sz="2000" dirty="0">
                <a:latin typeface="Arial" panose="020B0604020202020204" pitchFamily="34" charset="0"/>
                <a:cs typeface="Arial" panose="020B0604020202020204" pitchFamily="34" charset="0"/>
              </a:rPr>
              <a:t>His </a:t>
            </a:r>
            <a:r>
              <a:rPr lang="cs-CZ" altLang="cs-CZ" sz="2000" dirty="0" err="1">
                <a:latin typeface="Arial" panose="020B0604020202020204" pitchFamily="34" charset="0"/>
                <a:cs typeface="Arial" panose="020B0604020202020204" pitchFamily="34" charset="0"/>
              </a:rPr>
              <a:t>considerations</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were</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based</a:t>
            </a:r>
            <a:r>
              <a:rPr lang="cs-CZ" altLang="cs-CZ" sz="2000" dirty="0">
                <a:latin typeface="Arial" panose="020B0604020202020204" pitchFamily="34" charset="0"/>
                <a:cs typeface="Arial" panose="020B0604020202020204" pitchFamily="34" charset="0"/>
              </a:rPr>
              <a:t> on </a:t>
            </a:r>
            <a:r>
              <a:rPr lang="cs-CZ" altLang="cs-CZ" sz="2000" b="1" dirty="0">
                <a:solidFill>
                  <a:srgbClr val="0033CC"/>
                </a:solidFill>
                <a:latin typeface="Arial" panose="020B0604020202020204" pitchFamily="34" charset="0"/>
                <a:cs typeface="Arial" panose="020B0604020202020204" pitchFamily="34" charset="0"/>
              </a:rPr>
              <a:t>Maxwell </a:t>
            </a:r>
            <a:r>
              <a:rPr lang="cs-CZ" altLang="cs-CZ" sz="2000" b="1" dirty="0" err="1">
                <a:solidFill>
                  <a:srgbClr val="0033CC"/>
                </a:solidFill>
                <a:latin typeface="Arial" panose="020B0604020202020204" pitchFamily="34" charset="0"/>
                <a:cs typeface="Arial" panose="020B0604020202020204" pitchFamily="34" charset="0"/>
              </a:rPr>
              <a:t>theory</a:t>
            </a:r>
            <a:r>
              <a:rPr lang="cs-CZ" altLang="cs-CZ" sz="2000" b="1" dirty="0">
                <a:solidFill>
                  <a:srgbClr val="0033CC"/>
                </a:solidFill>
                <a:latin typeface="Arial" panose="020B0604020202020204" pitchFamily="34" charset="0"/>
                <a:cs typeface="Arial" panose="020B0604020202020204" pitchFamily="34" charset="0"/>
              </a:rPr>
              <a:t> </a:t>
            </a:r>
            <a:r>
              <a:rPr lang="cs-CZ" altLang="cs-CZ" sz="2000" b="1" dirty="0" err="1">
                <a:solidFill>
                  <a:srgbClr val="0033CC"/>
                </a:solidFill>
                <a:latin typeface="Arial" panose="020B0604020202020204" pitchFamily="34" charset="0"/>
                <a:cs typeface="Arial" panose="020B0604020202020204" pitchFamily="34" charset="0"/>
              </a:rPr>
              <a:t>of</a:t>
            </a:r>
            <a:r>
              <a:rPr lang="cs-CZ" altLang="cs-CZ" sz="2000" b="1" dirty="0">
                <a:solidFill>
                  <a:srgbClr val="0033CC"/>
                </a:solidFill>
                <a:latin typeface="Arial" panose="020B0604020202020204" pitchFamily="34" charset="0"/>
                <a:cs typeface="Arial" panose="020B0604020202020204" pitchFamily="34" charset="0"/>
              </a:rPr>
              <a:t> </a:t>
            </a:r>
            <a:r>
              <a:rPr lang="cs-CZ" altLang="cs-CZ" sz="2000" b="1" dirty="0" err="1">
                <a:solidFill>
                  <a:srgbClr val="0033CC"/>
                </a:solidFill>
                <a:latin typeface="Arial" panose="020B0604020202020204" pitchFamily="34" charset="0"/>
                <a:cs typeface="Arial" panose="020B0604020202020204" pitchFamily="34" charset="0"/>
              </a:rPr>
              <a:t>electromagnetism</a:t>
            </a:r>
            <a:r>
              <a:rPr lang="cs-CZ" altLang="cs-CZ" sz="2000" dirty="0">
                <a:latin typeface="Arial" panose="020B0604020202020204" pitchFamily="34" charset="0"/>
                <a:cs typeface="Arial" panose="020B0604020202020204" pitchFamily="34" charset="0"/>
              </a:rPr>
              <a:t> and</a:t>
            </a:r>
            <a:r>
              <a:rPr lang="en-US" altLang="cs-CZ" sz="2000" dirty="0">
                <a:latin typeface="Arial" panose="020B0604020202020204" pitchFamily="34" charset="0"/>
                <a:cs typeface="Arial" panose="020B0604020202020204" pitchFamily="34" charset="0"/>
              </a:rPr>
              <a:t> </a:t>
            </a:r>
            <a:r>
              <a:rPr lang="cs-CZ" altLang="cs-CZ" sz="2000" dirty="0">
                <a:latin typeface="Arial" panose="020B0604020202020204" pitchFamily="34" charset="0"/>
                <a:cs typeface="Arial" panose="020B0604020202020204" pitchFamily="34" charset="0"/>
              </a:rPr>
              <a:t>he </a:t>
            </a:r>
            <a:r>
              <a:rPr lang="cs-CZ" altLang="cs-CZ" sz="2000" dirty="0" err="1">
                <a:latin typeface="Arial" panose="020B0604020202020204" pitchFamily="34" charset="0"/>
                <a:cs typeface="Arial" panose="020B0604020202020204" pitchFamily="34" charset="0"/>
              </a:rPr>
              <a:t>worked</a:t>
            </a:r>
            <a:r>
              <a:rPr lang="cs-CZ" altLang="cs-CZ" sz="2000" dirty="0">
                <a:latin typeface="Arial" panose="020B0604020202020204" pitchFamily="34" charset="0"/>
                <a:cs typeface="Arial" panose="020B0604020202020204" pitchFamily="34" charset="0"/>
              </a:rPr>
              <a:t> out </a:t>
            </a:r>
            <a:r>
              <a:rPr lang="cs-CZ" altLang="cs-CZ" sz="2000" dirty="0" err="1">
                <a:latin typeface="Arial" panose="020B0604020202020204" pitchFamily="34" charset="0"/>
                <a:cs typeface="Arial" panose="020B0604020202020204" pitchFamily="34" charset="0"/>
              </a:rPr>
              <a:t>mutual</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interaction</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of</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electromagnetic</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radiation</a:t>
            </a:r>
            <a:r>
              <a:rPr lang="cs-CZ" altLang="cs-CZ" sz="2000" dirty="0">
                <a:latin typeface="Arial" panose="020B0604020202020204" pitchFamily="34" charset="0"/>
                <a:cs typeface="Arial" panose="020B0604020202020204" pitchFamily="34" charset="0"/>
              </a:rPr>
              <a:t> and </a:t>
            </a:r>
            <a:r>
              <a:rPr lang="cs-CZ" altLang="cs-CZ" sz="2000" b="1" dirty="0">
                <a:solidFill>
                  <a:srgbClr val="0033CC"/>
                </a:solidFill>
                <a:latin typeface="Arial" panose="020B0604020202020204" pitchFamily="34" charset="0"/>
                <a:cs typeface="Arial" panose="020B0604020202020204" pitchFamily="34" charset="0"/>
              </a:rPr>
              <a:t>Hertz </a:t>
            </a:r>
            <a:r>
              <a:rPr lang="cs-CZ" altLang="cs-CZ" sz="2000" b="1" dirty="0" err="1">
                <a:solidFill>
                  <a:srgbClr val="0033CC"/>
                </a:solidFill>
                <a:latin typeface="Arial" panose="020B0604020202020204" pitchFamily="34" charset="0"/>
                <a:cs typeface="Arial" panose="020B0604020202020204" pitchFamily="34" charset="0"/>
              </a:rPr>
              <a:t>oscillators</a:t>
            </a:r>
            <a:endParaRPr lang="cs-CZ" altLang="cs-CZ" sz="2000" dirty="0">
              <a:latin typeface="Arial" panose="020B0604020202020204" pitchFamily="34" charset="0"/>
              <a:cs typeface="Arial" panose="020B0604020202020204" pitchFamily="34" charset="0"/>
            </a:endParaRPr>
          </a:p>
        </p:txBody>
      </p:sp>
      <p:sp>
        <p:nvSpPr>
          <p:cNvPr id="16" name="TextovéPole 15">
            <a:extLst>
              <a:ext uri="{FF2B5EF4-FFF2-40B4-BE49-F238E27FC236}">
                <a16:creationId xmlns:a16="http://schemas.microsoft.com/office/drawing/2014/main" id="{B47B4E57-8459-DD9A-717B-7B3213959B5D}"/>
              </a:ext>
            </a:extLst>
          </p:cNvPr>
          <p:cNvSpPr txBox="1"/>
          <p:nvPr/>
        </p:nvSpPr>
        <p:spPr>
          <a:xfrm>
            <a:off x="568530" y="4827391"/>
            <a:ext cx="8509232" cy="1631216"/>
          </a:xfrm>
          <a:prstGeom prst="rect">
            <a:avLst/>
          </a:prstGeom>
          <a:noFill/>
        </p:spPr>
        <p:txBody>
          <a:bodyPr wrap="square" rtlCol="0">
            <a:spAutoFit/>
          </a:bodyPr>
          <a:lstStyle/>
          <a:p>
            <a:r>
              <a:rPr lang="cs-CZ" sz="2000" b="1" dirty="0">
                <a:solidFill>
                  <a:srgbClr val="0033CC"/>
                </a:solidFill>
                <a:latin typeface="Arial" panose="020B0604020202020204" pitchFamily="34" charset="0"/>
                <a:cs typeface="Arial" panose="020B0604020202020204" pitchFamily="34" charset="0"/>
              </a:rPr>
              <a:t>He </a:t>
            </a:r>
            <a:r>
              <a:rPr lang="cs-CZ" sz="2000" b="1" dirty="0" err="1">
                <a:solidFill>
                  <a:srgbClr val="0033CC"/>
                </a:solidFill>
                <a:latin typeface="Arial" panose="020B0604020202020204" pitchFamily="34" charset="0"/>
                <a:cs typeface="Arial" panose="020B0604020202020204" pitchFamily="34" charset="0"/>
              </a:rPr>
              <a:t>was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therefore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shocked</a:t>
            </a:r>
            <a:r>
              <a:rPr lang="cs-CZ" sz="2000" b="1" dirty="0">
                <a:solidFill>
                  <a:srgbClr val="0033CC"/>
                </a:solidFill>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when</a:t>
            </a:r>
            <a:r>
              <a:rPr lang="cs-CZ" sz="2000" dirty="0">
                <a:latin typeface="Arial" panose="020B0604020202020204" pitchFamily="34" charset="0"/>
                <a:cs typeface="Arial" panose="020B0604020202020204" pitchFamily="34" charset="0"/>
              </a:rPr>
              <a:t> in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last </a:t>
            </a:r>
            <a:r>
              <a:rPr lang="cs-CZ" sz="2000" dirty="0" err="1">
                <a:latin typeface="Arial" panose="020B0604020202020204" pitchFamily="34" charset="0"/>
                <a:cs typeface="Arial" panose="020B0604020202020204" pitchFamily="34" charset="0"/>
              </a:rPr>
              <a:t>days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19th </a:t>
            </a:r>
            <a:r>
              <a:rPr lang="cs-CZ" sz="2000" dirty="0" err="1">
                <a:latin typeface="Arial" panose="020B0604020202020204" pitchFamily="34" charset="0"/>
                <a:cs typeface="Arial" panose="020B0604020202020204" pitchFamily="34" charset="0"/>
              </a:rPr>
              <a:t>century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measurements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Lummer</a:t>
            </a:r>
            <a:r>
              <a:rPr lang="cs-CZ" sz="2000" dirty="0">
                <a:latin typeface="Arial" panose="020B0604020202020204" pitchFamily="34" charset="0"/>
                <a:cs typeface="Arial" panose="020B0604020202020204" pitchFamily="34" charset="0"/>
              </a:rPr>
              <a:t> and </a:t>
            </a:r>
            <a:r>
              <a:rPr lang="cs-CZ" sz="2000" dirty="0" err="1">
                <a:latin typeface="Arial" panose="020B0604020202020204" pitchFamily="34" charset="0"/>
                <a:cs typeface="Arial" panose="020B0604020202020204" pitchFamily="34" charset="0"/>
              </a:rPr>
              <a:t>Pringsheim</a:t>
            </a:r>
            <a:r>
              <a:rPr lang="cs-CZ" sz="2000" dirty="0">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slightly</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exceeded</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Wien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formula</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at</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large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wavelenths</a:t>
            </a:r>
            <a:r>
              <a:rPr lang="cs-CZ" sz="2000" dirty="0">
                <a:latin typeface="Arial" panose="020B0604020202020204" pitchFamily="34" charset="0"/>
                <a:cs typeface="Arial" panose="020B0604020202020204" pitchFamily="34" charset="0"/>
              </a:rPr>
              <a:t> and </a:t>
            </a:r>
            <a:r>
              <a:rPr lang="cs-CZ" sz="2000" dirty="0" err="1">
                <a:latin typeface="Arial" panose="020B0604020202020204" pitchFamily="34" charset="0"/>
                <a:cs typeface="Arial" panose="020B0604020202020204" pitchFamily="34" charset="0"/>
              </a:rPr>
              <a:t>this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deviation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confirmed</a:t>
            </a:r>
            <a:r>
              <a:rPr lang="cs-CZ" sz="2000" dirty="0">
                <a:latin typeface="Arial" panose="020B0604020202020204" pitchFamily="34" charset="0"/>
                <a:cs typeface="Arial" panose="020B0604020202020204" pitchFamily="34" charset="0"/>
              </a:rPr>
              <a:t> and </a:t>
            </a:r>
            <a:r>
              <a:rPr lang="cs-CZ" sz="2000" dirty="0" err="1">
                <a:latin typeface="Arial" panose="020B0604020202020204" pitchFamily="34" charset="0"/>
                <a:cs typeface="Arial" panose="020B0604020202020204" pitchFamily="34" charset="0"/>
              </a:rPr>
              <a:t>strengthened</a:t>
            </a:r>
            <a:r>
              <a:rPr lang="cs-CZ" sz="2000" dirty="0">
                <a:latin typeface="Arial" panose="020B0604020202020204" pitchFamily="34" charset="0"/>
                <a:cs typeface="Arial" panose="020B0604020202020204" pitchFamily="34" charset="0"/>
              </a:rPr>
              <a:t> in </a:t>
            </a:r>
            <a:r>
              <a:rPr lang="cs-CZ" sz="2000" dirty="0" err="1">
                <a:latin typeface="Arial" panose="020B0604020202020204" pitchFamily="34" charset="0"/>
                <a:cs typeface="Arial" panose="020B0604020202020204" pitchFamily="34" charset="0"/>
              </a:rPr>
              <a:t>October</a:t>
            </a:r>
            <a:r>
              <a:rPr lang="cs-CZ" sz="2000" dirty="0">
                <a:latin typeface="Arial" panose="020B0604020202020204" pitchFamily="34" charset="0"/>
                <a:cs typeface="Arial" panose="020B0604020202020204" pitchFamily="34" charset="0"/>
              </a:rPr>
              <a:t> 1900 by </a:t>
            </a:r>
            <a:r>
              <a:rPr lang="cs-CZ" sz="2000" dirty="0" err="1">
                <a:latin typeface="Arial" panose="020B0604020202020204" pitchFamily="34" charset="0"/>
                <a:cs typeface="Arial" panose="020B0604020202020204" pitchFamily="34" charset="0"/>
              </a:rPr>
              <a:t>measurements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Kurlbaum</a:t>
            </a:r>
            <a:r>
              <a:rPr lang="cs-CZ" sz="2000" dirty="0">
                <a:latin typeface="Arial" panose="020B0604020202020204" pitchFamily="34" charset="0"/>
                <a:cs typeface="Arial" panose="020B0604020202020204" pitchFamily="34" charset="0"/>
              </a:rPr>
              <a:t> and </a:t>
            </a:r>
            <a:r>
              <a:rPr lang="cs-CZ" sz="2000" dirty="0" err="1">
                <a:latin typeface="Arial" panose="020B0604020202020204" pitchFamily="34" charset="0"/>
                <a:cs typeface="Arial" panose="020B0604020202020204" pitchFamily="34" charset="0"/>
              </a:rPr>
              <a:t>Rubens</a:t>
            </a:r>
            <a:r>
              <a:rPr lang="cs-CZ" sz="2000" dirty="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5DCDF5AC-1EE6-1CFD-21F9-54FDE8E31AB3}"/>
              </a:ext>
            </a:extLst>
          </p:cNvPr>
          <p:cNvSpPr txBox="1"/>
          <p:nvPr/>
        </p:nvSpPr>
        <p:spPr>
          <a:xfrm>
            <a:off x="568530" y="2636903"/>
            <a:ext cx="8369092" cy="1015663"/>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Planck </a:t>
            </a:r>
            <a:r>
              <a:rPr lang="cs-CZ" sz="2000" dirty="0" err="1">
                <a:latin typeface="Arial" panose="020B0604020202020204" pitchFamily="34" charset="0"/>
                <a:cs typeface="Arial" panose="020B0604020202020204" pitchFamily="34" charset="0"/>
              </a:rPr>
              <a:t>was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convinced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that</a:t>
            </a:r>
            <a:r>
              <a:rPr lang="cs-CZ" sz="2000" dirty="0">
                <a:latin typeface="Arial" panose="020B0604020202020204" pitchFamily="34" charset="0"/>
                <a:cs typeface="Arial" panose="020B0604020202020204" pitchFamily="34" charset="0"/>
              </a:rPr>
              <a:t> </a:t>
            </a:r>
            <a:r>
              <a:rPr lang="cs-CZ" sz="2000" b="1" dirty="0">
                <a:solidFill>
                  <a:srgbClr val="FF0000"/>
                </a:solidFill>
                <a:latin typeface="Arial" panose="020B0604020202020204" pitchFamily="34" charset="0"/>
                <a:cs typeface="Arial" panose="020B0604020202020204" pitchFamily="34" charset="0"/>
              </a:rPr>
              <a:t>Second </a:t>
            </a:r>
            <a:r>
              <a:rPr lang="cs-CZ" sz="2000" b="1" dirty="0" err="1">
                <a:solidFill>
                  <a:srgbClr val="FF0000"/>
                </a:solidFill>
                <a:latin typeface="Arial" panose="020B0604020202020204" pitchFamily="34" charset="0"/>
                <a:cs typeface="Arial" panose="020B0604020202020204" pitchFamily="34" charset="0"/>
              </a:rPr>
              <a:t>Law</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of</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Thermodynamics</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expressed</a:t>
            </a:r>
            <a:r>
              <a:rPr lang="cs-CZ" sz="2000" b="1" dirty="0">
                <a:solidFill>
                  <a:srgbClr val="FF0000"/>
                </a:solidFill>
                <a:latin typeface="Arial" panose="020B0604020202020204" pitchFamily="34" charset="0"/>
                <a:cs typeface="Arial" panose="020B0604020202020204" pitchFamily="34" charset="0"/>
              </a:rPr>
              <a:t> in </a:t>
            </a:r>
            <a:r>
              <a:rPr lang="cs-CZ" sz="2000" b="1" dirty="0" err="1">
                <a:solidFill>
                  <a:srgbClr val="FF0000"/>
                </a:solidFill>
                <a:latin typeface="Arial" panose="020B0604020202020204" pitchFamily="34" charset="0"/>
                <a:cs typeface="Arial" panose="020B0604020202020204" pitchFamily="34" charset="0"/>
              </a:rPr>
              <a:t>terms</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of</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entropy</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rise</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provides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dynamical</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principle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from</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which</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Wien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law</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follows</a:t>
            </a:r>
            <a:r>
              <a:rPr lang="cs-CZ" sz="2000" dirty="0">
                <a:latin typeface="Arial" panose="020B0604020202020204" pitchFamily="34" charset="0"/>
                <a:cs typeface="Arial" panose="020B0604020202020204" pitchFamily="34" charset="0"/>
              </a:rPr>
              <a:t>. He </a:t>
            </a:r>
            <a:r>
              <a:rPr lang="cs-CZ" sz="2000" dirty="0" err="1">
                <a:latin typeface="Arial" panose="020B0604020202020204" pitchFamily="34" charset="0"/>
                <a:cs typeface="Arial" panose="020B0604020202020204" pitchFamily="34" charset="0"/>
              </a:rPr>
              <a:t>even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claimed</a:t>
            </a:r>
            <a:r>
              <a:rPr lang="cs-CZ" sz="2000" dirty="0">
                <a:latin typeface="Arial" panose="020B0604020202020204" pitchFamily="34" charset="0"/>
                <a:cs typeface="Arial" panose="020B0604020202020204" pitchFamily="34" charset="0"/>
              </a:rPr>
              <a:t> to </a:t>
            </a:r>
            <a:r>
              <a:rPr lang="cs-CZ" sz="2000" dirty="0" err="1">
                <a:latin typeface="Arial" panose="020B0604020202020204" pitchFamily="34" charset="0"/>
                <a:cs typeface="Arial" panose="020B0604020202020204" pitchFamily="34" charset="0"/>
              </a:rPr>
              <a:t>have</a:t>
            </a:r>
            <a:r>
              <a:rPr lang="cs-CZ" sz="2000" dirty="0">
                <a:latin typeface="Arial" panose="020B0604020202020204" pitchFamily="34" charset="0"/>
                <a:cs typeface="Arial" panose="020B0604020202020204" pitchFamily="34" charset="0"/>
              </a:rPr>
              <a:t> proved </a:t>
            </a:r>
            <a:r>
              <a:rPr lang="cs-CZ" sz="2000" dirty="0" err="1">
                <a:latin typeface="Arial" panose="020B0604020202020204" pitchFamily="34" charset="0"/>
                <a:cs typeface="Arial" panose="020B0604020202020204" pitchFamily="34" charset="0"/>
              </a:rPr>
              <a:t>it</a:t>
            </a:r>
            <a:r>
              <a:rPr lang="cs-CZ" sz="2000" dirty="0">
                <a:latin typeface="Arial" panose="020B0604020202020204" pitchFamily="34" charset="0"/>
                <a:cs typeface="Arial" panose="020B0604020202020204" pitchFamily="34" charset="0"/>
              </a:rPr>
              <a:t>.</a:t>
            </a:r>
            <a:endParaRPr lang="en-AU" sz="2000" dirty="0">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CD72CC34-4EEE-4D8F-18AA-B51B3123665E}"/>
              </a:ext>
            </a:extLst>
          </p:cNvPr>
          <p:cNvSpPr>
            <a:spLocks noGrp="1"/>
          </p:cNvSpPr>
          <p:nvPr>
            <p:ph type="sldNum" sz="quarter" idx="12"/>
          </p:nvPr>
        </p:nvSpPr>
        <p:spPr/>
        <p:txBody>
          <a:bodyPr/>
          <a:lstStyle/>
          <a:p>
            <a:fld id="{E32C4829-0E20-40A4-81C2-06447E714AD2}" type="slidenum">
              <a:rPr lang="cs-CZ" smtClean="0"/>
              <a:t>7</a:t>
            </a:fld>
            <a:endParaRPr lang="cs-CZ"/>
          </a:p>
        </p:txBody>
      </p:sp>
      <p:sp>
        <p:nvSpPr>
          <p:cNvPr id="3" name="Zástupný symbol pro datum 2">
            <a:extLst>
              <a:ext uri="{FF2B5EF4-FFF2-40B4-BE49-F238E27FC236}">
                <a16:creationId xmlns:a16="http://schemas.microsoft.com/office/drawing/2014/main" id="{600BEEE3-18F6-1B8D-9794-96BE14E26F21}"/>
              </a:ext>
            </a:extLst>
          </p:cNvPr>
          <p:cNvSpPr>
            <a:spLocks noGrp="1"/>
          </p:cNvSpPr>
          <p:nvPr>
            <p:ph type="dt" sz="half" idx="10"/>
          </p:nvPr>
        </p:nvSpPr>
        <p:spPr/>
        <p:txBody>
          <a:bodyPr/>
          <a:lstStyle/>
          <a:p>
            <a:r>
              <a:rPr lang="cs-CZ"/>
              <a:t>27.11.2024</a:t>
            </a:r>
          </a:p>
        </p:txBody>
      </p:sp>
      <p:sp>
        <p:nvSpPr>
          <p:cNvPr id="4" name="Zástupný symbol pro zápatí 3">
            <a:extLst>
              <a:ext uri="{FF2B5EF4-FFF2-40B4-BE49-F238E27FC236}">
                <a16:creationId xmlns:a16="http://schemas.microsoft.com/office/drawing/2014/main" id="{23A7CF74-DCFC-87D9-F362-12D2D4B1F439}"/>
              </a:ext>
            </a:extLst>
          </p:cNvPr>
          <p:cNvSpPr>
            <a:spLocks noGrp="1"/>
          </p:cNvSpPr>
          <p:nvPr>
            <p:ph type="ftr" sz="quarter" idx="11"/>
          </p:nvPr>
        </p:nvSpPr>
        <p:spPr/>
        <p:txBody>
          <a:bodyPr/>
          <a:lstStyle/>
          <a:p>
            <a:r>
              <a:rPr lang="cs-CZ"/>
              <a:t>Divisional seminar</a:t>
            </a:r>
          </a:p>
        </p:txBody>
      </p:sp>
      <p:graphicFrame>
        <p:nvGraphicFramePr>
          <p:cNvPr id="5" name="Object 11">
            <a:extLst>
              <a:ext uri="{FF2B5EF4-FFF2-40B4-BE49-F238E27FC236}">
                <a16:creationId xmlns:a16="http://schemas.microsoft.com/office/drawing/2014/main" id="{E6FAD5D0-80FE-E8FB-01BB-623FC63B1D96}"/>
              </a:ext>
            </a:extLst>
          </p:cNvPr>
          <p:cNvGraphicFramePr>
            <a:graphicFrameLocks noChangeAspect="1"/>
          </p:cNvGraphicFramePr>
          <p:nvPr>
            <p:extLst>
              <p:ext uri="{D42A27DB-BD31-4B8C-83A1-F6EECF244321}">
                <p14:modId xmlns:p14="http://schemas.microsoft.com/office/powerpoint/2010/main" val="2371847235"/>
              </p:ext>
            </p:extLst>
          </p:nvPr>
        </p:nvGraphicFramePr>
        <p:xfrm>
          <a:off x="3019425" y="1096005"/>
          <a:ext cx="3095625" cy="919163"/>
        </p:xfrm>
        <a:graphic>
          <a:graphicData uri="http://schemas.openxmlformats.org/presentationml/2006/ole">
            <mc:AlternateContent xmlns:mc="http://schemas.openxmlformats.org/markup-compatibility/2006">
              <mc:Choice xmlns:v="urn:schemas-microsoft-com:vml" Requires="v">
                <p:oleObj name="Equation" r:id="rId2" imgW="1409700" imgH="419100" progId="Equation.DSMT4">
                  <p:embed/>
                </p:oleObj>
              </mc:Choice>
              <mc:Fallback>
                <p:oleObj name="Equation" r:id="rId2" imgW="1409700" imgH="419100" progId="Equation.DSMT4">
                  <p:embed/>
                  <p:pic>
                    <p:nvPicPr>
                      <p:cNvPr id="13325" name="Object 11">
                        <a:extLst>
                          <a:ext uri="{FF2B5EF4-FFF2-40B4-BE49-F238E27FC236}">
                            <a16:creationId xmlns:a16="http://schemas.microsoft.com/office/drawing/2014/main" id="{632F5BAA-0479-F9E8-DC3D-CA7F43930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425" y="1096005"/>
                        <a:ext cx="3095625" cy="91916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ovéPole 5">
            <a:extLst>
              <a:ext uri="{FF2B5EF4-FFF2-40B4-BE49-F238E27FC236}">
                <a16:creationId xmlns:a16="http://schemas.microsoft.com/office/drawing/2014/main" id="{1FF4C8A6-A72D-E9AA-382E-35BD75C598DB}"/>
              </a:ext>
            </a:extLst>
          </p:cNvPr>
          <p:cNvSpPr txBox="1"/>
          <p:nvPr/>
        </p:nvSpPr>
        <p:spPr>
          <a:xfrm>
            <a:off x="568530" y="2152496"/>
            <a:ext cx="8720842" cy="400110"/>
          </a:xfrm>
          <a:prstGeom prst="rect">
            <a:avLst/>
          </a:prstGeom>
          <a:noFill/>
        </p:spPr>
        <p:txBody>
          <a:bodyPr wrap="square">
            <a:spAutoFit/>
          </a:bodyPr>
          <a:lstStyle/>
          <a:p>
            <a:pPr eaLnBrk="1" hangingPunct="1">
              <a:spcBef>
                <a:spcPct val="0"/>
              </a:spcBef>
              <a:buFontTx/>
              <a:buNone/>
            </a:pPr>
            <a:r>
              <a:rPr lang="cs-CZ" altLang="cs-CZ" sz="2000" dirty="0" err="1">
                <a:latin typeface="Arial" panose="020B0604020202020204" pitchFamily="34" charset="0"/>
                <a:cs typeface="Arial" panose="020B0604020202020204" pitchFamily="34" charset="0"/>
              </a:rPr>
              <a:t>which</a:t>
            </a:r>
            <a:r>
              <a:rPr lang="cs-CZ" altLang="cs-CZ" sz="2000" dirty="0">
                <a:latin typeface="Arial" panose="020B0604020202020204" pitchFamily="34" charset="0"/>
                <a:cs typeface="Arial" panose="020B0604020202020204" pitchFamily="34" charset="0"/>
              </a:rPr>
              <a:t> Planck </a:t>
            </a:r>
            <a:r>
              <a:rPr lang="cs-CZ" altLang="cs-CZ" sz="2000" dirty="0" err="1">
                <a:latin typeface="Arial" panose="020B0604020202020204" pitchFamily="34" charset="0"/>
                <a:cs typeface="Arial" panose="020B0604020202020204" pitchFamily="34" charset="0"/>
              </a:rPr>
              <a:t>assumed</a:t>
            </a:r>
            <a:r>
              <a:rPr lang="cs-CZ" altLang="cs-CZ" sz="2000" dirty="0">
                <a:latin typeface="Arial" panose="020B0604020202020204" pitchFamily="34" charset="0"/>
                <a:cs typeface="Arial" panose="020B0604020202020204" pitchFamily="34" charset="0"/>
              </a:rPr>
              <a:t> to </a:t>
            </a:r>
            <a:r>
              <a:rPr lang="cs-CZ" altLang="cs-CZ" sz="2000" dirty="0" err="1">
                <a:latin typeface="Arial" panose="020B0604020202020204" pitchFamily="34" charset="0"/>
                <a:cs typeface="Arial" panose="020B0604020202020204" pitchFamily="34" charset="0"/>
              </a:rPr>
              <a:t>generate</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it</a:t>
            </a:r>
            <a:r>
              <a:rPr lang="cs-CZ" altLang="cs-CZ" sz="2000" dirty="0">
                <a:latin typeface="Arial" panose="020B0604020202020204" pitchFamily="34" charset="0"/>
                <a:cs typeface="Arial" panose="020B0604020202020204" pitchFamily="34" charset="0"/>
              </a:rPr>
              <a:t> in </a:t>
            </a:r>
            <a:r>
              <a:rPr lang="cs-CZ" altLang="cs-CZ" sz="2000" dirty="0" err="1">
                <a:latin typeface="Arial" panose="020B0604020202020204" pitchFamily="34" charset="0"/>
                <a:cs typeface="Arial" panose="020B0604020202020204" pitchFamily="34" charset="0"/>
              </a:rPr>
              <a:t>thermal</a:t>
            </a:r>
            <a:r>
              <a:rPr lang="cs-CZ" altLang="cs-CZ" sz="2000" dirty="0">
                <a:latin typeface="Arial" panose="020B0604020202020204" pitchFamily="34" charset="0"/>
                <a:cs typeface="Arial" panose="020B0604020202020204" pitchFamily="34" charset="0"/>
              </a:rPr>
              <a:t> </a:t>
            </a:r>
            <a:r>
              <a:rPr lang="cs-CZ" altLang="cs-CZ" sz="2000" dirty="0" err="1">
                <a:latin typeface="Arial" panose="020B0604020202020204" pitchFamily="34" charset="0"/>
                <a:cs typeface="Arial" panose="020B0604020202020204" pitchFamily="34" charset="0"/>
              </a:rPr>
              <a:t>equilibrium</a:t>
            </a:r>
            <a:r>
              <a:rPr lang="cs-CZ" altLang="cs-CZ" sz="2000" dirty="0">
                <a:latin typeface="Arial" panose="020B0604020202020204" pitchFamily="34" charset="0"/>
                <a:cs typeface="Arial" panose="020B0604020202020204" pitchFamily="34" charset="0"/>
              </a:rPr>
              <a:t>.</a:t>
            </a:r>
          </a:p>
        </p:txBody>
      </p:sp>
      <p:graphicFrame>
        <p:nvGraphicFramePr>
          <p:cNvPr id="8" name="Object 16">
            <a:extLst>
              <a:ext uri="{FF2B5EF4-FFF2-40B4-BE49-F238E27FC236}">
                <a16:creationId xmlns:a16="http://schemas.microsoft.com/office/drawing/2014/main" id="{227E056C-A931-55DB-9BA0-54386D3F6469}"/>
              </a:ext>
            </a:extLst>
          </p:cNvPr>
          <p:cNvGraphicFramePr>
            <a:graphicFrameLocks noChangeAspect="1"/>
          </p:cNvGraphicFramePr>
          <p:nvPr>
            <p:extLst>
              <p:ext uri="{D42A27DB-BD31-4B8C-83A1-F6EECF244321}">
                <p14:modId xmlns:p14="http://schemas.microsoft.com/office/powerpoint/2010/main" val="185416043"/>
              </p:ext>
            </p:extLst>
          </p:nvPr>
        </p:nvGraphicFramePr>
        <p:xfrm>
          <a:off x="3672782" y="3732783"/>
          <a:ext cx="2160588" cy="931863"/>
        </p:xfrm>
        <a:graphic>
          <a:graphicData uri="http://schemas.openxmlformats.org/presentationml/2006/ole">
            <mc:AlternateContent xmlns:mc="http://schemas.openxmlformats.org/markup-compatibility/2006">
              <mc:Choice xmlns:v="urn:schemas-microsoft-com:vml" Requires="v">
                <p:oleObj name="Equation" r:id="rId4" imgW="901309" imgH="393529" progId="Equation.DSMT4">
                  <p:embed/>
                </p:oleObj>
              </mc:Choice>
              <mc:Fallback>
                <p:oleObj name="Equation" r:id="rId4" imgW="901309" imgH="393529" progId="Equation.DSMT4">
                  <p:embed/>
                  <p:pic>
                    <p:nvPicPr>
                      <p:cNvPr id="13322" name="Object 16">
                        <a:extLst>
                          <a:ext uri="{FF2B5EF4-FFF2-40B4-BE49-F238E27FC236}">
                            <a16:creationId xmlns:a16="http://schemas.microsoft.com/office/drawing/2014/main" id="{6C5AA83B-3BE3-AC78-BF4E-F689772AE0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2782" y="3732783"/>
                        <a:ext cx="2160588" cy="93186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6536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7"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ovéPole 2">
                <a:extLst>
                  <a:ext uri="{FF2B5EF4-FFF2-40B4-BE49-F238E27FC236}">
                    <a16:creationId xmlns:a16="http://schemas.microsoft.com/office/drawing/2014/main" id="{80A6937D-FCBD-17E8-3F13-6CC1E41CD85C}"/>
                  </a:ext>
                </a:extLst>
              </p:cNvPr>
              <p:cNvSpPr txBox="1"/>
              <p:nvPr/>
            </p:nvSpPr>
            <p:spPr>
              <a:xfrm>
                <a:off x="202523" y="612844"/>
                <a:ext cx="8811980" cy="5324535"/>
              </a:xfrm>
              <a:prstGeom prst="rect">
                <a:avLst/>
              </a:prstGeom>
              <a:noFill/>
            </p:spPr>
            <p:txBody>
              <a:bodyPr wrap="square">
                <a:spAutoFit/>
              </a:bodyPr>
              <a:lstStyle/>
              <a:p>
                <a:pPr algn="l"/>
                <a:r>
                  <a:rPr lang="en-US" sz="2000" b="0" i="1" u="none" strike="noStrike" baseline="0" dirty="0">
                    <a:latin typeface="Arial" panose="020B0604020202020204" pitchFamily="34" charset="0"/>
                    <a:cs typeface="Arial" panose="020B0604020202020204" pitchFamily="34" charset="0"/>
                  </a:rPr>
                  <a:t>As a mathematical tool the concept of a real</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number represented by a nonterminating decimal fraction is exceptionally</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important and fruitful. As the measure of a physical quantity</a:t>
                </a:r>
                <a:r>
                  <a:rPr lang="cs-CZ" sz="2000" b="0" i="1" u="none" strike="noStrike" baseline="0" dirty="0">
                    <a:latin typeface="Arial" panose="020B0604020202020204" pitchFamily="34" charset="0"/>
                    <a:cs typeface="Arial" panose="020B0604020202020204" pitchFamily="34" charset="0"/>
                  </a:rPr>
                  <a:t>,</a:t>
                </a:r>
                <a:r>
                  <a:rPr lang="en-US" sz="2000" b="0" i="1" u="none" strike="noStrike" baseline="0" dirty="0">
                    <a:latin typeface="Arial" panose="020B0604020202020204" pitchFamily="34" charset="0"/>
                    <a:cs typeface="Arial" panose="020B0604020202020204" pitchFamily="34" charset="0"/>
                  </a:rPr>
                  <a:t> it is nonsense. If</a:t>
                </a:r>
                <a:r>
                  <a:rPr lang="cs-CZ" sz="2000" b="0" i="1" u="none" strike="noStrike" baseline="0" dirty="0">
                    <a:latin typeface="Arial" panose="020B0604020202020204" pitchFamily="34" charset="0"/>
                    <a:cs typeface="Arial" panose="020B0604020202020204" pitchFamily="34" charset="0"/>
                  </a:rPr>
                  <a:t> </a:t>
                </a:r>
                <a14:m>
                  <m:oMath xmlns:m="http://schemas.openxmlformats.org/officeDocument/2006/math">
                    <m:r>
                      <a:rPr lang="cs-CZ" sz="2000" b="0" i="1" u="none" strike="noStrike" baseline="0" smtClean="0">
                        <a:latin typeface="Cambria Math" panose="02040503050406030204" pitchFamily="18" charset="0"/>
                        <a:ea typeface="Cambria Math" panose="02040503050406030204" pitchFamily="18" charset="0"/>
                        <a:cs typeface="Arial" panose="020B0604020202020204" pitchFamily="34" charset="0"/>
                      </a:rPr>
                      <m:t>𝜋</m:t>
                    </m:r>
                  </m:oMath>
                </a14:m>
                <a:r>
                  <a:rPr lang="en-US" sz="2000" b="0" i="1" u="none" strike="noStrike" baseline="0" dirty="0">
                    <a:latin typeface="Arial" panose="020B0604020202020204" pitchFamily="34" charset="0"/>
                    <a:cs typeface="Arial" panose="020B0604020202020204" pitchFamily="34" charset="0"/>
                  </a:rPr>
                  <a:t> is taken to the 20th or the 25th place of decimals, two numbers are</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obtained</a:t>
                </a:r>
                <a:r>
                  <a:rPr lang="cs-CZ" sz="2000" i="1"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which are</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err="1">
                    <a:latin typeface="Arial" panose="020B0604020202020204" pitchFamily="34" charset="0"/>
                    <a:cs typeface="Arial" panose="020B0604020202020204" pitchFamily="34" charset="0"/>
                  </a:rPr>
                  <a:t>indistinguisha</a:t>
                </a:r>
                <a:r>
                  <a:rPr lang="cs-CZ" sz="2000" b="0" i="1" u="none" strike="noStrike" baseline="0" dirty="0">
                    <a:latin typeface="Arial" panose="020B0604020202020204" pitchFamily="34" charset="0"/>
                    <a:cs typeface="Arial" panose="020B0604020202020204" pitchFamily="34" charset="0"/>
                  </a:rPr>
                  <a:t>-</a:t>
                </a:r>
                <a:r>
                  <a:rPr lang="en-US" sz="2000" b="0" i="1" u="none" strike="noStrike" baseline="0" dirty="0" err="1">
                    <a:latin typeface="Arial" panose="020B0604020202020204" pitchFamily="34" charset="0"/>
                    <a:cs typeface="Arial" panose="020B0604020202020204" pitchFamily="34" charset="0"/>
                  </a:rPr>
                  <a:t>ble</a:t>
                </a:r>
                <a:r>
                  <a:rPr lang="en-US" sz="2000" b="0" i="1" u="none" strike="noStrike" baseline="0" dirty="0">
                    <a:latin typeface="Arial" panose="020B0604020202020204" pitchFamily="34" charset="0"/>
                    <a:cs typeface="Arial" panose="020B0604020202020204" pitchFamily="34" charset="0"/>
                  </a:rPr>
                  <a:t> from each other and the true value of p</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by any measurement. </a:t>
                </a:r>
                <a:endParaRPr lang="cs-CZ" sz="2000" b="0" i="1" u="none" strike="noStrike" baseline="0" dirty="0">
                  <a:latin typeface="Arial" panose="020B0604020202020204" pitchFamily="34" charset="0"/>
                  <a:cs typeface="Arial" panose="020B0604020202020204" pitchFamily="34" charset="0"/>
                </a:endParaRPr>
              </a:p>
              <a:p>
                <a:pPr algn="l"/>
                <a:endParaRPr lang="cs-CZ" sz="2000" b="0" i="1" u="none" strike="noStrike" baseline="0" dirty="0">
                  <a:latin typeface="Arial" panose="020B0604020202020204" pitchFamily="34" charset="0"/>
                  <a:cs typeface="Arial" panose="020B0604020202020204" pitchFamily="34" charset="0"/>
                </a:endParaRPr>
              </a:p>
              <a:p>
                <a:pPr algn="l"/>
                <a:r>
                  <a:rPr lang="en-US" sz="2000" b="1" i="1" u="none" strike="noStrike" baseline="0" dirty="0">
                    <a:solidFill>
                      <a:srgbClr val="FF0000"/>
                    </a:solidFill>
                    <a:latin typeface="Arial" panose="020B0604020202020204" pitchFamily="34" charset="0"/>
                    <a:cs typeface="Arial" panose="020B0604020202020204" pitchFamily="34" charset="0"/>
                  </a:rPr>
                  <a:t>According to the heuristic principle used by Einstein</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in the theory of relativity, and by Heisenberg in the quantum theory, concepts</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which correspond to no conceivable observation should be eliminated</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from physics. </a:t>
                </a:r>
                <a:endParaRPr lang="cs-CZ" sz="2000" b="1" i="1" u="none" strike="noStrike" baseline="0" dirty="0">
                  <a:solidFill>
                    <a:srgbClr val="FF0000"/>
                  </a:solidFill>
                  <a:latin typeface="Arial" panose="020B0604020202020204" pitchFamily="34" charset="0"/>
                  <a:cs typeface="Arial" panose="020B0604020202020204" pitchFamily="34" charset="0"/>
                </a:endParaRPr>
              </a:p>
              <a:p>
                <a:pPr algn="l"/>
                <a:endParaRPr lang="cs-CZ" sz="2000" b="1" i="1" u="none" strike="noStrike" baseline="0" dirty="0">
                  <a:solidFill>
                    <a:srgbClr val="FF0000"/>
                  </a:solidFill>
                  <a:latin typeface="Arial" panose="020B0604020202020204" pitchFamily="34" charset="0"/>
                  <a:cs typeface="Arial" panose="020B0604020202020204" pitchFamily="34" charset="0"/>
                </a:endParaRPr>
              </a:p>
              <a:p>
                <a:pPr algn="l"/>
                <a:r>
                  <a:rPr lang="en-US" sz="2000" b="0" i="1" u="none" strike="noStrike" baseline="0" dirty="0">
                    <a:latin typeface="Arial" panose="020B0604020202020204" pitchFamily="34" charset="0"/>
                    <a:cs typeface="Arial" panose="020B0604020202020204" pitchFamily="34" charset="0"/>
                  </a:rPr>
                  <a:t>In short,</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ordinary mechanics must also be statistically formulated…</a:t>
                </a:r>
                <a:r>
                  <a:rPr lang="cs-CZ" sz="2000" b="0" i="1" u="none" strike="noStrike" baseline="0" dirty="0">
                    <a:latin typeface="Arial" panose="020B0604020202020204" pitchFamily="34" charset="0"/>
                    <a:cs typeface="Arial" panose="020B0604020202020204" pitchFamily="34" charset="0"/>
                  </a:rPr>
                  <a:t>.</a:t>
                </a:r>
                <a:r>
                  <a:rPr lang="en-US" sz="2000" b="0" i="1" u="none" strike="noStrike" baseline="0" dirty="0">
                    <a:latin typeface="Arial" panose="020B0604020202020204" pitchFamily="34" charset="0"/>
                    <a:cs typeface="Arial" panose="020B0604020202020204" pitchFamily="34" charset="0"/>
                  </a:rPr>
                  <a:t>I should like only to say this: </a:t>
                </a:r>
                <a:r>
                  <a:rPr lang="en-US" sz="2000" b="1" i="1" u="none" strike="noStrike" baseline="0" dirty="0">
                    <a:solidFill>
                      <a:srgbClr val="0033CC"/>
                    </a:solidFill>
                    <a:latin typeface="Arial" panose="020B0604020202020204" pitchFamily="34" charset="0"/>
                    <a:cs typeface="Arial" panose="020B0604020202020204" pitchFamily="34" charset="0"/>
                  </a:rPr>
                  <a:t>the determinism of classical physics</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turns out to be an illusion, created by overrating </a:t>
                </a:r>
                <a:r>
                  <a:rPr lang="en-US" sz="2000" b="1" i="1" u="none" strike="noStrike" baseline="0" dirty="0" err="1">
                    <a:solidFill>
                      <a:srgbClr val="0033CC"/>
                    </a:solidFill>
                    <a:latin typeface="Arial" panose="020B0604020202020204" pitchFamily="34" charset="0"/>
                    <a:cs typeface="Arial" panose="020B0604020202020204" pitchFamily="34" charset="0"/>
                  </a:rPr>
                  <a:t>mathematico</a:t>
                </a:r>
                <a:r>
                  <a:rPr lang="en-US" sz="2000" b="1" i="1" u="none" strike="noStrike" baseline="0" dirty="0">
                    <a:solidFill>
                      <a:srgbClr val="0033CC"/>
                    </a:solidFill>
                    <a:latin typeface="Arial" panose="020B0604020202020204" pitchFamily="34" charset="0"/>
                    <a:cs typeface="Arial" panose="020B0604020202020204" pitchFamily="34" charset="0"/>
                  </a:rPr>
                  <a:t>-logical concepts.</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It is an idol, not an ideal in scientific research and cannot, therefore,</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be used as an objection to the essentially indeterministic statistical interpretation</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GB" sz="2000" b="1" i="1" u="none" strike="noStrike" baseline="0" dirty="0">
                    <a:solidFill>
                      <a:srgbClr val="0033CC"/>
                    </a:solidFill>
                    <a:latin typeface="Arial" panose="020B0604020202020204" pitchFamily="34" charset="0"/>
                    <a:cs typeface="Arial" panose="020B0604020202020204" pitchFamily="34" charset="0"/>
                  </a:rPr>
                  <a:t>of quantum mechanics.</a:t>
                </a:r>
                <a:endParaRPr lang="en-GB" sz="2000" b="1" i="1" dirty="0">
                  <a:solidFill>
                    <a:srgbClr val="0033CC"/>
                  </a:solidFill>
                  <a:latin typeface="Arial" panose="020B0604020202020204" pitchFamily="34" charset="0"/>
                  <a:cs typeface="Arial" panose="020B0604020202020204" pitchFamily="34" charset="0"/>
                </a:endParaRPr>
              </a:p>
            </p:txBody>
          </p:sp>
        </mc:Choice>
        <mc:Fallback xmlns="">
          <p:sp>
            <p:nvSpPr>
              <p:cNvPr id="3" name="TextovéPole 2">
                <a:extLst>
                  <a:ext uri="{FF2B5EF4-FFF2-40B4-BE49-F238E27FC236}">
                    <a16:creationId xmlns:a16="http://schemas.microsoft.com/office/drawing/2014/main" id="{80A6937D-FCBD-17E8-3F13-6CC1E41CD85C}"/>
                  </a:ext>
                </a:extLst>
              </p:cNvPr>
              <p:cNvSpPr txBox="1">
                <a:spLocks noRot="1" noChangeAspect="1" noMove="1" noResize="1" noEditPoints="1" noAdjustHandles="1" noChangeArrowheads="1" noChangeShapeType="1" noTextEdit="1"/>
              </p:cNvSpPr>
              <p:nvPr/>
            </p:nvSpPr>
            <p:spPr>
              <a:xfrm>
                <a:off x="202523" y="612844"/>
                <a:ext cx="8811980" cy="5324535"/>
              </a:xfrm>
              <a:prstGeom prst="rect">
                <a:avLst/>
              </a:prstGeom>
              <a:blipFill>
                <a:blip r:embed="rId2"/>
                <a:stretch>
                  <a:fillRect l="-692" t="-573" r="-1452" b="-1260"/>
                </a:stretch>
              </a:blipFill>
            </p:spPr>
            <p:txBody>
              <a:bodyPr/>
              <a:lstStyle/>
              <a:p>
                <a:r>
                  <a:rPr lang="en-US">
                    <a:noFill/>
                  </a:rPr>
                  <a:t> </a:t>
                </a:r>
              </a:p>
            </p:txBody>
          </p:sp>
        </mc:Fallback>
      </mc:AlternateContent>
      <p:sp>
        <p:nvSpPr>
          <p:cNvPr id="2" name="Zástupný symbol pro číslo snímku 1">
            <a:extLst>
              <a:ext uri="{FF2B5EF4-FFF2-40B4-BE49-F238E27FC236}">
                <a16:creationId xmlns:a16="http://schemas.microsoft.com/office/drawing/2014/main" id="{CBE9F059-EDE3-E2B5-1456-9CDEE42A19A2}"/>
              </a:ext>
            </a:extLst>
          </p:cNvPr>
          <p:cNvSpPr>
            <a:spLocks noGrp="1"/>
          </p:cNvSpPr>
          <p:nvPr>
            <p:ph type="sldNum" sz="quarter" idx="12"/>
          </p:nvPr>
        </p:nvSpPr>
        <p:spPr/>
        <p:txBody>
          <a:bodyPr/>
          <a:lstStyle/>
          <a:p>
            <a:fld id="{E32C4829-0E20-40A4-81C2-06447E714AD2}" type="slidenum">
              <a:rPr lang="cs-CZ" smtClean="0"/>
              <a:t>70</a:t>
            </a:fld>
            <a:endParaRPr lang="cs-CZ"/>
          </a:p>
        </p:txBody>
      </p:sp>
      <p:sp>
        <p:nvSpPr>
          <p:cNvPr id="4" name="Zástupný symbol pro datum 3">
            <a:extLst>
              <a:ext uri="{FF2B5EF4-FFF2-40B4-BE49-F238E27FC236}">
                <a16:creationId xmlns:a16="http://schemas.microsoft.com/office/drawing/2014/main" id="{E5B27E2B-091D-E85B-E96F-3A8115302D14}"/>
              </a:ext>
            </a:extLst>
          </p:cNvPr>
          <p:cNvSpPr>
            <a:spLocks noGrp="1"/>
          </p:cNvSpPr>
          <p:nvPr>
            <p:ph type="dt" sz="half" idx="10"/>
          </p:nvPr>
        </p:nvSpPr>
        <p:spPr/>
        <p:txBody>
          <a:bodyPr/>
          <a:lstStyle/>
          <a:p>
            <a:r>
              <a:rPr lang="cs-CZ"/>
              <a:t>27.11.2024</a:t>
            </a:r>
          </a:p>
        </p:txBody>
      </p:sp>
      <p:sp>
        <p:nvSpPr>
          <p:cNvPr id="5" name="Zástupný symbol pro zápatí 4">
            <a:extLst>
              <a:ext uri="{FF2B5EF4-FFF2-40B4-BE49-F238E27FC236}">
                <a16:creationId xmlns:a16="http://schemas.microsoft.com/office/drawing/2014/main" id="{01CC7274-C2B0-3867-1794-E175045A82F8}"/>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0046050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9A200EE-2AB0-BA1E-865B-5F70C4AA038E}"/>
              </a:ext>
            </a:extLst>
          </p:cNvPr>
          <p:cNvPicPr>
            <a:picLocks noChangeAspect="1"/>
          </p:cNvPicPr>
          <p:nvPr/>
        </p:nvPicPr>
        <p:blipFill>
          <a:blip r:embed="rId2"/>
          <a:stretch>
            <a:fillRect/>
          </a:stretch>
        </p:blipFill>
        <p:spPr>
          <a:xfrm>
            <a:off x="-14974" y="1730158"/>
            <a:ext cx="6563509" cy="4754591"/>
          </a:xfrm>
          <a:prstGeom prst="rect">
            <a:avLst/>
          </a:prstGeom>
        </p:spPr>
      </p:pic>
      <p:pic>
        <p:nvPicPr>
          <p:cNvPr id="5" name="Obrázek 4">
            <a:extLst>
              <a:ext uri="{FF2B5EF4-FFF2-40B4-BE49-F238E27FC236}">
                <a16:creationId xmlns:a16="http://schemas.microsoft.com/office/drawing/2014/main" id="{C408625A-D842-95F2-5FAE-9801CFDDCE34}"/>
              </a:ext>
            </a:extLst>
          </p:cNvPr>
          <p:cNvPicPr>
            <a:picLocks noChangeAspect="1"/>
          </p:cNvPicPr>
          <p:nvPr/>
        </p:nvPicPr>
        <p:blipFill>
          <a:blip r:embed="rId3"/>
          <a:stretch>
            <a:fillRect/>
          </a:stretch>
        </p:blipFill>
        <p:spPr>
          <a:xfrm>
            <a:off x="986730" y="505765"/>
            <a:ext cx="6807031" cy="1091879"/>
          </a:xfrm>
          <a:prstGeom prst="rect">
            <a:avLst/>
          </a:prstGeom>
        </p:spPr>
      </p:pic>
      <p:pic>
        <p:nvPicPr>
          <p:cNvPr id="7" name="Obrázek 6">
            <a:extLst>
              <a:ext uri="{FF2B5EF4-FFF2-40B4-BE49-F238E27FC236}">
                <a16:creationId xmlns:a16="http://schemas.microsoft.com/office/drawing/2014/main" id="{9663247A-5FA2-7DF0-8C0F-390008997F54}"/>
              </a:ext>
            </a:extLst>
          </p:cNvPr>
          <p:cNvPicPr>
            <a:picLocks noChangeAspect="1"/>
          </p:cNvPicPr>
          <p:nvPr/>
        </p:nvPicPr>
        <p:blipFill>
          <a:blip r:embed="rId4"/>
          <a:stretch>
            <a:fillRect/>
          </a:stretch>
        </p:blipFill>
        <p:spPr>
          <a:xfrm>
            <a:off x="559269" y="139076"/>
            <a:ext cx="3434929" cy="391703"/>
          </a:xfrm>
          <a:prstGeom prst="rect">
            <a:avLst/>
          </a:prstGeom>
        </p:spPr>
      </p:pic>
      <p:pic>
        <p:nvPicPr>
          <p:cNvPr id="9" name="Obrázek 8">
            <a:extLst>
              <a:ext uri="{FF2B5EF4-FFF2-40B4-BE49-F238E27FC236}">
                <a16:creationId xmlns:a16="http://schemas.microsoft.com/office/drawing/2014/main" id="{E77F691E-C6EE-7682-61DD-0FC62CC72107}"/>
              </a:ext>
            </a:extLst>
          </p:cNvPr>
          <p:cNvPicPr>
            <a:picLocks noChangeAspect="1"/>
          </p:cNvPicPr>
          <p:nvPr/>
        </p:nvPicPr>
        <p:blipFill>
          <a:blip r:embed="rId5"/>
          <a:stretch>
            <a:fillRect/>
          </a:stretch>
        </p:blipFill>
        <p:spPr>
          <a:xfrm>
            <a:off x="4157270" y="72412"/>
            <a:ext cx="4782530" cy="514123"/>
          </a:xfrm>
          <a:prstGeom prst="rect">
            <a:avLst/>
          </a:prstGeom>
        </p:spPr>
      </p:pic>
      <p:pic>
        <p:nvPicPr>
          <p:cNvPr id="4" name="Obrázek 3">
            <a:extLst>
              <a:ext uri="{FF2B5EF4-FFF2-40B4-BE49-F238E27FC236}">
                <a16:creationId xmlns:a16="http://schemas.microsoft.com/office/drawing/2014/main" id="{FC22CF86-0062-4082-D7C4-C93DA88A58B4}"/>
              </a:ext>
            </a:extLst>
          </p:cNvPr>
          <p:cNvPicPr>
            <a:picLocks noChangeAspect="1"/>
          </p:cNvPicPr>
          <p:nvPr/>
        </p:nvPicPr>
        <p:blipFill>
          <a:blip r:embed="rId6"/>
          <a:stretch>
            <a:fillRect/>
          </a:stretch>
        </p:blipFill>
        <p:spPr>
          <a:xfrm>
            <a:off x="5997839" y="1785914"/>
            <a:ext cx="2941961" cy="3466194"/>
          </a:xfrm>
          <a:prstGeom prst="rect">
            <a:avLst/>
          </a:prstGeom>
        </p:spPr>
      </p:pic>
      <p:sp>
        <p:nvSpPr>
          <p:cNvPr id="2" name="Zástupný symbol pro číslo snímku 1">
            <a:extLst>
              <a:ext uri="{FF2B5EF4-FFF2-40B4-BE49-F238E27FC236}">
                <a16:creationId xmlns:a16="http://schemas.microsoft.com/office/drawing/2014/main" id="{D2E6F5F4-DFA6-CCC5-EF89-001CB51973C1}"/>
              </a:ext>
            </a:extLst>
          </p:cNvPr>
          <p:cNvSpPr>
            <a:spLocks noGrp="1"/>
          </p:cNvSpPr>
          <p:nvPr>
            <p:ph type="sldNum" sz="quarter" idx="12"/>
          </p:nvPr>
        </p:nvSpPr>
        <p:spPr/>
        <p:txBody>
          <a:bodyPr/>
          <a:lstStyle/>
          <a:p>
            <a:fld id="{E32C4829-0E20-40A4-81C2-06447E714AD2}" type="slidenum">
              <a:rPr lang="cs-CZ" smtClean="0"/>
              <a:t>71</a:t>
            </a:fld>
            <a:endParaRPr lang="cs-CZ"/>
          </a:p>
        </p:txBody>
      </p:sp>
      <p:sp>
        <p:nvSpPr>
          <p:cNvPr id="6" name="Zástupný symbol pro datum 5">
            <a:extLst>
              <a:ext uri="{FF2B5EF4-FFF2-40B4-BE49-F238E27FC236}">
                <a16:creationId xmlns:a16="http://schemas.microsoft.com/office/drawing/2014/main" id="{291726BF-345E-B7F1-0692-EDBB5674904C}"/>
              </a:ext>
            </a:extLst>
          </p:cNvPr>
          <p:cNvSpPr>
            <a:spLocks noGrp="1"/>
          </p:cNvSpPr>
          <p:nvPr>
            <p:ph type="dt" sz="half" idx="10"/>
          </p:nvPr>
        </p:nvSpPr>
        <p:spPr/>
        <p:txBody>
          <a:bodyPr/>
          <a:lstStyle/>
          <a:p>
            <a:r>
              <a:rPr lang="cs-CZ"/>
              <a:t>27.11.2024</a:t>
            </a:r>
          </a:p>
        </p:txBody>
      </p:sp>
      <p:sp>
        <p:nvSpPr>
          <p:cNvPr id="8" name="Zástupný symbol pro zápatí 7">
            <a:extLst>
              <a:ext uri="{FF2B5EF4-FFF2-40B4-BE49-F238E27FC236}">
                <a16:creationId xmlns:a16="http://schemas.microsoft.com/office/drawing/2014/main" id="{CFFFFA42-5EF6-42C9-E0BB-38732559D953}"/>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5433776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Písmo, snímek obrazovky, diagram&#10;&#10;Popis byl vytvořen automaticky">
            <a:extLst>
              <a:ext uri="{FF2B5EF4-FFF2-40B4-BE49-F238E27FC236}">
                <a16:creationId xmlns:a16="http://schemas.microsoft.com/office/drawing/2014/main" id="{95225173-E1CA-AC10-69C9-64A44E082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462" y="654030"/>
            <a:ext cx="7271076" cy="5622966"/>
          </a:xfrm>
          <a:prstGeom prst="rect">
            <a:avLst/>
          </a:prstGeom>
        </p:spPr>
      </p:pic>
      <p:sp>
        <p:nvSpPr>
          <p:cNvPr id="2" name="Zástupný symbol pro číslo snímku 1">
            <a:extLst>
              <a:ext uri="{FF2B5EF4-FFF2-40B4-BE49-F238E27FC236}">
                <a16:creationId xmlns:a16="http://schemas.microsoft.com/office/drawing/2014/main" id="{49967B17-6F9C-2912-09C9-821308891A6B}"/>
              </a:ext>
            </a:extLst>
          </p:cNvPr>
          <p:cNvSpPr>
            <a:spLocks noGrp="1"/>
          </p:cNvSpPr>
          <p:nvPr>
            <p:ph type="sldNum" sz="quarter" idx="12"/>
          </p:nvPr>
        </p:nvSpPr>
        <p:spPr/>
        <p:txBody>
          <a:bodyPr/>
          <a:lstStyle/>
          <a:p>
            <a:fld id="{E32C4829-0E20-40A4-81C2-06447E714AD2}" type="slidenum">
              <a:rPr lang="cs-CZ" smtClean="0"/>
              <a:t>72</a:t>
            </a:fld>
            <a:endParaRPr lang="cs-CZ"/>
          </a:p>
        </p:txBody>
      </p:sp>
      <p:sp>
        <p:nvSpPr>
          <p:cNvPr id="4" name="Zástupný symbol pro datum 3">
            <a:extLst>
              <a:ext uri="{FF2B5EF4-FFF2-40B4-BE49-F238E27FC236}">
                <a16:creationId xmlns:a16="http://schemas.microsoft.com/office/drawing/2014/main" id="{D37FD3D3-7AAF-6E4F-42FB-7E6A8A39258B}"/>
              </a:ext>
            </a:extLst>
          </p:cNvPr>
          <p:cNvSpPr>
            <a:spLocks noGrp="1"/>
          </p:cNvSpPr>
          <p:nvPr>
            <p:ph type="dt" sz="half" idx="10"/>
          </p:nvPr>
        </p:nvSpPr>
        <p:spPr/>
        <p:txBody>
          <a:bodyPr/>
          <a:lstStyle/>
          <a:p>
            <a:r>
              <a:rPr lang="cs-CZ"/>
              <a:t>27.11.2024</a:t>
            </a:r>
          </a:p>
        </p:txBody>
      </p:sp>
      <p:sp>
        <p:nvSpPr>
          <p:cNvPr id="5" name="Zástupný symbol pro zápatí 4">
            <a:extLst>
              <a:ext uri="{FF2B5EF4-FFF2-40B4-BE49-F238E27FC236}">
                <a16:creationId xmlns:a16="http://schemas.microsoft.com/office/drawing/2014/main" id="{7FAC1F3D-6F0C-AB11-A175-6504A51F4916}"/>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934217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C5BB3-9F35-980E-A3FD-D6C1E32331AF}"/>
            </a:ext>
          </a:extLst>
        </p:cNvPr>
        <p:cNvGrpSpPr/>
        <p:nvPr/>
      </p:nvGrpSpPr>
      <p:grpSpPr>
        <a:xfrm>
          <a:off x="0" y="0"/>
          <a:ext cx="0" cy="0"/>
          <a:chOff x="0" y="0"/>
          <a:chExt cx="0" cy="0"/>
        </a:xfrm>
      </p:grpSpPr>
      <p:pic>
        <p:nvPicPr>
          <p:cNvPr id="4" name="Obrázek 3">
            <a:extLst>
              <a:ext uri="{FF2B5EF4-FFF2-40B4-BE49-F238E27FC236}">
                <a16:creationId xmlns:a16="http://schemas.microsoft.com/office/drawing/2014/main" id="{0CA07765-BD8C-D0F5-75B3-2817200AF624}"/>
              </a:ext>
            </a:extLst>
          </p:cNvPr>
          <p:cNvPicPr>
            <a:picLocks noChangeAspect="1"/>
          </p:cNvPicPr>
          <p:nvPr/>
        </p:nvPicPr>
        <p:blipFill>
          <a:blip r:embed="rId2"/>
          <a:stretch>
            <a:fillRect/>
          </a:stretch>
        </p:blipFill>
        <p:spPr>
          <a:xfrm>
            <a:off x="1068534" y="371974"/>
            <a:ext cx="6256927" cy="480577"/>
          </a:xfrm>
          <a:prstGeom prst="rect">
            <a:avLst/>
          </a:prstGeom>
        </p:spPr>
      </p:pic>
      <p:sp>
        <p:nvSpPr>
          <p:cNvPr id="9" name="TextovéPole 8">
            <a:extLst>
              <a:ext uri="{FF2B5EF4-FFF2-40B4-BE49-F238E27FC236}">
                <a16:creationId xmlns:a16="http://schemas.microsoft.com/office/drawing/2014/main" id="{139F6166-D800-41F5-31B4-DEFAF12D6172}"/>
              </a:ext>
            </a:extLst>
          </p:cNvPr>
          <p:cNvSpPr txBox="1"/>
          <p:nvPr/>
        </p:nvSpPr>
        <p:spPr>
          <a:xfrm>
            <a:off x="304542" y="1810494"/>
            <a:ext cx="8534915" cy="2246769"/>
          </a:xfrm>
          <a:prstGeom prst="rect">
            <a:avLst/>
          </a:prstGeom>
          <a:noFill/>
        </p:spPr>
        <p:txBody>
          <a:bodyPr wrap="square">
            <a:spAutoFit/>
          </a:bodyPr>
          <a:lstStyle/>
          <a:p>
            <a:r>
              <a:rPr lang="en-US" sz="2000" i="1" u="none" strike="noStrike" baseline="0" dirty="0">
                <a:latin typeface="Arial" panose="020B0604020202020204" pitchFamily="34" charset="0"/>
                <a:cs typeface="Arial" panose="020B0604020202020204" pitchFamily="34" charset="0"/>
              </a:rPr>
              <a:t>The theory which is reported in the following pages </a:t>
            </a:r>
            <a:r>
              <a:rPr lang="en-US" sz="2000" b="1" i="1" u="none" strike="noStrike" baseline="0" dirty="0">
                <a:solidFill>
                  <a:srgbClr val="0033CC"/>
                </a:solidFill>
                <a:latin typeface="Arial" panose="020B0604020202020204" pitchFamily="34" charset="0"/>
                <a:cs typeface="Arial" panose="020B0604020202020204" pitchFamily="34" charset="0"/>
              </a:rPr>
              <a:t>is based on</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the very interesting and fundamental researches </a:t>
            </a:r>
            <a:r>
              <a:rPr lang="cs-CZ" sz="2000" b="1" i="1" u="none" strike="noStrike" baseline="0" dirty="0" err="1">
                <a:solidFill>
                  <a:srgbClr val="0033CC"/>
                </a:solidFill>
                <a:latin typeface="Arial" panose="020B0604020202020204" pitchFamily="34" charset="0"/>
                <a:cs typeface="Arial" panose="020B0604020202020204" pitchFamily="34" charset="0"/>
              </a:rPr>
              <a:t>of</a:t>
            </a:r>
            <a:r>
              <a:rPr lang="cs-CZ" sz="2000" b="1" i="1" u="none" strike="noStrike" baseline="0" dirty="0">
                <a:solidFill>
                  <a:srgbClr val="0033CC"/>
                </a:solidFill>
                <a:latin typeface="Arial" panose="020B0604020202020204" pitchFamily="34" charset="0"/>
                <a:cs typeface="Arial" panose="020B0604020202020204" pitchFamily="34" charset="0"/>
              </a:rPr>
              <a:t> L. </a:t>
            </a:r>
            <a:r>
              <a:rPr lang="en-US" sz="2000" b="1" i="1" u="none" strike="noStrike" baseline="0" dirty="0">
                <a:solidFill>
                  <a:srgbClr val="0033CC"/>
                </a:solidFill>
                <a:latin typeface="Arial" panose="020B0604020202020204" pitchFamily="34" charset="0"/>
                <a:cs typeface="Arial" panose="020B0604020202020204" pitchFamily="34" charset="0"/>
              </a:rPr>
              <a:t>de Broglie‘ on</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what he called "phase-waves" ("</a:t>
            </a:r>
            <a:r>
              <a:rPr lang="en-US" sz="2000" b="1" i="1" u="none" strike="noStrike" baseline="0" dirty="0" err="1">
                <a:solidFill>
                  <a:srgbClr val="0033CC"/>
                </a:solidFill>
                <a:latin typeface="Arial" panose="020B0604020202020204" pitchFamily="34" charset="0"/>
                <a:cs typeface="Arial" panose="020B0604020202020204" pitchFamily="34" charset="0"/>
              </a:rPr>
              <a:t>ondes</a:t>
            </a:r>
            <a:r>
              <a:rPr lang="en-US" sz="2000" b="1" i="1" u="none" strike="noStrike" baseline="0" dirty="0">
                <a:solidFill>
                  <a:srgbClr val="0033CC"/>
                </a:solidFill>
                <a:latin typeface="Arial" panose="020B0604020202020204" pitchFamily="34" charset="0"/>
                <a:cs typeface="Arial" panose="020B0604020202020204" pitchFamily="34" charset="0"/>
              </a:rPr>
              <a:t> de phase") </a:t>
            </a:r>
            <a:r>
              <a:rPr lang="en-US" sz="2000" i="1" u="none" strike="noStrike" baseline="0" dirty="0">
                <a:latin typeface="Arial" panose="020B0604020202020204" pitchFamily="34" charset="0"/>
                <a:cs typeface="Arial" panose="020B0604020202020204" pitchFamily="34" charset="0"/>
              </a:rPr>
              <a:t>and thought to be</a:t>
            </a:r>
            <a:r>
              <a:rPr lang="cs-CZ" sz="2000" i="1" u="none" strike="noStrike" baseline="0" dirty="0">
                <a:latin typeface="Arial" panose="020B0604020202020204" pitchFamily="34" charset="0"/>
                <a:cs typeface="Arial" panose="020B0604020202020204" pitchFamily="34" charset="0"/>
              </a:rPr>
              <a:t> </a:t>
            </a:r>
            <a:r>
              <a:rPr lang="en-US" sz="2000" i="1" u="none" strike="noStrike" baseline="0" dirty="0">
                <a:latin typeface="Arial" panose="020B0604020202020204" pitchFamily="34" charset="0"/>
                <a:cs typeface="Arial" panose="020B0604020202020204" pitchFamily="34" charset="0"/>
              </a:rPr>
              <a:t>associated with the motion</a:t>
            </a:r>
            <a:r>
              <a:rPr lang="cs-CZ" sz="2000" i="1" u="none" strike="noStrike" baseline="0" dirty="0">
                <a:latin typeface="Arial" panose="020B0604020202020204" pitchFamily="34" charset="0"/>
                <a:cs typeface="Arial" panose="020B0604020202020204" pitchFamily="34" charset="0"/>
              </a:rPr>
              <a:t> </a:t>
            </a:r>
            <a:r>
              <a:rPr lang="en-US" sz="2000" i="1" u="none" strike="noStrike" baseline="0" dirty="0">
                <a:latin typeface="Arial" panose="020B0604020202020204" pitchFamily="34" charset="0"/>
                <a:cs typeface="Arial" panose="020B0604020202020204" pitchFamily="34" charset="0"/>
              </a:rPr>
              <a:t>of material points, especially with the motion</a:t>
            </a:r>
            <a:r>
              <a:rPr lang="cs-CZ" sz="2000" i="1" u="none" strike="noStrike" baseline="0" dirty="0">
                <a:latin typeface="Arial" panose="020B0604020202020204" pitchFamily="34" charset="0"/>
                <a:cs typeface="Arial" panose="020B0604020202020204" pitchFamily="34" charset="0"/>
              </a:rPr>
              <a:t> </a:t>
            </a:r>
            <a:r>
              <a:rPr lang="en-US" sz="2000" i="1" u="none" strike="noStrike" baseline="0" dirty="0">
                <a:latin typeface="Arial" panose="020B0604020202020204" pitchFamily="34" charset="0"/>
                <a:cs typeface="Arial" panose="020B0604020202020204" pitchFamily="34" charset="0"/>
              </a:rPr>
              <a:t>of an electron or proton. </a:t>
            </a:r>
            <a:r>
              <a:rPr lang="en-US" sz="2000" b="0" i="1" u="none" strike="noStrike" baseline="0" dirty="0">
                <a:latin typeface="Arial" panose="020B0604020202020204" pitchFamily="34" charset="0"/>
                <a:cs typeface="Arial" panose="020B0604020202020204" pitchFamily="34" charset="0"/>
              </a:rPr>
              <a:t>The point of view taken here, which was first</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published in a series of German papers, is rather that </a:t>
            </a:r>
            <a:r>
              <a:rPr lang="en-US" sz="2000" b="1" i="1" u="none" strike="noStrike" baseline="0" dirty="0">
                <a:solidFill>
                  <a:srgbClr val="FF0000"/>
                </a:solidFill>
                <a:latin typeface="Arial" panose="020B0604020202020204" pitchFamily="34" charset="0"/>
                <a:cs typeface="Arial" panose="020B0604020202020204" pitchFamily="34" charset="0"/>
              </a:rPr>
              <a:t>material points</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consist of, or are nothing but, wave-systems. </a:t>
            </a:r>
            <a:endParaRPr lang="cs-CZ" sz="2000" b="1" i="1" u="none" strike="noStrike" baseline="0" dirty="0">
              <a:solidFill>
                <a:srgbClr val="FF0000"/>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E3C8B0EC-26C1-8631-10E3-A9A548010FE2}"/>
              </a:ext>
            </a:extLst>
          </p:cNvPr>
          <p:cNvSpPr txBox="1"/>
          <p:nvPr/>
        </p:nvSpPr>
        <p:spPr>
          <a:xfrm>
            <a:off x="540031" y="50337"/>
            <a:ext cx="8954429" cy="400110"/>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rPr>
              <a:t>The content of these papers was summarised in </a:t>
            </a:r>
            <a:r>
              <a:rPr lang="en-CA" sz="2000" b="1" dirty="0">
                <a:solidFill>
                  <a:srgbClr val="0033CC"/>
                </a:solidFill>
                <a:latin typeface="Arial" panose="020B0604020202020204" pitchFamily="34" charset="0"/>
                <a:cs typeface="Arial" panose="020B0604020202020204" pitchFamily="34" charset="0"/>
              </a:rPr>
              <a:t>The Physical Review</a:t>
            </a:r>
            <a:endParaRPr lang="en-CA" sz="2400" dirty="0">
              <a:latin typeface="Arial" panose="020B0604020202020204" pitchFamily="34" charset="0"/>
              <a:cs typeface="Arial" panose="020B0604020202020204" pitchFamily="34" charset="0"/>
            </a:endParaRPr>
          </a:p>
        </p:txBody>
      </p:sp>
      <p:sp>
        <p:nvSpPr>
          <p:cNvPr id="11" name="TextovéPole 10">
            <a:extLst>
              <a:ext uri="{FF2B5EF4-FFF2-40B4-BE49-F238E27FC236}">
                <a16:creationId xmlns:a16="http://schemas.microsoft.com/office/drawing/2014/main" id="{A694F3F5-8880-9C12-31B4-2CCCA122A1BB}"/>
              </a:ext>
            </a:extLst>
          </p:cNvPr>
          <p:cNvSpPr txBox="1"/>
          <p:nvPr/>
        </p:nvSpPr>
        <p:spPr>
          <a:xfrm>
            <a:off x="304542" y="1427141"/>
            <a:ext cx="8954429" cy="400110"/>
          </a:xfrm>
          <a:prstGeom prst="rect">
            <a:avLst/>
          </a:prstGeom>
          <a:noFill/>
        </p:spPr>
        <p:txBody>
          <a:bodyPr wrap="square" rtlCol="0">
            <a:spAutoFit/>
          </a:bodyPr>
          <a:lstStyle/>
          <a:p>
            <a:r>
              <a:rPr lang="en-AU" sz="2000" dirty="0">
                <a:latin typeface="Arial" panose="020B0604020202020204" pitchFamily="34" charset="0"/>
                <a:cs typeface="Arial" panose="020B0604020202020204" pitchFamily="34" charset="0"/>
              </a:rPr>
              <a:t>which starts with reference to de Broglie and his Thesis</a:t>
            </a:r>
            <a:endParaRPr lang="en-AU" sz="2400" dirty="0">
              <a:latin typeface="Arial" panose="020B0604020202020204" pitchFamily="34" charset="0"/>
              <a:cs typeface="Arial" panose="020B0604020202020204" pitchFamily="34" charset="0"/>
            </a:endParaRPr>
          </a:p>
        </p:txBody>
      </p:sp>
      <p:pic>
        <p:nvPicPr>
          <p:cNvPr id="17" name="Obrázek 16">
            <a:extLst>
              <a:ext uri="{FF2B5EF4-FFF2-40B4-BE49-F238E27FC236}">
                <a16:creationId xmlns:a16="http://schemas.microsoft.com/office/drawing/2014/main" id="{B5AF9D31-5224-3758-3154-3EF84E23AC54}"/>
              </a:ext>
            </a:extLst>
          </p:cNvPr>
          <p:cNvPicPr>
            <a:picLocks noChangeAspect="1"/>
          </p:cNvPicPr>
          <p:nvPr/>
        </p:nvPicPr>
        <p:blipFill>
          <a:blip r:embed="rId3"/>
          <a:stretch>
            <a:fillRect/>
          </a:stretch>
        </p:blipFill>
        <p:spPr>
          <a:xfrm>
            <a:off x="1229759" y="731909"/>
            <a:ext cx="5934476" cy="746997"/>
          </a:xfrm>
          <a:prstGeom prst="rect">
            <a:avLst/>
          </a:prstGeom>
        </p:spPr>
      </p:pic>
      <mc:AlternateContent xmlns:mc="http://schemas.openxmlformats.org/markup-compatibility/2006" xmlns:a14="http://schemas.microsoft.com/office/drawing/2010/main">
        <mc:Choice Requires="a14">
          <p:sp>
            <p:nvSpPr>
              <p:cNvPr id="3" name="TextovéPole 2">
                <a:extLst>
                  <a:ext uri="{FF2B5EF4-FFF2-40B4-BE49-F238E27FC236}">
                    <a16:creationId xmlns:a16="http://schemas.microsoft.com/office/drawing/2014/main" id="{7A23CE20-ED1F-4C7D-0949-B33C1FF7E7E5}"/>
                  </a:ext>
                </a:extLst>
              </p:cNvPr>
              <p:cNvSpPr txBox="1"/>
              <p:nvPr/>
            </p:nvSpPr>
            <p:spPr>
              <a:xfrm>
                <a:off x="6046646" y="5311282"/>
                <a:ext cx="284103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panose="02040503050406030204" pitchFamily="18" charset="0"/>
                        </a:rPr>
                        <m:t>𝑊</m:t>
                      </m:r>
                      <m:r>
                        <a:rPr lang="cs-CZ" sz="2400" b="0" i="1" smtClean="0">
                          <a:latin typeface="Cambria Math" panose="02040503050406030204" pitchFamily="18" charset="0"/>
                        </a:rPr>
                        <m:t>=−</m:t>
                      </m:r>
                      <m:r>
                        <a:rPr lang="cs-CZ" sz="2400" b="0" i="1" smtClean="0">
                          <a:latin typeface="Cambria Math" panose="02040503050406030204" pitchFamily="18" charset="0"/>
                        </a:rPr>
                        <m:t>𝐸𝑡</m:t>
                      </m:r>
                      <m:r>
                        <a:rPr lang="cs-CZ" sz="2400" b="0" i="1" smtClean="0">
                          <a:latin typeface="Cambria Math" panose="02040503050406030204" pitchFamily="18" charset="0"/>
                        </a:rPr>
                        <m:t>+</m:t>
                      </m:r>
                      <m:r>
                        <a:rPr lang="cs-CZ" sz="2400" b="0" i="1" smtClean="0">
                          <a:latin typeface="Cambria Math" panose="02040503050406030204" pitchFamily="18" charset="0"/>
                        </a:rPr>
                        <m:t>𝑆</m:t>
                      </m:r>
                      <m:r>
                        <a:rPr lang="cs-CZ" sz="2400" b="0" i="1" smtClean="0">
                          <a:latin typeface="Cambria Math" panose="02040503050406030204" pitchFamily="18" charset="0"/>
                        </a:rPr>
                        <m:t>(</m:t>
                      </m:r>
                      <m:r>
                        <a:rPr lang="cs-CZ" sz="2400" b="0" i="1" smtClean="0">
                          <a:latin typeface="Cambria Math" panose="02040503050406030204" pitchFamily="18" charset="0"/>
                        </a:rPr>
                        <m:t>𝑥</m:t>
                      </m:r>
                      <m:r>
                        <a:rPr lang="cs-CZ" sz="2400" b="0" i="1" smtClean="0">
                          <a:latin typeface="Cambria Math" panose="02040503050406030204" pitchFamily="18" charset="0"/>
                        </a:rPr>
                        <m:t>,</m:t>
                      </m:r>
                      <m:r>
                        <a:rPr lang="cs-CZ" sz="2400" b="0" i="1" smtClean="0">
                          <a:latin typeface="Cambria Math" panose="02040503050406030204" pitchFamily="18" charset="0"/>
                        </a:rPr>
                        <m:t>𝑦</m:t>
                      </m:r>
                      <m:r>
                        <a:rPr lang="cs-CZ" sz="2400" b="0" i="1" smtClean="0">
                          <a:latin typeface="Cambria Math" panose="02040503050406030204" pitchFamily="18" charset="0"/>
                        </a:rPr>
                        <m:t>,</m:t>
                      </m:r>
                      <m:r>
                        <a:rPr lang="cs-CZ" sz="2400" b="0" i="1" smtClean="0">
                          <a:latin typeface="Cambria Math" panose="02040503050406030204" pitchFamily="18" charset="0"/>
                        </a:rPr>
                        <m:t>𝑧</m:t>
                      </m:r>
                      <m:r>
                        <a:rPr lang="cs-CZ" sz="2400" b="0" i="1" smtClean="0">
                          <a:latin typeface="Cambria Math" panose="02040503050406030204" pitchFamily="18" charset="0"/>
                        </a:rPr>
                        <m:t>)</m:t>
                      </m:r>
                    </m:oMath>
                  </m:oMathPara>
                </a14:m>
                <a:endParaRPr lang="en-GB" sz="2400" dirty="0"/>
              </a:p>
            </p:txBody>
          </p:sp>
        </mc:Choice>
        <mc:Fallback xmlns="">
          <p:sp>
            <p:nvSpPr>
              <p:cNvPr id="3" name="TextovéPole 2">
                <a:extLst>
                  <a:ext uri="{FF2B5EF4-FFF2-40B4-BE49-F238E27FC236}">
                    <a16:creationId xmlns:a16="http://schemas.microsoft.com/office/drawing/2014/main" id="{7A23CE20-ED1F-4C7D-0949-B33C1FF7E7E5}"/>
                  </a:ext>
                </a:extLst>
              </p:cNvPr>
              <p:cNvSpPr txBox="1">
                <a:spLocks noRot="1" noChangeAspect="1" noMove="1" noResize="1" noEditPoints="1" noAdjustHandles="1" noChangeArrowheads="1" noChangeShapeType="1" noTextEdit="1"/>
              </p:cNvSpPr>
              <p:nvPr/>
            </p:nvSpPr>
            <p:spPr>
              <a:xfrm>
                <a:off x="6046646" y="5311282"/>
                <a:ext cx="2841034" cy="369332"/>
              </a:xfrm>
              <a:prstGeom prst="rect">
                <a:avLst/>
              </a:prstGeom>
              <a:blipFill>
                <a:blip r:embed="rId4"/>
                <a:stretch>
                  <a:fillRect l="-2361" t="-1639" r="-3433" b="-32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ovéPole 4">
                <a:extLst>
                  <a:ext uri="{FF2B5EF4-FFF2-40B4-BE49-F238E27FC236}">
                    <a16:creationId xmlns:a16="http://schemas.microsoft.com/office/drawing/2014/main" id="{62471848-B782-1679-276E-63FF9D8F7449}"/>
                  </a:ext>
                </a:extLst>
              </p:cNvPr>
              <p:cNvSpPr txBox="1"/>
              <p:nvPr/>
            </p:nvSpPr>
            <p:spPr>
              <a:xfrm>
                <a:off x="3203948" y="5680614"/>
                <a:ext cx="4121513" cy="8373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400" i="1" smtClean="0">
                              <a:latin typeface="Cambria Math" panose="02040503050406030204" pitchFamily="18" charset="0"/>
                            </a:rPr>
                          </m:ctrlPr>
                        </m:fPr>
                        <m:num>
                          <m:sSup>
                            <m:sSupPr>
                              <m:ctrlPr>
                                <a:rPr lang="en-GB" sz="2400" i="1" smtClean="0">
                                  <a:latin typeface="Cambria Math" panose="02040503050406030204" pitchFamily="18" charset="0"/>
                                </a:rPr>
                              </m:ctrlPr>
                            </m:sSupPr>
                            <m:e>
                              <m:r>
                                <a:rPr lang="en-GB" sz="2400" i="1" smtClean="0">
                                  <a:latin typeface="Cambria Math" panose="02040503050406030204" pitchFamily="18" charset="0"/>
                                  <a:ea typeface="Cambria Math" panose="02040503050406030204" pitchFamily="18" charset="0"/>
                                </a:rPr>
                                <m:t>𝜕</m:t>
                              </m:r>
                            </m:e>
                            <m:sup>
                              <m:r>
                                <a:rPr lang="cs-CZ" sz="2400" b="0" i="1" smtClean="0">
                                  <a:latin typeface="Cambria Math" panose="02040503050406030204" pitchFamily="18" charset="0"/>
                                </a:rPr>
                                <m:t>2</m:t>
                              </m:r>
                            </m:sup>
                          </m:sSup>
                          <m:r>
                            <a:rPr lang="en-GB" sz="2400" i="1" smtClean="0">
                              <a:latin typeface="Cambria Math" panose="02040503050406030204" pitchFamily="18" charset="0"/>
                              <a:ea typeface="Cambria Math" panose="02040503050406030204" pitchFamily="18" charset="0"/>
                            </a:rPr>
                            <m:t>𝜓</m:t>
                          </m:r>
                        </m:num>
                        <m:den>
                          <m:sSup>
                            <m:sSupPr>
                              <m:ctrlPr>
                                <a:rPr lang="en-GB" sz="2400" i="1" smtClean="0">
                                  <a:latin typeface="Cambria Math" panose="02040503050406030204" pitchFamily="18" charset="0"/>
                                </a:rPr>
                              </m:ctrlPr>
                            </m:sSupPr>
                            <m:e>
                              <m:r>
                                <a:rPr lang="en-GB" sz="240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𝑡</m:t>
                              </m:r>
                            </m:e>
                            <m:sup>
                              <m:r>
                                <a:rPr lang="cs-CZ" sz="2400" b="0" i="1" smtClean="0">
                                  <a:latin typeface="Cambria Math" panose="02040503050406030204" pitchFamily="18" charset="0"/>
                                </a:rPr>
                                <m:t>2</m:t>
                              </m:r>
                            </m:sup>
                          </m:sSup>
                        </m:den>
                      </m:f>
                      <m:r>
                        <a:rPr lang="cs-CZ" sz="2400" b="0" i="1" smtClean="0">
                          <a:latin typeface="Cambria Math" panose="02040503050406030204" pitchFamily="18" charset="0"/>
                        </a:rPr>
                        <m:t>=</m:t>
                      </m:r>
                      <m:sSup>
                        <m:sSupPr>
                          <m:ctrlPr>
                            <a:rPr lang="cs-CZ" sz="2400" b="0" i="1" smtClean="0">
                              <a:latin typeface="Cambria Math" panose="02040503050406030204" pitchFamily="18" charset="0"/>
                            </a:rPr>
                          </m:ctrlPr>
                        </m:sSupPr>
                        <m:e>
                          <m:r>
                            <a:rPr lang="cs-CZ" sz="2400" b="0" i="1" smtClean="0">
                              <a:latin typeface="Cambria Math" panose="02040503050406030204" pitchFamily="18" charset="0"/>
                            </a:rPr>
                            <m:t>𝑢</m:t>
                          </m:r>
                        </m:e>
                        <m:sup>
                          <m:r>
                            <a:rPr lang="cs-CZ" sz="2400" b="0" i="1" smtClean="0">
                              <a:latin typeface="Cambria Math" panose="02040503050406030204" pitchFamily="18" charset="0"/>
                            </a:rPr>
                            <m:t>2</m:t>
                          </m:r>
                        </m:sup>
                      </m:sSup>
                      <m:d>
                        <m:dPr>
                          <m:ctrlPr>
                            <a:rPr lang="cs-CZ" sz="2400" b="0" i="1" smtClean="0">
                              <a:latin typeface="Cambria Math" panose="02040503050406030204" pitchFamily="18" charset="0"/>
                            </a:rPr>
                          </m:ctrlPr>
                        </m:dPr>
                        <m:e>
                          <m:f>
                            <m:fPr>
                              <m:ctrlPr>
                                <a:rPr lang="en-GB" sz="2400" i="1">
                                  <a:latin typeface="Cambria Math" panose="02040503050406030204" pitchFamily="18" charset="0"/>
                                </a:rPr>
                              </m:ctrlPr>
                            </m:fPr>
                            <m:num>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m:t>
                                  </m:r>
                                </m:e>
                                <m:sup>
                                  <m:r>
                                    <a:rPr lang="cs-CZ" sz="2400" i="1">
                                      <a:latin typeface="Cambria Math" panose="02040503050406030204" pitchFamily="18" charset="0"/>
                                    </a:rPr>
                                    <m:t>2</m:t>
                                  </m:r>
                                </m:sup>
                              </m:sSup>
                              <m:r>
                                <a:rPr lang="en-GB" sz="2400" i="1">
                                  <a:latin typeface="Cambria Math" panose="02040503050406030204" pitchFamily="18" charset="0"/>
                                  <a:ea typeface="Cambria Math" panose="02040503050406030204" pitchFamily="18" charset="0"/>
                                </a:rPr>
                                <m:t>𝜓</m:t>
                              </m:r>
                            </m:num>
                            <m:den>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𝑥</m:t>
                                  </m:r>
                                </m:e>
                                <m:sup>
                                  <m:r>
                                    <a:rPr lang="cs-CZ" sz="2400" i="1">
                                      <a:latin typeface="Cambria Math" panose="02040503050406030204" pitchFamily="18" charset="0"/>
                                    </a:rPr>
                                    <m:t>2</m:t>
                                  </m:r>
                                </m:sup>
                              </m:sSup>
                            </m:den>
                          </m:f>
                          <m:r>
                            <a:rPr lang="cs-CZ" sz="2400" b="0" i="1" smtClean="0">
                              <a:latin typeface="Cambria Math" panose="02040503050406030204" pitchFamily="18" charset="0"/>
                            </a:rPr>
                            <m:t>+</m:t>
                          </m:r>
                          <m:f>
                            <m:fPr>
                              <m:ctrlPr>
                                <a:rPr lang="en-GB" sz="2400" i="1">
                                  <a:latin typeface="Cambria Math" panose="02040503050406030204" pitchFamily="18" charset="0"/>
                                </a:rPr>
                              </m:ctrlPr>
                            </m:fPr>
                            <m:num>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m:t>
                                  </m:r>
                                </m:e>
                                <m:sup>
                                  <m:r>
                                    <a:rPr lang="cs-CZ" sz="2400" i="1">
                                      <a:latin typeface="Cambria Math" panose="02040503050406030204" pitchFamily="18" charset="0"/>
                                    </a:rPr>
                                    <m:t>2</m:t>
                                  </m:r>
                                </m:sup>
                              </m:sSup>
                              <m:r>
                                <a:rPr lang="en-GB" sz="2400" i="1">
                                  <a:latin typeface="Cambria Math" panose="02040503050406030204" pitchFamily="18" charset="0"/>
                                  <a:ea typeface="Cambria Math" panose="02040503050406030204" pitchFamily="18" charset="0"/>
                                </a:rPr>
                                <m:t>𝜓</m:t>
                              </m:r>
                            </m:num>
                            <m:den>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𝑦</m:t>
                                  </m:r>
                                </m:e>
                                <m:sup>
                                  <m:r>
                                    <a:rPr lang="cs-CZ" sz="2400" i="1">
                                      <a:latin typeface="Cambria Math" panose="02040503050406030204" pitchFamily="18" charset="0"/>
                                    </a:rPr>
                                    <m:t>2</m:t>
                                  </m:r>
                                </m:sup>
                              </m:sSup>
                            </m:den>
                          </m:f>
                          <m:r>
                            <a:rPr lang="cs-CZ" sz="2400" b="0" i="1" smtClean="0">
                              <a:latin typeface="Cambria Math" panose="02040503050406030204" pitchFamily="18" charset="0"/>
                            </a:rPr>
                            <m:t>+</m:t>
                          </m:r>
                          <m:f>
                            <m:fPr>
                              <m:ctrlPr>
                                <a:rPr lang="en-GB" sz="2400" i="1">
                                  <a:latin typeface="Cambria Math" panose="02040503050406030204" pitchFamily="18" charset="0"/>
                                </a:rPr>
                              </m:ctrlPr>
                            </m:fPr>
                            <m:num>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m:t>
                                  </m:r>
                                </m:e>
                                <m:sup>
                                  <m:r>
                                    <a:rPr lang="cs-CZ" sz="2400" i="1">
                                      <a:latin typeface="Cambria Math" panose="02040503050406030204" pitchFamily="18" charset="0"/>
                                    </a:rPr>
                                    <m:t>2</m:t>
                                  </m:r>
                                </m:sup>
                              </m:sSup>
                              <m:r>
                                <a:rPr lang="en-GB" sz="2400" i="1">
                                  <a:latin typeface="Cambria Math" panose="02040503050406030204" pitchFamily="18" charset="0"/>
                                  <a:ea typeface="Cambria Math" panose="02040503050406030204" pitchFamily="18" charset="0"/>
                                </a:rPr>
                                <m:t>𝜓</m:t>
                              </m:r>
                            </m:num>
                            <m:den>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𝑧</m:t>
                                  </m:r>
                                </m:e>
                                <m:sup>
                                  <m:r>
                                    <a:rPr lang="cs-CZ" sz="2400" i="1">
                                      <a:latin typeface="Cambria Math" panose="02040503050406030204" pitchFamily="18" charset="0"/>
                                    </a:rPr>
                                    <m:t>2</m:t>
                                  </m:r>
                                </m:sup>
                              </m:sSup>
                            </m:den>
                          </m:f>
                        </m:e>
                      </m:d>
                    </m:oMath>
                  </m:oMathPara>
                </a14:m>
                <a:endParaRPr lang="en-GB" sz="2400" dirty="0"/>
              </a:p>
            </p:txBody>
          </p:sp>
        </mc:Choice>
        <mc:Fallback xmlns="">
          <p:sp>
            <p:nvSpPr>
              <p:cNvPr id="5" name="TextovéPole 4">
                <a:extLst>
                  <a:ext uri="{FF2B5EF4-FFF2-40B4-BE49-F238E27FC236}">
                    <a16:creationId xmlns:a16="http://schemas.microsoft.com/office/drawing/2014/main" id="{62471848-B782-1679-276E-63FF9D8F7449}"/>
                  </a:ext>
                </a:extLst>
              </p:cNvPr>
              <p:cNvSpPr txBox="1">
                <a:spLocks noRot="1" noChangeAspect="1" noMove="1" noResize="1" noEditPoints="1" noAdjustHandles="1" noChangeArrowheads="1" noChangeShapeType="1" noTextEdit="1"/>
              </p:cNvSpPr>
              <p:nvPr/>
            </p:nvSpPr>
            <p:spPr>
              <a:xfrm>
                <a:off x="3203948" y="5680614"/>
                <a:ext cx="4121513" cy="83734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ovéPole 5">
                <a:extLst>
                  <a:ext uri="{FF2B5EF4-FFF2-40B4-BE49-F238E27FC236}">
                    <a16:creationId xmlns:a16="http://schemas.microsoft.com/office/drawing/2014/main" id="{28DB38B2-10FA-82EF-657D-014555D0B1C1}"/>
                  </a:ext>
                </a:extLst>
              </p:cNvPr>
              <p:cNvSpPr txBox="1"/>
              <p:nvPr/>
            </p:nvSpPr>
            <p:spPr>
              <a:xfrm>
                <a:off x="540031" y="5686947"/>
                <a:ext cx="2364060" cy="703847"/>
              </a:xfrm>
              <a:prstGeom prst="rect">
                <a:avLst/>
              </a:prstGeom>
              <a:noFill/>
            </p:spPr>
            <p:txBody>
              <a:bodyPr wrap="square" lIns="0" tIns="0" rIns="0" bIns="0" rtlCol="0">
                <a:spAutoFit/>
              </a:bodyPr>
              <a:lstStyle/>
              <a:p>
                <a:r>
                  <a:rPr lang="cs-CZ" b="0" dirty="0"/>
                  <a:t> </a:t>
                </a:r>
                <a14:m>
                  <m:oMath xmlns:m="http://schemas.openxmlformats.org/officeDocument/2006/math">
                    <m:r>
                      <a:rPr lang="cs-CZ" sz="2800" b="0" i="1" smtClean="0">
                        <a:latin typeface="Cambria Math" panose="02040503050406030204" pitchFamily="18" charset="0"/>
                      </a:rPr>
                      <m:t>𝑢</m:t>
                    </m:r>
                    <m:r>
                      <a:rPr lang="cs-CZ" sz="2800" b="0" i="1" smtClean="0">
                        <a:latin typeface="Cambria Math" panose="02040503050406030204" pitchFamily="18" charset="0"/>
                      </a:rPr>
                      <m:t>=</m:t>
                    </m:r>
                    <m:f>
                      <m:fPr>
                        <m:ctrlPr>
                          <a:rPr lang="cs-CZ" sz="2800" b="0" i="1" smtClean="0">
                            <a:latin typeface="Cambria Math" panose="02040503050406030204" pitchFamily="18" charset="0"/>
                          </a:rPr>
                        </m:ctrlPr>
                      </m:fPr>
                      <m:num>
                        <m:r>
                          <a:rPr lang="cs-CZ" sz="2800" b="0" i="1" smtClean="0">
                            <a:latin typeface="Cambria Math" panose="02040503050406030204" pitchFamily="18" charset="0"/>
                          </a:rPr>
                          <m:t>𝐸</m:t>
                        </m:r>
                      </m:num>
                      <m:den>
                        <m:rad>
                          <m:radPr>
                            <m:degHide m:val="on"/>
                            <m:ctrlPr>
                              <a:rPr lang="cs-CZ" sz="2800" i="1">
                                <a:latin typeface="Cambria Math" panose="02040503050406030204" pitchFamily="18" charset="0"/>
                              </a:rPr>
                            </m:ctrlPr>
                          </m:radPr>
                          <m:deg/>
                          <m:e>
                            <m:r>
                              <a:rPr lang="cs-CZ" sz="2800" i="1">
                                <a:latin typeface="Cambria Math" panose="02040503050406030204" pitchFamily="18" charset="0"/>
                              </a:rPr>
                              <m:t>2</m:t>
                            </m:r>
                            <m:r>
                              <a:rPr lang="cs-CZ" sz="2800" i="1">
                                <a:latin typeface="Cambria Math" panose="02040503050406030204" pitchFamily="18" charset="0"/>
                              </a:rPr>
                              <m:t>𝑚</m:t>
                            </m:r>
                            <m:r>
                              <a:rPr lang="cs-CZ" sz="2800" i="1">
                                <a:latin typeface="Cambria Math" panose="02040503050406030204" pitchFamily="18" charset="0"/>
                              </a:rPr>
                              <m:t>(</m:t>
                            </m:r>
                            <m:r>
                              <a:rPr lang="cs-CZ" sz="2800" i="1">
                                <a:latin typeface="Cambria Math" panose="02040503050406030204" pitchFamily="18" charset="0"/>
                              </a:rPr>
                              <m:t>𝐸</m:t>
                            </m:r>
                            <m:r>
                              <a:rPr lang="cs-CZ" sz="2800" i="1">
                                <a:latin typeface="Cambria Math" panose="02040503050406030204" pitchFamily="18" charset="0"/>
                              </a:rPr>
                              <m:t>−</m:t>
                            </m:r>
                            <m:r>
                              <a:rPr lang="cs-CZ" sz="2800" i="1">
                                <a:latin typeface="Cambria Math" panose="02040503050406030204" pitchFamily="18" charset="0"/>
                              </a:rPr>
                              <m:t>𝑉</m:t>
                            </m:r>
                            <m:r>
                              <a:rPr lang="cs-CZ" sz="2800" i="1">
                                <a:latin typeface="Cambria Math" panose="02040503050406030204" pitchFamily="18" charset="0"/>
                              </a:rPr>
                              <m:t>)</m:t>
                            </m:r>
                          </m:e>
                        </m:rad>
                      </m:den>
                    </m:f>
                  </m:oMath>
                </a14:m>
                <a:endParaRPr lang="en-GB" sz="2800" dirty="0"/>
              </a:p>
            </p:txBody>
          </p:sp>
        </mc:Choice>
        <mc:Fallback xmlns="">
          <p:sp>
            <p:nvSpPr>
              <p:cNvPr id="6" name="TextovéPole 5">
                <a:extLst>
                  <a:ext uri="{FF2B5EF4-FFF2-40B4-BE49-F238E27FC236}">
                    <a16:creationId xmlns:a16="http://schemas.microsoft.com/office/drawing/2014/main" id="{28DB38B2-10FA-82EF-657D-014555D0B1C1}"/>
                  </a:ext>
                </a:extLst>
              </p:cNvPr>
              <p:cNvSpPr txBox="1">
                <a:spLocks noRot="1" noChangeAspect="1" noMove="1" noResize="1" noEditPoints="1" noAdjustHandles="1" noChangeArrowheads="1" noChangeShapeType="1" noTextEdit="1"/>
              </p:cNvSpPr>
              <p:nvPr/>
            </p:nvSpPr>
            <p:spPr>
              <a:xfrm>
                <a:off x="540031" y="5686947"/>
                <a:ext cx="2364060" cy="70384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ovéPole 6">
                <a:extLst>
                  <a:ext uri="{FF2B5EF4-FFF2-40B4-BE49-F238E27FC236}">
                    <a16:creationId xmlns:a16="http://schemas.microsoft.com/office/drawing/2014/main" id="{4B03DB28-5AE9-6906-4216-91F0130F3DC6}"/>
                  </a:ext>
                </a:extLst>
              </p:cNvPr>
              <p:cNvSpPr txBox="1"/>
              <p:nvPr/>
            </p:nvSpPr>
            <p:spPr>
              <a:xfrm>
                <a:off x="724056" y="5234012"/>
                <a:ext cx="5151667" cy="369332"/>
              </a:xfrm>
              <a:prstGeom prst="rect">
                <a:avLst/>
              </a:prstGeom>
              <a:noFill/>
            </p:spPr>
            <p:txBody>
              <a:bodyPr wrap="none" lIns="0" tIns="0" rIns="0" bIns="0" rtlCol="0">
                <a:spAutoFit/>
              </a:bodyPr>
              <a:lstStyle/>
              <a:p>
                <a:r>
                  <a:rPr lang="en-GB" sz="2400" dirty="0">
                    <a:latin typeface="Cambria Math" panose="02040503050406030204" pitchFamily="18" charset="0"/>
                    <a:ea typeface="Cambria Math" panose="02040503050406030204" pitchFamily="18" charset="0"/>
                  </a:rPr>
                  <a:t>𝜓</a:t>
                </a:r>
                <a14:m>
                  <m:oMath xmlns:m="http://schemas.openxmlformats.org/officeDocument/2006/math">
                    <m:r>
                      <a:rPr lang="cs-CZ" sz="2400" b="0" i="1" smtClean="0">
                        <a:latin typeface="Cambria Math" panose="02040503050406030204" pitchFamily="18" charset="0"/>
                      </a:rPr>
                      <m:t>=</m:t>
                    </m:r>
                    <m:r>
                      <a:rPr lang="cs-CZ" sz="2400" b="0" i="1" smtClean="0">
                        <a:latin typeface="Cambria Math" panose="02040503050406030204" pitchFamily="18" charset="0"/>
                      </a:rPr>
                      <m:t>𝐴</m:t>
                    </m:r>
                    <m:r>
                      <a:rPr lang="cs-CZ" sz="2400" b="0" i="1" smtClean="0">
                        <a:latin typeface="Cambria Math" panose="02040503050406030204" pitchFamily="18" charset="0"/>
                      </a:rPr>
                      <m:t>(</m:t>
                    </m:r>
                    <m:r>
                      <a:rPr lang="cs-CZ" sz="2400" b="0" i="1" smtClean="0">
                        <a:latin typeface="Cambria Math" panose="02040503050406030204" pitchFamily="18" charset="0"/>
                      </a:rPr>
                      <m:t>𝑥</m:t>
                    </m:r>
                    <m:r>
                      <a:rPr lang="cs-CZ" sz="2400" b="0" i="1" smtClean="0">
                        <a:latin typeface="Cambria Math" panose="02040503050406030204" pitchFamily="18" charset="0"/>
                      </a:rPr>
                      <m:t>,</m:t>
                    </m:r>
                    <m:r>
                      <a:rPr lang="cs-CZ" sz="2400" b="0" i="1" smtClean="0">
                        <a:latin typeface="Cambria Math" panose="02040503050406030204" pitchFamily="18" charset="0"/>
                      </a:rPr>
                      <m:t>𝑦</m:t>
                    </m:r>
                    <m:r>
                      <a:rPr lang="cs-CZ" sz="2400" b="0" i="1" smtClean="0">
                        <a:latin typeface="Cambria Math" panose="02040503050406030204" pitchFamily="18" charset="0"/>
                      </a:rPr>
                      <m:t>,</m:t>
                    </m:r>
                    <m:r>
                      <a:rPr lang="cs-CZ" sz="2400" b="0" i="1" smtClean="0">
                        <a:latin typeface="Cambria Math" panose="02040503050406030204" pitchFamily="18" charset="0"/>
                      </a:rPr>
                      <m:t>𝑧</m:t>
                    </m:r>
                    <m:r>
                      <a:rPr lang="cs-CZ" sz="2400" b="0" i="1" smtClean="0">
                        <a:latin typeface="Cambria Math" panose="02040503050406030204" pitchFamily="18" charset="0"/>
                      </a:rPr>
                      <m:t>)</m:t>
                    </m:r>
                    <m:func>
                      <m:funcPr>
                        <m:ctrlPr>
                          <a:rPr lang="cs-CZ" sz="2400" b="0" i="1" smtClean="0">
                            <a:latin typeface="Cambria Math" panose="02040503050406030204" pitchFamily="18" charset="0"/>
                          </a:rPr>
                        </m:ctrlPr>
                      </m:funcPr>
                      <m:fName>
                        <m:r>
                          <a:rPr lang="cs-CZ" sz="2400" b="0" i="1" smtClean="0">
                            <a:latin typeface="Cambria Math" panose="02040503050406030204" pitchFamily="18" charset="0"/>
                          </a:rPr>
                          <m:t>𝑠𝑖𝑛</m:t>
                        </m:r>
                      </m:fName>
                      <m:e>
                        <m:d>
                          <m:dPr>
                            <m:begChr m:val="["/>
                            <m:endChr m:val="]"/>
                            <m:ctrlPr>
                              <a:rPr lang="cs-CZ" sz="2400" b="0" i="1" smtClean="0">
                                <a:latin typeface="Cambria Math" panose="02040503050406030204" pitchFamily="18" charset="0"/>
                              </a:rPr>
                            </m:ctrlPr>
                          </m:dPr>
                          <m:e>
                            <m:f>
                              <m:fPr>
                                <m:type m:val="lin"/>
                                <m:ctrlPr>
                                  <a:rPr lang="cs-CZ" sz="2400" b="0" i="1" smtClean="0">
                                    <a:latin typeface="Cambria Math" panose="02040503050406030204" pitchFamily="18" charset="0"/>
                                  </a:rPr>
                                </m:ctrlPr>
                              </m:fPr>
                              <m:num>
                                <m:r>
                                  <a:rPr lang="cs-CZ" sz="2400" b="0" i="1" smtClean="0">
                                    <a:latin typeface="Cambria Math" panose="02040503050406030204" pitchFamily="18" charset="0"/>
                                  </a:rPr>
                                  <m:t>−</m:t>
                                </m:r>
                                <m:r>
                                  <a:rPr lang="cs-CZ" sz="2400" b="0" i="1" smtClean="0">
                                    <a:latin typeface="Cambria Math" panose="02040503050406030204" pitchFamily="18" charset="0"/>
                                  </a:rPr>
                                  <m:t>𝐸𝑡</m:t>
                                </m:r>
                              </m:num>
                              <m:den>
                                <m:r>
                                  <a:rPr lang="cs-CZ" sz="2400" b="0" i="1" smtClean="0">
                                    <a:latin typeface="Cambria Math" panose="02040503050406030204" pitchFamily="18" charset="0"/>
                                    <a:ea typeface="Cambria Math" panose="02040503050406030204" pitchFamily="18" charset="0"/>
                                  </a:rPr>
                                  <m:t>ℏ</m:t>
                                </m:r>
                              </m:den>
                            </m:f>
                            <m:r>
                              <a:rPr lang="cs-CZ" sz="2400" b="0" i="1" smtClean="0">
                                <a:latin typeface="Cambria Math" panose="02040503050406030204" pitchFamily="18" charset="0"/>
                              </a:rPr>
                              <m:t>+</m:t>
                            </m:r>
                            <m:f>
                              <m:fPr>
                                <m:type m:val="lin"/>
                                <m:ctrlPr>
                                  <a:rPr lang="cs-CZ" sz="2400" b="0" i="1" smtClean="0">
                                    <a:latin typeface="Cambria Math" panose="02040503050406030204" pitchFamily="18" charset="0"/>
                                  </a:rPr>
                                </m:ctrlPr>
                              </m:fPr>
                              <m:num>
                                <m:r>
                                  <a:rPr lang="cs-CZ" sz="2400" i="1">
                                    <a:latin typeface="Cambria Math" panose="02040503050406030204" pitchFamily="18" charset="0"/>
                                  </a:rPr>
                                  <m:t>𝑆</m:t>
                                </m:r>
                                <m:r>
                                  <a:rPr lang="cs-CZ" sz="2400" i="1">
                                    <a:latin typeface="Cambria Math" panose="02040503050406030204" pitchFamily="18" charset="0"/>
                                  </a:rPr>
                                  <m:t>(</m:t>
                                </m:r>
                                <m:r>
                                  <a:rPr lang="cs-CZ" sz="2400" i="1">
                                    <a:latin typeface="Cambria Math" panose="02040503050406030204" pitchFamily="18" charset="0"/>
                                  </a:rPr>
                                  <m:t>𝑥</m:t>
                                </m:r>
                                <m:r>
                                  <a:rPr lang="cs-CZ" sz="2400" i="1">
                                    <a:latin typeface="Cambria Math" panose="02040503050406030204" pitchFamily="18" charset="0"/>
                                  </a:rPr>
                                  <m:t>,</m:t>
                                </m:r>
                                <m:r>
                                  <a:rPr lang="cs-CZ" sz="2400" i="1">
                                    <a:latin typeface="Cambria Math" panose="02040503050406030204" pitchFamily="18" charset="0"/>
                                  </a:rPr>
                                  <m:t>𝑦</m:t>
                                </m:r>
                                <m:r>
                                  <a:rPr lang="cs-CZ" sz="2400" i="1">
                                    <a:latin typeface="Cambria Math" panose="02040503050406030204" pitchFamily="18" charset="0"/>
                                  </a:rPr>
                                  <m:t>,</m:t>
                                </m:r>
                                <m:r>
                                  <a:rPr lang="cs-CZ" sz="2400" i="1">
                                    <a:latin typeface="Cambria Math" panose="02040503050406030204" pitchFamily="18" charset="0"/>
                                  </a:rPr>
                                  <m:t>𝑧</m:t>
                                </m:r>
                                <m:r>
                                  <a:rPr lang="cs-CZ" sz="2400" b="0" i="1" smtClean="0">
                                    <a:latin typeface="Cambria Math" panose="02040503050406030204" pitchFamily="18" charset="0"/>
                                  </a:rPr>
                                  <m:t>)</m:t>
                                </m:r>
                              </m:num>
                              <m:den>
                                <m:r>
                                  <a:rPr lang="cs-CZ" sz="2400" b="0" i="1" smtClean="0">
                                    <a:latin typeface="Cambria Math" panose="02040503050406030204" pitchFamily="18" charset="0"/>
                                    <a:ea typeface="Cambria Math" panose="02040503050406030204" pitchFamily="18" charset="0"/>
                                  </a:rPr>
                                  <m:t>ℏ</m:t>
                                </m:r>
                              </m:den>
                            </m:f>
                          </m:e>
                        </m:d>
                      </m:e>
                    </m:func>
                  </m:oMath>
                </a14:m>
                <a:endParaRPr lang="en-GB" sz="2400" i="1" dirty="0"/>
              </a:p>
            </p:txBody>
          </p:sp>
        </mc:Choice>
        <mc:Fallback xmlns="">
          <p:sp>
            <p:nvSpPr>
              <p:cNvPr id="7" name="TextovéPole 6">
                <a:extLst>
                  <a:ext uri="{FF2B5EF4-FFF2-40B4-BE49-F238E27FC236}">
                    <a16:creationId xmlns:a16="http://schemas.microsoft.com/office/drawing/2014/main" id="{4B03DB28-5AE9-6906-4216-91F0130F3DC6}"/>
                  </a:ext>
                </a:extLst>
              </p:cNvPr>
              <p:cNvSpPr txBox="1">
                <a:spLocks noRot="1" noChangeAspect="1" noMove="1" noResize="1" noEditPoints="1" noAdjustHandles="1" noChangeArrowheads="1" noChangeShapeType="1" noTextEdit="1"/>
              </p:cNvSpPr>
              <p:nvPr/>
            </p:nvSpPr>
            <p:spPr>
              <a:xfrm>
                <a:off x="724056" y="5234012"/>
                <a:ext cx="5151667" cy="369332"/>
              </a:xfrm>
              <a:prstGeom prst="rect">
                <a:avLst/>
              </a:prstGeom>
              <a:blipFill>
                <a:blip r:embed="rId7"/>
                <a:stretch>
                  <a:fillRect l="-3669" t="-171667" r="-12899" b="-255000"/>
                </a:stretch>
              </a:blipFill>
            </p:spPr>
            <p:txBody>
              <a:bodyPr/>
              <a:lstStyle/>
              <a:p>
                <a:r>
                  <a:rPr lang="en-US">
                    <a:noFill/>
                  </a:rPr>
                  <a:t> </a:t>
                </a:r>
              </a:p>
            </p:txBody>
          </p:sp>
        </mc:Fallback>
      </mc:AlternateContent>
      <p:sp>
        <p:nvSpPr>
          <p:cNvPr id="2" name="Zástupný symbol pro číslo snímku 1">
            <a:extLst>
              <a:ext uri="{FF2B5EF4-FFF2-40B4-BE49-F238E27FC236}">
                <a16:creationId xmlns:a16="http://schemas.microsoft.com/office/drawing/2014/main" id="{895F05E4-DACF-0C2D-2DFE-F7D627C74AE6}"/>
              </a:ext>
            </a:extLst>
          </p:cNvPr>
          <p:cNvSpPr>
            <a:spLocks noGrp="1"/>
          </p:cNvSpPr>
          <p:nvPr>
            <p:ph type="sldNum" sz="quarter" idx="12"/>
          </p:nvPr>
        </p:nvSpPr>
        <p:spPr/>
        <p:txBody>
          <a:bodyPr/>
          <a:lstStyle/>
          <a:p>
            <a:fld id="{E32C4829-0E20-40A4-81C2-06447E714AD2}" type="slidenum">
              <a:rPr lang="cs-CZ" smtClean="0"/>
              <a:t>73</a:t>
            </a:fld>
            <a:endParaRPr lang="cs-CZ"/>
          </a:p>
        </p:txBody>
      </p:sp>
      <p:sp>
        <p:nvSpPr>
          <p:cNvPr id="8" name="Zástupný symbol pro datum 7">
            <a:extLst>
              <a:ext uri="{FF2B5EF4-FFF2-40B4-BE49-F238E27FC236}">
                <a16:creationId xmlns:a16="http://schemas.microsoft.com/office/drawing/2014/main" id="{B8C97379-C61E-3671-39B9-CF460E0A20DB}"/>
              </a:ext>
            </a:extLst>
          </p:cNvPr>
          <p:cNvSpPr>
            <a:spLocks noGrp="1"/>
          </p:cNvSpPr>
          <p:nvPr>
            <p:ph type="dt" sz="half" idx="10"/>
          </p:nvPr>
        </p:nvSpPr>
        <p:spPr/>
        <p:txBody>
          <a:bodyPr/>
          <a:lstStyle/>
          <a:p>
            <a:r>
              <a:rPr lang="cs-CZ"/>
              <a:t>27.11.2024</a:t>
            </a:r>
          </a:p>
        </p:txBody>
      </p:sp>
      <p:sp>
        <p:nvSpPr>
          <p:cNvPr id="12" name="Zástupný symbol pro zápatí 11">
            <a:extLst>
              <a:ext uri="{FF2B5EF4-FFF2-40B4-BE49-F238E27FC236}">
                <a16:creationId xmlns:a16="http://schemas.microsoft.com/office/drawing/2014/main" id="{C70D683E-1C2E-5FA5-FEA4-7D0C11F7ABA3}"/>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6590685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7105074-40D0-CAA1-D3D8-B0518BBB3421}"/>
              </a:ext>
            </a:extLst>
          </p:cNvPr>
          <p:cNvPicPr>
            <a:picLocks noChangeAspect="1"/>
          </p:cNvPicPr>
          <p:nvPr/>
        </p:nvPicPr>
        <p:blipFill>
          <a:blip r:embed="rId2"/>
          <a:stretch>
            <a:fillRect/>
          </a:stretch>
        </p:blipFill>
        <p:spPr>
          <a:xfrm>
            <a:off x="304483" y="303374"/>
            <a:ext cx="8535034" cy="2156457"/>
          </a:xfrm>
          <a:prstGeom prst="rect">
            <a:avLst/>
          </a:prstGeom>
        </p:spPr>
      </p:pic>
      <p:sp>
        <p:nvSpPr>
          <p:cNvPr id="7" name="TextovéPole 6">
            <a:extLst>
              <a:ext uri="{FF2B5EF4-FFF2-40B4-BE49-F238E27FC236}">
                <a16:creationId xmlns:a16="http://schemas.microsoft.com/office/drawing/2014/main" id="{CFD676CB-5C41-0C3A-4B7F-10938AEDB1CC}"/>
              </a:ext>
            </a:extLst>
          </p:cNvPr>
          <p:cNvSpPr txBox="1"/>
          <p:nvPr/>
        </p:nvSpPr>
        <p:spPr>
          <a:xfrm>
            <a:off x="1687053" y="4301359"/>
            <a:ext cx="3688848" cy="1200329"/>
          </a:xfrm>
          <a:prstGeom prst="rect">
            <a:avLst/>
          </a:prstGeom>
          <a:noFill/>
        </p:spPr>
        <p:txBody>
          <a:bodyPr wrap="square">
            <a:spAutoFit/>
          </a:bodyPr>
          <a:lstStyle/>
          <a:p>
            <a:pPr algn="l"/>
            <a:r>
              <a:rPr lang="cs-CZ" dirty="0" err="1">
                <a:latin typeface="Arial" panose="020B0604020202020204" pitchFamily="34" charset="0"/>
                <a:cs typeface="Arial" panose="020B0604020202020204" pitchFamily="34" charset="0"/>
              </a:rPr>
              <a:t>Compton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Somin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paper</a:t>
            </a:r>
            <a:endParaRPr lang="cs-CZ" b="0" i="0" u="none" strike="noStrike" baseline="0" dirty="0">
              <a:latin typeface="Arial" panose="020B0604020202020204" pitchFamily="34" charset="0"/>
              <a:cs typeface="Arial" panose="020B0604020202020204" pitchFamily="34" charset="0"/>
            </a:endParaRPr>
          </a:p>
          <a:p>
            <a:pPr algn="l"/>
            <a:r>
              <a:rPr lang="en-GB" b="0" i="0" u="none" strike="noStrike" baseline="0" dirty="0">
                <a:latin typeface="Arial" panose="020B0604020202020204" pitchFamily="34" charset="0"/>
                <a:cs typeface="Arial" panose="020B0604020202020204" pitchFamily="34" charset="0"/>
              </a:rPr>
              <a:t>R</a:t>
            </a:r>
            <a:r>
              <a:rPr lang="cs-CZ" dirty="0" err="1">
                <a:latin typeface="Arial" panose="020B0604020202020204" pitchFamily="34" charset="0"/>
                <a:cs typeface="Arial" panose="020B0604020202020204" pitchFamily="34" charset="0"/>
              </a:rPr>
              <a:t>yerson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Physical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Laboratory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Univestity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Chicago</a:t>
            </a:r>
            <a:r>
              <a:rPr lang="en-GB" b="0" i="0" u="none" strike="noStrike" baseline="0" dirty="0">
                <a:latin typeface="Arial" panose="020B0604020202020204" pitchFamily="34" charset="0"/>
                <a:cs typeface="Arial" panose="020B0604020202020204" pitchFamily="34" charset="0"/>
              </a:rPr>
              <a:t>.</a:t>
            </a:r>
          </a:p>
          <a:p>
            <a:pPr algn="l"/>
            <a:r>
              <a:rPr lang="en-GB" b="0" i="0" u="none" strike="noStrike" baseline="0" dirty="0">
                <a:latin typeface="Arial" panose="020B0604020202020204" pitchFamily="34" charset="0"/>
                <a:cs typeface="Arial" panose="020B0604020202020204" pitchFamily="34" charset="0"/>
              </a:rPr>
              <a:t>June 23, 1925.</a:t>
            </a:r>
            <a:endParaRPr lang="en-GB"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6BABF4CF-B635-F921-2432-CA0790005F2C}"/>
              </a:ext>
            </a:extLst>
          </p:cNvPr>
          <p:cNvSpPr txBox="1"/>
          <p:nvPr/>
        </p:nvSpPr>
        <p:spPr>
          <a:xfrm>
            <a:off x="898634" y="2734263"/>
            <a:ext cx="6237890" cy="646331"/>
          </a:xfrm>
          <a:prstGeom prst="rect">
            <a:avLst/>
          </a:prstGeom>
          <a:noFill/>
        </p:spPr>
        <p:txBody>
          <a:bodyPr wrap="square">
            <a:spAutoFit/>
          </a:bodyPr>
          <a:lstStyle/>
          <a:p>
            <a:pPr algn="l"/>
            <a:r>
              <a:rPr lang="de-DE" sz="1800" b="0" i="0" u="none" strike="noStrike" baseline="0" dirty="0">
                <a:latin typeface="Times New Roman" panose="02020603050405020304" pitchFamily="18" charset="0"/>
              </a:rPr>
              <a:t>Schlul3bemerkungen. Die beschriebenen </a:t>
            </a:r>
            <a:r>
              <a:rPr lang="de-DE" sz="1800" b="0" i="0" u="none" strike="noStrike" baseline="0" dirty="0" err="1">
                <a:latin typeface="Times New Roman" panose="02020603050405020304" pitchFamily="18" charset="0"/>
              </a:rPr>
              <a:t>Versuehe</a:t>
            </a:r>
            <a:r>
              <a:rPr lang="de-DE" sz="1800" b="0" i="0" u="none" strike="noStrike" baseline="0" dirty="0">
                <a:latin typeface="Times New Roman" panose="02020603050405020304" pitchFamily="18" charset="0"/>
              </a:rPr>
              <a:t> sind mi~</a:t>
            </a:r>
          </a:p>
          <a:p>
            <a:pPr algn="l"/>
            <a:r>
              <a:rPr lang="de-DE" sz="1800" b="0" i="0" u="none" strike="noStrike" baseline="0" dirty="0">
                <a:latin typeface="Times New Roman" panose="02020603050405020304" pitchFamily="18" charset="0"/>
              </a:rPr>
              <a:t>der Bohrschen Deutung des </a:t>
            </a:r>
            <a:r>
              <a:rPr lang="de-DE" sz="1800" b="0" i="0" u="none" strike="noStrike" baseline="0" dirty="0" err="1">
                <a:latin typeface="Times New Roman" panose="02020603050405020304" pitchFamily="18" charset="0"/>
              </a:rPr>
              <a:t>Comptoneffekts</a:t>
            </a:r>
            <a:r>
              <a:rPr lang="de-DE" sz="1800" b="0" i="0" u="none" strike="noStrike" baseline="0" dirty="0">
                <a:latin typeface="Times New Roman" panose="02020603050405020304" pitchFamily="18" charset="0"/>
              </a:rPr>
              <a:t> </a:t>
            </a:r>
            <a:r>
              <a:rPr lang="de-DE" sz="1800" b="0" i="0" u="none" strike="noStrike" baseline="0" dirty="0" err="1">
                <a:latin typeface="Times New Roman" panose="02020603050405020304" pitchFamily="18" charset="0"/>
              </a:rPr>
              <a:t>nieht</a:t>
            </a:r>
            <a:r>
              <a:rPr lang="de-DE" sz="1800" b="0" i="0" u="none" strike="noStrike" baseline="0" dirty="0">
                <a:latin typeface="Times New Roman" panose="02020603050405020304" pitchFamily="18" charset="0"/>
              </a:rPr>
              <a:t> vereinbar. Sie</a:t>
            </a:r>
            <a:endParaRPr lang="en-GB" dirty="0"/>
          </a:p>
        </p:txBody>
      </p:sp>
      <p:sp>
        <p:nvSpPr>
          <p:cNvPr id="2" name="Zástupný symbol pro číslo snímku 1">
            <a:extLst>
              <a:ext uri="{FF2B5EF4-FFF2-40B4-BE49-F238E27FC236}">
                <a16:creationId xmlns:a16="http://schemas.microsoft.com/office/drawing/2014/main" id="{08DA5110-068A-7BFE-4DB1-A27575D524BB}"/>
              </a:ext>
            </a:extLst>
          </p:cNvPr>
          <p:cNvSpPr>
            <a:spLocks noGrp="1"/>
          </p:cNvSpPr>
          <p:nvPr>
            <p:ph type="sldNum" sz="quarter" idx="12"/>
          </p:nvPr>
        </p:nvSpPr>
        <p:spPr/>
        <p:txBody>
          <a:bodyPr/>
          <a:lstStyle/>
          <a:p>
            <a:fld id="{E32C4829-0E20-40A4-81C2-06447E714AD2}" type="slidenum">
              <a:rPr lang="cs-CZ" smtClean="0"/>
              <a:t>74</a:t>
            </a:fld>
            <a:endParaRPr lang="cs-CZ"/>
          </a:p>
        </p:txBody>
      </p:sp>
      <p:sp>
        <p:nvSpPr>
          <p:cNvPr id="4" name="Zástupný symbol pro datum 3">
            <a:extLst>
              <a:ext uri="{FF2B5EF4-FFF2-40B4-BE49-F238E27FC236}">
                <a16:creationId xmlns:a16="http://schemas.microsoft.com/office/drawing/2014/main" id="{2BAAFEB2-CF83-A11B-82F4-C939975E6FA0}"/>
              </a:ext>
            </a:extLst>
          </p:cNvPr>
          <p:cNvSpPr>
            <a:spLocks noGrp="1"/>
          </p:cNvSpPr>
          <p:nvPr>
            <p:ph type="dt" sz="half" idx="10"/>
          </p:nvPr>
        </p:nvSpPr>
        <p:spPr/>
        <p:txBody>
          <a:bodyPr/>
          <a:lstStyle/>
          <a:p>
            <a:r>
              <a:rPr lang="cs-CZ"/>
              <a:t>27.11.2024</a:t>
            </a:r>
          </a:p>
        </p:txBody>
      </p:sp>
      <p:sp>
        <p:nvSpPr>
          <p:cNvPr id="6" name="Zástupný symbol pro zápatí 5">
            <a:extLst>
              <a:ext uri="{FF2B5EF4-FFF2-40B4-BE49-F238E27FC236}">
                <a16:creationId xmlns:a16="http://schemas.microsoft.com/office/drawing/2014/main" id="{D0C2EEE0-1389-75E1-A092-F28FBFA55BEC}"/>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5253824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176C02E-BD96-F838-F277-3DA9EB6E48DC}"/>
              </a:ext>
            </a:extLst>
          </p:cNvPr>
          <p:cNvSpPr txBox="1"/>
          <p:nvPr/>
        </p:nvSpPr>
        <p:spPr>
          <a:xfrm>
            <a:off x="220717" y="1841242"/>
            <a:ext cx="8702566" cy="5016758"/>
          </a:xfrm>
          <a:prstGeom prst="rect">
            <a:avLst/>
          </a:prstGeom>
          <a:noFill/>
        </p:spPr>
        <p:txBody>
          <a:bodyPr wrap="square">
            <a:spAutoFit/>
          </a:bodyPr>
          <a:lstStyle/>
          <a:p>
            <a:pPr>
              <a:spcAft>
                <a:spcPts val="600"/>
              </a:spcAft>
            </a:pPr>
            <a:r>
              <a:rPr lang="en-GB" sz="2000" kern="100" dirty="0">
                <a:effectLst/>
                <a:latin typeface="Arial" panose="020B0604020202020204" pitchFamily="34" charset="0"/>
                <a:ea typeface="Aptos" panose="020B0004020202020204" pitchFamily="34" charset="0"/>
                <a:cs typeface="Times New Roman" panose="02020603050405020304" pitchFamily="18" charset="0"/>
              </a:rPr>
              <a:t>It was in 1924 that I came across the theoretical paper by </a:t>
            </a:r>
            <a:r>
              <a:rPr lang="en-GB" sz="2000" u="sng" kern="100" dirty="0">
                <a:solidFill>
                  <a:srgbClr val="467886"/>
                </a:solidFill>
                <a:effectLst/>
                <a:latin typeface="Arial" panose="020B0604020202020204" pitchFamily="34" charset="0"/>
                <a:ea typeface="Aptos" panose="020B0004020202020204" pitchFamily="34" charset="0"/>
                <a:cs typeface="Times New Roman" panose="02020603050405020304" pitchFamily="18" charset="0"/>
                <a:hlinkClick r:id="rId2"/>
              </a:rPr>
              <a:t>Bohr</a:t>
            </a:r>
            <a:r>
              <a:rPr lang="en-GB" sz="2000" kern="100" dirty="0">
                <a:effectLst/>
                <a:latin typeface="Arial" panose="020B0604020202020204" pitchFamily="34" charset="0"/>
                <a:ea typeface="Aptos" panose="020B0004020202020204" pitchFamily="34" charset="0"/>
                <a:cs typeface="Times New Roman" panose="02020603050405020304" pitchFamily="18" charset="0"/>
              </a:rPr>
              <a:t>, </a:t>
            </a:r>
            <a:r>
              <a:rPr lang="en-GB" sz="2000" kern="100" dirty="0" err="1">
                <a:effectLst/>
                <a:latin typeface="Arial" panose="020B0604020202020204" pitchFamily="34" charset="0"/>
                <a:ea typeface="Aptos" panose="020B0004020202020204" pitchFamily="34" charset="0"/>
                <a:cs typeface="Times New Roman" panose="02020603050405020304" pitchFamily="18" charset="0"/>
              </a:rPr>
              <a:t>Kramers</a:t>
            </a:r>
            <a:r>
              <a:rPr lang="en-GB" sz="2000" kern="100" dirty="0">
                <a:effectLst/>
                <a:latin typeface="Arial" panose="020B0604020202020204" pitchFamily="34" charset="0"/>
                <a:ea typeface="Aptos" panose="020B0004020202020204" pitchFamily="34" charset="0"/>
                <a:cs typeface="Times New Roman" panose="02020603050405020304" pitchFamily="18" charset="0"/>
              </a:rPr>
              <a:t>, and Slater, which had just been published and which suggested a possible interpretation of the wave-particle dualism in the accepted description of the properties of light. This must be understood to mean the experimental fact that light of all wavelengths behaves as a wave process (interference) with pure propagation,</a:t>
            </a:r>
            <a:r>
              <a:rPr lang="cs-CZ" sz="2000" kern="100" dirty="0">
                <a:effectLst/>
                <a:latin typeface="Arial" panose="020B0604020202020204" pitchFamily="34" charset="0"/>
                <a:ea typeface="Aptos" panose="020B0004020202020204" pitchFamily="34" charset="0"/>
                <a:cs typeface="Times New Roman" panose="02020603050405020304" pitchFamily="18" charset="0"/>
              </a:rPr>
              <a:t> </a:t>
            </a:r>
            <a:r>
              <a:rPr lang="en-GB" sz="2000" kern="100" dirty="0">
                <a:effectLst/>
                <a:latin typeface="Arial" panose="020B0604020202020204" pitchFamily="34" charset="0"/>
                <a:ea typeface="Aptos" panose="020B0004020202020204" pitchFamily="34" charset="0"/>
                <a:cs typeface="Times New Roman" panose="02020603050405020304" pitchFamily="18" charset="0"/>
              </a:rPr>
              <a:t>but behaves as particles (light quanta: photo-effect, Compton effect) on conversion into other types of energy. The new idea consisted in denying strict validity to the energy-impulse law. In the individual or elementary process, so long as only a single act of emission was involved, the laws of conservation were held to be statistically satisfied only, to become valid for a macroscopic totality of a very large number of elementary processes only, so that there was no conflict with the available empirical evidence. It was immediately obvious that this question would have to be decided experimentally, before definite progress could be made. That such a decision was </a:t>
            </a:r>
            <a:r>
              <a:rPr lang="en-GB" sz="2000" i="1" kern="100" dirty="0">
                <a:effectLst/>
                <a:latin typeface="Arial" panose="020B0604020202020204" pitchFamily="34" charset="0"/>
                <a:ea typeface="Aptos" panose="020B0004020202020204" pitchFamily="34" charset="0"/>
                <a:cs typeface="Times New Roman" panose="02020603050405020304" pitchFamily="18" charset="0"/>
              </a:rPr>
              <a:t>possible</a:t>
            </a:r>
            <a:r>
              <a:rPr lang="en-GB" sz="2000" kern="100" dirty="0">
                <a:effectLst/>
                <a:latin typeface="Arial" panose="020B0604020202020204" pitchFamily="34" charset="0"/>
                <a:ea typeface="Aptos" panose="020B0004020202020204" pitchFamily="34" charset="0"/>
                <a:cs typeface="Times New Roman" panose="02020603050405020304" pitchFamily="18" charset="0"/>
              </a:rPr>
              <a:t>, Geiger and I agreed immediately, when I discussed the paper by Bohr, </a:t>
            </a:r>
            <a:r>
              <a:rPr lang="en-GB" sz="2000" kern="100" dirty="0" err="1">
                <a:effectLst/>
                <a:latin typeface="Arial" panose="020B0604020202020204" pitchFamily="34" charset="0"/>
                <a:ea typeface="Aptos" panose="020B0004020202020204" pitchFamily="34" charset="0"/>
                <a:cs typeface="Times New Roman" panose="02020603050405020304" pitchFamily="18" charset="0"/>
              </a:rPr>
              <a:t>Kramers</a:t>
            </a:r>
            <a:r>
              <a:rPr lang="en-GB" sz="2000" kern="100" dirty="0">
                <a:effectLst/>
                <a:latin typeface="Arial" panose="020B0604020202020204" pitchFamily="34" charset="0"/>
                <a:ea typeface="Aptos" panose="020B0004020202020204" pitchFamily="34" charset="0"/>
                <a:cs typeface="Times New Roman" panose="02020603050405020304" pitchFamily="18" charset="0"/>
              </a:rPr>
              <a:t>, and Slater with Geiger.</a:t>
            </a:r>
            <a:endParaRPr lang="cs-CZ"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ovéPole 4">
            <a:extLst>
              <a:ext uri="{FF2B5EF4-FFF2-40B4-BE49-F238E27FC236}">
                <a16:creationId xmlns:a16="http://schemas.microsoft.com/office/drawing/2014/main" id="{8FE6F296-81FD-DD8D-813F-982116D457FF}"/>
              </a:ext>
            </a:extLst>
          </p:cNvPr>
          <p:cNvSpPr txBox="1"/>
          <p:nvPr/>
        </p:nvSpPr>
        <p:spPr>
          <a:xfrm>
            <a:off x="399393" y="140594"/>
            <a:ext cx="8345214" cy="1754326"/>
          </a:xfrm>
          <a:prstGeom prst="rect">
            <a:avLst/>
          </a:prstGeom>
          <a:noFill/>
        </p:spPr>
        <p:txBody>
          <a:bodyPr wrap="square">
            <a:spAutoFit/>
          </a:bodyPr>
          <a:lstStyle/>
          <a:p>
            <a:r>
              <a:rPr lang="en-GB" sz="1800" kern="100" dirty="0">
                <a:effectLst/>
                <a:latin typeface="Arial" panose="020B0604020202020204" pitchFamily="34" charset="0"/>
                <a:ea typeface="Aptos" panose="020B0004020202020204" pitchFamily="34" charset="0"/>
                <a:cs typeface="Times New Roman" panose="02020603050405020304" pitchFamily="18" charset="0"/>
              </a:rPr>
              <a:t>The Nobel Prize in Physics 1954 was divided equally between Max Born "for his fundamental research in quantum mechanics, especially for his statistical interpretation of the wavefunction" and Walther Bothe "for the coincidence method and his discoveries made therewith"</a:t>
            </a: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b="1" kern="100" dirty="0">
                <a:effectLst/>
                <a:latin typeface="Arial" panose="020B0604020202020204" pitchFamily="34" charset="0"/>
                <a:ea typeface="Aptos" panose="020B0004020202020204" pitchFamily="34" charset="0"/>
                <a:cs typeface="Times New Roman" panose="02020603050405020304" pitchFamily="18" charset="0"/>
              </a:rPr>
              <a:t>Walther Bothe </a:t>
            </a:r>
            <a:endParaRPr lang="cs-CZ"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b="1" dirty="0">
                <a:effectLst/>
                <a:latin typeface="Arial" panose="020B0604020202020204" pitchFamily="34" charset="0"/>
                <a:ea typeface="Aptos" panose="020B0004020202020204" pitchFamily="34" charset="0"/>
              </a:rPr>
              <a:t>Nobel Lecture </a:t>
            </a:r>
            <a:endParaRPr lang="en-AU" dirty="0"/>
          </a:p>
        </p:txBody>
      </p:sp>
      <p:sp>
        <p:nvSpPr>
          <p:cNvPr id="2" name="Zástupný symbol pro číslo snímku 1">
            <a:extLst>
              <a:ext uri="{FF2B5EF4-FFF2-40B4-BE49-F238E27FC236}">
                <a16:creationId xmlns:a16="http://schemas.microsoft.com/office/drawing/2014/main" id="{4C42529B-B80F-A406-4F9C-C116FCC4FE37}"/>
              </a:ext>
            </a:extLst>
          </p:cNvPr>
          <p:cNvSpPr>
            <a:spLocks noGrp="1"/>
          </p:cNvSpPr>
          <p:nvPr>
            <p:ph type="sldNum" sz="quarter" idx="12"/>
          </p:nvPr>
        </p:nvSpPr>
        <p:spPr/>
        <p:txBody>
          <a:bodyPr/>
          <a:lstStyle/>
          <a:p>
            <a:fld id="{E32C4829-0E20-40A4-81C2-06447E714AD2}" type="slidenum">
              <a:rPr lang="cs-CZ" smtClean="0"/>
              <a:t>75</a:t>
            </a:fld>
            <a:endParaRPr lang="cs-CZ"/>
          </a:p>
        </p:txBody>
      </p:sp>
      <p:sp>
        <p:nvSpPr>
          <p:cNvPr id="4" name="Zástupný symbol pro datum 3">
            <a:extLst>
              <a:ext uri="{FF2B5EF4-FFF2-40B4-BE49-F238E27FC236}">
                <a16:creationId xmlns:a16="http://schemas.microsoft.com/office/drawing/2014/main" id="{2603160A-35A8-A36A-6120-889A679E8F1D}"/>
              </a:ext>
            </a:extLst>
          </p:cNvPr>
          <p:cNvSpPr>
            <a:spLocks noGrp="1"/>
          </p:cNvSpPr>
          <p:nvPr>
            <p:ph type="dt" sz="half" idx="10"/>
          </p:nvPr>
        </p:nvSpPr>
        <p:spPr/>
        <p:txBody>
          <a:bodyPr/>
          <a:lstStyle/>
          <a:p>
            <a:r>
              <a:rPr lang="cs-CZ"/>
              <a:t>27.11.2024</a:t>
            </a:r>
          </a:p>
        </p:txBody>
      </p:sp>
      <p:sp>
        <p:nvSpPr>
          <p:cNvPr id="6" name="Zástupný symbol pro zápatí 5">
            <a:extLst>
              <a:ext uri="{FF2B5EF4-FFF2-40B4-BE49-F238E27FC236}">
                <a16:creationId xmlns:a16="http://schemas.microsoft.com/office/drawing/2014/main" id="{DAD957F0-31F0-786E-C5FE-3CA2F7731DCC}"/>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28254070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99C1543-3F06-065F-3F3C-D93F57F539C2}"/>
              </a:ext>
            </a:extLst>
          </p:cNvPr>
          <p:cNvSpPr txBox="1"/>
          <p:nvPr/>
        </p:nvSpPr>
        <p:spPr>
          <a:xfrm>
            <a:off x="376238" y="5051354"/>
            <a:ext cx="8534400" cy="1631216"/>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Albert Einstein </a:t>
            </a:r>
          </a:p>
          <a:p>
            <a:r>
              <a:rPr lang="en-US" sz="2000" b="1" dirty="0">
                <a:latin typeface="Arial" panose="020B0604020202020204" pitchFamily="34" charset="0"/>
                <a:cs typeface="Arial" panose="020B0604020202020204" pitchFamily="34" charset="0"/>
              </a:rPr>
              <a:t>Nobel Lecture </a:t>
            </a:r>
          </a:p>
          <a:p>
            <a:r>
              <a:rPr lang="en-US" sz="2000" dirty="0">
                <a:latin typeface="Arial" panose="020B0604020202020204" pitchFamily="34" charset="0"/>
                <a:cs typeface="Arial" panose="020B0604020202020204" pitchFamily="34" charset="0"/>
              </a:rPr>
              <a:t>Lecture delivered to the Nordic Assembly of Naturalists at Gothenburg, </a:t>
            </a:r>
            <a:r>
              <a:rPr lang="en-US" sz="2000" b="1" dirty="0">
                <a:solidFill>
                  <a:srgbClr val="0033CC"/>
                </a:solidFill>
                <a:latin typeface="Arial" panose="020B0604020202020204" pitchFamily="34" charset="0"/>
                <a:cs typeface="Arial" panose="020B0604020202020204" pitchFamily="34" charset="0"/>
              </a:rPr>
              <a:t>July 11, 1923</a:t>
            </a:r>
          </a:p>
          <a:p>
            <a:r>
              <a:rPr lang="en-US" sz="2000" b="1" dirty="0">
                <a:solidFill>
                  <a:srgbClr val="FF0000"/>
                </a:solidFill>
                <a:latin typeface="Arial" panose="020B0604020202020204" pitchFamily="34" charset="0"/>
                <a:cs typeface="Arial" panose="020B0604020202020204" pitchFamily="34" charset="0"/>
              </a:rPr>
              <a:t>Fundamental ideas and problems of the theory of relativity</a:t>
            </a:r>
          </a:p>
        </p:txBody>
      </p:sp>
      <p:sp>
        <p:nvSpPr>
          <p:cNvPr id="3" name="TextovéPole 2">
            <a:extLst>
              <a:ext uri="{FF2B5EF4-FFF2-40B4-BE49-F238E27FC236}">
                <a16:creationId xmlns:a16="http://schemas.microsoft.com/office/drawing/2014/main" id="{F5307A95-C1B4-5EEC-B866-02C5FAE4D5DD}"/>
              </a:ext>
            </a:extLst>
          </p:cNvPr>
          <p:cNvSpPr txBox="1"/>
          <p:nvPr/>
        </p:nvSpPr>
        <p:spPr>
          <a:xfrm>
            <a:off x="304800" y="58661"/>
            <a:ext cx="8534400" cy="2400657"/>
          </a:xfrm>
          <a:prstGeom prst="rect">
            <a:avLst/>
          </a:prstGeom>
          <a:noFill/>
        </p:spPr>
        <p:txBody>
          <a:bodyPr wrap="square">
            <a:spAutoFit/>
          </a:bodyPr>
          <a:lstStyle/>
          <a:p>
            <a:r>
              <a:rPr lang="en-US" sz="2000" b="1" dirty="0">
                <a:solidFill>
                  <a:srgbClr val="0033CC"/>
                </a:solidFill>
                <a:latin typeface="Arial" panose="020B0604020202020204" pitchFamily="34" charset="0"/>
                <a:cs typeface="Arial" panose="020B0604020202020204" pitchFamily="34" charset="0"/>
              </a:rPr>
              <a:t>The Nobel Prize in Physics 1921 </a:t>
            </a:r>
            <a:r>
              <a:rPr lang="en-US" sz="2000" dirty="0">
                <a:latin typeface="Arial" panose="020B0604020202020204" pitchFamily="34" charset="0"/>
                <a:cs typeface="Arial" panose="020B0604020202020204" pitchFamily="34" charset="0"/>
              </a:rPr>
              <a:t>was awarded to Albert Einstein "for his services to Theoretical Physics, and especially </a:t>
            </a:r>
            <a:r>
              <a:rPr lang="en-US" sz="2000" b="1" dirty="0">
                <a:solidFill>
                  <a:srgbClr val="FF0000"/>
                </a:solidFill>
                <a:latin typeface="Arial" panose="020B0604020202020204" pitchFamily="34" charset="0"/>
                <a:cs typeface="Arial" panose="020B0604020202020204" pitchFamily="34" charset="0"/>
              </a:rPr>
              <a:t>for his discovery of the law of the photoelectric effect</a:t>
            </a:r>
            <a:r>
              <a:rPr lang="cs-CZ" sz="2000" b="1" dirty="0">
                <a:solidFill>
                  <a:srgbClr val="FF0000"/>
                </a:solidFill>
                <a:latin typeface="Arial" panose="020B0604020202020204" pitchFamily="34" charset="0"/>
                <a:cs typeface="Arial" panose="020B0604020202020204" pitchFamily="34" charset="0"/>
              </a:rPr>
              <a:t>“</a:t>
            </a:r>
          </a:p>
          <a:p>
            <a:endParaRPr lang="cs-CZ" sz="1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Award ceremony speech </a:t>
            </a:r>
          </a:p>
          <a:p>
            <a:r>
              <a:rPr lang="en-US" sz="2000" dirty="0">
                <a:latin typeface="Arial" panose="020B0604020202020204" pitchFamily="34" charset="0"/>
                <a:cs typeface="Arial" panose="020B0604020202020204" pitchFamily="34" charset="0"/>
              </a:rPr>
              <a:t>Presentation Speech by Professor </a:t>
            </a:r>
            <a:r>
              <a:rPr lang="en-US" sz="2000" dirty="0">
                <a:latin typeface="Arial" panose="020B0604020202020204" pitchFamily="34" charset="0"/>
                <a:cs typeface="Arial" panose="020B0604020202020204" pitchFamily="34" charset="0"/>
                <a:hlinkClick r:id="rId2"/>
              </a:rPr>
              <a:t>S. Arrhenius</a:t>
            </a:r>
            <a:r>
              <a:rPr lang="en-US" sz="2000" dirty="0">
                <a:latin typeface="Arial" panose="020B0604020202020204" pitchFamily="34" charset="0"/>
                <a:cs typeface="Arial" panose="020B0604020202020204" pitchFamily="34" charset="0"/>
              </a:rPr>
              <a:t>, Chairman of the Nobel Committee for Physics of </a:t>
            </a:r>
            <a:r>
              <a:rPr lang="en-US" sz="2000" dirty="0">
                <a:latin typeface="Arial" panose="020B0604020202020204" pitchFamily="34" charset="0"/>
                <a:cs typeface="Arial" panose="020B0604020202020204" pitchFamily="34" charset="0"/>
                <a:hlinkClick r:id="rId3"/>
              </a:rPr>
              <a:t>the Royal Swedish Academy of Sciences</a:t>
            </a:r>
            <a:r>
              <a:rPr lang="en-US" sz="2000" dirty="0">
                <a:latin typeface="Arial" panose="020B0604020202020204" pitchFamily="34" charset="0"/>
                <a:cs typeface="Arial" panose="020B0604020202020204" pitchFamily="34" charset="0"/>
              </a:rPr>
              <a:t>, on </a:t>
            </a:r>
            <a:r>
              <a:rPr lang="en-US" sz="2000" b="1" dirty="0">
                <a:solidFill>
                  <a:srgbClr val="0033CC"/>
                </a:solidFill>
                <a:latin typeface="Arial" panose="020B0604020202020204" pitchFamily="34" charset="0"/>
                <a:cs typeface="Arial" panose="020B0604020202020204" pitchFamily="34" charset="0"/>
              </a:rPr>
              <a:t>December 10, 1922</a:t>
            </a:r>
            <a:r>
              <a:rPr lang="en-US" sz="2000" b="1" dirty="0">
                <a:solidFill>
                  <a:srgbClr val="0033CC"/>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endParaRPr lang="en-US" sz="2000" b="1" dirty="0">
              <a:solidFill>
                <a:srgbClr val="0033CC"/>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890542B7-B4E7-DA2C-669B-8FF74AAB6E9F}"/>
              </a:ext>
            </a:extLst>
          </p:cNvPr>
          <p:cNvSpPr txBox="1"/>
          <p:nvPr/>
        </p:nvSpPr>
        <p:spPr>
          <a:xfrm>
            <a:off x="304800" y="2505670"/>
            <a:ext cx="8439807" cy="1015663"/>
          </a:xfrm>
          <a:prstGeom prst="rect">
            <a:avLst/>
          </a:prstGeom>
          <a:noFill/>
        </p:spPr>
        <p:txBody>
          <a:bodyPr wrap="square">
            <a:spAutoFit/>
          </a:bodyPr>
          <a:lstStyle/>
          <a:p>
            <a:r>
              <a:rPr lang="en-US" sz="2000" b="1" dirty="0">
                <a:solidFill>
                  <a:srgbClr val="0033CC"/>
                </a:solidFill>
                <a:latin typeface="Arial" panose="020B0604020202020204" pitchFamily="34" charset="0"/>
                <a:cs typeface="Arial" panose="020B0604020202020204" pitchFamily="34" charset="0"/>
              </a:rPr>
              <a:t>The Nobel Prize in Physics 1922 </a:t>
            </a:r>
            <a:r>
              <a:rPr lang="en-US" sz="2000" dirty="0">
                <a:latin typeface="Arial" panose="020B0604020202020204" pitchFamily="34" charset="0"/>
                <a:cs typeface="Arial" panose="020B0604020202020204" pitchFamily="34" charset="0"/>
              </a:rPr>
              <a:t>was awarded to Niels Henrik David Bohr </a:t>
            </a:r>
            <a:r>
              <a:rPr lang="cs-CZ" sz="2000" dirty="0">
                <a:latin typeface="Arial" panose="020B0604020202020204" pitchFamily="34" charset="0"/>
                <a:cs typeface="Arial" panose="020B0604020202020204" pitchFamily="34" charset="0"/>
              </a:rPr>
              <a:t>„</a:t>
            </a:r>
            <a:r>
              <a:rPr lang="en-US" sz="2000" b="1" dirty="0">
                <a:solidFill>
                  <a:srgbClr val="FF0000"/>
                </a:solidFill>
                <a:latin typeface="Arial" panose="020B0604020202020204" pitchFamily="34" charset="0"/>
                <a:cs typeface="Arial" panose="020B0604020202020204" pitchFamily="34" charset="0"/>
              </a:rPr>
              <a:t>for his services in the investigation of the structure of atoms and of the radiation emanating from them</a:t>
            </a:r>
            <a:r>
              <a:rPr lang="cs-CZ" sz="2000" b="1" dirty="0">
                <a:solidFill>
                  <a:srgbClr val="FF0000"/>
                </a:solidFill>
                <a:latin typeface="Arial" panose="020B0604020202020204" pitchFamily="34" charset="0"/>
                <a:cs typeface="Arial" panose="020B0604020202020204" pitchFamily="34" charset="0"/>
              </a:rPr>
              <a:t>“</a:t>
            </a:r>
            <a:r>
              <a:rPr lang="en-US" sz="2000" b="1" dirty="0">
                <a:solidFill>
                  <a:srgbClr val="FF0000"/>
                </a:solidFill>
                <a:latin typeface="Arial" panose="020B0604020202020204" pitchFamily="34" charset="0"/>
                <a:cs typeface="Arial" panose="020B0604020202020204" pitchFamily="34" charset="0"/>
              </a:rPr>
              <a:t> </a:t>
            </a:r>
            <a:endParaRPr lang="en-GB" sz="2000" b="1" dirty="0">
              <a:solidFill>
                <a:srgbClr val="FF0000"/>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D7965088-4BAA-EDD0-F319-86C06E277FF3}"/>
              </a:ext>
            </a:extLst>
          </p:cNvPr>
          <p:cNvSpPr txBox="1"/>
          <p:nvPr/>
        </p:nvSpPr>
        <p:spPr>
          <a:xfrm>
            <a:off x="352096" y="3624624"/>
            <a:ext cx="8345214" cy="1323439"/>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Award ceremony speech </a:t>
            </a:r>
          </a:p>
          <a:p>
            <a:r>
              <a:rPr lang="en-US" sz="2000" dirty="0">
                <a:latin typeface="Arial" panose="020B0604020202020204" pitchFamily="34" charset="0"/>
                <a:cs typeface="Arial" panose="020B0604020202020204" pitchFamily="34" charset="0"/>
              </a:rPr>
              <a:t>Presentation Speech by Professor </a:t>
            </a:r>
            <a:r>
              <a:rPr lang="en-US" sz="2000" dirty="0">
                <a:latin typeface="Arial" panose="020B0604020202020204" pitchFamily="34" charset="0"/>
                <a:cs typeface="Arial" panose="020B0604020202020204" pitchFamily="34" charset="0"/>
                <a:hlinkClick r:id="rId2"/>
              </a:rPr>
              <a:t>S. Arrhenius</a:t>
            </a:r>
            <a:r>
              <a:rPr lang="en-US" sz="2000" dirty="0">
                <a:latin typeface="Arial" panose="020B0604020202020204" pitchFamily="34" charset="0"/>
                <a:cs typeface="Arial" panose="020B0604020202020204" pitchFamily="34" charset="0"/>
              </a:rPr>
              <a:t>, Chairman of the Nobel Committee for Physics of </a:t>
            </a:r>
            <a:r>
              <a:rPr lang="en-US" sz="2000" dirty="0">
                <a:latin typeface="Arial" panose="020B0604020202020204" pitchFamily="34" charset="0"/>
                <a:cs typeface="Arial" panose="020B0604020202020204" pitchFamily="34" charset="0"/>
                <a:hlinkClick r:id="rId3"/>
              </a:rPr>
              <a:t>the Royal Swedish Academy of Sciences</a:t>
            </a:r>
            <a:r>
              <a:rPr lang="en-US" sz="2000" dirty="0">
                <a:latin typeface="Arial" panose="020B0604020202020204" pitchFamily="34" charset="0"/>
                <a:cs typeface="Arial" panose="020B0604020202020204" pitchFamily="34" charset="0"/>
              </a:rPr>
              <a:t>, </a:t>
            </a:r>
            <a:r>
              <a:rPr lang="en-US" sz="2000" b="1" dirty="0">
                <a:solidFill>
                  <a:srgbClr val="0033CC"/>
                </a:solidFill>
                <a:latin typeface="Arial" panose="020B0604020202020204" pitchFamily="34" charset="0"/>
                <a:cs typeface="Arial" panose="020B0604020202020204" pitchFamily="34" charset="0"/>
              </a:rPr>
              <a:t>on December 10, 1922</a:t>
            </a:r>
          </a:p>
        </p:txBody>
      </p:sp>
      <p:sp>
        <p:nvSpPr>
          <p:cNvPr id="2" name="Zástupný symbol pro číslo snímku 1">
            <a:extLst>
              <a:ext uri="{FF2B5EF4-FFF2-40B4-BE49-F238E27FC236}">
                <a16:creationId xmlns:a16="http://schemas.microsoft.com/office/drawing/2014/main" id="{ABE06783-152D-B417-C14B-AF18F9A55022}"/>
              </a:ext>
            </a:extLst>
          </p:cNvPr>
          <p:cNvSpPr>
            <a:spLocks noGrp="1"/>
          </p:cNvSpPr>
          <p:nvPr>
            <p:ph type="sldNum" sz="quarter" idx="12"/>
          </p:nvPr>
        </p:nvSpPr>
        <p:spPr/>
        <p:txBody>
          <a:bodyPr/>
          <a:lstStyle/>
          <a:p>
            <a:fld id="{E32C4829-0E20-40A4-81C2-06447E714AD2}" type="slidenum">
              <a:rPr lang="cs-CZ" smtClean="0"/>
              <a:t>76</a:t>
            </a:fld>
            <a:endParaRPr lang="cs-CZ"/>
          </a:p>
        </p:txBody>
      </p:sp>
      <p:sp>
        <p:nvSpPr>
          <p:cNvPr id="5" name="Zástupný symbol pro datum 4">
            <a:extLst>
              <a:ext uri="{FF2B5EF4-FFF2-40B4-BE49-F238E27FC236}">
                <a16:creationId xmlns:a16="http://schemas.microsoft.com/office/drawing/2014/main" id="{F0207E04-0F59-4ABE-B1E4-D82153B5C1EB}"/>
              </a:ext>
            </a:extLst>
          </p:cNvPr>
          <p:cNvSpPr>
            <a:spLocks noGrp="1"/>
          </p:cNvSpPr>
          <p:nvPr>
            <p:ph type="dt" sz="half" idx="10"/>
          </p:nvPr>
        </p:nvSpPr>
        <p:spPr/>
        <p:txBody>
          <a:bodyPr/>
          <a:lstStyle/>
          <a:p>
            <a:r>
              <a:rPr lang="cs-CZ"/>
              <a:t>27.11.2024</a:t>
            </a:r>
          </a:p>
        </p:txBody>
      </p:sp>
      <p:sp>
        <p:nvSpPr>
          <p:cNvPr id="7" name="Zástupný symbol pro zápatí 6">
            <a:extLst>
              <a:ext uri="{FF2B5EF4-FFF2-40B4-BE49-F238E27FC236}">
                <a16:creationId xmlns:a16="http://schemas.microsoft.com/office/drawing/2014/main" id="{09C7D7C1-0CE8-3AC8-5114-A8D3637C41CA}"/>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9728540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0"/>
            <a:ext cx="8001000" cy="6858000"/>
          </a:xfrm>
          <a:prstGeom prst="rect">
            <a:avLst/>
          </a:prstGeom>
        </p:spPr>
      </p:pic>
      <p:sp>
        <p:nvSpPr>
          <p:cNvPr id="3" name="Zástupný symbol pro číslo snímku 2">
            <a:extLst>
              <a:ext uri="{FF2B5EF4-FFF2-40B4-BE49-F238E27FC236}">
                <a16:creationId xmlns:a16="http://schemas.microsoft.com/office/drawing/2014/main" id="{32F7C713-0272-2463-C98D-F13E679C81BD}"/>
              </a:ext>
            </a:extLst>
          </p:cNvPr>
          <p:cNvSpPr>
            <a:spLocks noGrp="1"/>
          </p:cNvSpPr>
          <p:nvPr>
            <p:ph type="sldNum" sz="quarter" idx="12"/>
          </p:nvPr>
        </p:nvSpPr>
        <p:spPr/>
        <p:txBody>
          <a:bodyPr/>
          <a:lstStyle/>
          <a:p>
            <a:fld id="{E32C4829-0E20-40A4-81C2-06447E714AD2}" type="slidenum">
              <a:rPr lang="cs-CZ" smtClean="0"/>
              <a:t>77</a:t>
            </a:fld>
            <a:endParaRPr lang="cs-CZ"/>
          </a:p>
        </p:txBody>
      </p:sp>
      <p:sp>
        <p:nvSpPr>
          <p:cNvPr id="4" name="Zástupný symbol pro datum 3">
            <a:extLst>
              <a:ext uri="{FF2B5EF4-FFF2-40B4-BE49-F238E27FC236}">
                <a16:creationId xmlns:a16="http://schemas.microsoft.com/office/drawing/2014/main" id="{C15A4405-0727-8A85-B4CE-11B5AC6D48DF}"/>
              </a:ext>
            </a:extLst>
          </p:cNvPr>
          <p:cNvSpPr>
            <a:spLocks noGrp="1"/>
          </p:cNvSpPr>
          <p:nvPr>
            <p:ph type="dt" sz="half" idx="10"/>
          </p:nvPr>
        </p:nvSpPr>
        <p:spPr/>
        <p:txBody>
          <a:bodyPr/>
          <a:lstStyle/>
          <a:p>
            <a:r>
              <a:rPr lang="cs-CZ"/>
              <a:t>27.11.2024</a:t>
            </a:r>
          </a:p>
        </p:txBody>
      </p:sp>
      <p:sp>
        <p:nvSpPr>
          <p:cNvPr id="5" name="Zástupný symbol pro zápatí 4">
            <a:extLst>
              <a:ext uri="{FF2B5EF4-FFF2-40B4-BE49-F238E27FC236}">
                <a16:creationId xmlns:a16="http://schemas.microsoft.com/office/drawing/2014/main" id="{57B6CC0E-11A8-7F59-4894-85B27636320D}"/>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20661114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238F201-75FE-7B8D-4632-1E5D3A5AB03F}"/>
              </a:ext>
            </a:extLst>
          </p:cNvPr>
          <p:cNvSpPr txBox="1"/>
          <p:nvPr/>
        </p:nvSpPr>
        <p:spPr>
          <a:xfrm>
            <a:off x="468351" y="1126271"/>
            <a:ext cx="8675649" cy="5632311"/>
          </a:xfrm>
          <a:prstGeom prst="rect">
            <a:avLst/>
          </a:prstGeom>
          <a:noFill/>
        </p:spPr>
        <p:txBody>
          <a:bodyPr wrap="square">
            <a:spAutoFit/>
          </a:bodyPr>
          <a:lstStyle/>
          <a:p>
            <a:pPr algn="l"/>
            <a:r>
              <a:rPr lang="en-US" sz="2000" b="0" i="0" u="none" strike="noStrike" baseline="0" dirty="0">
                <a:latin typeface="Arial" panose="020B0604020202020204" pitchFamily="34" charset="0"/>
                <a:cs typeface="Arial" panose="020B0604020202020204" pitchFamily="34" charset="0"/>
              </a:rPr>
              <a:t>Optical interference has played some essential roles in the understanding </a:t>
            </a:r>
            <a:r>
              <a:rPr lang="en-US" sz="2000" b="0" i="0" u="none" strike="noStrike" baseline="0" dirty="0" err="1">
                <a:latin typeface="Arial" panose="020B0604020202020204" pitchFamily="34" charset="0"/>
                <a:cs typeface="Arial" panose="020B0604020202020204" pitchFamily="34" charset="0"/>
              </a:rPr>
              <a:t>oflight</a:t>
            </a:r>
            <a:r>
              <a:rPr lang="en-US" sz="2000" b="0" i="0" u="none" strike="noStrike" baseline="0" dirty="0">
                <a:latin typeface="Arial" panose="020B0604020202020204" pitchFamily="34" charset="0"/>
                <a:cs typeface="Arial" panose="020B0604020202020204" pitchFamily="34" charset="0"/>
              </a:rPr>
              <a:t>. It has fascinated Dirac, the pioneer of the quantum theory of light,</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since the very beginning, as seen in his famous statement on photon interference:</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a:t>
            </a:r>
            <a:r>
              <a:rPr lang="en-US" sz="2000" b="0" i="1" u="none" strike="noStrike" baseline="0" dirty="0">
                <a:latin typeface="Arial" panose="020B0604020202020204" pitchFamily="34" charset="0"/>
                <a:cs typeface="Arial" panose="020B0604020202020204" pitchFamily="34" charset="0"/>
              </a:rPr>
              <a:t>Each photon ... interferes only with itself. Interference between different</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photons never occurs</a:t>
            </a:r>
            <a:r>
              <a:rPr lang="en-US" sz="2000" b="0" i="0" u="none" strike="noStrike" baseline="0" dirty="0">
                <a:latin typeface="Arial" panose="020B0604020202020204" pitchFamily="34" charset="0"/>
                <a:cs typeface="Arial" panose="020B0604020202020204" pitchFamily="34" charset="0"/>
              </a:rPr>
              <a:t>.” Feynman, who was one of the founders of quantum</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electrodynamics, wrote, in his well-known lecture series on physics, that the</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interference phenomenon “</a:t>
            </a:r>
            <a:r>
              <a:rPr lang="en-US" sz="2000" b="0" i="1" u="none" strike="noStrike" baseline="0" dirty="0">
                <a:latin typeface="Arial" panose="020B0604020202020204" pitchFamily="34" charset="0"/>
                <a:cs typeface="Arial" panose="020B0604020202020204" pitchFamily="34" charset="0"/>
              </a:rPr>
              <a:t>has in it the heart of quantum mechanics..., it contains</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the only mystery</a:t>
            </a:r>
            <a:r>
              <a:rPr lang="en-US" sz="2000" b="0" i="0" u="none" strike="noStrike" baseline="0" dirty="0">
                <a:latin typeface="Arial" panose="020B0604020202020204" pitchFamily="34" charset="0"/>
                <a:cs typeface="Arial" panose="020B0604020202020204" pitchFamily="34" charset="0"/>
              </a:rPr>
              <a:t>.” As we explore into the quantum regime in the 21</a:t>
            </a:r>
            <a:r>
              <a:rPr lang="en-US" sz="2000" b="0" i="0" u="none" strike="noStrike" baseline="30000" dirty="0">
                <a:latin typeface="Arial" panose="020B0604020202020204" pitchFamily="34" charset="0"/>
                <a:cs typeface="Arial" panose="020B0604020202020204" pitchFamily="34" charset="0"/>
              </a:rPr>
              <a:t>st</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century, we will find even more presence of quantum interference in our life.</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Most commonly-occurring interference phenomena are optical interference,</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in the form of some beautiful interference fringe patterns. These phenomena</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have been well-studied by the classical theory of coherence and documented in</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Born and Wolf’s classic book </a:t>
            </a:r>
            <a:r>
              <a:rPr lang="en-US" sz="2000" b="0" i="1" u="none" strike="noStrike" baseline="0" dirty="0">
                <a:latin typeface="Arial" panose="020B0604020202020204" pitchFamily="34" charset="0"/>
                <a:cs typeface="Arial" panose="020B0604020202020204" pitchFamily="34" charset="0"/>
              </a:rPr>
              <a:t>Principle of Optics</a:t>
            </a:r>
            <a:r>
              <a:rPr lang="en-US" sz="2000" b="0" i="0" u="none" strike="noStrike" baseline="0" dirty="0">
                <a:latin typeface="Arial" panose="020B0604020202020204" pitchFamily="34" charset="0"/>
                <a:cs typeface="Arial" panose="020B0604020202020204" pitchFamily="34" charset="0"/>
              </a:rPr>
              <a:t>. In terms of the language of</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photon, these phenomena can be categorized as the single-photon interference</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effect and described by the first part of Dirac’s statement given above. On</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the other hand, in the situation when more than one photon is involved,</a:t>
            </a:r>
            <a:r>
              <a:rPr lang="cs-CZ" sz="2000" b="0" i="0" u="none" strike="noStrike" baseline="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the second part of Dirac’s statement is not correct.</a:t>
            </a:r>
            <a:endParaRPr lang="cs-CZ" sz="2000" dirty="0">
              <a:latin typeface="Arial" panose="020B060402020202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A0CC9861-20AB-22A7-F25C-A203A7BE5D15}"/>
              </a:ext>
            </a:extLst>
          </p:cNvPr>
          <p:cNvSpPr txBox="1"/>
          <p:nvPr/>
        </p:nvSpPr>
        <p:spPr>
          <a:xfrm>
            <a:off x="621680" y="211089"/>
            <a:ext cx="7808641" cy="461665"/>
          </a:xfrm>
          <a:prstGeom prst="rect">
            <a:avLst/>
          </a:prstGeom>
          <a:noFill/>
        </p:spPr>
        <p:txBody>
          <a:bodyPr wrap="square">
            <a:spAutoFit/>
          </a:bodyPr>
          <a:lstStyle/>
          <a:p>
            <a:pPr algn="l"/>
            <a:r>
              <a:rPr lang="cs-CZ" sz="2400" b="0" i="0" u="none" strike="noStrike" baseline="0" dirty="0" err="1">
                <a:latin typeface="Arial" panose="020B0604020202020204" pitchFamily="34" charset="0"/>
                <a:cs typeface="Arial" panose="020B0604020202020204" pitchFamily="34" charset="0"/>
              </a:rPr>
              <a:t>Zhe-Yu</a:t>
            </a:r>
            <a:r>
              <a:rPr lang="cs-CZ" sz="2400" b="0" i="0" u="none" strike="noStrike" baseline="0" dirty="0">
                <a:latin typeface="Arial" panose="020B0604020202020204" pitchFamily="34" charset="0"/>
                <a:cs typeface="Arial" panose="020B0604020202020204" pitchFamily="34" charset="0"/>
              </a:rPr>
              <a:t> </a:t>
            </a:r>
            <a:r>
              <a:rPr lang="cs-CZ" sz="2400" b="0" i="0" u="none" strike="noStrike" baseline="0" dirty="0" err="1">
                <a:latin typeface="Arial" panose="020B0604020202020204" pitchFamily="34" charset="0"/>
                <a:cs typeface="Arial" panose="020B0604020202020204" pitchFamily="34" charset="0"/>
              </a:rPr>
              <a:t>Jeff</a:t>
            </a:r>
            <a:r>
              <a:rPr lang="cs-CZ" sz="2400" b="0" i="0" u="none" strike="noStrike" baseline="0" dirty="0">
                <a:latin typeface="Arial" panose="020B0604020202020204" pitchFamily="34" charset="0"/>
                <a:cs typeface="Arial" panose="020B0604020202020204" pitchFamily="34" charset="0"/>
              </a:rPr>
              <a:t> Ou: </a:t>
            </a:r>
            <a:r>
              <a:rPr lang="cs-CZ" sz="2400" b="1" i="0" u="none" strike="noStrike" baseline="0" dirty="0" err="1">
                <a:latin typeface="Arial" panose="020B0604020202020204" pitchFamily="34" charset="0"/>
                <a:cs typeface="Arial" panose="020B0604020202020204" pitchFamily="34" charset="0"/>
              </a:rPr>
              <a:t>Multi-Photon</a:t>
            </a:r>
            <a:r>
              <a:rPr lang="cs-CZ" sz="2400" b="1" i="0" u="none" strike="noStrike" baseline="0" dirty="0">
                <a:latin typeface="Arial" panose="020B0604020202020204" pitchFamily="34" charset="0"/>
                <a:cs typeface="Arial" panose="020B0604020202020204" pitchFamily="34" charset="0"/>
              </a:rPr>
              <a:t> </a:t>
            </a:r>
            <a:r>
              <a:rPr lang="cs-CZ" sz="2400" b="1" i="0" u="none" strike="noStrike" baseline="0" dirty="0" err="1">
                <a:latin typeface="Arial" panose="020B0604020202020204" pitchFamily="34" charset="0"/>
                <a:cs typeface="Arial" panose="020B0604020202020204" pitchFamily="34" charset="0"/>
              </a:rPr>
              <a:t>Quantum</a:t>
            </a:r>
            <a:r>
              <a:rPr lang="cs-CZ" sz="2400" b="1" dirty="0">
                <a:latin typeface="Arial" panose="020B0604020202020204" pitchFamily="34" charset="0"/>
                <a:cs typeface="Arial" panose="020B0604020202020204" pitchFamily="34" charset="0"/>
              </a:rPr>
              <a:t> </a:t>
            </a:r>
            <a:r>
              <a:rPr lang="cs-CZ" sz="2400" b="1" i="0" u="none" strike="noStrike" baseline="0" dirty="0">
                <a:latin typeface="Arial" panose="020B0604020202020204" pitchFamily="34" charset="0"/>
                <a:cs typeface="Arial" panose="020B0604020202020204" pitchFamily="34" charset="0"/>
              </a:rPr>
              <a:t>Interference</a:t>
            </a:r>
            <a:endParaRPr lang="cs-CZ" sz="2400" dirty="0">
              <a:latin typeface="Arial" panose="020B0604020202020204" pitchFamily="34" charset="0"/>
              <a:cs typeface="Arial" panose="020B0604020202020204" pitchFamily="34" charset="0"/>
            </a:endParaRPr>
          </a:p>
        </p:txBody>
      </p:sp>
      <p:sp>
        <p:nvSpPr>
          <p:cNvPr id="9" name="TextovéPole 8">
            <a:extLst>
              <a:ext uri="{FF2B5EF4-FFF2-40B4-BE49-F238E27FC236}">
                <a16:creationId xmlns:a16="http://schemas.microsoft.com/office/drawing/2014/main" id="{D2AEC174-D918-8043-2DF5-7E7B0BBE8033}"/>
              </a:ext>
            </a:extLst>
          </p:cNvPr>
          <p:cNvSpPr txBox="1"/>
          <p:nvPr/>
        </p:nvSpPr>
        <p:spPr>
          <a:xfrm>
            <a:off x="621680" y="714846"/>
            <a:ext cx="4588726" cy="369332"/>
          </a:xfrm>
          <a:prstGeom prst="rect">
            <a:avLst/>
          </a:prstGeom>
          <a:noFill/>
        </p:spPr>
        <p:txBody>
          <a:bodyPr wrap="square">
            <a:spAutoFit/>
          </a:bodyPr>
          <a:lstStyle/>
          <a:p>
            <a:r>
              <a:rPr lang="en-US" sz="1800" b="0" i="0" u="none" strike="noStrike" baseline="0" dirty="0">
                <a:latin typeface="Times New Roman" panose="02020603050405020304" pitchFamily="18" charset="0"/>
              </a:rPr>
              <a:t>2007 Springer </a:t>
            </a:r>
            <a:r>
              <a:rPr lang="en-US" sz="1800" b="0" i="0" u="none" strike="noStrike" baseline="0" dirty="0" err="1">
                <a:latin typeface="Times New Roman" panose="02020603050405020304" pitchFamily="18" charset="0"/>
              </a:rPr>
              <a:t>Science+Business</a:t>
            </a:r>
            <a:r>
              <a:rPr lang="en-US" sz="1800" b="0" i="0" u="none" strike="noStrike" baseline="0" dirty="0">
                <a:latin typeface="Times New Roman" panose="02020603050405020304" pitchFamily="18" charset="0"/>
              </a:rPr>
              <a:t> Media</a:t>
            </a:r>
            <a:endParaRPr lang="cs-CZ" dirty="0"/>
          </a:p>
        </p:txBody>
      </p:sp>
      <p:sp>
        <p:nvSpPr>
          <p:cNvPr id="2" name="Zástupný symbol pro číslo snímku 1">
            <a:extLst>
              <a:ext uri="{FF2B5EF4-FFF2-40B4-BE49-F238E27FC236}">
                <a16:creationId xmlns:a16="http://schemas.microsoft.com/office/drawing/2014/main" id="{6958319E-E874-8347-494C-CD6FF96ADB54}"/>
              </a:ext>
            </a:extLst>
          </p:cNvPr>
          <p:cNvSpPr>
            <a:spLocks noGrp="1"/>
          </p:cNvSpPr>
          <p:nvPr>
            <p:ph type="sldNum" sz="quarter" idx="12"/>
          </p:nvPr>
        </p:nvSpPr>
        <p:spPr/>
        <p:txBody>
          <a:bodyPr/>
          <a:lstStyle/>
          <a:p>
            <a:fld id="{E32C4829-0E20-40A4-81C2-06447E714AD2}" type="slidenum">
              <a:rPr lang="cs-CZ" smtClean="0"/>
              <a:t>78</a:t>
            </a:fld>
            <a:endParaRPr lang="cs-CZ"/>
          </a:p>
        </p:txBody>
      </p:sp>
      <p:sp>
        <p:nvSpPr>
          <p:cNvPr id="4" name="Zástupný symbol pro datum 3">
            <a:extLst>
              <a:ext uri="{FF2B5EF4-FFF2-40B4-BE49-F238E27FC236}">
                <a16:creationId xmlns:a16="http://schemas.microsoft.com/office/drawing/2014/main" id="{B2B2C637-5AAE-CFF3-7911-7825CA08AD13}"/>
              </a:ext>
            </a:extLst>
          </p:cNvPr>
          <p:cNvSpPr>
            <a:spLocks noGrp="1"/>
          </p:cNvSpPr>
          <p:nvPr>
            <p:ph type="dt" sz="half" idx="10"/>
          </p:nvPr>
        </p:nvSpPr>
        <p:spPr/>
        <p:txBody>
          <a:bodyPr/>
          <a:lstStyle/>
          <a:p>
            <a:r>
              <a:rPr lang="cs-CZ"/>
              <a:t>27.11.2024</a:t>
            </a:r>
          </a:p>
        </p:txBody>
      </p:sp>
      <p:sp>
        <p:nvSpPr>
          <p:cNvPr id="5" name="Zástupný symbol pro zápatí 4">
            <a:extLst>
              <a:ext uri="{FF2B5EF4-FFF2-40B4-BE49-F238E27FC236}">
                <a16:creationId xmlns:a16="http://schemas.microsoft.com/office/drawing/2014/main" id="{15CF9FA9-FDD7-7A41-0E11-02DDCA0187F3}"/>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5812272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9F1782B-2635-451E-1D29-8C0F60BDD4FC}"/>
              </a:ext>
            </a:extLst>
          </p:cNvPr>
          <p:cNvSpPr txBox="1"/>
          <p:nvPr/>
        </p:nvSpPr>
        <p:spPr>
          <a:xfrm>
            <a:off x="408109" y="219568"/>
            <a:ext cx="7382107" cy="769441"/>
          </a:xfrm>
          <a:prstGeom prst="rect">
            <a:avLst/>
          </a:prstGeom>
          <a:noFill/>
        </p:spPr>
        <p:txBody>
          <a:bodyPr wrap="square">
            <a:spAutoFit/>
          </a:bodyPr>
          <a:lstStyle/>
          <a:p>
            <a:pPr algn="l"/>
            <a:r>
              <a:rPr lang="pt-BR" sz="2400" b="1" i="0" u="none" strike="noStrike" baseline="0" dirty="0">
                <a:solidFill>
                  <a:srgbClr val="0033CC"/>
                </a:solidFill>
                <a:latin typeface="Arial" panose="020B0604020202020204" pitchFamily="34" charset="0"/>
                <a:cs typeface="Arial" panose="020B0604020202020204" pitchFamily="34" charset="0"/>
              </a:rPr>
              <a:t>L</a:t>
            </a:r>
            <a:r>
              <a:rPr lang="cs-CZ" sz="2400" b="1" i="0" u="none" strike="noStrike" baseline="0" dirty="0" err="1">
                <a:solidFill>
                  <a:srgbClr val="0033CC"/>
                </a:solidFill>
                <a:latin typeface="Arial" panose="020B0604020202020204" pitchFamily="34" charset="0"/>
                <a:cs typeface="Arial" panose="020B0604020202020204" pitchFamily="34" charset="0"/>
              </a:rPr>
              <a:t>ouis</a:t>
            </a:r>
            <a:r>
              <a:rPr lang="cs-CZ" sz="2400" b="1" i="0" u="none" strike="noStrike" baseline="0" dirty="0">
                <a:solidFill>
                  <a:srgbClr val="0033CC"/>
                </a:solidFill>
                <a:latin typeface="Arial" panose="020B0604020202020204" pitchFamily="34" charset="0"/>
                <a:cs typeface="Arial" panose="020B0604020202020204" pitchFamily="34" charset="0"/>
              </a:rPr>
              <a:t> de </a:t>
            </a:r>
            <a:r>
              <a:rPr lang="cs-CZ" sz="2400" b="1" i="0" u="none" strike="noStrike" baseline="0" dirty="0" err="1">
                <a:solidFill>
                  <a:srgbClr val="0033CC"/>
                </a:solidFill>
                <a:latin typeface="Arial" panose="020B0604020202020204" pitchFamily="34" charset="0"/>
                <a:cs typeface="Arial" panose="020B0604020202020204" pitchFamily="34" charset="0"/>
              </a:rPr>
              <a:t>Broglie</a:t>
            </a:r>
            <a:r>
              <a:rPr lang="cs-CZ" sz="2400" b="1" i="0" u="none" strike="noStrike" baseline="0" dirty="0">
                <a:solidFill>
                  <a:srgbClr val="0033CC"/>
                </a:solidFill>
                <a:latin typeface="Arial" panose="020B0604020202020204" pitchFamily="34" charset="0"/>
                <a:cs typeface="Arial" panose="020B0604020202020204" pitchFamily="34" charset="0"/>
              </a:rPr>
              <a:t>: </a:t>
            </a:r>
            <a:r>
              <a:rPr lang="en-US" sz="2400" b="1" i="0" u="none" strike="noStrike" baseline="0" dirty="0">
                <a:solidFill>
                  <a:srgbClr val="0033CC"/>
                </a:solidFill>
                <a:latin typeface="Arial" panose="020B0604020202020204" pitchFamily="34" charset="0"/>
                <a:cs typeface="Arial" panose="020B0604020202020204" pitchFamily="34" charset="0"/>
              </a:rPr>
              <a:t>The wave nature of the electron</a:t>
            </a:r>
          </a:p>
          <a:p>
            <a:pPr algn="l"/>
            <a:r>
              <a:rPr lang="en-US" sz="2000" b="0" i="1" u="none" strike="noStrike" baseline="0" dirty="0">
                <a:solidFill>
                  <a:srgbClr val="0033CC"/>
                </a:solidFill>
                <a:latin typeface="Arial" panose="020B0604020202020204" pitchFamily="34" charset="0"/>
                <a:cs typeface="Arial" panose="020B0604020202020204" pitchFamily="34" charset="0"/>
              </a:rPr>
              <a:t>Nobel Lecture, December 12, 1929</a:t>
            </a:r>
            <a:endParaRPr lang="cs-CZ" sz="2000" dirty="0">
              <a:solidFill>
                <a:srgbClr val="0033CC"/>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33C08160-4484-83A8-7CC6-9B34FE5A4D48}"/>
              </a:ext>
            </a:extLst>
          </p:cNvPr>
          <p:cNvSpPr txBox="1"/>
          <p:nvPr/>
        </p:nvSpPr>
        <p:spPr>
          <a:xfrm>
            <a:off x="408109" y="1194315"/>
            <a:ext cx="8474927" cy="3785652"/>
          </a:xfrm>
          <a:prstGeom prst="rect">
            <a:avLst/>
          </a:prstGeom>
          <a:noFill/>
        </p:spPr>
        <p:txBody>
          <a:bodyPr wrap="square">
            <a:spAutoFit/>
          </a:bodyPr>
          <a:lstStyle/>
          <a:p>
            <a:pPr algn="l"/>
            <a:r>
              <a:rPr lang="en-US" sz="2000" b="0" i="1" u="none" strike="noStrike" baseline="0" dirty="0">
                <a:latin typeface="Arial" panose="020B0604020202020204" pitchFamily="34" charset="0"/>
                <a:cs typeface="Arial" panose="020B0604020202020204" pitchFamily="34" charset="0"/>
              </a:rPr>
              <a:t>I thus arrived at the following overall concept which guided my studies:</a:t>
            </a:r>
          </a:p>
          <a:p>
            <a:pPr algn="l"/>
            <a:r>
              <a:rPr lang="en-US" sz="2000" b="0" i="1" u="none" strike="noStrike" baseline="0" dirty="0">
                <a:latin typeface="Arial" panose="020B0604020202020204" pitchFamily="34" charset="0"/>
                <a:cs typeface="Arial" panose="020B0604020202020204" pitchFamily="34" charset="0"/>
              </a:rPr>
              <a:t>for both matter and radiations, light in particular</a:t>
            </a:r>
            <a:r>
              <a:rPr lang="en-US" sz="2000" b="1" i="1" u="none" strike="noStrike" baseline="0" dirty="0">
                <a:solidFill>
                  <a:srgbClr val="FF0000"/>
                </a:solidFill>
                <a:latin typeface="Arial" panose="020B0604020202020204" pitchFamily="34" charset="0"/>
                <a:cs typeface="Arial" panose="020B0604020202020204" pitchFamily="34" charset="0"/>
              </a:rPr>
              <a:t>, it is necessary to introduce</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the corpuscle concept and the wave concept at the same time</a:t>
            </a:r>
            <a:r>
              <a:rPr lang="en-US" sz="2000" b="0" i="1" u="none" strike="noStrike" baseline="0" dirty="0">
                <a:latin typeface="Arial" panose="020B0604020202020204" pitchFamily="34" charset="0"/>
                <a:cs typeface="Arial" panose="020B0604020202020204" pitchFamily="34" charset="0"/>
              </a:rPr>
              <a:t>. In other words</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the existence of corpuscles accompanied by waves has to be assumed in all</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cases. </a:t>
            </a:r>
            <a:endParaRPr lang="cs-CZ" sz="2000" b="0" i="1" u="none" strike="noStrike" baseline="0" dirty="0">
              <a:latin typeface="Arial" panose="020B0604020202020204" pitchFamily="34" charset="0"/>
              <a:cs typeface="Arial" panose="020B0604020202020204" pitchFamily="34" charset="0"/>
            </a:endParaRPr>
          </a:p>
          <a:p>
            <a:pPr algn="l"/>
            <a:endParaRPr lang="cs-CZ" sz="2000" i="1" dirty="0">
              <a:latin typeface="Arial" panose="020B0604020202020204" pitchFamily="34" charset="0"/>
              <a:cs typeface="Arial" panose="020B0604020202020204" pitchFamily="34" charset="0"/>
            </a:endParaRPr>
          </a:p>
          <a:p>
            <a:pPr algn="l"/>
            <a:r>
              <a:rPr lang="en-US" sz="2000" b="0" i="1" u="none" strike="noStrike" baseline="0" dirty="0">
                <a:latin typeface="Arial" panose="020B0604020202020204" pitchFamily="34" charset="0"/>
                <a:cs typeface="Arial" panose="020B0604020202020204" pitchFamily="34" charset="0"/>
              </a:rPr>
              <a:t>However, since </a:t>
            </a:r>
            <a:r>
              <a:rPr lang="en-US" sz="2000" b="1" i="1" u="none" strike="noStrike" baseline="0" dirty="0">
                <a:solidFill>
                  <a:srgbClr val="FF0000"/>
                </a:solidFill>
                <a:latin typeface="Arial" panose="020B0604020202020204" pitchFamily="34" charset="0"/>
                <a:cs typeface="Arial" panose="020B0604020202020204" pitchFamily="34" charset="0"/>
              </a:rPr>
              <a:t>corpuscles and waves cannot</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be independent because,</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according to Bohr’s expression, they constitute two complementary forces</a:t>
            </a:r>
            <a:r>
              <a:rPr lang="cs-CZ" sz="2000" b="1" i="1" u="none" strike="noStrike" baseline="0" dirty="0">
                <a:solidFill>
                  <a:srgbClr val="FF0000"/>
                </a:solidFill>
                <a:latin typeface="Arial" panose="020B0604020202020204" pitchFamily="34" charset="0"/>
                <a:cs typeface="Arial" panose="020B0604020202020204" pitchFamily="34" charset="0"/>
              </a:rPr>
              <a:t> </a:t>
            </a:r>
            <a:r>
              <a:rPr lang="en-US" sz="2000" b="1" i="1" u="none" strike="noStrike" baseline="0" dirty="0">
                <a:solidFill>
                  <a:srgbClr val="FF0000"/>
                </a:solidFill>
                <a:latin typeface="Arial" panose="020B0604020202020204" pitchFamily="34" charset="0"/>
                <a:cs typeface="Arial" panose="020B0604020202020204" pitchFamily="34" charset="0"/>
              </a:rPr>
              <a:t>of reality, </a:t>
            </a:r>
            <a:r>
              <a:rPr lang="en-US" sz="2000" b="0" i="1" u="none" strike="noStrike" baseline="0" dirty="0">
                <a:latin typeface="Arial" panose="020B0604020202020204" pitchFamily="34" charset="0"/>
                <a:cs typeface="Arial" panose="020B0604020202020204" pitchFamily="34" charset="0"/>
              </a:rPr>
              <a:t>it must be possible to establish a certain parallelism between the</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motion of a corpuscle and the propagation of the associated wave. The first</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objective to achieve had, therefore, to be to establish this correspondence.</a:t>
            </a:r>
            <a:endParaRPr lang="cs-CZ" sz="2000" b="0" i="1" u="none" strike="noStrike" baseline="0" dirty="0">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C75E0DA9-8577-729E-247E-2C3775948A29}"/>
              </a:ext>
            </a:extLst>
          </p:cNvPr>
          <p:cNvSpPr>
            <a:spLocks noGrp="1"/>
          </p:cNvSpPr>
          <p:nvPr>
            <p:ph type="sldNum" sz="quarter" idx="12"/>
          </p:nvPr>
        </p:nvSpPr>
        <p:spPr/>
        <p:txBody>
          <a:bodyPr/>
          <a:lstStyle/>
          <a:p>
            <a:fld id="{E32C4829-0E20-40A4-81C2-06447E714AD2}" type="slidenum">
              <a:rPr lang="cs-CZ" smtClean="0"/>
              <a:t>79</a:t>
            </a:fld>
            <a:endParaRPr lang="cs-CZ"/>
          </a:p>
        </p:txBody>
      </p:sp>
      <p:sp>
        <p:nvSpPr>
          <p:cNvPr id="5" name="Zástupný symbol pro datum 4">
            <a:extLst>
              <a:ext uri="{FF2B5EF4-FFF2-40B4-BE49-F238E27FC236}">
                <a16:creationId xmlns:a16="http://schemas.microsoft.com/office/drawing/2014/main" id="{CAAF5E31-D3CF-9D21-4D87-B9AF03EA1277}"/>
              </a:ext>
            </a:extLst>
          </p:cNvPr>
          <p:cNvSpPr>
            <a:spLocks noGrp="1"/>
          </p:cNvSpPr>
          <p:nvPr>
            <p:ph type="dt" sz="half" idx="10"/>
          </p:nvPr>
        </p:nvSpPr>
        <p:spPr/>
        <p:txBody>
          <a:bodyPr/>
          <a:lstStyle/>
          <a:p>
            <a:r>
              <a:rPr lang="cs-CZ"/>
              <a:t>27.11.2024</a:t>
            </a:r>
          </a:p>
        </p:txBody>
      </p:sp>
      <p:sp>
        <p:nvSpPr>
          <p:cNvPr id="6" name="Zástupný symbol pro zápatí 5">
            <a:extLst>
              <a:ext uri="{FF2B5EF4-FFF2-40B4-BE49-F238E27FC236}">
                <a16:creationId xmlns:a16="http://schemas.microsoft.com/office/drawing/2014/main" id="{66956CF8-0FEA-249A-8541-0F788685E31F}"/>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534270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9">
            <a:extLst>
              <a:ext uri="{FF2B5EF4-FFF2-40B4-BE49-F238E27FC236}">
                <a16:creationId xmlns:a16="http://schemas.microsoft.com/office/drawing/2014/main" id="{18329D32-CEAC-0075-ECAE-E4E470D1876A}"/>
              </a:ext>
            </a:extLst>
          </p:cNvPr>
          <p:cNvGrpSpPr>
            <a:grpSpLocks/>
          </p:cNvGrpSpPr>
          <p:nvPr/>
        </p:nvGrpSpPr>
        <p:grpSpPr bwMode="auto">
          <a:xfrm>
            <a:off x="-66906" y="134145"/>
            <a:ext cx="9266246" cy="6532561"/>
            <a:chOff x="-46" y="168"/>
            <a:chExt cx="5837" cy="4115"/>
          </a:xfrm>
        </p:grpSpPr>
        <p:grpSp>
          <p:nvGrpSpPr>
            <p:cNvPr id="17411" name="Group 5">
              <a:extLst>
                <a:ext uri="{FF2B5EF4-FFF2-40B4-BE49-F238E27FC236}">
                  <a16:creationId xmlns:a16="http://schemas.microsoft.com/office/drawing/2014/main" id="{C2B4C1CB-6199-2405-E72E-3928EA0D92B1}"/>
                </a:ext>
              </a:extLst>
            </p:cNvPr>
            <p:cNvGrpSpPr>
              <a:grpSpLocks/>
            </p:cNvGrpSpPr>
            <p:nvPr/>
          </p:nvGrpSpPr>
          <p:grpSpPr bwMode="auto">
            <a:xfrm>
              <a:off x="-46" y="168"/>
              <a:ext cx="5837" cy="4081"/>
              <a:chOff x="1062" y="1704"/>
              <a:chExt cx="10160" cy="7031"/>
            </a:xfrm>
          </p:grpSpPr>
          <p:pic>
            <p:nvPicPr>
              <p:cNvPr id="17413" name="Picture 6">
                <a:extLst>
                  <a:ext uri="{FF2B5EF4-FFF2-40B4-BE49-F238E27FC236}">
                    <a16:creationId xmlns:a16="http://schemas.microsoft.com/office/drawing/2014/main" id="{DC085996-0F91-998F-80FD-3575FE04D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 y="1825"/>
                <a:ext cx="3775" cy="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a:extLst>
                  <a:ext uri="{FF2B5EF4-FFF2-40B4-BE49-F238E27FC236}">
                    <a16:creationId xmlns:a16="http://schemas.microsoft.com/office/drawing/2014/main" id="{0ADBB902-F7BE-6061-9A0A-43E7B18378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7" y="1704"/>
                <a:ext cx="6385" cy="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2" name="Text Box 8">
              <a:extLst>
                <a:ext uri="{FF2B5EF4-FFF2-40B4-BE49-F238E27FC236}">
                  <a16:creationId xmlns:a16="http://schemas.microsoft.com/office/drawing/2014/main" id="{4C3C7E4D-FD7D-08D4-14A5-80DA0A5F1C25}"/>
                </a:ext>
              </a:extLst>
            </p:cNvPr>
            <p:cNvSpPr txBox="1">
              <a:spLocks noChangeArrowheads="1"/>
            </p:cNvSpPr>
            <p:nvPr/>
          </p:nvSpPr>
          <p:spPr bwMode="auto">
            <a:xfrm>
              <a:off x="1968" y="3664"/>
              <a:ext cx="3823" cy="6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u="sng" dirty="0" err="1">
                  <a:cs typeface="Arial" panose="020B0604020202020204" pitchFamily="34" charset="0"/>
                </a:rPr>
                <a:t>Above</a:t>
              </a:r>
              <a:r>
                <a:rPr lang="cs-CZ" altLang="cs-CZ" sz="1800" dirty="0">
                  <a:cs typeface="Arial" panose="020B0604020202020204" pitchFamily="34" charset="0"/>
                </a:rPr>
                <a:t>: F. </a:t>
              </a:r>
              <a:r>
                <a:rPr lang="cs-CZ" altLang="cs-CZ" sz="1800" dirty="0" err="1">
                  <a:cs typeface="Arial" panose="020B0604020202020204" pitchFamily="34" charset="0"/>
                </a:rPr>
                <a:t>Kurlbaum</a:t>
              </a:r>
              <a:r>
                <a:rPr lang="cs-CZ" altLang="cs-CZ" sz="1800" dirty="0">
                  <a:cs typeface="Arial" panose="020B0604020202020204" pitchFamily="34" charset="0"/>
                </a:rPr>
                <a:t>, H. </a:t>
              </a:r>
              <a:r>
                <a:rPr lang="cs-CZ" altLang="cs-CZ" sz="1800" dirty="0" err="1">
                  <a:cs typeface="Arial" panose="020B0604020202020204" pitchFamily="34" charset="0"/>
                </a:rPr>
                <a:t>Rubens</a:t>
              </a:r>
              <a:r>
                <a:rPr lang="cs-CZ" altLang="cs-CZ" sz="1800" dirty="0">
                  <a:cs typeface="Arial" panose="020B0604020202020204" pitchFamily="34" charset="0"/>
                </a:rPr>
                <a:t>: </a:t>
              </a:r>
              <a:r>
                <a:rPr lang="de-DE" sz="1800" b="0" i="1" u="none" strike="noStrike" baseline="0" dirty="0">
                  <a:cs typeface="Arial" panose="020B0604020202020204" pitchFamily="34" charset="0"/>
                </a:rPr>
                <a:t>Sitzungsberichte der Akad. Wiss. Berlin, </a:t>
              </a:r>
              <a:r>
                <a:rPr lang="de-DE" sz="1800" b="0" i="1" u="none" strike="noStrike" baseline="0" dirty="0" err="1">
                  <a:cs typeface="Arial" panose="020B0604020202020204" pitchFamily="34" charset="0"/>
                </a:rPr>
                <a:t>Oct</a:t>
              </a:r>
              <a:r>
                <a:rPr lang="de-DE" sz="1800" b="0" i="1" u="none" strike="noStrike" baseline="0" dirty="0">
                  <a:cs typeface="Arial" panose="020B0604020202020204" pitchFamily="34" charset="0"/>
                </a:rPr>
                <a:t>. 25, 1900</a:t>
              </a:r>
              <a:r>
                <a:rPr lang="cs-CZ" altLang="cs-CZ" sz="1800" dirty="0">
                  <a:cs typeface="Arial" panose="020B0604020202020204" pitchFamily="34" charset="0"/>
                </a:rPr>
                <a:t> </a:t>
              </a:r>
              <a:r>
                <a:rPr lang="cs-CZ" altLang="cs-CZ" sz="1800" dirty="0" err="1">
                  <a:cs typeface="Arial" panose="020B0604020202020204" pitchFamily="34" charset="0"/>
                </a:rPr>
                <a:t>for</a:t>
              </a:r>
              <a:r>
                <a:rPr lang="cs-CZ" altLang="cs-CZ" sz="1800" dirty="0">
                  <a:cs typeface="Arial" panose="020B0604020202020204" pitchFamily="34" charset="0"/>
                </a:rPr>
                <a:t> </a:t>
              </a:r>
              <a:r>
                <a:rPr lang="cs-CZ" altLang="cs-CZ" sz="1800" dirty="0" err="1">
                  <a:cs typeface="Arial" panose="020B0604020202020204" pitchFamily="34" charset="0"/>
                </a:rPr>
                <a:t>wavelengths</a:t>
              </a:r>
              <a:r>
                <a:rPr lang="cs-CZ" altLang="cs-CZ" sz="1800" dirty="0">
                  <a:cs typeface="Arial" panose="020B0604020202020204" pitchFamily="34" charset="0"/>
                </a:rPr>
                <a:t> 20-30 </a:t>
              </a:r>
              <a:r>
                <a:rPr lang="cs-CZ" altLang="cs-CZ" sz="1800" dirty="0" err="1">
                  <a:cs typeface="Arial" panose="020B0604020202020204" pitchFamily="34" charset="0"/>
                </a:rPr>
                <a:t>μm</a:t>
              </a:r>
              <a:r>
                <a:rPr lang="cs-CZ" altLang="cs-CZ" sz="1800" dirty="0">
                  <a:cs typeface="Arial" panose="020B0604020202020204" pitchFamily="34" charset="0"/>
                </a:rPr>
                <a:t> </a:t>
              </a:r>
              <a:r>
                <a:rPr lang="cs-CZ" altLang="cs-CZ" sz="1800" dirty="0" err="1">
                  <a:cs typeface="Arial" panose="020B0604020202020204" pitchFamily="34" charset="0"/>
                </a:rPr>
                <a:t>confirming</a:t>
              </a:r>
              <a:r>
                <a:rPr lang="cs-CZ" altLang="cs-CZ" sz="1800" dirty="0">
                  <a:cs typeface="Arial" panose="020B0604020202020204" pitchFamily="34" charset="0"/>
                </a:rPr>
                <a:t> </a:t>
              </a:r>
              <a:r>
                <a:rPr lang="cs-CZ" altLang="cs-CZ" sz="1800" dirty="0" err="1">
                  <a:cs typeface="Arial" panose="020B0604020202020204" pitchFamily="34" charset="0"/>
                </a:rPr>
                <a:t>the</a:t>
              </a:r>
              <a:r>
                <a:rPr lang="cs-CZ" altLang="cs-CZ" sz="1800" dirty="0">
                  <a:cs typeface="Arial" panose="020B0604020202020204" pitchFamily="34" charset="0"/>
                </a:rPr>
                <a:t> </a:t>
              </a:r>
              <a:r>
                <a:rPr lang="cs-CZ" altLang="cs-CZ" sz="1800" dirty="0" err="1">
                  <a:cs typeface="Arial" panose="020B0604020202020204" pitchFamily="34" charset="0"/>
                </a:rPr>
                <a:t>deviation</a:t>
              </a:r>
              <a:r>
                <a:rPr lang="cs-CZ" altLang="cs-CZ" sz="1800" dirty="0">
                  <a:cs typeface="Arial" panose="020B0604020202020204" pitchFamily="34" charset="0"/>
                </a:rPr>
                <a:t> </a:t>
              </a:r>
              <a:r>
                <a:rPr lang="cs-CZ" altLang="cs-CZ" sz="1800" dirty="0" err="1">
                  <a:cs typeface="Arial" panose="020B0604020202020204" pitchFamily="34" charset="0"/>
                </a:rPr>
                <a:t>from</a:t>
              </a:r>
              <a:r>
                <a:rPr lang="cs-CZ" altLang="cs-CZ" sz="1800" dirty="0">
                  <a:cs typeface="Arial" panose="020B0604020202020204" pitchFamily="34" charset="0"/>
                </a:rPr>
                <a:t> </a:t>
              </a:r>
              <a:r>
                <a:rPr lang="cs-CZ" altLang="cs-CZ" sz="1800" dirty="0" err="1">
                  <a:cs typeface="Arial" panose="020B0604020202020204" pitchFamily="34" charset="0"/>
                </a:rPr>
                <a:t>Wien</a:t>
              </a:r>
              <a:r>
                <a:rPr lang="cs-CZ" altLang="cs-CZ" sz="1800" dirty="0">
                  <a:cs typeface="Arial" panose="020B0604020202020204" pitchFamily="34" charset="0"/>
                </a:rPr>
                <a:t> </a:t>
              </a:r>
              <a:r>
                <a:rPr lang="cs-CZ" altLang="cs-CZ" sz="1800" dirty="0" err="1">
                  <a:cs typeface="Arial" panose="020B0604020202020204" pitchFamily="34" charset="0"/>
                </a:rPr>
                <a:t>formula</a:t>
              </a:r>
              <a:r>
                <a:rPr lang="cs-CZ" altLang="cs-CZ" sz="1800" dirty="0">
                  <a:cs typeface="Arial" panose="020B0604020202020204" pitchFamily="34" charset="0"/>
                </a:rPr>
                <a:t>.</a:t>
              </a:r>
            </a:p>
          </p:txBody>
        </p:sp>
      </p:grpSp>
      <p:sp>
        <p:nvSpPr>
          <p:cNvPr id="2" name="TextovéPole 1">
            <a:extLst>
              <a:ext uri="{FF2B5EF4-FFF2-40B4-BE49-F238E27FC236}">
                <a16:creationId xmlns:a16="http://schemas.microsoft.com/office/drawing/2014/main" id="{FCCC97AD-1A41-0105-99AB-BA0F26D958FF}"/>
              </a:ext>
            </a:extLst>
          </p:cNvPr>
          <p:cNvSpPr txBox="1"/>
          <p:nvPr/>
        </p:nvSpPr>
        <p:spPr>
          <a:xfrm>
            <a:off x="1167188" y="167210"/>
            <a:ext cx="2213235" cy="923330"/>
          </a:xfrm>
          <a:prstGeom prst="rect">
            <a:avLst/>
          </a:prstGeom>
          <a:noFill/>
        </p:spPr>
        <p:txBody>
          <a:bodyPr wrap="none" rtlCol="0">
            <a:spAutoFit/>
          </a:bodyPr>
          <a:lstStyle/>
          <a:p>
            <a:r>
              <a:rPr lang="cs-CZ" dirty="0" err="1"/>
              <a:t>The</a:t>
            </a:r>
            <a:r>
              <a:rPr lang="cs-CZ" dirty="0"/>
              <a:t> </a:t>
            </a:r>
            <a:r>
              <a:rPr lang="cs-CZ" dirty="0" err="1"/>
              <a:t>first</a:t>
            </a:r>
            <a:r>
              <a:rPr lang="cs-CZ" dirty="0"/>
              <a:t> </a:t>
            </a:r>
            <a:r>
              <a:rPr lang="cs-CZ" dirty="0" err="1"/>
              <a:t>signals</a:t>
            </a:r>
            <a:r>
              <a:rPr lang="cs-CZ" dirty="0"/>
              <a:t> </a:t>
            </a:r>
            <a:r>
              <a:rPr lang="cs-CZ" dirty="0" err="1"/>
              <a:t>that</a:t>
            </a:r>
            <a:r>
              <a:rPr lang="cs-CZ" dirty="0"/>
              <a:t> </a:t>
            </a:r>
          </a:p>
          <a:p>
            <a:r>
              <a:rPr lang="cs-CZ" dirty="0" err="1"/>
              <a:t>someting</a:t>
            </a:r>
            <a:r>
              <a:rPr lang="cs-CZ" dirty="0"/>
              <a:t> </a:t>
            </a:r>
            <a:r>
              <a:rPr lang="cs-CZ" dirty="0" err="1"/>
              <a:t>is</a:t>
            </a:r>
            <a:r>
              <a:rPr lang="cs-CZ" dirty="0"/>
              <a:t> </a:t>
            </a:r>
            <a:r>
              <a:rPr lang="cs-CZ" dirty="0" err="1"/>
              <a:t>wrong</a:t>
            </a:r>
            <a:r>
              <a:rPr lang="cs-CZ" dirty="0"/>
              <a:t> </a:t>
            </a:r>
          </a:p>
          <a:p>
            <a:r>
              <a:rPr lang="cs-CZ" dirty="0" err="1"/>
              <a:t>with</a:t>
            </a:r>
            <a:r>
              <a:rPr lang="cs-CZ" dirty="0"/>
              <a:t> </a:t>
            </a:r>
            <a:r>
              <a:rPr lang="cs-CZ" dirty="0" err="1"/>
              <a:t>Wien</a:t>
            </a:r>
            <a:r>
              <a:rPr lang="cs-CZ" dirty="0"/>
              <a:t> </a:t>
            </a:r>
            <a:r>
              <a:rPr lang="cs-CZ" dirty="0" err="1"/>
              <a:t>forrmula</a:t>
            </a:r>
            <a:endParaRPr lang="cs-CZ" dirty="0"/>
          </a:p>
        </p:txBody>
      </p:sp>
      <p:sp>
        <p:nvSpPr>
          <p:cNvPr id="3" name="TextovéPole 2">
            <a:extLst>
              <a:ext uri="{FF2B5EF4-FFF2-40B4-BE49-F238E27FC236}">
                <a16:creationId xmlns:a16="http://schemas.microsoft.com/office/drawing/2014/main" id="{07970215-843A-2E31-3FBF-C1BDD0EB31D5}"/>
              </a:ext>
            </a:extLst>
          </p:cNvPr>
          <p:cNvSpPr txBox="1"/>
          <p:nvPr/>
        </p:nvSpPr>
        <p:spPr>
          <a:xfrm>
            <a:off x="3016085" y="4815463"/>
            <a:ext cx="6417388" cy="923330"/>
          </a:xfrm>
          <a:prstGeom prst="rect">
            <a:avLst/>
          </a:prstGeom>
          <a:noFill/>
        </p:spPr>
        <p:txBody>
          <a:bodyPr wrap="square">
            <a:spAutoFit/>
          </a:bodyPr>
          <a:lstStyle/>
          <a:p>
            <a:pPr algn="l"/>
            <a:r>
              <a:rPr lang="cs-CZ" sz="1800" b="1" i="0" u="sng" strike="noStrike" baseline="0" dirty="0" err="1">
                <a:solidFill>
                  <a:srgbClr val="292526"/>
                </a:solidFill>
                <a:latin typeface="Arial" panose="020B0604020202020204" pitchFamily="34" charset="0"/>
                <a:cs typeface="Arial" panose="020B0604020202020204" pitchFamily="34" charset="0"/>
              </a:rPr>
              <a:t>Left</a:t>
            </a:r>
            <a:r>
              <a:rPr lang="cs-CZ" dirty="0">
                <a:solidFill>
                  <a:srgbClr val="292526"/>
                </a:solidFill>
                <a:latin typeface="Arial" panose="020B0604020202020204" pitchFamily="34" charset="0"/>
                <a:cs typeface="Arial" panose="020B0604020202020204" pitchFamily="34" charset="0"/>
              </a:rPr>
              <a:t>: </a:t>
            </a:r>
            <a:r>
              <a:rPr lang="en-US" sz="1800" b="0" i="0" u="none" strike="noStrike" baseline="0" dirty="0">
                <a:solidFill>
                  <a:srgbClr val="292526"/>
                </a:solidFill>
                <a:latin typeface="Arial" panose="020B0604020202020204" pitchFamily="34" charset="0"/>
                <a:cs typeface="Arial" panose="020B0604020202020204" pitchFamily="34" charset="0"/>
              </a:rPr>
              <a:t>O. </a:t>
            </a:r>
            <a:r>
              <a:rPr lang="en-US" sz="1800" b="0" i="0" u="none" strike="noStrike" baseline="0" dirty="0" err="1">
                <a:solidFill>
                  <a:srgbClr val="292526"/>
                </a:solidFill>
                <a:latin typeface="Arial" panose="020B0604020202020204" pitchFamily="34" charset="0"/>
                <a:cs typeface="Arial" panose="020B0604020202020204" pitchFamily="34" charset="0"/>
              </a:rPr>
              <a:t>Lummer</a:t>
            </a:r>
            <a:r>
              <a:rPr lang="en-US" sz="1800" b="0" i="0" u="none" strike="noStrike" baseline="0" dirty="0">
                <a:solidFill>
                  <a:srgbClr val="292526"/>
                </a:solidFill>
                <a:latin typeface="Arial" panose="020B0604020202020204" pitchFamily="34" charset="0"/>
                <a:cs typeface="Arial" panose="020B0604020202020204" pitchFamily="34" charset="0"/>
              </a:rPr>
              <a:t> and E.</a:t>
            </a:r>
            <a:r>
              <a:rPr lang="cs-CZ" sz="1800" b="0" i="0" u="none" strike="noStrike" baseline="0" dirty="0">
                <a:solidFill>
                  <a:srgbClr val="292526"/>
                </a:solidFill>
                <a:latin typeface="Arial" panose="020B0604020202020204" pitchFamily="34" charset="0"/>
                <a:cs typeface="Arial" panose="020B0604020202020204" pitchFamily="34" charset="0"/>
              </a:rPr>
              <a:t> </a:t>
            </a:r>
            <a:r>
              <a:rPr lang="de-DE" sz="1800" b="0" i="0" u="none" strike="noStrike" baseline="0" dirty="0">
                <a:solidFill>
                  <a:srgbClr val="292526"/>
                </a:solidFill>
                <a:latin typeface="Arial" panose="020B0604020202020204" pitchFamily="34" charset="0"/>
                <a:cs typeface="Arial" panose="020B0604020202020204" pitchFamily="34" charset="0"/>
              </a:rPr>
              <a:t>Pringsheim, </a:t>
            </a:r>
            <a:r>
              <a:rPr lang="de-DE" sz="1800" b="0" i="1" u="none" strike="noStrike" baseline="0" dirty="0">
                <a:solidFill>
                  <a:srgbClr val="292526"/>
                </a:solidFill>
                <a:latin typeface="Arial" panose="020B0604020202020204" pitchFamily="34" charset="0"/>
                <a:cs typeface="Arial" panose="020B0604020202020204" pitchFamily="34" charset="0"/>
              </a:rPr>
              <a:t>Verhandlungen der Deutschen </a:t>
            </a:r>
            <a:r>
              <a:rPr lang="de-DE" sz="1800" b="0" i="1" u="none" strike="noStrike" baseline="0" dirty="0" err="1">
                <a:solidFill>
                  <a:srgbClr val="292526"/>
                </a:solidFill>
                <a:latin typeface="Arial" panose="020B0604020202020204" pitchFamily="34" charset="0"/>
                <a:cs typeface="Arial" panose="020B0604020202020204" pitchFamily="34" charset="0"/>
              </a:rPr>
              <a:t>PhysikalischenGesellschaft</a:t>
            </a:r>
            <a:r>
              <a:rPr lang="de-DE" sz="1800" b="0" i="1" u="none" strike="noStrike" baseline="0" dirty="0">
                <a:solidFill>
                  <a:srgbClr val="292526"/>
                </a:solidFill>
                <a:latin typeface="Arial" panose="020B0604020202020204" pitchFamily="34" charset="0"/>
                <a:cs typeface="Arial" panose="020B0604020202020204" pitchFamily="34" charset="0"/>
              </a:rPr>
              <a:t> </a:t>
            </a:r>
            <a:r>
              <a:rPr lang="de-DE" sz="1800" b="1" i="0" u="none" strike="noStrike" baseline="0" dirty="0">
                <a:solidFill>
                  <a:srgbClr val="292526"/>
                </a:solidFill>
                <a:latin typeface="Arial" panose="020B0604020202020204" pitchFamily="34" charset="0"/>
                <a:cs typeface="Arial" panose="020B0604020202020204" pitchFamily="34" charset="0"/>
              </a:rPr>
              <a:t>1 (</a:t>
            </a:r>
            <a:r>
              <a:rPr lang="cs-CZ" sz="1800" b="1" i="0" u="none" strike="noStrike" baseline="0" dirty="0" err="1">
                <a:solidFill>
                  <a:srgbClr val="292526"/>
                </a:solidFill>
                <a:latin typeface="Arial" panose="020B0604020202020204" pitchFamily="34" charset="0"/>
                <a:cs typeface="Arial" panose="020B0604020202020204" pitchFamily="34" charset="0"/>
              </a:rPr>
              <a:t>November</a:t>
            </a:r>
            <a:r>
              <a:rPr lang="cs-CZ" sz="1800" b="1" i="0" u="none" strike="noStrike" baseline="0" dirty="0">
                <a:solidFill>
                  <a:srgbClr val="292526"/>
                </a:solidFill>
                <a:latin typeface="Arial" panose="020B0604020202020204" pitchFamily="34" charset="0"/>
                <a:cs typeface="Arial" panose="020B0604020202020204" pitchFamily="34" charset="0"/>
              </a:rPr>
              <a:t> </a:t>
            </a:r>
            <a:r>
              <a:rPr lang="de-DE" sz="1800" b="1" i="0" u="none" strike="noStrike" baseline="0" dirty="0">
                <a:solidFill>
                  <a:srgbClr val="292526"/>
                </a:solidFill>
                <a:latin typeface="Arial" panose="020B0604020202020204" pitchFamily="34" charset="0"/>
                <a:cs typeface="Arial" panose="020B0604020202020204" pitchFamily="34" charset="0"/>
              </a:rPr>
              <a:t>1899), </a:t>
            </a:r>
            <a:r>
              <a:rPr lang="de-DE" sz="1800" b="0" i="0" u="none" strike="noStrike" baseline="0" dirty="0">
                <a:solidFill>
                  <a:srgbClr val="292526"/>
                </a:solidFill>
                <a:latin typeface="Arial" panose="020B0604020202020204" pitchFamily="34" charset="0"/>
                <a:cs typeface="Arial" panose="020B0604020202020204" pitchFamily="34" charset="0"/>
              </a:rPr>
              <a:t>215–235</a:t>
            </a:r>
            <a:endParaRPr lang="en-GB" dirty="0">
              <a:latin typeface="Arial" panose="020B0604020202020204" pitchFamily="34" charset="0"/>
              <a:cs typeface="Arial" panose="020B0604020202020204" pitchFamily="34" charset="0"/>
            </a:endParaRPr>
          </a:p>
        </p:txBody>
      </p:sp>
      <p:cxnSp>
        <p:nvCxnSpPr>
          <p:cNvPr id="5" name="Přímá spojnice se šipkou 4">
            <a:extLst>
              <a:ext uri="{FF2B5EF4-FFF2-40B4-BE49-F238E27FC236}">
                <a16:creationId xmlns:a16="http://schemas.microsoft.com/office/drawing/2014/main" id="{58EDC7C5-E16F-15C9-164D-31C9A488C400}"/>
              </a:ext>
            </a:extLst>
          </p:cNvPr>
          <p:cNvCxnSpPr>
            <a:cxnSpLocks/>
          </p:cNvCxnSpPr>
          <p:nvPr/>
        </p:nvCxnSpPr>
        <p:spPr>
          <a:xfrm flipH="1">
            <a:off x="2341756" y="2757856"/>
            <a:ext cx="1101165" cy="2650938"/>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 name="Přímá spojnice se šipkou 5">
            <a:extLst>
              <a:ext uri="{FF2B5EF4-FFF2-40B4-BE49-F238E27FC236}">
                <a16:creationId xmlns:a16="http://schemas.microsoft.com/office/drawing/2014/main" id="{03D36DF6-23D8-B9A1-1B30-7AB42E9C2ADF}"/>
              </a:ext>
            </a:extLst>
          </p:cNvPr>
          <p:cNvCxnSpPr>
            <a:cxnSpLocks/>
          </p:cNvCxnSpPr>
          <p:nvPr/>
        </p:nvCxnSpPr>
        <p:spPr>
          <a:xfrm flipV="1">
            <a:off x="3442921" y="1119207"/>
            <a:ext cx="4755615" cy="1638649"/>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ovéPole 9">
            <a:extLst>
              <a:ext uri="{FF2B5EF4-FFF2-40B4-BE49-F238E27FC236}">
                <a16:creationId xmlns:a16="http://schemas.microsoft.com/office/drawing/2014/main" id="{C7921342-EDBF-2C62-20E0-82CF3714DC93}"/>
              </a:ext>
            </a:extLst>
          </p:cNvPr>
          <p:cNvSpPr txBox="1"/>
          <p:nvPr/>
        </p:nvSpPr>
        <p:spPr>
          <a:xfrm>
            <a:off x="2755648" y="2400196"/>
            <a:ext cx="794769" cy="400110"/>
          </a:xfrm>
          <a:prstGeom prst="rect">
            <a:avLst/>
          </a:prstGeom>
          <a:noFill/>
        </p:spPr>
        <p:txBody>
          <a:bodyPr wrap="none" rtlCol="0">
            <a:spAutoFit/>
          </a:bodyPr>
          <a:lstStyle/>
          <a:p>
            <a:r>
              <a:rPr lang="cs-CZ" sz="2000" b="1" dirty="0" err="1">
                <a:solidFill>
                  <a:srgbClr val="FF0000"/>
                </a:solidFill>
                <a:latin typeface="Arial" panose="020B0604020202020204" pitchFamily="34" charset="0"/>
                <a:cs typeface="Arial" panose="020B0604020202020204" pitchFamily="34" charset="0"/>
              </a:rPr>
              <a:t>Wien</a:t>
            </a:r>
            <a:endParaRPr lang="en-GB" sz="2000" b="1" dirty="0">
              <a:solidFill>
                <a:srgbClr val="FF0000"/>
              </a:solidFill>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3733510C-BBBE-BE7E-EC27-24D1AAD2808A}"/>
              </a:ext>
            </a:extLst>
          </p:cNvPr>
          <p:cNvSpPr>
            <a:spLocks noGrp="1"/>
          </p:cNvSpPr>
          <p:nvPr>
            <p:ph type="sldNum" sz="quarter" idx="12"/>
          </p:nvPr>
        </p:nvSpPr>
        <p:spPr/>
        <p:txBody>
          <a:bodyPr/>
          <a:lstStyle/>
          <a:p>
            <a:fld id="{E32C4829-0E20-40A4-81C2-06447E714AD2}" type="slidenum">
              <a:rPr lang="cs-CZ" smtClean="0"/>
              <a:t>8</a:t>
            </a:fld>
            <a:endParaRPr lang="cs-CZ"/>
          </a:p>
        </p:txBody>
      </p:sp>
      <p:sp>
        <p:nvSpPr>
          <p:cNvPr id="7" name="Zástupný symbol pro datum 6">
            <a:extLst>
              <a:ext uri="{FF2B5EF4-FFF2-40B4-BE49-F238E27FC236}">
                <a16:creationId xmlns:a16="http://schemas.microsoft.com/office/drawing/2014/main" id="{4904F3B8-5D5E-2E32-6C59-A7A4722AF526}"/>
              </a:ext>
            </a:extLst>
          </p:cNvPr>
          <p:cNvSpPr>
            <a:spLocks noGrp="1"/>
          </p:cNvSpPr>
          <p:nvPr>
            <p:ph type="dt" sz="half" idx="10"/>
          </p:nvPr>
        </p:nvSpPr>
        <p:spPr/>
        <p:txBody>
          <a:bodyPr/>
          <a:lstStyle/>
          <a:p>
            <a:r>
              <a:rPr lang="cs-CZ"/>
              <a:t>27.11.2024</a:t>
            </a:r>
          </a:p>
        </p:txBody>
      </p:sp>
      <p:sp>
        <p:nvSpPr>
          <p:cNvPr id="8" name="Zástupný symbol pro zápatí 7">
            <a:extLst>
              <a:ext uri="{FF2B5EF4-FFF2-40B4-BE49-F238E27FC236}">
                <a16:creationId xmlns:a16="http://schemas.microsoft.com/office/drawing/2014/main" id="{1DF95753-8C08-827A-405D-E02FDF6F078B}"/>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6682638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B96BC22-6634-B326-E946-A9ADD8B08625}"/>
              </a:ext>
            </a:extLst>
          </p:cNvPr>
          <p:cNvPicPr>
            <a:picLocks noChangeAspect="1"/>
          </p:cNvPicPr>
          <p:nvPr/>
        </p:nvPicPr>
        <p:blipFill>
          <a:blip r:embed="rId2"/>
          <a:stretch>
            <a:fillRect/>
          </a:stretch>
        </p:blipFill>
        <p:spPr>
          <a:xfrm>
            <a:off x="258951" y="671141"/>
            <a:ext cx="8626097" cy="2524003"/>
          </a:xfrm>
          <a:prstGeom prst="rect">
            <a:avLst/>
          </a:prstGeom>
        </p:spPr>
      </p:pic>
      <p:sp>
        <p:nvSpPr>
          <p:cNvPr id="2" name="Zástupný symbol pro číslo snímku 1">
            <a:extLst>
              <a:ext uri="{FF2B5EF4-FFF2-40B4-BE49-F238E27FC236}">
                <a16:creationId xmlns:a16="http://schemas.microsoft.com/office/drawing/2014/main" id="{628262CE-8AC8-C59D-0126-2139CD9D057B}"/>
              </a:ext>
            </a:extLst>
          </p:cNvPr>
          <p:cNvSpPr>
            <a:spLocks noGrp="1"/>
          </p:cNvSpPr>
          <p:nvPr>
            <p:ph type="sldNum" sz="quarter" idx="12"/>
          </p:nvPr>
        </p:nvSpPr>
        <p:spPr/>
        <p:txBody>
          <a:bodyPr/>
          <a:lstStyle/>
          <a:p>
            <a:fld id="{E32C4829-0E20-40A4-81C2-06447E714AD2}" type="slidenum">
              <a:rPr lang="cs-CZ" smtClean="0"/>
              <a:t>80</a:t>
            </a:fld>
            <a:endParaRPr lang="cs-CZ"/>
          </a:p>
        </p:txBody>
      </p:sp>
      <p:sp>
        <p:nvSpPr>
          <p:cNvPr id="4" name="Zástupný symbol pro datum 3">
            <a:extLst>
              <a:ext uri="{FF2B5EF4-FFF2-40B4-BE49-F238E27FC236}">
                <a16:creationId xmlns:a16="http://schemas.microsoft.com/office/drawing/2014/main" id="{07E1AD96-C640-6BAC-B2AC-BF9A5C5E6DBC}"/>
              </a:ext>
            </a:extLst>
          </p:cNvPr>
          <p:cNvSpPr>
            <a:spLocks noGrp="1"/>
          </p:cNvSpPr>
          <p:nvPr>
            <p:ph type="dt" sz="half" idx="10"/>
          </p:nvPr>
        </p:nvSpPr>
        <p:spPr/>
        <p:txBody>
          <a:bodyPr/>
          <a:lstStyle/>
          <a:p>
            <a:r>
              <a:rPr lang="cs-CZ"/>
              <a:t>27.11.2024</a:t>
            </a:r>
          </a:p>
        </p:txBody>
      </p:sp>
      <p:sp>
        <p:nvSpPr>
          <p:cNvPr id="5" name="Zástupný symbol pro zápatí 4">
            <a:extLst>
              <a:ext uri="{FF2B5EF4-FFF2-40B4-BE49-F238E27FC236}">
                <a16:creationId xmlns:a16="http://schemas.microsoft.com/office/drawing/2014/main" id="{5F3354BF-3CA0-23BE-177F-BCAA4BF63775}"/>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5726249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snímek obrazovky, 3d modelování, Digitální kompozice, Počítačová hra&#10;&#10;Popis byl vytvořen automaticky">
            <a:extLst>
              <a:ext uri="{FF2B5EF4-FFF2-40B4-BE49-F238E27FC236}">
                <a16:creationId xmlns:a16="http://schemas.microsoft.com/office/drawing/2014/main" id="{1BDF3110-4943-0A3E-E0C2-8B9AACD8C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150"/>
            <a:ext cx="9144000" cy="6489700"/>
          </a:xfrm>
          <a:prstGeom prst="rect">
            <a:avLst/>
          </a:prstGeom>
        </p:spPr>
      </p:pic>
      <p:sp>
        <p:nvSpPr>
          <p:cNvPr id="2" name="Zástupný symbol pro číslo snímku 1">
            <a:extLst>
              <a:ext uri="{FF2B5EF4-FFF2-40B4-BE49-F238E27FC236}">
                <a16:creationId xmlns:a16="http://schemas.microsoft.com/office/drawing/2014/main" id="{3F82CC86-FE60-6267-76D8-B6C8FA26DB31}"/>
              </a:ext>
            </a:extLst>
          </p:cNvPr>
          <p:cNvSpPr>
            <a:spLocks noGrp="1"/>
          </p:cNvSpPr>
          <p:nvPr>
            <p:ph type="sldNum" sz="quarter" idx="12"/>
          </p:nvPr>
        </p:nvSpPr>
        <p:spPr/>
        <p:txBody>
          <a:bodyPr/>
          <a:lstStyle/>
          <a:p>
            <a:fld id="{E32C4829-0E20-40A4-81C2-06447E714AD2}" type="slidenum">
              <a:rPr lang="cs-CZ" smtClean="0"/>
              <a:t>81</a:t>
            </a:fld>
            <a:endParaRPr lang="cs-CZ"/>
          </a:p>
        </p:txBody>
      </p:sp>
      <p:sp>
        <p:nvSpPr>
          <p:cNvPr id="4" name="Zástupný symbol pro datum 3">
            <a:extLst>
              <a:ext uri="{FF2B5EF4-FFF2-40B4-BE49-F238E27FC236}">
                <a16:creationId xmlns:a16="http://schemas.microsoft.com/office/drawing/2014/main" id="{33D6931F-7B12-6E85-0B97-2F33D5424855}"/>
              </a:ext>
            </a:extLst>
          </p:cNvPr>
          <p:cNvSpPr>
            <a:spLocks noGrp="1"/>
          </p:cNvSpPr>
          <p:nvPr>
            <p:ph type="dt" sz="half" idx="10"/>
          </p:nvPr>
        </p:nvSpPr>
        <p:spPr/>
        <p:txBody>
          <a:bodyPr/>
          <a:lstStyle/>
          <a:p>
            <a:r>
              <a:rPr lang="cs-CZ"/>
              <a:t>27.11.2024</a:t>
            </a:r>
          </a:p>
        </p:txBody>
      </p:sp>
      <p:sp>
        <p:nvSpPr>
          <p:cNvPr id="5" name="Zástupný symbol pro zápatí 4">
            <a:extLst>
              <a:ext uri="{FF2B5EF4-FFF2-40B4-BE49-F238E27FC236}">
                <a16:creationId xmlns:a16="http://schemas.microsoft.com/office/drawing/2014/main" id="{752972E4-D51D-1A40-FE0A-343F77D6BF8C}"/>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3119213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Zástupný symbol pro číslo snímku 3">
            <a:extLst>
              <a:ext uri="{FF2B5EF4-FFF2-40B4-BE49-F238E27FC236}">
                <a16:creationId xmlns:a16="http://schemas.microsoft.com/office/drawing/2014/main" id="{36F26583-04C9-3031-DBCF-9C9EFC55B1B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9B8F5BC-FAC9-487C-BD6B-BEA0DE9FABB2}" type="slidenum">
              <a:rPr lang="cs-CZ" altLang="cs-CZ" sz="1400" smtClean="0"/>
              <a:pPr>
                <a:spcBef>
                  <a:spcPct val="0"/>
                </a:spcBef>
                <a:buFontTx/>
                <a:buNone/>
              </a:pPr>
              <a:t>82</a:t>
            </a:fld>
            <a:endParaRPr lang="cs-CZ" altLang="cs-CZ" sz="1400"/>
          </a:p>
        </p:txBody>
      </p:sp>
      <p:grpSp>
        <p:nvGrpSpPr>
          <p:cNvPr id="29701" name="Group 7">
            <a:extLst>
              <a:ext uri="{FF2B5EF4-FFF2-40B4-BE49-F238E27FC236}">
                <a16:creationId xmlns:a16="http://schemas.microsoft.com/office/drawing/2014/main" id="{622616DA-A002-4C39-6C97-193AC9AFDDFB}"/>
              </a:ext>
            </a:extLst>
          </p:cNvPr>
          <p:cNvGrpSpPr>
            <a:grpSpLocks/>
          </p:cNvGrpSpPr>
          <p:nvPr/>
        </p:nvGrpSpPr>
        <p:grpSpPr bwMode="auto">
          <a:xfrm>
            <a:off x="4572000" y="2743200"/>
            <a:ext cx="3235325" cy="2971800"/>
            <a:chOff x="2880" y="1728"/>
            <a:chExt cx="2038" cy="1872"/>
          </a:xfrm>
        </p:grpSpPr>
        <p:sp>
          <p:nvSpPr>
            <p:cNvPr id="29714" name="Line 4">
              <a:extLst>
                <a:ext uri="{FF2B5EF4-FFF2-40B4-BE49-F238E27FC236}">
                  <a16:creationId xmlns:a16="http://schemas.microsoft.com/office/drawing/2014/main" id="{2D83657F-3150-6429-6DA3-FD594308E024}"/>
                </a:ext>
              </a:extLst>
            </p:cNvPr>
            <p:cNvSpPr>
              <a:spLocks noChangeShapeType="1"/>
            </p:cNvSpPr>
            <p:nvPr/>
          </p:nvSpPr>
          <p:spPr bwMode="auto">
            <a:xfrm>
              <a:off x="3600" y="1728"/>
              <a:ext cx="576" cy="144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9715" name="Line 5">
              <a:extLst>
                <a:ext uri="{FF2B5EF4-FFF2-40B4-BE49-F238E27FC236}">
                  <a16:creationId xmlns:a16="http://schemas.microsoft.com/office/drawing/2014/main" id="{7ECC9B8C-EC33-90CD-5D04-7A3433B3E8E3}"/>
                </a:ext>
              </a:extLst>
            </p:cNvPr>
            <p:cNvSpPr>
              <a:spLocks noChangeShapeType="1"/>
            </p:cNvSpPr>
            <p:nvPr/>
          </p:nvSpPr>
          <p:spPr bwMode="auto">
            <a:xfrm flipV="1">
              <a:off x="2880" y="3216"/>
              <a:ext cx="1248" cy="384"/>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9716" name="Text Box 6">
              <a:extLst>
                <a:ext uri="{FF2B5EF4-FFF2-40B4-BE49-F238E27FC236}">
                  <a16:creationId xmlns:a16="http://schemas.microsoft.com/office/drawing/2014/main" id="{24649062-45CB-08BC-3D50-21FCE234138E}"/>
                </a:ext>
              </a:extLst>
            </p:cNvPr>
            <p:cNvSpPr txBox="1">
              <a:spLocks noChangeArrowheads="1"/>
            </p:cNvSpPr>
            <p:nvPr/>
          </p:nvSpPr>
          <p:spPr bwMode="auto">
            <a:xfrm>
              <a:off x="4128" y="2832"/>
              <a:ext cx="79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solidFill>
                    <a:schemeClr val="bg1"/>
                  </a:solidFill>
                  <a:latin typeface="Comic Sans MS" panose="030F0702030302020204" pitchFamily="66" charset="0"/>
                </a:rPr>
                <a:t>z části</a:t>
              </a:r>
            </a:p>
            <a:p>
              <a:pPr eaLnBrk="1" hangingPunct="1">
                <a:spcBef>
                  <a:spcPct val="0"/>
                </a:spcBef>
                <a:buFontTx/>
                <a:buNone/>
              </a:pPr>
              <a:r>
                <a:rPr lang="cs-CZ" altLang="cs-CZ" sz="2400" b="1">
                  <a:solidFill>
                    <a:schemeClr val="bg1"/>
                  </a:solidFill>
                  <a:latin typeface="Comic Sans MS" panose="030F0702030302020204" pitchFamily="66" charset="0"/>
                </a:rPr>
                <a:t>ve FZÚ</a:t>
              </a:r>
            </a:p>
          </p:txBody>
        </p:sp>
      </p:grpSp>
      <p:grpSp>
        <p:nvGrpSpPr>
          <p:cNvPr id="3" name="Group 14">
            <a:extLst>
              <a:ext uri="{FF2B5EF4-FFF2-40B4-BE49-F238E27FC236}">
                <a16:creationId xmlns:a16="http://schemas.microsoft.com/office/drawing/2014/main" id="{63E19A93-4AF8-E4B6-9BDD-19723915D200}"/>
              </a:ext>
            </a:extLst>
          </p:cNvPr>
          <p:cNvGrpSpPr>
            <a:grpSpLocks/>
          </p:cNvGrpSpPr>
          <p:nvPr/>
        </p:nvGrpSpPr>
        <p:grpSpPr bwMode="auto">
          <a:xfrm>
            <a:off x="762000" y="114300"/>
            <a:ext cx="7637463" cy="6134100"/>
            <a:chOff x="432" y="65"/>
            <a:chExt cx="4811" cy="3864"/>
          </a:xfrm>
        </p:grpSpPr>
        <p:grpSp>
          <p:nvGrpSpPr>
            <p:cNvPr id="29707" name="Group 9">
              <a:extLst>
                <a:ext uri="{FF2B5EF4-FFF2-40B4-BE49-F238E27FC236}">
                  <a16:creationId xmlns:a16="http://schemas.microsoft.com/office/drawing/2014/main" id="{D3026297-D25E-DDD4-083B-A2E43EB5A6D8}"/>
                </a:ext>
              </a:extLst>
            </p:cNvPr>
            <p:cNvGrpSpPr>
              <a:grpSpLocks/>
            </p:cNvGrpSpPr>
            <p:nvPr/>
          </p:nvGrpSpPr>
          <p:grpSpPr bwMode="auto">
            <a:xfrm>
              <a:off x="480" y="65"/>
              <a:ext cx="4763" cy="3864"/>
              <a:chOff x="480" y="65"/>
              <a:chExt cx="4763" cy="3864"/>
            </a:xfrm>
          </p:grpSpPr>
          <p:pic>
            <p:nvPicPr>
              <p:cNvPr id="29712" name="Picture 2" descr="eve_gen_0806_001">
                <a:extLst>
                  <a:ext uri="{FF2B5EF4-FFF2-40B4-BE49-F238E27FC236}">
                    <a16:creationId xmlns:a16="http://schemas.microsoft.com/office/drawing/2014/main" id="{760E417A-A53E-3EC6-690A-249EA51F8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 y="65"/>
                <a:ext cx="4763" cy="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Text Box 3">
                <a:extLst>
                  <a:ext uri="{FF2B5EF4-FFF2-40B4-BE49-F238E27FC236}">
                    <a16:creationId xmlns:a16="http://schemas.microsoft.com/office/drawing/2014/main" id="{1AF1E953-E36F-FA14-824A-42A959FAC72A}"/>
                  </a:ext>
                </a:extLst>
              </p:cNvPr>
              <p:cNvSpPr txBox="1">
                <a:spLocks noChangeArrowheads="1"/>
              </p:cNvSpPr>
              <p:nvPr/>
            </p:nvSpPr>
            <p:spPr bwMode="auto">
              <a:xfrm>
                <a:off x="1008" y="84"/>
                <a:ext cx="388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1">
                    <a:solidFill>
                      <a:schemeClr val="bg1"/>
                    </a:solidFill>
                    <a:latin typeface="Comic Sans MS" panose="030F0702030302020204" pitchFamily="66" charset="0"/>
                  </a:rPr>
                  <a:t>pr</a:t>
                </a:r>
                <a:r>
                  <a:rPr lang="cs-CZ" altLang="cs-CZ" sz="2000" b="1">
                    <a:solidFill>
                      <a:schemeClr val="bg1"/>
                    </a:solidFill>
                    <a:latin typeface="Comic Sans MS" panose="030F0702030302020204" pitchFamily="66" charset="0"/>
                  </a:rPr>
                  <a:t>ů</a:t>
                </a:r>
                <a:r>
                  <a:rPr lang="en-US" altLang="cs-CZ" sz="2000" b="1">
                    <a:solidFill>
                      <a:schemeClr val="bg1"/>
                    </a:solidFill>
                    <a:latin typeface="Comic Sans MS" panose="030F0702030302020204" pitchFamily="66" charset="0"/>
                  </a:rPr>
                  <a:t>chod </a:t>
                </a:r>
                <a:r>
                  <a:rPr lang="cs-CZ" altLang="cs-CZ" sz="2000" b="1">
                    <a:solidFill>
                      <a:schemeClr val="bg1"/>
                    </a:solidFill>
                    <a:latin typeface="Comic Sans MS" panose="030F0702030302020204" pitchFamily="66" charset="0"/>
                  </a:rPr>
                  <a:t> částic jednotlivými segmenty detektoru</a:t>
                </a:r>
              </a:p>
            </p:txBody>
          </p:sp>
        </p:grpSp>
        <p:grpSp>
          <p:nvGrpSpPr>
            <p:cNvPr id="29708" name="Group 12">
              <a:extLst>
                <a:ext uri="{FF2B5EF4-FFF2-40B4-BE49-F238E27FC236}">
                  <a16:creationId xmlns:a16="http://schemas.microsoft.com/office/drawing/2014/main" id="{7581A52C-D242-FFD3-FA82-C843F0DC3539}"/>
                </a:ext>
              </a:extLst>
            </p:cNvPr>
            <p:cNvGrpSpPr>
              <a:grpSpLocks/>
            </p:cNvGrpSpPr>
            <p:nvPr/>
          </p:nvGrpSpPr>
          <p:grpSpPr bwMode="auto">
            <a:xfrm>
              <a:off x="720" y="96"/>
              <a:ext cx="0" cy="3792"/>
              <a:chOff x="192" y="144"/>
              <a:chExt cx="0" cy="3792"/>
            </a:xfrm>
          </p:grpSpPr>
          <p:sp>
            <p:nvSpPr>
              <p:cNvPr id="29710" name="Line 10">
                <a:extLst>
                  <a:ext uri="{FF2B5EF4-FFF2-40B4-BE49-F238E27FC236}">
                    <a16:creationId xmlns:a16="http://schemas.microsoft.com/office/drawing/2014/main" id="{FEDBB3EB-A095-7DEE-1EE9-B1CFCF8DB041}"/>
                  </a:ext>
                </a:extLst>
              </p:cNvPr>
              <p:cNvSpPr>
                <a:spLocks noChangeShapeType="1"/>
              </p:cNvSpPr>
              <p:nvPr/>
            </p:nvSpPr>
            <p:spPr bwMode="auto">
              <a:xfrm>
                <a:off x="192" y="144"/>
                <a:ext cx="0" cy="3792"/>
              </a:xfrm>
              <a:prstGeom prst="line">
                <a:avLst/>
              </a:prstGeom>
              <a:noFill/>
              <a:ln w="857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9711" name="Line 11">
                <a:extLst>
                  <a:ext uri="{FF2B5EF4-FFF2-40B4-BE49-F238E27FC236}">
                    <a16:creationId xmlns:a16="http://schemas.microsoft.com/office/drawing/2014/main" id="{C65D8EF3-76B6-9591-CA37-E7420A1A2111}"/>
                  </a:ext>
                </a:extLst>
              </p:cNvPr>
              <p:cNvSpPr>
                <a:spLocks noChangeShapeType="1"/>
              </p:cNvSpPr>
              <p:nvPr/>
            </p:nvSpPr>
            <p:spPr bwMode="auto">
              <a:xfrm flipV="1">
                <a:off x="192" y="144"/>
                <a:ext cx="0" cy="1872"/>
              </a:xfrm>
              <a:prstGeom prst="line">
                <a:avLst/>
              </a:prstGeom>
              <a:noFill/>
              <a:ln w="825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29709" name="Text Box 13">
              <a:extLst>
                <a:ext uri="{FF2B5EF4-FFF2-40B4-BE49-F238E27FC236}">
                  <a16:creationId xmlns:a16="http://schemas.microsoft.com/office/drawing/2014/main" id="{EFD13DB6-1BE4-B7FB-C69E-5BA19A3231DF}"/>
                </a:ext>
              </a:extLst>
            </p:cNvPr>
            <p:cNvSpPr txBox="1">
              <a:spLocks noChangeArrowheads="1"/>
            </p:cNvSpPr>
            <p:nvPr/>
          </p:nvSpPr>
          <p:spPr bwMode="auto">
            <a:xfrm rot="-5400000">
              <a:off x="343" y="1865"/>
              <a:ext cx="4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solidFill>
                    <a:schemeClr val="bg1"/>
                  </a:solidFill>
                  <a:latin typeface="Comic Sans MS" panose="030F0702030302020204" pitchFamily="66" charset="0"/>
                </a:rPr>
                <a:t>6 m</a:t>
              </a:r>
            </a:p>
          </p:txBody>
        </p:sp>
      </p:grpSp>
      <p:grpSp>
        <p:nvGrpSpPr>
          <p:cNvPr id="6" name="Group 15">
            <a:extLst>
              <a:ext uri="{FF2B5EF4-FFF2-40B4-BE49-F238E27FC236}">
                <a16:creationId xmlns:a16="http://schemas.microsoft.com/office/drawing/2014/main" id="{64BE616B-D024-469A-A0B6-042FFDA11787}"/>
              </a:ext>
            </a:extLst>
          </p:cNvPr>
          <p:cNvGrpSpPr>
            <a:grpSpLocks/>
          </p:cNvGrpSpPr>
          <p:nvPr/>
        </p:nvGrpSpPr>
        <p:grpSpPr bwMode="auto">
          <a:xfrm>
            <a:off x="4724400" y="2895600"/>
            <a:ext cx="3235325" cy="2971800"/>
            <a:chOff x="2880" y="1728"/>
            <a:chExt cx="2038" cy="1872"/>
          </a:xfrm>
        </p:grpSpPr>
        <p:sp>
          <p:nvSpPr>
            <p:cNvPr id="29704" name="Line 16">
              <a:extLst>
                <a:ext uri="{FF2B5EF4-FFF2-40B4-BE49-F238E27FC236}">
                  <a16:creationId xmlns:a16="http://schemas.microsoft.com/office/drawing/2014/main" id="{CDA1DB75-B546-A982-A4B9-11E3EBC5B9E9}"/>
                </a:ext>
              </a:extLst>
            </p:cNvPr>
            <p:cNvSpPr>
              <a:spLocks noChangeShapeType="1"/>
            </p:cNvSpPr>
            <p:nvPr/>
          </p:nvSpPr>
          <p:spPr bwMode="auto">
            <a:xfrm>
              <a:off x="3600" y="1728"/>
              <a:ext cx="576" cy="1440"/>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9705" name="Line 17">
              <a:extLst>
                <a:ext uri="{FF2B5EF4-FFF2-40B4-BE49-F238E27FC236}">
                  <a16:creationId xmlns:a16="http://schemas.microsoft.com/office/drawing/2014/main" id="{B69B858D-2865-39A2-8C24-EB9536B15480}"/>
                </a:ext>
              </a:extLst>
            </p:cNvPr>
            <p:cNvSpPr>
              <a:spLocks noChangeShapeType="1"/>
            </p:cNvSpPr>
            <p:nvPr/>
          </p:nvSpPr>
          <p:spPr bwMode="auto">
            <a:xfrm flipV="1">
              <a:off x="2880" y="3216"/>
              <a:ext cx="1248" cy="384"/>
            </a:xfrm>
            <a:prstGeom prst="line">
              <a:avLst/>
            </a:prstGeom>
            <a:noFill/>
            <a:ln w="508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9706" name="Text Box 18">
              <a:extLst>
                <a:ext uri="{FF2B5EF4-FFF2-40B4-BE49-F238E27FC236}">
                  <a16:creationId xmlns:a16="http://schemas.microsoft.com/office/drawing/2014/main" id="{AF7239E4-223E-376B-B848-AA4FED64FA45}"/>
                </a:ext>
              </a:extLst>
            </p:cNvPr>
            <p:cNvSpPr txBox="1">
              <a:spLocks noChangeArrowheads="1"/>
            </p:cNvSpPr>
            <p:nvPr/>
          </p:nvSpPr>
          <p:spPr bwMode="auto">
            <a:xfrm>
              <a:off x="4128" y="2832"/>
              <a:ext cx="79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solidFill>
                    <a:schemeClr val="bg1"/>
                  </a:solidFill>
                  <a:latin typeface="Comic Sans MS" panose="030F0702030302020204" pitchFamily="66" charset="0"/>
                </a:rPr>
                <a:t>z části</a:t>
              </a:r>
            </a:p>
            <a:p>
              <a:pPr eaLnBrk="1" hangingPunct="1">
                <a:spcBef>
                  <a:spcPct val="0"/>
                </a:spcBef>
                <a:buFontTx/>
                <a:buNone/>
              </a:pPr>
              <a:r>
                <a:rPr lang="cs-CZ" altLang="cs-CZ" sz="2400" b="1">
                  <a:solidFill>
                    <a:schemeClr val="bg1"/>
                  </a:solidFill>
                  <a:latin typeface="Comic Sans MS" panose="030F0702030302020204" pitchFamily="66" charset="0"/>
                </a:rPr>
                <a:t>ve FZÚ</a:t>
              </a:r>
            </a:p>
          </p:txBody>
        </p:sp>
      </p:grpSp>
      <p:sp>
        <p:nvSpPr>
          <p:cNvPr id="2" name="Zástupný symbol pro datum 1">
            <a:extLst>
              <a:ext uri="{FF2B5EF4-FFF2-40B4-BE49-F238E27FC236}">
                <a16:creationId xmlns:a16="http://schemas.microsoft.com/office/drawing/2014/main" id="{9F45FCC8-22D3-D8FC-7138-44ABF2A46D2E}"/>
              </a:ext>
            </a:extLst>
          </p:cNvPr>
          <p:cNvSpPr>
            <a:spLocks noGrp="1"/>
          </p:cNvSpPr>
          <p:nvPr>
            <p:ph type="dt" sz="half" idx="10"/>
          </p:nvPr>
        </p:nvSpPr>
        <p:spPr/>
        <p:txBody>
          <a:bodyPr/>
          <a:lstStyle/>
          <a:p>
            <a:r>
              <a:rPr lang="cs-CZ"/>
              <a:t>27.11.2024</a:t>
            </a:r>
          </a:p>
        </p:txBody>
      </p:sp>
      <p:sp>
        <p:nvSpPr>
          <p:cNvPr id="4" name="Zástupný symbol pro zápatí 3">
            <a:extLst>
              <a:ext uri="{FF2B5EF4-FFF2-40B4-BE49-F238E27FC236}">
                <a16:creationId xmlns:a16="http://schemas.microsoft.com/office/drawing/2014/main" id="{B8EE05C1-ABD9-4552-2BCD-817164E1E72E}"/>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4293312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5" descr="ATLAS_gg.jpg">
            <a:extLst>
              <a:ext uri="{FF2B5EF4-FFF2-40B4-BE49-F238E27FC236}">
                <a16:creationId xmlns:a16="http://schemas.microsoft.com/office/drawing/2014/main" id="{A00D0D05-6F6F-38C7-FA95-9D40EA92D2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463" y="546100"/>
            <a:ext cx="8891587"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symbol pro číslo snímku 2">
            <a:extLst>
              <a:ext uri="{FF2B5EF4-FFF2-40B4-BE49-F238E27FC236}">
                <a16:creationId xmlns:a16="http://schemas.microsoft.com/office/drawing/2014/main" id="{10086792-CAD0-82AA-731A-55D6F3367047}"/>
              </a:ext>
            </a:extLst>
          </p:cNvPr>
          <p:cNvSpPr>
            <a:spLocks noGrp="1"/>
          </p:cNvSpPr>
          <p:nvPr>
            <p:ph type="sldNum" sz="quarter" idx="12"/>
          </p:nvPr>
        </p:nvSpPr>
        <p:spPr/>
        <p:txBody>
          <a:bodyPr/>
          <a:lstStyle/>
          <a:p>
            <a:fld id="{E32C4829-0E20-40A4-81C2-06447E714AD2}" type="slidenum">
              <a:rPr lang="cs-CZ" smtClean="0"/>
              <a:t>83</a:t>
            </a:fld>
            <a:endParaRPr lang="cs-CZ"/>
          </a:p>
        </p:txBody>
      </p:sp>
      <p:sp>
        <p:nvSpPr>
          <p:cNvPr id="4" name="Zástupný symbol pro datum 3">
            <a:extLst>
              <a:ext uri="{FF2B5EF4-FFF2-40B4-BE49-F238E27FC236}">
                <a16:creationId xmlns:a16="http://schemas.microsoft.com/office/drawing/2014/main" id="{9FAAF4BC-D9C2-0D46-2AB1-9EBD284DE054}"/>
              </a:ext>
            </a:extLst>
          </p:cNvPr>
          <p:cNvSpPr>
            <a:spLocks noGrp="1"/>
          </p:cNvSpPr>
          <p:nvPr>
            <p:ph type="dt" sz="half" idx="10"/>
          </p:nvPr>
        </p:nvSpPr>
        <p:spPr/>
        <p:txBody>
          <a:bodyPr/>
          <a:lstStyle/>
          <a:p>
            <a:r>
              <a:rPr lang="cs-CZ"/>
              <a:t>27.11.2024</a:t>
            </a:r>
          </a:p>
        </p:txBody>
      </p:sp>
      <p:sp>
        <p:nvSpPr>
          <p:cNvPr id="5" name="Zástupný symbol pro zápatí 4">
            <a:extLst>
              <a:ext uri="{FF2B5EF4-FFF2-40B4-BE49-F238E27FC236}">
                <a16:creationId xmlns:a16="http://schemas.microsoft.com/office/drawing/2014/main" id="{2EACC9B4-E14E-8E4C-85ED-4F66430FD045}"/>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27162780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Zástupný symbol pro číslo snímku 3">
            <a:extLst>
              <a:ext uri="{FF2B5EF4-FFF2-40B4-BE49-F238E27FC236}">
                <a16:creationId xmlns:a16="http://schemas.microsoft.com/office/drawing/2014/main" id="{4E1A272E-0925-D830-CF1D-A33312855F4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F87B84-8DD1-4B15-8A7D-93E965AF979B}" type="slidenum">
              <a:rPr lang="cs-CZ" altLang="cs-CZ" sz="1400" smtClean="0"/>
              <a:pPr>
                <a:spcBef>
                  <a:spcPct val="0"/>
                </a:spcBef>
                <a:buFontTx/>
                <a:buNone/>
              </a:pPr>
              <a:t>84</a:t>
            </a:fld>
            <a:endParaRPr lang="cs-CZ" altLang="cs-CZ" sz="1400"/>
          </a:p>
        </p:txBody>
      </p:sp>
      <p:pic>
        <p:nvPicPr>
          <p:cNvPr id="36869" name="Picture 2" descr="A candidate event for a Higgs boson decaying into two photons">
            <a:extLst>
              <a:ext uri="{FF2B5EF4-FFF2-40B4-BE49-F238E27FC236}">
                <a16:creationId xmlns:a16="http://schemas.microsoft.com/office/drawing/2014/main" id="{EA0D0807-DA8B-F297-B79C-59684779A6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76250"/>
            <a:ext cx="8745537"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datum 3">
            <a:extLst>
              <a:ext uri="{FF2B5EF4-FFF2-40B4-BE49-F238E27FC236}">
                <a16:creationId xmlns:a16="http://schemas.microsoft.com/office/drawing/2014/main" id="{852A5F7F-062C-0A30-0A2F-A5AE6D4DA2A1}"/>
              </a:ext>
            </a:extLst>
          </p:cNvPr>
          <p:cNvSpPr>
            <a:spLocks noGrp="1"/>
          </p:cNvSpPr>
          <p:nvPr>
            <p:ph type="dt" sz="half" idx="10"/>
          </p:nvPr>
        </p:nvSpPr>
        <p:spPr/>
        <p:txBody>
          <a:bodyPr/>
          <a:lstStyle/>
          <a:p>
            <a:r>
              <a:rPr lang="cs-CZ"/>
              <a:t>27.11.2024</a:t>
            </a:r>
          </a:p>
        </p:txBody>
      </p:sp>
      <p:sp>
        <p:nvSpPr>
          <p:cNvPr id="5" name="Zástupný symbol pro zápatí 4">
            <a:extLst>
              <a:ext uri="{FF2B5EF4-FFF2-40B4-BE49-F238E27FC236}">
                <a16:creationId xmlns:a16="http://schemas.microsoft.com/office/drawing/2014/main" id="{A2A5667B-115A-6535-0C9B-9AC12BFCFEF1}"/>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7843996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0810F7F-7E9F-2CD4-0911-387044EEC768}"/>
              </a:ext>
            </a:extLst>
          </p:cNvPr>
          <p:cNvPicPr>
            <a:picLocks noChangeAspect="1"/>
          </p:cNvPicPr>
          <p:nvPr/>
        </p:nvPicPr>
        <p:blipFill>
          <a:blip r:embed="rId2"/>
          <a:stretch>
            <a:fillRect/>
          </a:stretch>
        </p:blipFill>
        <p:spPr>
          <a:xfrm>
            <a:off x="1566056" y="533545"/>
            <a:ext cx="6920022" cy="4919401"/>
          </a:xfrm>
          <a:prstGeom prst="rect">
            <a:avLst/>
          </a:prstGeom>
        </p:spPr>
      </p:pic>
      <p:pic>
        <p:nvPicPr>
          <p:cNvPr id="5" name="Obrázek 4">
            <a:extLst>
              <a:ext uri="{FF2B5EF4-FFF2-40B4-BE49-F238E27FC236}">
                <a16:creationId xmlns:a16="http://schemas.microsoft.com/office/drawing/2014/main" id="{573F95BA-9125-2EFD-B709-F98AE946E418}"/>
              </a:ext>
            </a:extLst>
          </p:cNvPr>
          <p:cNvPicPr>
            <a:picLocks noChangeAspect="1"/>
          </p:cNvPicPr>
          <p:nvPr/>
        </p:nvPicPr>
        <p:blipFill>
          <a:blip r:embed="rId3"/>
          <a:stretch>
            <a:fillRect/>
          </a:stretch>
        </p:blipFill>
        <p:spPr>
          <a:xfrm>
            <a:off x="4817875" y="199245"/>
            <a:ext cx="3099491" cy="1140379"/>
          </a:xfrm>
          <a:prstGeom prst="rect">
            <a:avLst/>
          </a:prstGeom>
        </p:spPr>
      </p:pic>
      <p:sp>
        <p:nvSpPr>
          <p:cNvPr id="7" name="TextovéPole 6">
            <a:extLst>
              <a:ext uri="{FF2B5EF4-FFF2-40B4-BE49-F238E27FC236}">
                <a16:creationId xmlns:a16="http://schemas.microsoft.com/office/drawing/2014/main" id="{5A5561D7-0923-EFBB-E8F1-3BBCA54487C4}"/>
              </a:ext>
            </a:extLst>
          </p:cNvPr>
          <p:cNvSpPr txBox="1"/>
          <p:nvPr/>
        </p:nvSpPr>
        <p:spPr>
          <a:xfrm>
            <a:off x="786709" y="5678124"/>
            <a:ext cx="8062332" cy="646331"/>
          </a:xfrm>
          <a:prstGeom prst="rect">
            <a:avLst/>
          </a:prstGeom>
          <a:noFill/>
        </p:spPr>
        <p:txBody>
          <a:bodyPr wrap="square">
            <a:spAutoFit/>
          </a:bodyPr>
          <a:lstStyle/>
          <a:p>
            <a:pPr algn="l"/>
            <a:r>
              <a:rPr lang="en-US" sz="1800" b="0" i="0" u="none" strike="noStrike" baseline="0" dirty="0">
                <a:latin typeface="Book Antiqua" panose="02040602050305030304" pitchFamily="18" charset="0"/>
              </a:rPr>
              <a:t>Finally, whenever a photon is deflected at</a:t>
            </a:r>
            <a:r>
              <a:rPr lang="cs-CZ" sz="1800" b="0" i="0" u="none" strike="noStrike" baseline="0" dirty="0">
                <a:latin typeface="Book Antiqua" panose="02040602050305030304" pitchFamily="18" charset="0"/>
              </a:rPr>
              <a:t> </a:t>
            </a:r>
            <a:r>
              <a:rPr lang="en-US" sz="1800" b="0" i="0" u="none" strike="noStrike" baseline="0" dirty="0">
                <a:latin typeface="Book Antiqua" panose="02040602050305030304" pitchFamily="18" charset="0"/>
              </a:rPr>
              <a:t>an angle </a:t>
            </a:r>
            <a:r>
              <a:rPr lang="en-US" sz="1800" b="0" i="0" u="none" strike="noStrike" baseline="0" dirty="0">
                <a:latin typeface="Symbol" panose="05050102010706020507" pitchFamily="18" charset="2"/>
              </a:rPr>
              <a:t>j, </a:t>
            </a:r>
            <a:r>
              <a:rPr lang="en-US" sz="1800" b="0" i="0" u="none" strike="noStrike" baseline="0" dirty="0">
                <a:latin typeface="Book Antiqua" panose="02040602050305030304" pitchFamily="18" charset="0"/>
              </a:rPr>
              <a:t>the electron should recoil at an angle </a:t>
            </a:r>
            <a:r>
              <a:rPr lang="en-US" sz="1800" b="0" i="1" u="none" strike="noStrike" baseline="0" dirty="0">
                <a:latin typeface="Symbol,Italic"/>
              </a:rPr>
              <a:t>q </a:t>
            </a:r>
            <a:r>
              <a:rPr lang="en-US" sz="1800" b="0" i="0" u="none" strike="noStrike" baseline="0" dirty="0">
                <a:latin typeface="Book Antiqua" panose="02040602050305030304" pitchFamily="18" charset="0"/>
              </a:rPr>
              <a:t>given by the relation</a:t>
            </a:r>
            <a:r>
              <a:rPr lang="cs-CZ" sz="1800" b="0" i="0" u="none" strike="noStrike" baseline="0" dirty="0">
                <a:latin typeface="Book Antiqua" panose="02040602050305030304" pitchFamily="18" charset="0"/>
              </a:rPr>
              <a:t> </a:t>
            </a:r>
            <a:r>
              <a:rPr lang="cs-CZ" sz="1800" b="0" i="0" u="none" strike="noStrike" baseline="0" dirty="0" err="1">
                <a:latin typeface="Book Antiqua" panose="02040602050305030304" pitchFamily="18" charset="0"/>
              </a:rPr>
              <a:t>approximately</a:t>
            </a:r>
            <a:r>
              <a:rPr lang="cs-CZ" sz="1800" b="0" i="0" u="none" strike="noStrike" baseline="0" dirty="0">
                <a:latin typeface="Book Antiqua" panose="02040602050305030304" pitchFamily="18" charset="0"/>
              </a:rPr>
              <a:t>.</a:t>
            </a:r>
          </a:p>
        </p:txBody>
      </p:sp>
      <p:pic>
        <p:nvPicPr>
          <p:cNvPr id="9" name="Obrázek 8">
            <a:extLst>
              <a:ext uri="{FF2B5EF4-FFF2-40B4-BE49-F238E27FC236}">
                <a16:creationId xmlns:a16="http://schemas.microsoft.com/office/drawing/2014/main" id="{0A9DD32C-0783-5FF4-CA95-4B157DF451E1}"/>
              </a:ext>
            </a:extLst>
          </p:cNvPr>
          <p:cNvPicPr>
            <a:picLocks noChangeAspect="1"/>
          </p:cNvPicPr>
          <p:nvPr/>
        </p:nvPicPr>
        <p:blipFill>
          <a:blip r:embed="rId4"/>
          <a:stretch>
            <a:fillRect/>
          </a:stretch>
        </p:blipFill>
        <p:spPr>
          <a:xfrm>
            <a:off x="6595342" y="6000297"/>
            <a:ext cx="1890736" cy="549336"/>
          </a:xfrm>
          <a:prstGeom prst="rect">
            <a:avLst/>
          </a:prstGeom>
        </p:spPr>
      </p:pic>
      <p:sp>
        <p:nvSpPr>
          <p:cNvPr id="2" name="Zástupný symbol pro číslo snímku 1">
            <a:extLst>
              <a:ext uri="{FF2B5EF4-FFF2-40B4-BE49-F238E27FC236}">
                <a16:creationId xmlns:a16="http://schemas.microsoft.com/office/drawing/2014/main" id="{46C0877D-ED3B-825E-93C9-1000CCD8D625}"/>
              </a:ext>
            </a:extLst>
          </p:cNvPr>
          <p:cNvSpPr>
            <a:spLocks noGrp="1"/>
          </p:cNvSpPr>
          <p:nvPr>
            <p:ph type="sldNum" sz="quarter" idx="12"/>
          </p:nvPr>
        </p:nvSpPr>
        <p:spPr/>
        <p:txBody>
          <a:bodyPr/>
          <a:lstStyle/>
          <a:p>
            <a:fld id="{E32C4829-0E20-40A4-81C2-06447E714AD2}" type="slidenum">
              <a:rPr lang="cs-CZ" smtClean="0"/>
              <a:t>85</a:t>
            </a:fld>
            <a:endParaRPr lang="cs-CZ"/>
          </a:p>
        </p:txBody>
      </p:sp>
      <p:sp>
        <p:nvSpPr>
          <p:cNvPr id="4" name="Zástupný symbol pro datum 3">
            <a:extLst>
              <a:ext uri="{FF2B5EF4-FFF2-40B4-BE49-F238E27FC236}">
                <a16:creationId xmlns:a16="http://schemas.microsoft.com/office/drawing/2014/main" id="{20B3264B-D4DD-D862-A909-A84E37F5A2C4}"/>
              </a:ext>
            </a:extLst>
          </p:cNvPr>
          <p:cNvSpPr>
            <a:spLocks noGrp="1"/>
          </p:cNvSpPr>
          <p:nvPr>
            <p:ph type="dt" sz="half" idx="10"/>
          </p:nvPr>
        </p:nvSpPr>
        <p:spPr/>
        <p:txBody>
          <a:bodyPr/>
          <a:lstStyle/>
          <a:p>
            <a:r>
              <a:rPr lang="cs-CZ"/>
              <a:t>27.11.2024</a:t>
            </a:r>
          </a:p>
        </p:txBody>
      </p:sp>
      <p:sp>
        <p:nvSpPr>
          <p:cNvPr id="6" name="Zástupný symbol pro zápatí 5">
            <a:extLst>
              <a:ext uri="{FF2B5EF4-FFF2-40B4-BE49-F238E27FC236}">
                <a16:creationId xmlns:a16="http://schemas.microsoft.com/office/drawing/2014/main" id="{ECC4263D-71BB-3CD6-1E7A-3C8C9A434411}"/>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27029978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B27F94D-CD41-A615-88EC-0FDF5B3C3E29}"/>
              </a:ext>
            </a:extLst>
          </p:cNvPr>
          <p:cNvSpPr txBox="1"/>
          <p:nvPr/>
        </p:nvSpPr>
        <p:spPr>
          <a:xfrm>
            <a:off x="1045427" y="4190845"/>
            <a:ext cx="4611028" cy="369332"/>
          </a:xfrm>
          <a:prstGeom prst="rect">
            <a:avLst/>
          </a:prstGeom>
          <a:noFill/>
        </p:spPr>
        <p:txBody>
          <a:bodyPr wrap="square">
            <a:spAutoFit/>
          </a:bodyPr>
          <a:lstStyle/>
          <a:p>
            <a:r>
              <a:rPr lang="cs-CZ" b="1" dirty="0">
                <a:hlinkClick r:id="rId2"/>
              </a:rPr>
              <a:t>Joachim </a:t>
            </a:r>
            <a:r>
              <a:rPr lang="cs-CZ" b="1" dirty="0" err="1">
                <a:hlinkClick r:id="rId2"/>
              </a:rPr>
              <a:t>Stöhr</a:t>
            </a:r>
            <a:r>
              <a:rPr lang="cs-CZ" b="1" dirty="0">
                <a:hlinkClick r:id="rId2"/>
              </a:rPr>
              <a:t> </a:t>
            </a:r>
          </a:p>
        </p:txBody>
      </p:sp>
      <p:sp>
        <p:nvSpPr>
          <p:cNvPr id="9" name="TextovéPole 8">
            <a:extLst>
              <a:ext uri="{FF2B5EF4-FFF2-40B4-BE49-F238E27FC236}">
                <a16:creationId xmlns:a16="http://schemas.microsoft.com/office/drawing/2014/main" id="{77F4CAB4-B600-E1BD-E04A-CD7770ACD31B}"/>
              </a:ext>
            </a:extLst>
          </p:cNvPr>
          <p:cNvSpPr txBox="1"/>
          <p:nvPr/>
        </p:nvSpPr>
        <p:spPr>
          <a:xfrm>
            <a:off x="967368" y="4560177"/>
            <a:ext cx="4611028" cy="369332"/>
          </a:xfrm>
          <a:prstGeom prst="rect">
            <a:avLst/>
          </a:prstGeom>
          <a:noFill/>
        </p:spPr>
        <p:txBody>
          <a:bodyPr wrap="square">
            <a:spAutoFit/>
          </a:bodyPr>
          <a:lstStyle/>
          <a:p>
            <a:r>
              <a:rPr lang="cs-CZ" dirty="0" err="1"/>
              <a:t>Professor</a:t>
            </a:r>
            <a:r>
              <a:rPr lang="cs-CZ" dirty="0"/>
              <a:t> </a:t>
            </a:r>
            <a:r>
              <a:rPr lang="cs-CZ" dirty="0" err="1"/>
              <a:t>Emeritus</a:t>
            </a:r>
            <a:r>
              <a:rPr lang="cs-CZ" dirty="0"/>
              <a:t> </a:t>
            </a:r>
            <a:r>
              <a:rPr lang="cs-CZ" dirty="0" err="1"/>
              <a:t>at</a:t>
            </a:r>
            <a:r>
              <a:rPr lang="cs-CZ" dirty="0"/>
              <a:t> Stanford University</a:t>
            </a:r>
          </a:p>
        </p:txBody>
      </p:sp>
      <p:sp>
        <p:nvSpPr>
          <p:cNvPr id="11" name="TextovéPole 10">
            <a:extLst>
              <a:ext uri="{FF2B5EF4-FFF2-40B4-BE49-F238E27FC236}">
                <a16:creationId xmlns:a16="http://schemas.microsoft.com/office/drawing/2014/main" id="{F26495F6-5FDF-C4A9-1932-48317D1DFC1F}"/>
              </a:ext>
            </a:extLst>
          </p:cNvPr>
          <p:cNvSpPr txBox="1"/>
          <p:nvPr/>
        </p:nvSpPr>
        <p:spPr>
          <a:xfrm>
            <a:off x="400050" y="1455681"/>
            <a:ext cx="7906213" cy="830997"/>
          </a:xfrm>
          <a:prstGeom prst="rect">
            <a:avLst/>
          </a:prstGeom>
          <a:noFill/>
        </p:spPr>
        <p:txBody>
          <a:bodyPr wrap="square">
            <a:spAutoFit/>
          </a:bodyPr>
          <a:lstStyle/>
          <a:p>
            <a:r>
              <a:rPr lang="cs-CZ" sz="2400" dirty="0">
                <a:latin typeface="Arial" panose="020B0604020202020204" pitchFamily="34" charset="0"/>
                <a:cs typeface="Arial" panose="020B0604020202020204" pitchFamily="34" charset="0"/>
              </a:rPr>
              <a:t>P. A. M. </a:t>
            </a:r>
            <a:r>
              <a:rPr lang="cs-CZ" sz="2400" dirty="0" err="1">
                <a:latin typeface="Arial" panose="020B0604020202020204" pitchFamily="34" charset="0"/>
                <a:cs typeface="Arial" panose="020B0604020202020204" pitchFamily="34" charset="0"/>
              </a:rPr>
              <a:t>Dirac</a:t>
            </a:r>
            <a:r>
              <a:rPr lang="cs-CZ" sz="2400" dirty="0">
                <a:latin typeface="Arial" panose="020B0604020202020204" pitchFamily="34" charset="0"/>
                <a:cs typeface="Arial" panose="020B0604020202020204" pitchFamily="34" charset="0"/>
              </a:rPr>
              <a:t>: “</a:t>
            </a:r>
            <a:r>
              <a:rPr lang="cs-CZ" sz="2400" dirty="0" err="1">
                <a:latin typeface="Arial" panose="020B0604020202020204" pitchFamily="34" charset="0"/>
                <a:cs typeface="Arial" panose="020B0604020202020204" pitchFamily="34" charset="0"/>
              </a:rPr>
              <a:t>Each</a:t>
            </a:r>
            <a:r>
              <a:rPr lang="cs-CZ" sz="2400" dirty="0">
                <a:latin typeface="Arial" panose="020B0604020202020204" pitchFamily="34" charset="0"/>
                <a:cs typeface="Arial" panose="020B0604020202020204" pitchFamily="34" charset="0"/>
              </a:rPr>
              <a:t> </a:t>
            </a:r>
            <a:r>
              <a:rPr lang="cs-CZ" sz="2400" dirty="0" err="1">
                <a:latin typeface="Arial" panose="020B0604020202020204" pitchFamily="34" charset="0"/>
                <a:cs typeface="Arial" panose="020B0604020202020204" pitchFamily="34" charset="0"/>
              </a:rPr>
              <a:t>photon</a:t>
            </a:r>
            <a:r>
              <a:rPr lang="cs-CZ" sz="2400" dirty="0">
                <a:latin typeface="Arial" panose="020B0604020202020204" pitchFamily="34" charset="0"/>
                <a:cs typeface="Arial" panose="020B0604020202020204" pitchFamily="34" charset="0"/>
              </a:rPr>
              <a:t> </a:t>
            </a:r>
            <a:r>
              <a:rPr lang="cs-CZ" sz="2400" dirty="0" err="1">
                <a:latin typeface="Arial" panose="020B0604020202020204" pitchFamily="34" charset="0"/>
                <a:cs typeface="Arial" panose="020B0604020202020204" pitchFamily="34" charset="0"/>
              </a:rPr>
              <a:t>interferes</a:t>
            </a:r>
            <a:r>
              <a:rPr lang="cs-CZ" sz="2400" dirty="0">
                <a:latin typeface="Arial" panose="020B0604020202020204" pitchFamily="34" charset="0"/>
                <a:cs typeface="Arial" panose="020B0604020202020204" pitchFamily="34" charset="0"/>
              </a:rPr>
              <a:t> </a:t>
            </a:r>
            <a:r>
              <a:rPr lang="cs-CZ" sz="2400" dirty="0" err="1">
                <a:latin typeface="Arial" panose="020B0604020202020204" pitchFamily="34" charset="0"/>
                <a:cs typeface="Arial" panose="020B0604020202020204" pitchFamily="34" charset="0"/>
              </a:rPr>
              <a:t>only</a:t>
            </a:r>
            <a:r>
              <a:rPr lang="cs-CZ" sz="2400" dirty="0">
                <a:latin typeface="Arial" panose="020B0604020202020204" pitchFamily="34" charset="0"/>
                <a:cs typeface="Arial" panose="020B0604020202020204" pitchFamily="34" charset="0"/>
              </a:rPr>
              <a:t> </a:t>
            </a:r>
            <a:r>
              <a:rPr lang="cs-CZ" sz="2400" dirty="0" err="1">
                <a:latin typeface="Arial" panose="020B0604020202020204" pitchFamily="34" charset="0"/>
                <a:cs typeface="Arial" panose="020B0604020202020204" pitchFamily="34" charset="0"/>
              </a:rPr>
              <a:t>with</a:t>
            </a:r>
            <a:r>
              <a:rPr lang="cs-CZ" sz="2400" dirty="0">
                <a:latin typeface="Arial" panose="020B0604020202020204" pitchFamily="34" charset="0"/>
                <a:cs typeface="Arial" panose="020B0604020202020204" pitchFamily="34" charset="0"/>
              </a:rPr>
              <a:t> </a:t>
            </a:r>
            <a:r>
              <a:rPr lang="cs-CZ" sz="2400" dirty="0" err="1">
                <a:latin typeface="Arial" panose="020B0604020202020204" pitchFamily="34" charset="0"/>
                <a:cs typeface="Arial" panose="020B0604020202020204" pitchFamily="34" charset="0"/>
              </a:rPr>
              <a:t>itself</a:t>
            </a:r>
            <a:r>
              <a:rPr lang="cs-CZ" sz="2400" dirty="0">
                <a:latin typeface="Arial" panose="020B0604020202020204" pitchFamily="34" charset="0"/>
                <a:cs typeface="Arial" panose="020B0604020202020204" pitchFamily="34" charset="0"/>
              </a:rPr>
              <a:t>. Interference </a:t>
            </a:r>
            <a:r>
              <a:rPr lang="cs-CZ" sz="2400" dirty="0" err="1">
                <a:latin typeface="Arial" panose="020B0604020202020204" pitchFamily="34" charset="0"/>
                <a:cs typeface="Arial" panose="020B0604020202020204" pitchFamily="34" charset="0"/>
              </a:rPr>
              <a:t>between</a:t>
            </a:r>
            <a:r>
              <a:rPr lang="cs-CZ" sz="2400" dirty="0">
                <a:latin typeface="Arial" panose="020B0604020202020204" pitchFamily="34" charset="0"/>
                <a:cs typeface="Arial" panose="020B0604020202020204" pitchFamily="34" charset="0"/>
              </a:rPr>
              <a:t> </a:t>
            </a:r>
            <a:r>
              <a:rPr lang="cs-CZ" sz="2400" dirty="0" err="1">
                <a:latin typeface="Arial" panose="020B0604020202020204" pitchFamily="34" charset="0"/>
                <a:cs typeface="Arial" panose="020B0604020202020204" pitchFamily="34" charset="0"/>
              </a:rPr>
              <a:t>different</a:t>
            </a:r>
            <a:r>
              <a:rPr lang="cs-CZ" sz="2400" dirty="0">
                <a:latin typeface="Arial" panose="020B0604020202020204" pitchFamily="34" charset="0"/>
                <a:cs typeface="Arial" panose="020B0604020202020204" pitchFamily="34" charset="0"/>
              </a:rPr>
              <a:t> </a:t>
            </a:r>
            <a:r>
              <a:rPr lang="cs-CZ" sz="2400" dirty="0" err="1">
                <a:latin typeface="Arial" panose="020B0604020202020204" pitchFamily="34" charset="0"/>
                <a:cs typeface="Arial" panose="020B0604020202020204" pitchFamily="34" charset="0"/>
              </a:rPr>
              <a:t>photons</a:t>
            </a:r>
            <a:r>
              <a:rPr lang="cs-CZ" sz="2400" dirty="0">
                <a:latin typeface="Arial" panose="020B0604020202020204" pitchFamily="34" charset="0"/>
                <a:cs typeface="Arial" panose="020B0604020202020204" pitchFamily="34" charset="0"/>
              </a:rPr>
              <a:t> </a:t>
            </a:r>
            <a:r>
              <a:rPr lang="cs-CZ" sz="2400" dirty="0" err="1">
                <a:latin typeface="Arial" panose="020B0604020202020204" pitchFamily="34" charset="0"/>
                <a:cs typeface="Arial" panose="020B0604020202020204" pitchFamily="34" charset="0"/>
              </a:rPr>
              <a:t>never</a:t>
            </a:r>
            <a:r>
              <a:rPr lang="cs-CZ" sz="2400" dirty="0">
                <a:latin typeface="Arial" panose="020B0604020202020204" pitchFamily="34" charset="0"/>
                <a:cs typeface="Arial" panose="020B0604020202020204" pitchFamily="34" charset="0"/>
              </a:rPr>
              <a:t> </a:t>
            </a:r>
            <a:r>
              <a:rPr lang="cs-CZ" sz="2400" dirty="0" err="1">
                <a:latin typeface="Arial" panose="020B0604020202020204" pitchFamily="34" charset="0"/>
                <a:cs typeface="Arial" panose="020B0604020202020204" pitchFamily="34" charset="0"/>
              </a:rPr>
              <a:t>occurs</a:t>
            </a:r>
            <a:r>
              <a:rPr lang="cs-CZ" sz="2400" dirty="0">
                <a:latin typeface="Arial" panose="020B0604020202020204" pitchFamily="34" charset="0"/>
                <a:cs typeface="Arial" panose="020B0604020202020204" pitchFamily="34" charset="0"/>
              </a:rPr>
              <a:t>.”</a:t>
            </a:r>
          </a:p>
        </p:txBody>
      </p:sp>
      <p:sp>
        <p:nvSpPr>
          <p:cNvPr id="13" name="TextovéPole 12">
            <a:extLst>
              <a:ext uri="{FF2B5EF4-FFF2-40B4-BE49-F238E27FC236}">
                <a16:creationId xmlns:a16="http://schemas.microsoft.com/office/drawing/2014/main" id="{31E68E6D-8C6E-9B9E-F550-3F89AE509382}"/>
              </a:ext>
            </a:extLst>
          </p:cNvPr>
          <p:cNvSpPr txBox="1"/>
          <p:nvPr/>
        </p:nvSpPr>
        <p:spPr>
          <a:xfrm>
            <a:off x="400050" y="2467231"/>
            <a:ext cx="8343900" cy="830997"/>
          </a:xfrm>
          <a:prstGeom prst="rect">
            <a:avLst/>
          </a:prstGeom>
          <a:noFill/>
        </p:spPr>
        <p:txBody>
          <a:bodyPr wrap="square">
            <a:spAutoFit/>
          </a:bodyPr>
          <a:lstStyle/>
          <a:p>
            <a:r>
              <a:rPr lang="cs-CZ" sz="2400" dirty="0">
                <a:latin typeface="Arial" panose="020B0604020202020204" pitchFamily="34" charset="0"/>
                <a:cs typeface="Arial" panose="020B0604020202020204" pitchFamily="34" charset="0"/>
              </a:rPr>
              <a:t>P. </a:t>
            </a:r>
            <a:r>
              <a:rPr lang="cs-CZ" sz="2400" dirty="0" err="1">
                <a:latin typeface="Arial" panose="020B0604020202020204" pitchFamily="34" charset="0"/>
                <a:cs typeface="Arial" panose="020B0604020202020204" pitchFamily="34" charset="0"/>
              </a:rPr>
              <a:t>Dirac</a:t>
            </a:r>
            <a:r>
              <a:rPr lang="cs-CZ" sz="2400" dirty="0">
                <a:latin typeface="Arial" panose="020B0604020202020204" pitchFamily="34" charset="0"/>
                <a:cs typeface="Arial" panose="020B0604020202020204" pitchFamily="34" charset="0"/>
              </a:rPr>
              <a:t>, </a:t>
            </a:r>
            <a:r>
              <a:rPr lang="cs-CZ" sz="2400" dirty="0" err="1">
                <a:latin typeface="Arial" panose="020B0604020202020204" pitchFamily="34" charset="0"/>
                <a:cs typeface="Arial" panose="020B0604020202020204" pitchFamily="34" charset="0"/>
              </a:rPr>
              <a:t>The</a:t>
            </a:r>
            <a:r>
              <a:rPr lang="cs-CZ" sz="2400" dirty="0">
                <a:latin typeface="Arial" panose="020B0604020202020204" pitchFamily="34" charset="0"/>
                <a:cs typeface="Arial" panose="020B0604020202020204" pitchFamily="34" charset="0"/>
              </a:rPr>
              <a:t> </a:t>
            </a:r>
            <a:r>
              <a:rPr lang="cs-CZ" sz="2400" dirty="0" err="1">
                <a:latin typeface="Arial" panose="020B0604020202020204" pitchFamily="34" charset="0"/>
                <a:cs typeface="Arial" panose="020B0604020202020204" pitchFamily="34" charset="0"/>
              </a:rPr>
              <a:t>Principles</a:t>
            </a:r>
            <a:r>
              <a:rPr lang="cs-CZ" sz="2400" dirty="0">
                <a:latin typeface="Arial" panose="020B0604020202020204" pitchFamily="34" charset="0"/>
                <a:cs typeface="Arial" panose="020B0604020202020204" pitchFamily="34" charset="0"/>
              </a:rPr>
              <a:t> </a:t>
            </a:r>
            <a:r>
              <a:rPr lang="cs-CZ" sz="2400" dirty="0" err="1">
                <a:latin typeface="Arial" panose="020B0604020202020204" pitchFamily="34" charset="0"/>
                <a:cs typeface="Arial" panose="020B0604020202020204" pitchFamily="34" charset="0"/>
              </a:rPr>
              <a:t>of</a:t>
            </a:r>
            <a:r>
              <a:rPr lang="cs-CZ" sz="2400" dirty="0">
                <a:latin typeface="Arial" panose="020B0604020202020204" pitchFamily="34" charset="0"/>
                <a:cs typeface="Arial" panose="020B0604020202020204" pitchFamily="34" charset="0"/>
              </a:rPr>
              <a:t> </a:t>
            </a:r>
            <a:r>
              <a:rPr lang="cs-CZ" sz="2400" dirty="0" err="1">
                <a:latin typeface="Arial" panose="020B0604020202020204" pitchFamily="34" charset="0"/>
                <a:cs typeface="Arial" panose="020B0604020202020204" pitchFamily="34" charset="0"/>
              </a:rPr>
              <a:t>Quantum</a:t>
            </a:r>
            <a:r>
              <a:rPr lang="cs-CZ" sz="2400" dirty="0">
                <a:latin typeface="Arial" panose="020B0604020202020204" pitchFamily="34" charset="0"/>
                <a:cs typeface="Arial" panose="020B0604020202020204" pitchFamily="34" charset="0"/>
              </a:rPr>
              <a:t> </a:t>
            </a:r>
            <a:r>
              <a:rPr lang="cs-CZ" sz="2400" dirty="0" err="1">
                <a:latin typeface="Arial" panose="020B0604020202020204" pitchFamily="34" charset="0"/>
                <a:cs typeface="Arial" panose="020B0604020202020204" pitchFamily="34" charset="0"/>
              </a:rPr>
              <a:t>Mechanics</a:t>
            </a:r>
            <a:r>
              <a:rPr lang="cs-CZ" sz="2400" dirty="0">
                <a:latin typeface="Arial" panose="020B0604020202020204" pitchFamily="34" charset="0"/>
                <a:cs typeface="Arial" panose="020B0604020202020204" pitchFamily="34" charset="0"/>
              </a:rPr>
              <a:t>, </a:t>
            </a:r>
            <a:r>
              <a:rPr lang="cs-CZ" sz="2400" dirty="0" err="1">
                <a:latin typeface="Arial" panose="020B0604020202020204" pitchFamily="34" charset="0"/>
                <a:cs typeface="Arial" panose="020B0604020202020204" pitchFamily="34" charset="0"/>
              </a:rPr>
              <a:t>Clarendon</a:t>
            </a:r>
            <a:endParaRPr lang="cs-CZ" sz="2400" dirty="0">
              <a:latin typeface="Arial" panose="020B0604020202020204" pitchFamily="34" charset="0"/>
              <a:cs typeface="Arial" panose="020B0604020202020204" pitchFamily="34" charset="0"/>
            </a:endParaRPr>
          </a:p>
          <a:p>
            <a:r>
              <a:rPr lang="cs-CZ" sz="2400" dirty="0" err="1">
                <a:latin typeface="Arial" panose="020B0604020202020204" pitchFamily="34" charset="0"/>
                <a:cs typeface="Arial" panose="020B0604020202020204" pitchFamily="34" charset="0"/>
              </a:rPr>
              <a:t>Press</a:t>
            </a:r>
            <a:r>
              <a:rPr lang="cs-CZ" sz="2400" dirty="0">
                <a:latin typeface="Arial" panose="020B0604020202020204" pitchFamily="34" charset="0"/>
                <a:cs typeface="Arial" panose="020B0604020202020204" pitchFamily="34" charset="0"/>
              </a:rPr>
              <a:t>, Oxford, UK, 1947.</a:t>
            </a:r>
          </a:p>
        </p:txBody>
      </p:sp>
      <p:sp>
        <p:nvSpPr>
          <p:cNvPr id="2" name="Zástupný symbol pro číslo snímku 1">
            <a:extLst>
              <a:ext uri="{FF2B5EF4-FFF2-40B4-BE49-F238E27FC236}">
                <a16:creationId xmlns:a16="http://schemas.microsoft.com/office/drawing/2014/main" id="{D649430B-0366-C1D8-E61F-622A2DC533A4}"/>
              </a:ext>
            </a:extLst>
          </p:cNvPr>
          <p:cNvSpPr>
            <a:spLocks noGrp="1"/>
          </p:cNvSpPr>
          <p:nvPr>
            <p:ph type="sldNum" sz="quarter" idx="12"/>
          </p:nvPr>
        </p:nvSpPr>
        <p:spPr/>
        <p:txBody>
          <a:bodyPr/>
          <a:lstStyle/>
          <a:p>
            <a:fld id="{E32C4829-0E20-40A4-81C2-06447E714AD2}" type="slidenum">
              <a:rPr lang="cs-CZ" smtClean="0"/>
              <a:t>86</a:t>
            </a:fld>
            <a:endParaRPr lang="cs-CZ"/>
          </a:p>
        </p:txBody>
      </p:sp>
      <p:sp>
        <p:nvSpPr>
          <p:cNvPr id="3" name="Zástupný symbol pro datum 2">
            <a:extLst>
              <a:ext uri="{FF2B5EF4-FFF2-40B4-BE49-F238E27FC236}">
                <a16:creationId xmlns:a16="http://schemas.microsoft.com/office/drawing/2014/main" id="{FC3D9A41-6D93-A7EE-0640-28F371FED54A}"/>
              </a:ext>
            </a:extLst>
          </p:cNvPr>
          <p:cNvSpPr>
            <a:spLocks noGrp="1"/>
          </p:cNvSpPr>
          <p:nvPr>
            <p:ph type="dt" sz="half" idx="10"/>
          </p:nvPr>
        </p:nvSpPr>
        <p:spPr/>
        <p:txBody>
          <a:bodyPr/>
          <a:lstStyle/>
          <a:p>
            <a:r>
              <a:rPr lang="cs-CZ"/>
              <a:t>27.11.2024</a:t>
            </a:r>
          </a:p>
        </p:txBody>
      </p:sp>
      <p:sp>
        <p:nvSpPr>
          <p:cNvPr id="4" name="Zástupný symbol pro zápatí 3">
            <a:extLst>
              <a:ext uri="{FF2B5EF4-FFF2-40B4-BE49-F238E27FC236}">
                <a16:creationId xmlns:a16="http://schemas.microsoft.com/office/drawing/2014/main" id="{012E100B-76DB-A155-9A5E-1EBB25E6E4FC}"/>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23017961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91FFA3A-B7BB-5156-BFA0-ECBC95A074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511" y="367990"/>
            <a:ext cx="8052669" cy="3061010"/>
          </a:xfrm>
          <a:prstGeom prst="rect">
            <a:avLst/>
          </a:prstGeom>
        </p:spPr>
      </p:pic>
      <p:sp>
        <p:nvSpPr>
          <p:cNvPr id="4" name="TextovéPole 3">
            <a:extLst>
              <a:ext uri="{FF2B5EF4-FFF2-40B4-BE49-F238E27FC236}">
                <a16:creationId xmlns:a16="http://schemas.microsoft.com/office/drawing/2014/main" id="{C0ECBBB5-20EC-C2C0-FA22-C5662866BA7D}"/>
              </a:ext>
            </a:extLst>
          </p:cNvPr>
          <p:cNvSpPr txBox="1"/>
          <p:nvPr/>
        </p:nvSpPr>
        <p:spPr>
          <a:xfrm>
            <a:off x="360511" y="4424121"/>
            <a:ext cx="8052669" cy="1754326"/>
          </a:xfrm>
          <a:prstGeom prst="rect">
            <a:avLst/>
          </a:prstGeom>
          <a:noFill/>
        </p:spPr>
        <p:txBody>
          <a:bodyPr wrap="square">
            <a:spAutoFit/>
          </a:bodyPr>
          <a:lstStyle/>
          <a:p>
            <a:r>
              <a:rPr lang="cs-CZ" sz="1800" i="1" dirty="0">
                <a:effectLst/>
                <a:latin typeface="Arial" panose="020B0604020202020204" pitchFamily="34" charset="0"/>
                <a:ea typeface="Times New Roman" panose="02020603050405020304" pitchFamily="18" charset="0"/>
              </a:rPr>
              <a:t>Na tomto původním místě Bellových laboratoří provedli C. J. </a:t>
            </a:r>
            <a:r>
              <a:rPr lang="cs-CZ" sz="1800" i="1" dirty="0" err="1">
                <a:effectLst/>
                <a:latin typeface="Arial" panose="020B0604020202020204" pitchFamily="34" charset="0"/>
                <a:ea typeface="Times New Roman" panose="02020603050405020304" pitchFamily="18" charset="0"/>
              </a:rPr>
              <a:t>Davisson</a:t>
            </a:r>
            <a:r>
              <a:rPr lang="cs-CZ" sz="1800" i="1" dirty="0">
                <a:effectLst/>
                <a:latin typeface="Arial" panose="020B0604020202020204" pitchFamily="34" charset="0"/>
                <a:ea typeface="Times New Roman" panose="02020603050405020304" pitchFamily="18" charset="0"/>
              </a:rPr>
              <a:t> a L. H. </a:t>
            </a:r>
            <a:r>
              <a:rPr lang="cs-CZ" sz="1800" i="1" dirty="0" err="1">
                <a:effectLst/>
                <a:latin typeface="Arial" panose="020B0604020202020204" pitchFamily="34" charset="0"/>
                <a:ea typeface="Times New Roman" panose="02020603050405020304" pitchFamily="18" charset="0"/>
              </a:rPr>
              <a:t>Germer</a:t>
            </a:r>
            <a:r>
              <a:rPr lang="cs-CZ" sz="1800" i="1" dirty="0">
                <a:effectLst/>
                <a:latin typeface="Arial" panose="020B0604020202020204" pitchFamily="34" charset="0"/>
                <a:ea typeface="Times New Roman" panose="02020603050405020304" pitchFamily="18" charset="0"/>
              </a:rPr>
              <a:t> v roce 1927 první demonstraci vlnového chování elementárních částic, předpovězeného L. de </a:t>
            </a:r>
            <a:r>
              <a:rPr lang="cs-CZ" sz="1800" i="1" dirty="0" err="1">
                <a:effectLst/>
                <a:latin typeface="Arial" panose="020B0604020202020204" pitchFamily="34" charset="0"/>
                <a:ea typeface="Times New Roman" panose="02020603050405020304" pitchFamily="18" charset="0"/>
              </a:rPr>
              <a:t>Broglie</a:t>
            </a:r>
            <a:r>
              <a:rPr lang="cs-CZ" sz="1800" i="1" dirty="0">
                <a:effectLst/>
                <a:latin typeface="Arial" panose="020B0604020202020204" pitchFamily="34" charset="0"/>
                <a:ea typeface="Times New Roman" panose="02020603050405020304" pitchFamily="18" charset="0"/>
              </a:rPr>
              <a:t> v roce 1923. Experiment </a:t>
            </a:r>
            <a:r>
              <a:rPr lang="cs-CZ" sz="1800" i="1" dirty="0" err="1">
                <a:effectLst/>
                <a:latin typeface="Arial" panose="020B0604020202020204" pitchFamily="34" charset="0"/>
                <a:ea typeface="Times New Roman" panose="02020603050405020304" pitchFamily="18" charset="0"/>
              </a:rPr>
              <a:t>Davissona</a:t>
            </a:r>
            <a:r>
              <a:rPr lang="cs-CZ" sz="1800" i="1" dirty="0">
                <a:effectLst/>
                <a:latin typeface="Arial" panose="020B0604020202020204" pitchFamily="34" charset="0"/>
                <a:ea typeface="Times New Roman" panose="02020603050405020304" pitchFamily="18" charset="0"/>
              </a:rPr>
              <a:t> a </a:t>
            </a:r>
            <a:r>
              <a:rPr lang="cs-CZ" sz="1800" i="1" dirty="0" err="1">
                <a:effectLst/>
                <a:latin typeface="Arial" panose="020B0604020202020204" pitchFamily="34" charset="0"/>
                <a:ea typeface="Times New Roman" panose="02020603050405020304" pitchFamily="18" charset="0"/>
              </a:rPr>
              <a:t>Germera</a:t>
            </a:r>
            <a:r>
              <a:rPr lang="cs-CZ" sz="1800" i="1" dirty="0">
                <a:effectLst/>
                <a:latin typeface="Arial" panose="020B0604020202020204" pitchFamily="34" charset="0"/>
                <a:ea typeface="Times New Roman" panose="02020603050405020304" pitchFamily="18" charset="0"/>
              </a:rPr>
              <a:t> poskytl klíčové empirické svědectví pro tehdy se rychle rozvíjející teorii kvantové mechaniky. V těchto a následujících letech bylo ve stejné laboratoři učiněno mnoho důležitých vědeckých a technologických objevů. </a:t>
            </a:r>
            <a:endParaRPr lang="cs-CZ" sz="1800" dirty="0">
              <a:effectLst/>
              <a:latin typeface="Times New Roman" panose="02020603050405020304" pitchFamily="18" charset="0"/>
              <a:ea typeface="Times New Roman" panose="02020603050405020304" pitchFamily="18" charset="0"/>
            </a:endParaRPr>
          </a:p>
        </p:txBody>
      </p:sp>
      <p:sp>
        <p:nvSpPr>
          <p:cNvPr id="3" name="Zástupný symbol pro číslo snímku 2">
            <a:extLst>
              <a:ext uri="{FF2B5EF4-FFF2-40B4-BE49-F238E27FC236}">
                <a16:creationId xmlns:a16="http://schemas.microsoft.com/office/drawing/2014/main" id="{8D63F611-9D2D-915F-39B5-BE9E978EEA97}"/>
              </a:ext>
            </a:extLst>
          </p:cNvPr>
          <p:cNvSpPr>
            <a:spLocks noGrp="1"/>
          </p:cNvSpPr>
          <p:nvPr>
            <p:ph type="sldNum" sz="quarter" idx="12"/>
          </p:nvPr>
        </p:nvSpPr>
        <p:spPr/>
        <p:txBody>
          <a:bodyPr/>
          <a:lstStyle/>
          <a:p>
            <a:fld id="{E32C4829-0E20-40A4-81C2-06447E714AD2}" type="slidenum">
              <a:rPr lang="cs-CZ" smtClean="0"/>
              <a:t>87</a:t>
            </a:fld>
            <a:endParaRPr lang="cs-CZ"/>
          </a:p>
        </p:txBody>
      </p:sp>
      <p:sp>
        <p:nvSpPr>
          <p:cNvPr id="5" name="Zástupný symbol pro datum 4">
            <a:extLst>
              <a:ext uri="{FF2B5EF4-FFF2-40B4-BE49-F238E27FC236}">
                <a16:creationId xmlns:a16="http://schemas.microsoft.com/office/drawing/2014/main" id="{80B9AD12-DBD1-D935-9B55-7ABFF73CE7A8}"/>
              </a:ext>
            </a:extLst>
          </p:cNvPr>
          <p:cNvSpPr>
            <a:spLocks noGrp="1"/>
          </p:cNvSpPr>
          <p:nvPr>
            <p:ph type="dt" sz="half" idx="10"/>
          </p:nvPr>
        </p:nvSpPr>
        <p:spPr/>
        <p:txBody>
          <a:bodyPr/>
          <a:lstStyle/>
          <a:p>
            <a:r>
              <a:rPr lang="cs-CZ"/>
              <a:t>27.11.2024</a:t>
            </a:r>
          </a:p>
        </p:txBody>
      </p:sp>
      <p:sp>
        <p:nvSpPr>
          <p:cNvPr id="6" name="Zástupný symbol pro zápatí 5">
            <a:extLst>
              <a:ext uri="{FF2B5EF4-FFF2-40B4-BE49-F238E27FC236}">
                <a16:creationId xmlns:a16="http://schemas.microsoft.com/office/drawing/2014/main" id="{49498B25-3049-39D6-3D96-1B063DB2597C}"/>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9518882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3339D-F71A-4EA7-6D70-DBC672461739}"/>
            </a:ext>
          </a:extLst>
        </p:cNvPr>
        <p:cNvGrpSpPr/>
        <p:nvPr/>
      </p:nvGrpSpPr>
      <p:grpSpPr>
        <a:xfrm>
          <a:off x="0" y="0"/>
          <a:ext cx="0" cy="0"/>
          <a:chOff x="0" y="0"/>
          <a:chExt cx="0" cy="0"/>
        </a:xfrm>
      </p:grpSpPr>
      <p:sp>
        <p:nvSpPr>
          <p:cNvPr id="13" name="TextovéPole 12">
            <a:extLst>
              <a:ext uri="{FF2B5EF4-FFF2-40B4-BE49-F238E27FC236}">
                <a16:creationId xmlns:a16="http://schemas.microsoft.com/office/drawing/2014/main" id="{41B061AC-7FB2-996C-0B94-814DD28A75F3}"/>
              </a:ext>
            </a:extLst>
          </p:cNvPr>
          <p:cNvSpPr txBox="1"/>
          <p:nvPr/>
        </p:nvSpPr>
        <p:spPr>
          <a:xfrm>
            <a:off x="23757" y="194350"/>
            <a:ext cx="9239361" cy="1938992"/>
          </a:xfrm>
          <a:prstGeom prst="rect">
            <a:avLst/>
          </a:prstGeom>
          <a:noFill/>
        </p:spPr>
        <p:txBody>
          <a:bodyPr wrap="square" rtlCol="0">
            <a:spAutoFit/>
          </a:bodyPr>
          <a:lstStyle/>
          <a:p>
            <a:r>
              <a:rPr lang="cs-CZ" sz="2000" dirty="0" err="1">
                <a:latin typeface="Arial" panose="020B0604020202020204" pitchFamily="34" charset="0"/>
                <a:cs typeface="Arial" panose="020B0604020202020204" pitchFamily="34" charset="0"/>
              </a:rPr>
              <a:t>Schrödinger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adopted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basic idea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de </a:t>
            </a:r>
            <a:r>
              <a:rPr lang="cs-CZ" sz="2000" dirty="0" err="1">
                <a:latin typeface="Arial" panose="020B0604020202020204" pitchFamily="34" charset="0"/>
                <a:cs typeface="Arial" panose="020B0604020202020204" pitchFamily="34" charset="0"/>
              </a:rPr>
              <a:t>Broglie</a:t>
            </a:r>
            <a:r>
              <a:rPr lang="cs-CZ" sz="2000" b="1" dirty="0">
                <a:solidFill>
                  <a:srgbClr val="0033CC"/>
                </a:solidFill>
                <a:latin typeface="Arial" panose="020B0604020202020204" pitchFamily="34" charset="0"/>
                <a:cs typeface="Arial" panose="020B0604020202020204" pitchFamily="34" charset="0"/>
              </a:rPr>
              <a:t>, but </a:t>
            </a:r>
            <a:r>
              <a:rPr lang="cs-CZ" sz="2000" b="1" dirty="0" err="1">
                <a:solidFill>
                  <a:srgbClr val="0033CC"/>
                </a:solidFill>
                <a:latin typeface="Arial" panose="020B0604020202020204" pitchFamily="34" charset="0"/>
                <a:cs typeface="Arial" panose="020B0604020202020204" pitchFamily="34" charset="0"/>
              </a:rPr>
              <a:t>none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two</a:t>
            </a:r>
            <a:r>
              <a:rPr lang="cs-CZ" sz="2000" b="1" dirty="0">
                <a:solidFill>
                  <a:srgbClr val="0033CC"/>
                </a:solidFill>
                <a:latin typeface="Arial" panose="020B0604020202020204" pitchFamily="34" charset="0"/>
                <a:cs typeface="Arial" panose="020B0604020202020204" pitchFamily="34" charset="0"/>
              </a:rPr>
              <a:t> basic</a:t>
            </a:r>
          </a:p>
          <a:p>
            <a:r>
              <a:rPr lang="cs-CZ" sz="2000" b="1" dirty="0" err="1">
                <a:solidFill>
                  <a:srgbClr val="0033CC"/>
                </a:solidFill>
                <a:latin typeface="Arial" panose="020B0604020202020204" pitchFamily="34" charset="0"/>
                <a:cs typeface="Arial" panose="020B0604020202020204" pitchFamily="34" charset="0"/>
              </a:rPr>
              <a:t>assumptions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how</a:t>
            </a:r>
            <a:r>
              <a:rPr lang="cs-CZ" sz="2000" b="1" dirty="0">
                <a:solidFill>
                  <a:srgbClr val="0033CC"/>
                </a:solidFill>
                <a:latin typeface="Arial" panose="020B0604020202020204" pitchFamily="34" charset="0"/>
                <a:cs typeface="Arial" panose="020B0604020202020204" pitchFamily="34" charset="0"/>
              </a:rPr>
              <a:t> to </a:t>
            </a:r>
            <a:r>
              <a:rPr lang="cs-CZ" sz="2000" b="1" dirty="0" err="1">
                <a:solidFill>
                  <a:srgbClr val="0033CC"/>
                </a:solidFill>
                <a:latin typeface="Arial" panose="020B0604020202020204" pitchFamily="34" charset="0"/>
                <a:cs typeface="Arial" panose="020B0604020202020204" pitchFamily="34" charset="0"/>
              </a:rPr>
              <a:t>associate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material</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particle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with</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wave</a:t>
            </a:r>
            <a:r>
              <a:rPr lang="cs-CZ" sz="2000" b="1" dirty="0">
                <a:solidFill>
                  <a:srgbClr val="0033CC"/>
                </a:solidFill>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He </a:t>
            </a:r>
            <a:r>
              <a:rPr lang="cs-CZ" sz="2000" dirty="0" err="1">
                <a:latin typeface="Arial" panose="020B0604020202020204" pitchFamily="34" charset="0"/>
                <a:cs typeface="Arial" panose="020B0604020202020204" pitchFamily="34" charset="0"/>
              </a:rPr>
              <a:t>started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with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Hamilton</a:t>
            </a:r>
            <a:r>
              <a:rPr lang="cs-CZ" sz="2000" dirty="0">
                <a:latin typeface="Arial" panose="020B0604020202020204" pitchFamily="34" charset="0"/>
                <a:cs typeface="Arial" panose="020B0604020202020204" pitchFamily="34" charset="0"/>
              </a:rPr>
              <a:t>-Jacobi </a:t>
            </a:r>
            <a:r>
              <a:rPr lang="cs-CZ" sz="2000" dirty="0" err="1">
                <a:latin typeface="Arial" panose="020B0604020202020204" pitchFamily="34" charset="0"/>
                <a:cs typeface="Arial" panose="020B0604020202020204" pitchFamily="34" charset="0"/>
              </a:rPr>
              <a:t>formulation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classical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mechanics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which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is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equivalent</a:t>
            </a:r>
            <a:r>
              <a:rPr lang="cs-CZ" sz="2000" dirty="0">
                <a:latin typeface="Arial" panose="020B0604020202020204" pitchFamily="34" charset="0"/>
                <a:cs typeface="Arial" panose="020B0604020202020204" pitchFamily="34" charset="0"/>
              </a:rPr>
              <a:t> to </a:t>
            </a:r>
            <a:r>
              <a:rPr lang="cs-CZ" sz="2000" dirty="0" err="1">
                <a:latin typeface="Arial" panose="020B0604020202020204" pitchFamily="34" charset="0"/>
                <a:cs typeface="Arial" panose="020B0604020202020204" pitchFamily="34" charset="0"/>
              </a:rPr>
              <a:t>Lagangian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Hamiltonian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formulation</a:t>
            </a:r>
            <a:r>
              <a:rPr lang="cs-CZ" sz="2000" dirty="0">
                <a:latin typeface="Arial" panose="020B0604020202020204" pitchFamily="34" charset="0"/>
                <a:cs typeface="Arial" panose="020B0604020202020204" pitchFamily="34" charset="0"/>
              </a:rPr>
              <a:t>, but </a:t>
            </a:r>
            <a:r>
              <a:rPr lang="cs-CZ" sz="2000" b="1" dirty="0">
                <a:solidFill>
                  <a:srgbClr val="0033CC"/>
                </a:solidFill>
                <a:latin typeface="Arial" panose="020B0604020202020204" pitchFamily="34" charset="0"/>
                <a:cs typeface="Arial" panose="020B0604020202020204" pitchFamily="34" charset="0"/>
              </a:rPr>
              <a:t>does not </a:t>
            </a:r>
            <a:r>
              <a:rPr lang="cs-CZ" sz="2000" b="1" dirty="0" err="1">
                <a:solidFill>
                  <a:srgbClr val="0033CC"/>
                </a:solidFill>
                <a:latin typeface="Arial" panose="020B0604020202020204" pitchFamily="34" charset="0"/>
                <a:cs typeface="Arial" panose="020B0604020202020204" pitchFamily="34" charset="0"/>
              </a:rPr>
              <a:t>describe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motion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individual</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particles</a:t>
            </a:r>
            <a:r>
              <a:rPr lang="cs-CZ" sz="2000" dirty="0">
                <a:latin typeface="Arial" panose="020B0604020202020204" pitchFamily="34" charset="0"/>
                <a:cs typeface="Arial" panose="020B0604020202020204" pitchFamily="34" charset="0"/>
              </a:rPr>
              <a:t>, </a:t>
            </a:r>
            <a:r>
              <a:rPr lang="cs-CZ" sz="2000" b="1" dirty="0">
                <a:solidFill>
                  <a:srgbClr val="0033CC"/>
                </a:solidFill>
                <a:latin typeface="Arial" panose="020B0604020202020204" pitchFamily="34" charset="0"/>
                <a:cs typeface="Arial" panose="020B0604020202020204" pitchFamily="34" charset="0"/>
              </a:rPr>
              <a:t>but </a:t>
            </a:r>
            <a:r>
              <a:rPr lang="cs-CZ" sz="2000" b="1" dirty="0" err="1">
                <a:solidFill>
                  <a:srgbClr val="0033CC"/>
                </a:solidFill>
                <a:latin typeface="Arial" panose="020B0604020202020204" pitchFamily="34" charset="0"/>
                <a:cs typeface="Arial" panose="020B0604020202020204" pitchFamily="34" charset="0"/>
              </a:rPr>
              <a:t>is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based</a:t>
            </a:r>
            <a:r>
              <a:rPr lang="cs-CZ" sz="2000" b="1" dirty="0">
                <a:solidFill>
                  <a:srgbClr val="0033CC"/>
                </a:solidFill>
                <a:latin typeface="Arial" panose="020B0604020202020204" pitchFamily="34" charset="0"/>
                <a:cs typeface="Arial" panose="020B0604020202020204" pitchFamily="34" charset="0"/>
              </a:rPr>
              <a:t> on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concept</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Action</a:t>
            </a:r>
            <a:r>
              <a:rPr lang="cs-CZ" sz="2000" b="1" dirty="0">
                <a:solidFill>
                  <a:srgbClr val="0033CC"/>
                </a:solidFill>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that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can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understood</a:t>
            </a:r>
            <a:r>
              <a:rPr lang="cs-CZ" sz="2000" dirty="0">
                <a:latin typeface="Arial" panose="020B0604020202020204" pitchFamily="34" charset="0"/>
                <a:cs typeface="Arial" panose="020B0604020202020204" pitchFamily="34" charset="0"/>
              </a:rPr>
              <a:t> as </a:t>
            </a:r>
            <a:r>
              <a:rPr lang="cs-CZ" sz="2000" dirty="0" err="1">
                <a:latin typeface="Arial" panose="020B0604020202020204" pitchFamily="34" charset="0"/>
                <a:cs typeface="Arial" panose="020B0604020202020204" pitchFamily="34" charset="0"/>
              </a:rPr>
              <a:t>waveform</a:t>
            </a:r>
            <a:r>
              <a:rPr lang="cs-CZ" sz="2000" dirty="0">
                <a:latin typeface="Arial" panose="020B0604020202020204" pitchFamily="34" charset="0"/>
                <a:cs typeface="Arial" panose="020B0604020202020204" pitchFamily="34" charset="0"/>
              </a:rPr>
              <a:t> and </a:t>
            </a:r>
            <a:r>
              <a:rPr lang="cs-CZ" sz="2000" dirty="0" err="1">
                <a:latin typeface="Arial" panose="020B0604020202020204" pitchFamily="34" charset="0"/>
                <a:cs typeface="Arial" panose="020B0604020202020204" pitchFamily="34" charset="0"/>
              </a:rPr>
              <a:t>is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conceptually</a:t>
            </a:r>
            <a:r>
              <a:rPr lang="cs-CZ" sz="2000" dirty="0">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close</a:t>
            </a:r>
            <a:r>
              <a:rPr lang="cs-CZ" sz="2000" b="1" dirty="0">
                <a:solidFill>
                  <a:srgbClr val="FF0000"/>
                </a:solidFill>
                <a:latin typeface="Arial" panose="020B0604020202020204" pitchFamily="34" charset="0"/>
                <a:cs typeface="Arial" panose="020B0604020202020204" pitchFamily="34" charset="0"/>
              </a:rPr>
              <a:t> to </a:t>
            </a:r>
            <a:r>
              <a:rPr lang="cs-CZ" sz="2000" b="1" dirty="0" err="1">
                <a:solidFill>
                  <a:srgbClr val="FF0000"/>
                </a:solidFill>
                <a:latin typeface="Arial" panose="020B0604020202020204" pitchFamily="34" charset="0"/>
                <a:cs typeface="Arial" panose="020B0604020202020204" pitchFamily="34" charset="0"/>
              </a:rPr>
              <a:t>Quantum</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Mechanics</a:t>
            </a:r>
            <a:r>
              <a:rPr lang="cs-CZ" sz="2000" b="1" dirty="0">
                <a:solidFill>
                  <a:srgbClr val="FF0000"/>
                </a:solidFill>
                <a:latin typeface="Arial" panose="020B0604020202020204" pitchFamily="34" charset="0"/>
                <a:cs typeface="Arial" panose="020B0604020202020204" pitchFamily="34" charset="0"/>
              </a:rPr>
              <a:t>.</a:t>
            </a:r>
            <a:endParaRPr lang="en-GB" sz="2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ovéPole 13">
                <a:extLst>
                  <a:ext uri="{FF2B5EF4-FFF2-40B4-BE49-F238E27FC236}">
                    <a16:creationId xmlns:a16="http://schemas.microsoft.com/office/drawing/2014/main" id="{F2445346-B91B-B33E-EC09-DE9BFD29EE05}"/>
                  </a:ext>
                </a:extLst>
              </p:cNvPr>
              <p:cNvSpPr txBox="1"/>
              <p:nvPr/>
            </p:nvSpPr>
            <p:spPr>
              <a:xfrm>
                <a:off x="340602" y="2326689"/>
                <a:ext cx="8218449" cy="8915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cs-CZ" sz="2200" b="0" i="1" smtClean="0">
                          <a:latin typeface="Cambria Math" panose="02040503050406030204" pitchFamily="18" charset="0"/>
                        </a:rPr>
                        <m:t>𝑆</m:t>
                      </m:r>
                      <m:d>
                        <m:dPr>
                          <m:ctrlPr>
                            <a:rPr lang="cs-CZ" sz="2200" b="0" i="1" smtClean="0">
                              <a:latin typeface="Cambria Math" panose="02040503050406030204" pitchFamily="18" charset="0"/>
                            </a:rPr>
                          </m:ctrlPr>
                        </m:dPr>
                        <m:e>
                          <m:r>
                            <a:rPr lang="cs-CZ" sz="2200" b="0" i="1" smtClean="0">
                              <a:latin typeface="Cambria Math" panose="02040503050406030204" pitchFamily="18" charset="0"/>
                            </a:rPr>
                            <m:t>𝑥</m:t>
                          </m:r>
                          <m:r>
                            <a:rPr lang="cs-CZ" sz="2200" b="0" i="1" smtClean="0">
                              <a:latin typeface="Cambria Math" panose="02040503050406030204" pitchFamily="18" charset="0"/>
                            </a:rPr>
                            <m:t>,</m:t>
                          </m:r>
                          <m:r>
                            <a:rPr lang="cs-CZ" sz="2200" b="0" i="1" smtClean="0">
                              <a:latin typeface="Cambria Math" panose="02040503050406030204" pitchFamily="18" charset="0"/>
                            </a:rPr>
                            <m:t>𝑡</m:t>
                          </m:r>
                          <m:r>
                            <a:rPr lang="cs-CZ" sz="2200" b="0" i="1" smtClean="0">
                              <a:latin typeface="Cambria Math" panose="02040503050406030204" pitchFamily="18" charset="0"/>
                            </a:rPr>
                            <m:t>,</m:t>
                          </m:r>
                          <m:sSub>
                            <m:sSubPr>
                              <m:ctrlPr>
                                <a:rPr lang="cs-CZ" sz="2200" b="0" i="1" smtClean="0">
                                  <a:latin typeface="Cambria Math" panose="02040503050406030204" pitchFamily="18" charset="0"/>
                                </a:rPr>
                              </m:ctrlPr>
                            </m:sSubPr>
                            <m:e>
                              <m:r>
                                <a:rPr lang="cs-CZ" sz="2200" b="0" i="1" smtClean="0">
                                  <a:latin typeface="Cambria Math" panose="02040503050406030204" pitchFamily="18" charset="0"/>
                                </a:rPr>
                                <m:t>𝑥</m:t>
                              </m:r>
                            </m:e>
                            <m:sub>
                              <m:r>
                                <a:rPr lang="cs-CZ" sz="2200" b="0" i="1" smtClean="0">
                                  <a:latin typeface="Cambria Math" panose="02040503050406030204" pitchFamily="18" charset="0"/>
                                </a:rPr>
                                <m:t>0</m:t>
                              </m:r>
                            </m:sub>
                          </m:sSub>
                          <m:r>
                            <a:rPr lang="cs-CZ" sz="2200" b="0" i="1" smtClean="0">
                              <a:latin typeface="Cambria Math" panose="02040503050406030204" pitchFamily="18" charset="0"/>
                            </a:rPr>
                            <m:t>,</m:t>
                          </m:r>
                          <m:sSub>
                            <m:sSubPr>
                              <m:ctrlPr>
                                <a:rPr lang="cs-CZ" sz="2200" b="0" i="1" smtClean="0">
                                  <a:latin typeface="Cambria Math" panose="02040503050406030204" pitchFamily="18" charset="0"/>
                                </a:rPr>
                              </m:ctrlPr>
                            </m:sSubPr>
                            <m:e>
                              <m:r>
                                <a:rPr lang="cs-CZ" sz="2200" b="0" i="1" smtClean="0">
                                  <a:latin typeface="Cambria Math" panose="02040503050406030204" pitchFamily="18" charset="0"/>
                                </a:rPr>
                                <m:t>𝑡</m:t>
                              </m:r>
                            </m:e>
                            <m:sub>
                              <m:r>
                                <a:rPr lang="cs-CZ" sz="2200" b="0" i="1" smtClean="0">
                                  <a:latin typeface="Cambria Math" panose="02040503050406030204" pitchFamily="18" charset="0"/>
                                </a:rPr>
                                <m:t>0</m:t>
                              </m:r>
                            </m:sub>
                          </m:sSub>
                        </m:e>
                      </m:d>
                      <m:r>
                        <a:rPr lang="cs-CZ" sz="2200" b="0" i="1" smtClean="0">
                          <a:latin typeface="Cambria Math" panose="02040503050406030204" pitchFamily="18" charset="0"/>
                        </a:rPr>
                        <m:t>=</m:t>
                      </m:r>
                      <m:nary>
                        <m:naryPr>
                          <m:ctrlPr>
                            <a:rPr lang="cs-CZ" sz="2200" i="1" smtClean="0">
                              <a:latin typeface="Cambria Math" panose="02040503050406030204" pitchFamily="18" charset="0"/>
                            </a:rPr>
                          </m:ctrlPr>
                        </m:naryPr>
                        <m:sub>
                          <m:sSub>
                            <m:sSubPr>
                              <m:ctrlPr>
                                <a:rPr lang="cs-CZ" sz="2200" i="1">
                                  <a:latin typeface="Cambria Math" panose="02040503050406030204" pitchFamily="18" charset="0"/>
                                </a:rPr>
                              </m:ctrlPr>
                            </m:sSubPr>
                            <m:e>
                              <m:r>
                                <a:rPr lang="cs-CZ" sz="2200" i="1">
                                  <a:latin typeface="Cambria Math" panose="02040503050406030204" pitchFamily="18" charset="0"/>
                                </a:rPr>
                                <m:t>𝑥</m:t>
                              </m:r>
                            </m:e>
                            <m:sub>
                              <m:r>
                                <a:rPr lang="cs-CZ" sz="2200" i="1">
                                  <a:latin typeface="Cambria Math" panose="02040503050406030204" pitchFamily="18" charset="0"/>
                                </a:rPr>
                                <m:t>𝑂</m:t>
                              </m:r>
                            </m:sub>
                          </m:sSub>
                          <m:r>
                            <m:rPr>
                              <m:brk m:alnAt="23"/>
                            </m:rPr>
                            <a:rPr lang="cs-CZ" sz="2200" i="1">
                              <a:latin typeface="Cambria Math" panose="02040503050406030204" pitchFamily="18" charset="0"/>
                            </a:rPr>
                            <m:t>,</m:t>
                          </m:r>
                          <m:sSub>
                            <m:sSubPr>
                              <m:ctrlPr>
                                <a:rPr lang="cs-CZ" sz="2200" i="1">
                                  <a:latin typeface="Cambria Math" panose="02040503050406030204" pitchFamily="18" charset="0"/>
                                </a:rPr>
                              </m:ctrlPr>
                            </m:sSubPr>
                            <m:e>
                              <m:r>
                                <a:rPr lang="cs-CZ" sz="2200" i="1">
                                  <a:latin typeface="Cambria Math" panose="02040503050406030204" pitchFamily="18" charset="0"/>
                                </a:rPr>
                                <m:t>𝑡</m:t>
                              </m:r>
                            </m:e>
                            <m:sub>
                              <m:r>
                                <a:rPr lang="cs-CZ" sz="2200" i="1">
                                  <a:latin typeface="Cambria Math" panose="02040503050406030204" pitchFamily="18" charset="0"/>
                                </a:rPr>
                                <m:t>0</m:t>
                              </m:r>
                            </m:sub>
                          </m:sSub>
                        </m:sub>
                        <m:sup>
                          <m:r>
                            <a:rPr lang="cs-CZ" sz="2200" i="1">
                              <a:latin typeface="Cambria Math" panose="02040503050406030204" pitchFamily="18" charset="0"/>
                            </a:rPr>
                            <m:t>𝑥</m:t>
                          </m:r>
                          <m:r>
                            <a:rPr lang="cs-CZ" sz="2200" i="1">
                              <a:latin typeface="Cambria Math" panose="02040503050406030204" pitchFamily="18" charset="0"/>
                            </a:rPr>
                            <m:t>,</m:t>
                          </m:r>
                          <m:r>
                            <a:rPr lang="cs-CZ" sz="2200" i="1">
                              <a:latin typeface="Cambria Math" panose="02040503050406030204" pitchFamily="18" charset="0"/>
                            </a:rPr>
                            <m:t>𝑡</m:t>
                          </m:r>
                        </m:sup>
                        <m:e>
                          <m:r>
                            <a:rPr lang="cs-CZ" sz="2200" i="1" smtClean="0">
                              <a:latin typeface="Cambria Math" panose="02040503050406030204" pitchFamily="18" charset="0"/>
                              <a:ea typeface="Cambria Math" panose="02040503050406030204" pitchFamily="18" charset="0"/>
                            </a:rPr>
                            <m:t>ℒ</m:t>
                          </m:r>
                          <m:r>
                            <a:rPr lang="cs-CZ" sz="2200" b="0" i="1" smtClean="0">
                              <a:latin typeface="Cambria Math" panose="02040503050406030204" pitchFamily="18" charset="0"/>
                              <a:ea typeface="Cambria Math" panose="02040503050406030204" pitchFamily="18" charset="0"/>
                            </a:rPr>
                            <m:t>(</m:t>
                          </m:r>
                          <m:r>
                            <a:rPr lang="cs-CZ" sz="2200" b="0" i="1" smtClean="0">
                              <a:latin typeface="Cambria Math" panose="02040503050406030204" pitchFamily="18" charset="0"/>
                              <a:ea typeface="Cambria Math" panose="02040503050406030204" pitchFamily="18" charset="0"/>
                            </a:rPr>
                            <m:t>𝑥</m:t>
                          </m:r>
                          <m:r>
                            <a:rPr lang="cs-CZ" sz="2200" b="0" i="1" smtClean="0">
                              <a:latin typeface="Cambria Math" panose="02040503050406030204" pitchFamily="18" charset="0"/>
                              <a:ea typeface="Cambria Math" panose="02040503050406030204" pitchFamily="18" charset="0"/>
                            </a:rPr>
                            <m:t>,</m:t>
                          </m:r>
                          <m:acc>
                            <m:accPr>
                              <m:chr m:val="̇"/>
                              <m:ctrlPr>
                                <a:rPr lang="cs-CZ" sz="2200" b="0" i="1" smtClean="0">
                                  <a:latin typeface="Cambria Math" panose="02040503050406030204" pitchFamily="18" charset="0"/>
                                  <a:ea typeface="Cambria Math" panose="02040503050406030204" pitchFamily="18" charset="0"/>
                                </a:rPr>
                              </m:ctrlPr>
                            </m:accPr>
                            <m:e>
                              <m:r>
                                <a:rPr lang="cs-CZ" sz="2200" b="0" i="1" smtClean="0">
                                  <a:latin typeface="Cambria Math" panose="02040503050406030204" pitchFamily="18" charset="0"/>
                                  <a:ea typeface="Cambria Math" panose="02040503050406030204" pitchFamily="18" charset="0"/>
                                </a:rPr>
                                <m:t>𝑥</m:t>
                              </m:r>
                            </m:e>
                          </m:acc>
                          <m:r>
                            <a:rPr lang="cs-CZ" sz="2200" b="0" i="1" smtClean="0">
                              <a:latin typeface="Cambria Math" panose="02040503050406030204" pitchFamily="18" charset="0"/>
                            </a:rPr>
                            <m:t>,</m:t>
                          </m:r>
                          <m:r>
                            <a:rPr lang="cs-CZ" sz="2200" b="0" i="1" smtClean="0">
                              <a:latin typeface="Cambria Math" panose="02040503050406030204" pitchFamily="18" charset="0"/>
                            </a:rPr>
                            <m:t>𝑡</m:t>
                          </m:r>
                          <m:r>
                            <a:rPr lang="cs-CZ" sz="2200" b="0" i="1" smtClean="0">
                              <a:latin typeface="Cambria Math" panose="02040503050406030204" pitchFamily="18" charset="0"/>
                            </a:rPr>
                            <m:t>)=</m:t>
                          </m:r>
                        </m:e>
                      </m:nary>
                      <m:nary>
                        <m:naryPr>
                          <m:ctrlPr>
                            <a:rPr lang="cs-CZ" sz="2200" b="0" i="1" smtClean="0">
                              <a:latin typeface="Cambria Math" panose="02040503050406030204" pitchFamily="18" charset="0"/>
                            </a:rPr>
                          </m:ctrlPr>
                        </m:naryPr>
                        <m:sub>
                          <m:sSub>
                            <m:sSubPr>
                              <m:ctrlPr>
                                <a:rPr lang="cs-CZ" sz="2200" b="0" i="1" smtClean="0">
                                  <a:latin typeface="Cambria Math" panose="02040503050406030204" pitchFamily="18" charset="0"/>
                                </a:rPr>
                              </m:ctrlPr>
                            </m:sSubPr>
                            <m:e>
                              <m:r>
                                <a:rPr lang="cs-CZ" sz="2200" b="0" i="1" smtClean="0">
                                  <a:latin typeface="Cambria Math" panose="02040503050406030204" pitchFamily="18" charset="0"/>
                                </a:rPr>
                                <m:t>𝑥</m:t>
                              </m:r>
                            </m:e>
                            <m:sub>
                              <m:r>
                                <a:rPr lang="cs-CZ" sz="2200" b="0" i="1" smtClean="0">
                                  <a:latin typeface="Cambria Math" panose="02040503050406030204" pitchFamily="18" charset="0"/>
                                </a:rPr>
                                <m:t>𝑂</m:t>
                              </m:r>
                            </m:sub>
                          </m:sSub>
                          <m:r>
                            <m:rPr>
                              <m:brk m:alnAt="23"/>
                            </m:rPr>
                            <a:rPr lang="cs-CZ" sz="2200" b="0" i="1" smtClean="0">
                              <a:latin typeface="Cambria Math" panose="02040503050406030204" pitchFamily="18" charset="0"/>
                            </a:rPr>
                            <m:t>,</m:t>
                          </m:r>
                          <m:sSub>
                            <m:sSubPr>
                              <m:ctrlPr>
                                <a:rPr lang="cs-CZ" sz="2200" b="0" i="1" smtClean="0">
                                  <a:latin typeface="Cambria Math" panose="02040503050406030204" pitchFamily="18" charset="0"/>
                                </a:rPr>
                              </m:ctrlPr>
                            </m:sSubPr>
                            <m:e>
                              <m:r>
                                <a:rPr lang="cs-CZ" sz="2200" b="0" i="1" smtClean="0">
                                  <a:latin typeface="Cambria Math" panose="02040503050406030204" pitchFamily="18" charset="0"/>
                                </a:rPr>
                                <m:t>𝑡</m:t>
                              </m:r>
                            </m:e>
                            <m:sub>
                              <m:r>
                                <a:rPr lang="cs-CZ" sz="2200" b="0" i="1" smtClean="0">
                                  <a:latin typeface="Cambria Math" panose="02040503050406030204" pitchFamily="18" charset="0"/>
                                </a:rPr>
                                <m:t>0</m:t>
                              </m:r>
                            </m:sub>
                          </m:sSub>
                        </m:sub>
                        <m:sup>
                          <m:r>
                            <a:rPr lang="cs-CZ" sz="2200" b="0" i="1" smtClean="0">
                              <a:latin typeface="Cambria Math" panose="02040503050406030204" pitchFamily="18" charset="0"/>
                            </a:rPr>
                            <m:t>𝑥</m:t>
                          </m:r>
                          <m:r>
                            <a:rPr lang="cs-CZ" sz="2200" b="0" i="1" smtClean="0">
                              <a:latin typeface="Cambria Math" panose="02040503050406030204" pitchFamily="18" charset="0"/>
                            </a:rPr>
                            <m:t>,</m:t>
                          </m:r>
                          <m:r>
                            <a:rPr lang="cs-CZ" sz="2200" b="0" i="1" smtClean="0">
                              <a:latin typeface="Cambria Math" panose="02040503050406030204" pitchFamily="18" charset="0"/>
                            </a:rPr>
                            <m:t>𝑡</m:t>
                          </m:r>
                        </m:sup>
                        <m:e>
                          <m:d>
                            <m:dPr>
                              <m:ctrlPr>
                                <a:rPr lang="cs-CZ" sz="2200" b="0" i="1" smtClean="0">
                                  <a:latin typeface="Cambria Math" panose="02040503050406030204" pitchFamily="18" charset="0"/>
                                </a:rPr>
                              </m:ctrlPr>
                            </m:dPr>
                            <m:e>
                              <m:r>
                                <a:rPr lang="cs-CZ" sz="2200" b="0" i="1" smtClean="0">
                                  <a:latin typeface="Cambria Math" panose="02040503050406030204" pitchFamily="18" charset="0"/>
                                </a:rPr>
                                <m:t>𝑇</m:t>
                              </m:r>
                              <m:r>
                                <a:rPr lang="cs-CZ" sz="2200" b="0" i="1" smtClean="0">
                                  <a:latin typeface="Cambria Math" panose="02040503050406030204" pitchFamily="18" charset="0"/>
                                </a:rPr>
                                <m:t>(</m:t>
                              </m:r>
                              <m:r>
                                <a:rPr lang="cs-CZ" sz="2200" b="0" i="1" smtClean="0">
                                  <a:latin typeface="Cambria Math" panose="02040503050406030204" pitchFamily="18" charset="0"/>
                                </a:rPr>
                                <m:t>𝑥</m:t>
                              </m:r>
                              <m:d>
                                <m:dPr>
                                  <m:ctrlPr>
                                    <a:rPr lang="cs-CZ" sz="2200" b="0" i="1" smtClean="0">
                                      <a:latin typeface="Cambria Math" panose="02040503050406030204" pitchFamily="18" charset="0"/>
                                    </a:rPr>
                                  </m:ctrlPr>
                                </m:dPr>
                                <m:e>
                                  <m:r>
                                    <a:rPr lang="cs-CZ" sz="2200" b="0" i="1" smtClean="0">
                                      <a:latin typeface="Cambria Math" panose="02040503050406030204" pitchFamily="18" charset="0"/>
                                      <a:ea typeface="Cambria Math" panose="02040503050406030204" pitchFamily="18" charset="0"/>
                                    </a:rPr>
                                    <m:t>𝜏</m:t>
                                  </m:r>
                                </m:e>
                              </m:d>
                              <m:r>
                                <a:rPr lang="cs-CZ" sz="2200" b="0" i="1" smtClean="0">
                                  <a:latin typeface="Cambria Math" panose="02040503050406030204" pitchFamily="18" charset="0"/>
                                  <a:ea typeface="Cambria Math" panose="02040503050406030204" pitchFamily="18" charset="0"/>
                                </a:rPr>
                                <m:t>, </m:t>
                              </m:r>
                              <m:acc>
                                <m:accPr>
                                  <m:chr m:val="̇"/>
                                  <m:ctrlPr>
                                    <a:rPr lang="cs-CZ" sz="2200" b="0" i="1" smtClean="0">
                                      <a:latin typeface="Cambria Math" panose="02040503050406030204" pitchFamily="18" charset="0"/>
                                      <a:ea typeface="Cambria Math" panose="02040503050406030204" pitchFamily="18" charset="0"/>
                                    </a:rPr>
                                  </m:ctrlPr>
                                </m:accPr>
                                <m:e>
                                  <m:r>
                                    <a:rPr lang="cs-CZ" sz="2200" b="0" i="1" smtClean="0">
                                      <a:latin typeface="Cambria Math" panose="02040503050406030204" pitchFamily="18" charset="0"/>
                                      <a:ea typeface="Cambria Math" panose="02040503050406030204" pitchFamily="18" charset="0"/>
                                    </a:rPr>
                                    <m:t>𝑥</m:t>
                                  </m:r>
                                </m:e>
                              </m:acc>
                              <m:d>
                                <m:dPr>
                                  <m:ctrlPr>
                                    <a:rPr lang="cs-CZ" sz="2200" b="0" i="1" smtClean="0">
                                      <a:latin typeface="Cambria Math" panose="02040503050406030204" pitchFamily="18" charset="0"/>
                                      <a:ea typeface="Cambria Math" panose="02040503050406030204" pitchFamily="18" charset="0"/>
                                    </a:rPr>
                                  </m:ctrlPr>
                                </m:dPr>
                                <m:e>
                                  <m:r>
                                    <a:rPr lang="cs-CZ" sz="2200" b="0" i="1" smtClean="0">
                                      <a:latin typeface="Cambria Math" panose="02040503050406030204" pitchFamily="18" charset="0"/>
                                      <a:ea typeface="Cambria Math" panose="02040503050406030204" pitchFamily="18" charset="0"/>
                                    </a:rPr>
                                    <m:t>𝜏</m:t>
                                  </m:r>
                                </m:e>
                              </m:d>
                              <m:r>
                                <a:rPr lang="cs-CZ" sz="2200" b="0" i="1" smtClean="0">
                                  <a:latin typeface="Cambria Math" panose="02040503050406030204" pitchFamily="18" charset="0"/>
                                  <a:ea typeface="Cambria Math" panose="02040503050406030204" pitchFamily="18" charset="0"/>
                                </a:rPr>
                                <m:t>)</m:t>
                              </m:r>
                              <m:r>
                                <a:rPr lang="cs-CZ" sz="2200" b="0" i="1" smtClean="0">
                                  <a:latin typeface="Cambria Math" panose="02040503050406030204" pitchFamily="18" charset="0"/>
                                </a:rPr>
                                <m:t>−</m:t>
                              </m:r>
                              <m:r>
                                <a:rPr lang="cs-CZ" sz="2200" b="0" i="1" smtClean="0">
                                  <a:latin typeface="Cambria Math" panose="02040503050406030204" pitchFamily="18" charset="0"/>
                                </a:rPr>
                                <m:t>𝑉</m:t>
                              </m:r>
                              <m:r>
                                <a:rPr lang="cs-CZ" sz="2200" b="0" i="1" smtClean="0">
                                  <a:latin typeface="Cambria Math" panose="02040503050406030204" pitchFamily="18" charset="0"/>
                                </a:rPr>
                                <m:t>(</m:t>
                              </m:r>
                              <m:r>
                                <a:rPr lang="cs-CZ" sz="2200" b="0" i="1" smtClean="0">
                                  <a:latin typeface="Cambria Math" panose="02040503050406030204" pitchFamily="18" charset="0"/>
                                </a:rPr>
                                <m:t>𝑥</m:t>
                              </m:r>
                              <m:r>
                                <a:rPr lang="cs-CZ" sz="2200" b="0" i="1" smtClean="0">
                                  <a:latin typeface="Cambria Math" panose="02040503050406030204" pitchFamily="18" charset="0"/>
                                </a:rPr>
                                <m:t>(</m:t>
                              </m:r>
                              <m:r>
                                <a:rPr lang="cs-CZ" sz="2200" b="0" i="1" smtClean="0">
                                  <a:latin typeface="Cambria Math" panose="02040503050406030204" pitchFamily="18" charset="0"/>
                                  <a:ea typeface="Cambria Math" panose="02040503050406030204" pitchFamily="18" charset="0"/>
                                </a:rPr>
                                <m:t>𝜏</m:t>
                              </m:r>
                            </m:e>
                          </m:d>
                          <m:r>
                            <a:rPr lang="cs-CZ" sz="2200" b="0" i="1" smtClean="0">
                              <a:latin typeface="Cambria Math" panose="02040503050406030204" pitchFamily="18" charset="0"/>
                              <a:ea typeface="Cambria Math" panose="02040503050406030204" pitchFamily="18" charset="0"/>
                            </a:rPr>
                            <m:t>)</m:t>
                          </m:r>
                        </m:e>
                      </m:nary>
                      <m:r>
                        <a:rPr lang="cs-CZ" sz="2200" b="0" i="1" smtClean="0">
                          <a:latin typeface="Cambria Math" panose="02040503050406030204" pitchFamily="18" charset="0"/>
                        </a:rPr>
                        <m:t>𝑑</m:t>
                      </m:r>
                      <m:r>
                        <a:rPr lang="cs-CZ" sz="2200" b="0" i="1" smtClean="0">
                          <a:latin typeface="Cambria Math" panose="02040503050406030204" pitchFamily="18" charset="0"/>
                          <a:ea typeface="Cambria Math" panose="02040503050406030204" pitchFamily="18" charset="0"/>
                        </a:rPr>
                        <m:t>𝜏</m:t>
                      </m:r>
                    </m:oMath>
                  </m:oMathPara>
                </a14:m>
                <a:endParaRPr lang="en-GB" sz="2200" dirty="0"/>
              </a:p>
            </p:txBody>
          </p:sp>
        </mc:Choice>
        <mc:Fallback xmlns="">
          <p:sp>
            <p:nvSpPr>
              <p:cNvPr id="14" name="TextovéPole 13">
                <a:extLst>
                  <a:ext uri="{FF2B5EF4-FFF2-40B4-BE49-F238E27FC236}">
                    <a16:creationId xmlns:a16="http://schemas.microsoft.com/office/drawing/2014/main" id="{F2445346-B91B-B33E-EC09-DE9BFD29EE05}"/>
                  </a:ext>
                </a:extLst>
              </p:cNvPr>
              <p:cNvSpPr txBox="1">
                <a:spLocks noRot="1" noChangeAspect="1" noMove="1" noResize="1" noEditPoints="1" noAdjustHandles="1" noChangeArrowheads="1" noChangeShapeType="1" noTextEdit="1"/>
              </p:cNvSpPr>
              <p:nvPr/>
            </p:nvSpPr>
            <p:spPr>
              <a:xfrm>
                <a:off x="340602" y="2326689"/>
                <a:ext cx="8218449" cy="891591"/>
              </a:xfrm>
              <a:prstGeom prst="rect">
                <a:avLst/>
              </a:prstGeom>
              <a:blipFill>
                <a:blip r:embed="rId2"/>
                <a:stretch>
                  <a:fillRect/>
                </a:stretch>
              </a:blipFill>
            </p:spPr>
            <p:txBody>
              <a:bodyPr/>
              <a:lstStyle/>
              <a:p>
                <a:r>
                  <a:rPr lang="en-AU">
                    <a:noFill/>
                  </a:rPr>
                  <a:t> </a:t>
                </a:r>
              </a:p>
            </p:txBody>
          </p:sp>
        </mc:Fallback>
      </mc:AlternateContent>
      <p:sp>
        <p:nvSpPr>
          <p:cNvPr id="15" name="TextovéPole 14">
            <a:extLst>
              <a:ext uri="{FF2B5EF4-FFF2-40B4-BE49-F238E27FC236}">
                <a16:creationId xmlns:a16="http://schemas.microsoft.com/office/drawing/2014/main" id="{830EA3F7-8179-8095-DF73-3EFECCFFB5C4}"/>
              </a:ext>
            </a:extLst>
          </p:cNvPr>
          <p:cNvSpPr txBox="1"/>
          <p:nvPr/>
        </p:nvSpPr>
        <p:spPr>
          <a:xfrm>
            <a:off x="340602" y="3442922"/>
            <a:ext cx="4852610" cy="707886"/>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S</a:t>
            </a:r>
            <a:r>
              <a:rPr lang="en-AU" sz="2000" dirty="0">
                <a:latin typeface="Arial" panose="020B0604020202020204" pitchFamily="34" charset="0"/>
                <a:cs typeface="Arial" panose="020B0604020202020204" pitchFamily="34" charset="0"/>
              </a:rPr>
              <a:t> satisfies the Hamilton-Jacobi equation</a:t>
            </a:r>
          </a:p>
          <a:p>
            <a:r>
              <a:rPr lang="cs-CZ" sz="2000" dirty="0">
                <a:latin typeface="Arial" panose="020B0604020202020204" pitchFamily="34" charset="0"/>
                <a:cs typeface="Arial" panose="020B0604020202020204" pitchFamily="34" charset="0"/>
              </a:rPr>
              <a:t>w</a:t>
            </a:r>
            <a:r>
              <a:rPr lang="en-AU" sz="2000" dirty="0" err="1">
                <a:latin typeface="Arial" panose="020B0604020202020204" pitchFamily="34" charset="0"/>
                <a:cs typeface="Arial" panose="020B0604020202020204" pitchFamily="34" charset="0"/>
              </a:rPr>
              <a:t>hich</a:t>
            </a:r>
            <a:r>
              <a:rPr lang="en-AU" sz="2000" dirty="0">
                <a:latin typeface="Arial" panose="020B0604020202020204" pitchFamily="34" charset="0"/>
                <a:cs typeface="Arial" panose="020B0604020202020204" pitchFamily="34" charset="0"/>
              </a:rPr>
              <a:t> for conservative force has the form</a:t>
            </a:r>
          </a:p>
        </p:txBody>
      </p:sp>
      <mc:AlternateContent xmlns:mc="http://schemas.openxmlformats.org/markup-compatibility/2006" xmlns:a14="http://schemas.microsoft.com/office/drawing/2010/main">
        <mc:Choice Requires="a14">
          <p:sp>
            <p:nvSpPr>
              <p:cNvPr id="16" name="TextovéPole 15">
                <a:extLst>
                  <a:ext uri="{FF2B5EF4-FFF2-40B4-BE49-F238E27FC236}">
                    <a16:creationId xmlns:a16="http://schemas.microsoft.com/office/drawing/2014/main" id="{2DE91C98-ECF4-079F-7C2B-455686905D97}"/>
                  </a:ext>
                </a:extLst>
              </p:cNvPr>
              <p:cNvSpPr txBox="1"/>
              <p:nvPr/>
            </p:nvSpPr>
            <p:spPr>
              <a:xfrm>
                <a:off x="5377580" y="3375137"/>
                <a:ext cx="3255378" cy="829843"/>
              </a:xfrm>
              <a:prstGeom prst="rect">
                <a:avLst/>
              </a:prstGeom>
              <a:solidFill>
                <a:srgbClr val="FFFF00"/>
              </a:solid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cs-CZ" sz="2400" b="0" i="1" smtClean="0">
                          <a:latin typeface="Cambria Math" panose="02040503050406030204" pitchFamily="18" charset="0"/>
                        </a:rPr>
                        <m:t>𝐻</m:t>
                      </m:r>
                      <m:d>
                        <m:dPr>
                          <m:ctrlPr>
                            <a:rPr lang="cs-CZ" sz="2400" b="0" i="1" smtClean="0">
                              <a:latin typeface="Cambria Math" panose="02040503050406030204" pitchFamily="18" charset="0"/>
                            </a:rPr>
                          </m:ctrlPr>
                        </m:dPr>
                        <m:e>
                          <m:r>
                            <a:rPr lang="cs-CZ" sz="2400" b="0" i="1" smtClean="0">
                              <a:latin typeface="Cambria Math" panose="02040503050406030204" pitchFamily="18" charset="0"/>
                            </a:rPr>
                            <m:t>𝑞</m:t>
                          </m:r>
                          <m:r>
                            <a:rPr lang="cs-CZ" sz="2400" b="0" i="1" smtClean="0">
                              <a:latin typeface="Cambria Math" panose="02040503050406030204" pitchFamily="18" charset="0"/>
                            </a:rPr>
                            <m:t>,</m:t>
                          </m:r>
                          <m:f>
                            <m:fPr>
                              <m:ctrlPr>
                                <a:rPr lang="cs-CZ" sz="2400" b="0" i="1" smtClean="0">
                                  <a:latin typeface="Cambria Math" panose="02040503050406030204" pitchFamily="18" charset="0"/>
                                </a:rPr>
                              </m:ctrlPr>
                            </m:fPr>
                            <m:num>
                              <m:r>
                                <a:rPr lang="cs-CZ"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𝑆</m:t>
                              </m:r>
                            </m:num>
                            <m:den>
                              <m:r>
                                <a:rPr lang="cs-CZ"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𝑞</m:t>
                              </m:r>
                            </m:den>
                          </m:f>
                          <m:r>
                            <a:rPr lang="cs-CZ" sz="2400" b="0" i="1" smtClean="0">
                              <a:latin typeface="Cambria Math" panose="02040503050406030204" pitchFamily="18" charset="0"/>
                            </a:rPr>
                            <m:t>,</m:t>
                          </m:r>
                          <m:r>
                            <a:rPr lang="cs-CZ" sz="2400" b="0" i="1" smtClean="0">
                              <a:latin typeface="Cambria Math" panose="02040503050406030204" pitchFamily="18" charset="0"/>
                            </a:rPr>
                            <m:t>𝑡</m:t>
                          </m:r>
                        </m:e>
                      </m:d>
                      <m:r>
                        <a:rPr lang="cs-CZ" sz="2400" i="1">
                          <a:latin typeface="Cambria Math" panose="02040503050406030204" pitchFamily="18" charset="0"/>
                        </a:rPr>
                        <m:t>=−</m:t>
                      </m:r>
                      <m:f>
                        <m:fPr>
                          <m:ctrlPr>
                            <a:rPr lang="en-GB" sz="2400" i="1">
                              <a:latin typeface="Cambria Math" panose="02040503050406030204" pitchFamily="18" charset="0"/>
                            </a:rPr>
                          </m:ctrlPr>
                        </m:fPr>
                        <m:num>
                          <m:r>
                            <a:rPr lang="en-GB" sz="2400" i="1">
                              <a:latin typeface="Cambria Math" panose="02040503050406030204" pitchFamily="18" charset="0"/>
                              <a:ea typeface="Cambria Math" panose="02040503050406030204" pitchFamily="18" charset="0"/>
                            </a:rPr>
                            <m:t>𝜕</m:t>
                          </m:r>
                          <m:r>
                            <a:rPr lang="cs-CZ" sz="2400" i="1">
                              <a:latin typeface="Cambria Math" panose="02040503050406030204" pitchFamily="18" charset="0"/>
                              <a:ea typeface="Cambria Math" panose="02040503050406030204" pitchFamily="18" charset="0"/>
                            </a:rPr>
                            <m:t>𝑆</m:t>
                          </m:r>
                        </m:num>
                        <m:den>
                          <m:r>
                            <a:rPr lang="en-GB" sz="2400" i="1">
                              <a:latin typeface="Cambria Math" panose="02040503050406030204" pitchFamily="18" charset="0"/>
                              <a:ea typeface="Cambria Math" panose="02040503050406030204" pitchFamily="18" charset="0"/>
                            </a:rPr>
                            <m:t>𝜕</m:t>
                          </m:r>
                          <m:r>
                            <a:rPr lang="cs-CZ" sz="2400" i="1">
                              <a:latin typeface="Cambria Math" panose="02040503050406030204" pitchFamily="18" charset="0"/>
                              <a:ea typeface="Cambria Math" panose="02040503050406030204" pitchFamily="18" charset="0"/>
                            </a:rPr>
                            <m:t>𝑡</m:t>
                          </m:r>
                        </m:den>
                      </m:f>
                      <m:r>
                        <a:rPr lang="cs-CZ"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𝐸</m:t>
                      </m:r>
                    </m:oMath>
                  </m:oMathPara>
                </a14:m>
                <a:endParaRPr lang="en-GB" sz="2400" dirty="0"/>
              </a:p>
            </p:txBody>
          </p:sp>
        </mc:Choice>
        <mc:Fallback xmlns="">
          <p:sp>
            <p:nvSpPr>
              <p:cNvPr id="16" name="TextovéPole 15">
                <a:extLst>
                  <a:ext uri="{FF2B5EF4-FFF2-40B4-BE49-F238E27FC236}">
                    <a16:creationId xmlns:a16="http://schemas.microsoft.com/office/drawing/2014/main" id="{2DE91C98-ECF4-079F-7C2B-455686905D97}"/>
                  </a:ext>
                </a:extLst>
              </p:cNvPr>
              <p:cNvSpPr txBox="1">
                <a:spLocks noRot="1" noChangeAspect="1" noMove="1" noResize="1" noEditPoints="1" noAdjustHandles="1" noChangeArrowheads="1" noChangeShapeType="1" noTextEdit="1"/>
              </p:cNvSpPr>
              <p:nvPr/>
            </p:nvSpPr>
            <p:spPr>
              <a:xfrm>
                <a:off x="5377580" y="3375137"/>
                <a:ext cx="3255378" cy="829843"/>
              </a:xfrm>
              <a:prstGeom prst="rect">
                <a:avLst/>
              </a:prstGeom>
              <a:blipFill>
                <a:blip r:embed="rId3"/>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7" name="TextovéPole 16">
                <a:extLst>
                  <a:ext uri="{FF2B5EF4-FFF2-40B4-BE49-F238E27FC236}">
                    <a16:creationId xmlns:a16="http://schemas.microsoft.com/office/drawing/2014/main" id="{AAD94B3A-B9A9-961C-8484-60AAE0EB8CA9}"/>
                  </a:ext>
                </a:extLst>
              </p:cNvPr>
              <p:cNvSpPr txBox="1"/>
              <p:nvPr/>
            </p:nvSpPr>
            <p:spPr>
              <a:xfrm>
                <a:off x="234476" y="4937953"/>
                <a:ext cx="8608741" cy="10591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2400" i="1" smtClean="0">
                              <a:latin typeface="Cambria Math" panose="02040503050406030204" pitchFamily="18" charset="0"/>
                              <a:ea typeface="Cambria Math" panose="02040503050406030204" pitchFamily="18" charset="0"/>
                            </a:rPr>
                          </m:ctrlPr>
                        </m:fPr>
                        <m:num>
                          <m:r>
                            <a:rPr lang="en-GB"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𝑆</m:t>
                          </m:r>
                        </m:num>
                        <m:den>
                          <m:r>
                            <a:rPr lang="en-GB"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𝑡</m:t>
                          </m:r>
                        </m:den>
                      </m:f>
                      <m:r>
                        <a:rPr lang="cs-CZ" sz="2400" b="0" i="1" smtClean="0">
                          <a:latin typeface="Cambria Math" panose="02040503050406030204" pitchFamily="18" charset="0"/>
                          <a:ea typeface="Cambria Math" panose="02040503050406030204" pitchFamily="18" charset="0"/>
                        </a:rPr>
                        <m:t>+</m:t>
                      </m:r>
                      <m:f>
                        <m:fPr>
                          <m:ctrlPr>
                            <a:rPr lang="cs-CZ" sz="2400" i="1" smtClean="0">
                              <a:latin typeface="Cambria Math" panose="02040503050406030204" pitchFamily="18" charset="0"/>
                              <a:ea typeface="Cambria Math" panose="02040503050406030204" pitchFamily="18" charset="0"/>
                            </a:rPr>
                          </m:ctrlPr>
                        </m:fPr>
                        <m:num>
                          <m:r>
                            <a:rPr lang="cs-CZ" sz="2400" b="0" i="1" smtClean="0">
                              <a:latin typeface="Cambria Math" panose="02040503050406030204" pitchFamily="18" charset="0"/>
                              <a:ea typeface="Cambria Math" panose="02040503050406030204" pitchFamily="18" charset="0"/>
                            </a:rPr>
                            <m:t>1</m:t>
                          </m:r>
                        </m:num>
                        <m:den>
                          <m:r>
                            <a:rPr lang="cs-CZ" sz="2400" b="0" i="1" smtClean="0">
                              <a:latin typeface="Cambria Math" panose="02040503050406030204" pitchFamily="18" charset="0"/>
                              <a:ea typeface="Cambria Math" panose="02040503050406030204" pitchFamily="18" charset="0"/>
                            </a:rPr>
                            <m:t>2</m:t>
                          </m:r>
                          <m:r>
                            <a:rPr lang="cs-CZ" sz="2400" b="0" i="1" smtClean="0">
                              <a:latin typeface="Cambria Math" panose="02040503050406030204" pitchFamily="18" charset="0"/>
                              <a:ea typeface="Cambria Math" panose="02040503050406030204" pitchFamily="18" charset="0"/>
                            </a:rPr>
                            <m:t>𝑚</m:t>
                          </m:r>
                        </m:den>
                      </m:f>
                      <m:d>
                        <m:dPr>
                          <m:begChr m:val="["/>
                          <m:endChr m:val="]"/>
                          <m:ctrlPr>
                            <a:rPr lang="cs-CZ" sz="2400" i="1" smtClean="0">
                              <a:latin typeface="Cambria Math" panose="02040503050406030204" pitchFamily="18" charset="0"/>
                              <a:ea typeface="Cambria Math" panose="02040503050406030204" pitchFamily="18" charset="0"/>
                            </a:rPr>
                          </m:ctrlPr>
                        </m:dPr>
                        <m:e>
                          <m:sSup>
                            <m:sSupPr>
                              <m:ctrlPr>
                                <a:rPr lang="cs-CZ" sz="2400" i="1" smtClean="0">
                                  <a:latin typeface="Cambria Math" panose="02040503050406030204" pitchFamily="18" charset="0"/>
                                  <a:ea typeface="Cambria Math" panose="02040503050406030204" pitchFamily="18" charset="0"/>
                                </a:rPr>
                              </m:ctrlPr>
                            </m:sSupPr>
                            <m:e>
                              <m:d>
                                <m:dPr>
                                  <m:ctrlPr>
                                    <a:rPr lang="cs-CZ" sz="2400" i="1" smtClean="0">
                                      <a:latin typeface="Cambria Math" panose="02040503050406030204" pitchFamily="18" charset="0"/>
                                      <a:ea typeface="Cambria Math" panose="02040503050406030204" pitchFamily="18" charset="0"/>
                                    </a:rPr>
                                  </m:ctrlPr>
                                </m:dPr>
                                <m:e>
                                  <m:f>
                                    <m:fPr>
                                      <m:ctrlPr>
                                        <a:rPr lang="cs-CZ" sz="2400" i="1" smtClean="0">
                                          <a:latin typeface="Cambria Math" panose="02040503050406030204" pitchFamily="18" charset="0"/>
                                          <a:ea typeface="Cambria Math" panose="02040503050406030204" pitchFamily="18" charset="0"/>
                                        </a:rPr>
                                      </m:ctrlPr>
                                    </m:fPr>
                                    <m:num>
                                      <m:r>
                                        <a:rPr lang="cs-CZ"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𝑆</m:t>
                                      </m:r>
                                    </m:num>
                                    <m:den>
                                      <m:r>
                                        <a:rPr lang="cs-CZ"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𝑥</m:t>
                                      </m:r>
                                    </m:den>
                                  </m:f>
                                </m:e>
                              </m:d>
                            </m:e>
                            <m:sup>
                              <m:r>
                                <a:rPr lang="cs-CZ" sz="2400" b="0" i="1" smtClean="0">
                                  <a:latin typeface="Cambria Math" panose="02040503050406030204" pitchFamily="18" charset="0"/>
                                  <a:ea typeface="Cambria Math" panose="02040503050406030204" pitchFamily="18" charset="0"/>
                                </a:rPr>
                                <m:t>2</m:t>
                              </m:r>
                            </m:sup>
                          </m:sSup>
                          <m:r>
                            <a:rPr lang="cs-CZ" sz="2400" b="0" i="1" smtClean="0">
                              <a:latin typeface="Cambria Math" panose="02040503050406030204" pitchFamily="18" charset="0"/>
                              <a:ea typeface="Cambria Math" panose="02040503050406030204" pitchFamily="18" charset="0"/>
                            </a:rPr>
                            <m:t>+</m:t>
                          </m:r>
                          <m:sSup>
                            <m:sSupPr>
                              <m:ctrlPr>
                                <a:rPr lang="cs-CZ" sz="2400" i="1">
                                  <a:latin typeface="Cambria Math" panose="02040503050406030204" pitchFamily="18" charset="0"/>
                                  <a:ea typeface="Cambria Math" panose="02040503050406030204" pitchFamily="18" charset="0"/>
                                </a:rPr>
                              </m:ctrlPr>
                            </m:sSupPr>
                            <m:e>
                              <m:d>
                                <m:dPr>
                                  <m:ctrlPr>
                                    <a:rPr lang="cs-CZ" sz="2400" i="1">
                                      <a:latin typeface="Cambria Math" panose="02040503050406030204" pitchFamily="18" charset="0"/>
                                      <a:ea typeface="Cambria Math" panose="02040503050406030204" pitchFamily="18" charset="0"/>
                                    </a:rPr>
                                  </m:ctrlPr>
                                </m:dPr>
                                <m:e>
                                  <m:f>
                                    <m:fPr>
                                      <m:ctrlPr>
                                        <a:rPr lang="cs-CZ" sz="2400" i="1">
                                          <a:latin typeface="Cambria Math" panose="02040503050406030204" pitchFamily="18" charset="0"/>
                                          <a:ea typeface="Cambria Math" panose="02040503050406030204" pitchFamily="18" charset="0"/>
                                        </a:rPr>
                                      </m:ctrlPr>
                                    </m:fPr>
                                    <m:num>
                                      <m:r>
                                        <a:rPr lang="cs-CZ" sz="2400" b="0" i="1">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𝑆</m:t>
                                      </m:r>
                                    </m:num>
                                    <m:den>
                                      <m:r>
                                        <a:rPr lang="cs-CZ" sz="2400" b="0" i="1">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𝑦</m:t>
                                      </m:r>
                                    </m:den>
                                  </m:f>
                                </m:e>
                              </m:d>
                            </m:e>
                            <m:sup>
                              <m:r>
                                <a:rPr lang="cs-CZ" sz="2400" b="0" i="1">
                                  <a:latin typeface="Cambria Math" panose="02040503050406030204" pitchFamily="18" charset="0"/>
                                  <a:ea typeface="Cambria Math" panose="02040503050406030204" pitchFamily="18" charset="0"/>
                                </a:rPr>
                                <m:t>2</m:t>
                              </m:r>
                            </m:sup>
                          </m:sSup>
                          <m:r>
                            <a:rPr lang="cs-CZ" sz="2400" b="0" i="1" smtClean="0">
                              <a:latin typeface="Cambria Math" panose="02040503050406030204" pitchFamily="18" charset="0"/>
                              <a:ea typeface="Cambria Math" panose="02040503050406030204" pitchFamily="18" charset="0"/>
                            </a:rPr>
                            <m:t>+</m:t>
                          </m:r>
                          <m:sSup>
                            <m:sSupPr>
                              <m:ctrlPr>
                                <a:rPr lang="cs-CZ" sz="2400" i="1">
                                  <a:latin typeface="Cambria Math" panose="02040503050406030204" pitchFamily="18" charset="0"/>
                                  <a:ea typeface="Cambria Math" panose="02040503050406030204" pitchFamily="18" charset="0"/>
                                </a:rPr>
                              </m:ctrlPr>
                            </m:sSupPr>
                            <m:e>
                              <m:d>
                                <m:dPr>
                                  <m:ctrlPr>
                                    <a:rPr lang="cs-CZ" sz="2400" i="1">
                                      <a:latin typeface="Cambria Math" panose="02040503050406030204" pitchFamily="18" charset="0"/>
                                      <a:ea typeface="Cambria Math" panose="02040503050406030204" pitchFamily="18" charset="0"/>
                                    </a:rPr>
                                  </m:ctrlPr>
                                </m:dPr>
                                <m:e>
                                  <m:f>
                                    <m:fPr>
                                      <m:ctrlPr>
                                        <a:rPr lang="cs-CZ" sz="2400" i="1">
                                          <a:latin typeface="Cambria Math" panose="02040503050406030204" pitchFamily="18" charset="0"/>
                                          <a:ea typeface="Cambria Math" panose="02040503050406030204" pitchFamily="18" charset="0"/>
                                        </a:rPr>
                                      </m:ctrlPr>
                                    </m:fPr>
                                    <m:num>
                                      <m:r>
                                        <a:rPr lang="cs-CZ" sz="2400" b="0" i="1">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𝑆</m:t>
                                      </m:r>
                                    </m:num>
                                    <m:den>
                                      <m:r>
                                        <a:rPr lang="cs-CZ" sz="2400" b="0" i="1">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𝑦</m:t>
                                      </m:r>
                                    </m:den>
                                  </m:f>
                                </m:e>
                              </m:d>
                            </m:e>
                            <m:sup>
                              <m:r>
                                <a:rPr lang="cs-CZ" sz="2400" b="0" i="1">
                                  <a:latin typeface="Cambria Math" panose="02040503050406030204" pitchFamily="18" charset="0"/>
                                  <a:ea typeface="Cambria Math" panose="02040503050406030204" pitchFamily="18" charset="0"/>
                                </a:rPr>
                                <m:t>2</m:t>
                              </m:r>
                            </m:sup>
                          </m:sSup>
                        </m:e>
                      </m:d>
                      <m:r>
                        <a:rPr lang="cs-CZ" sz="2400" b="0" i="1" smtClean="0">
                          <a:latin typeface="Cambria Math" panose="02040503050406030204" pitchFamily="18" charset="0"/>
                          <a:ea typeface="Cambria Math" panose="02040503050406030204" pitchFamily="18" charset="0"/>
                        </a:rPr>
                        <m:t>+</m:t>
                      </m:r>
                      <m:r>
                        <a:rPr lang="cs-CZ" sz="2400" b="0" i="1" dirty="0" smtClean="0">
                          <a:latin typeface="Cambria Math" panose="02040503050406030204" pitchFamily="18" charset="0"/>
                          <a:ea typeface="Cambria Math" panose="02040503050406030204" pitchFamily="18" charset="0"/>
                        </a:rPr>
                        <m:t>𝑉</m:t>
                      </m:r>
                      <m:d>
                        <m:dPr>
                          <m:ctrlPr>
                            <a:rPr lang="cs-CZ" sz="2400" i="1" dirty="0" smtClean="0">
                              <a:latin typeface="Cambria Math" panose="02040503050406030204" pitchFamily="18" charset="0"/>
                              <a:ea typeface="Cambria Math" panose="02040503050406030204" pitchFamily="18" charset="0"/>
                            </a:rPr>
                          </m:ctrlPr>
                        </m:dPr>
                        <m:e>
                          <m:r>
                            <a:rPr lang="cs-CZ" sz="2400" b="0" i="1" dirty="0" smtClean="0">
                              <a:latin typeface="Cambria Math" panose="02040503050406030204" pitchFamily="18" charset="0"/>
                              <a:ea typeface="Cambria Math" panose="02040503050406030204" pitchFamily="18" charset="0"/>
                            </a:rPr>
                            <m:t>𝑥</m:t>
                          </m:r>
                          <m:r>
                            <a:rPr lang="cs-CZ" sz="2400" b="0" i="1" dirty="0" smtClean="0">
                              <a:latin typeface="Cambria Math" panose="02040503050406030204" pitchFamily="18" charset="0"/>
                              <a:ea typeface="Cambria Math" panose="02040503050406030204" pitchFamily="18" charset="0"/>
                            </a:rPr>
                            <m:t>,</m:t>
                          </m:r>
                          <m:r>
                            <a:rPr lang="cs-CZ" sz="2400" b="0" i="1" dirty="0" smtClean="0">
                              <a:latin typeface="Cambria Math" panose="02040503050406030204" pitchFamily="18" charset="0"/>
                              <a:ea typeface="Cambria Math" panose="02040503050406030204" pitchFamily="18" charset="0"/>
                            </a:rPr>
                            <m:t>𝑦</m:t>
                          </m:r>
                          <m:r>
                            <a:rPr lang="cs-CZ" sz="2400" b="0" i="1" dirty="0" smtClean="0">
                              <a:latin typeface="Cambria Math" panose="02040503050406030204" pitchFamily="18" charset="0"/>
                              <a:ea typeface="Cambria Math" panose="02040503050406030204" pitchFamily="18" charset="0"/>
                            </a:rPr>
                            <m:t>.</m:t>
                          </m:r>
                          <m:r>
                            <a:rPr lang="cs-CZ" sz="2400" b="0" i="1" dirty="0" smtClean="0">
                              <a:latin typeface="Cambria Math" panose="02040503050406030204" pitchFamily="18" charset="0"/>
                              <a:ea typeface="Cambria Math" panose="02040503050406030204" pitchFamily="18" charset="0"/>
                            </a:rPr>
                            <m:t>𝑧</m:t>
                          </m:r>
                        </m:e>
                      </m:d>
                      <m:r>
                        <a:rPr lang="cs-CZ" sz="2400" b="0" i="1" dirty="0" smtClean="0">
                          <a:latin typeface="Cambria Math" panose="02040503050406030204" pitchFamily="18" charset="0"/>
                          <a:ea typeface="Cambria Math" panose="02040503050406030204" pitchFamily="18" charset="0"/>
                        </a:rPr>
                        <m:t>=0</m:t>
                      </m:r>
                    </m:oMath>
                  </m:oMathPara>
                </a14:m>
                <a:endParaRPr lang="en-GB" sz="2400" i="1" dirty="0"/>
              </a:p>
            </p:txBody>
          </p:sp>
        </mc:Choice>
        <mc:Fallback xmlns="">
          <p:sp>
            <p:nvSpPr>
              <p:cNvPr id="17" name="TextovéPole 16">
                <a:extLst>
                  <a:ext uri="{FF2B5EF4-FFF2-40B4-BE49-F238E27FC236}">
                    <a16:creationId xmlns:a16="http://schemas.microsoft.com/office/drawing/2014/main" id="{AAD94B3A-B9A9-961C-8484-60AAE0EB8CA9}"/>
                  </a:ext>
                </a:extLst>
              </p:cNvPr>
              <p:cNvSpPr txBox="1">
                <a:spLocks noRot="1" noChangeAspect="1" noMove="1" noResize="1" noEditPoints="1" noAdjustHandles="1" noChangeArrowheads="1" noChangeShapeType="1" noTextEdit="1"/>
              </p:cNvSpPr>
              <p:nvPr/>
            </p:nvSpPr>
            <p:spPr>
              <a:xfrm>
                <a:off x="234476" y="4937953"/>
                <a:ext cx="8608741" cy="1059136"/>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0" name="TextovéPole 19">
                <a:extLst>
                  <a:ext uri="{FF2B5EF4-FFF2-40B4-BE49-F238E27FC236}">
                    <a16:creationId xmlns:a16="http://schemas.microsoft.com/office/drawing/2014/main" id="{291D86D8-E965-7CC1-201C-623B93540E1D}"/>
                  </a:ext>
                </a:extLst>
              </p:cNvPr>
              <p:cNvSpPr txBox="1"/>
              <p:nvPr/>
            </p:nvSpPr>
            <p:spPr>
              <a:xfrm>
                <a:off x="3180685" y="6153288"/>
                <a:ext cx="3200813" cy="4472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2400" i="1" smtClean="0">
                              <a:latin typeface="Cambria Math" panose="02040503050406030204" pitchFamily="18" charset="0"/>
                            </a:rPr>
                          </m:ctrlPr>
                        </m:dPr>
                        <m:e>
                          <m:r>
                            <a:rPr lang="cs-CZ" sz="2400" b="0" i="1" smtClean="0">
                              <a:latin typeface="Cambria Math" panose="02040503050406030204" pitchFamily="18" charset="0"/>
                            </a:rPr>
                            <m:t>𝑔𝑟𝑎𝑑𝑆</m:t>
                          </m:r>
                        </m:e>
                      </m:d>
                      <m:r>
                        <a:rPr lang="cs-CZ" sz="2400" b="0" i="1" smtClean="0">
                          <a:latin typeface="Cambria Math" panose="02040503050406030204" pitchFamily="18" charset="0"/>
                        </a:rPr>
                        <m:t>=</m:t>
                      </m:r>
                      <m:rad>
                        <m:radPr>
                          <m:degHide m:val="on"/>
                          <m:ctrlPr>
                            <a:rPr lang="cs-CZ" sz="2400" b="0" i="1" smtClean="0">
                              <a:latin typeface="Cambria Math" panose="02040503050406030204" pitchFamily="18" charset="0"/>
                            </a:rPr>
                          </m:ctrlPr>
                        </m:radPr>
                        <m:deg/>
                        <m:e>
                          <m:r>
                            <a:rPr lang="cs-CZ" sz="2400" b="0" i="1" smtClean="0">
                              <a:latin typeface="Cambria Math" panose="02040503050406030204" pitchFamily="18" charset="0"/>
                            </a:rPr>
                            <m:t>2</m:t>
                          </m:r>
                          <m:r>
                            <a:rPr lang="cs-CZ" sz="2400" b="0" i="1" smtClean="0">
                              <a:latin typeface="Cambria Math" panose="02040503050406030204" pitchFamily="18" charset="0"/>
                            </a:rPr>
                            <m:t>𝑚</m:t>
                          </m:r>
                          <m:r>
                            <a:rPr lang="cs-CZ" sz="2400" b="0" i="1" smtClean="0">
                              <a:latin typeface="Cambria Math" panose="02040503050406030204" pitchFamily="18" charset="0"/>
                            </a:rPr>
                            <m:t>(</m:t>
                          </m:r>
                          <m:r>
                            <a:rPr lang="cs-CZ" sz="2400" b="0" i="1" smtClean="0">
                              <a:latin typeface="Cambria Math" panose="02040503050406030204" pitchFamily="18" charset="0"/>
                            </a:rPr>
                            <m:t>𝐸</m:t>
                          </m:r>
                          <m:r>
                            <a:rPr lang="cs-CZ" sz="2400" b="0" i="1" smtClean="0">
                              <a:latin typeface="Cambria Math" panose="02040503050406030204" pitchFamily="18" charset="0"/>
                            </a:rPr>
                            <m:t>−</m:t>
                          </m:r>
                          <m:r>
                            <a:rPr lang="cs-CZ" sz="2400" b="0" i="1" smtClean="0">
                              <a:latin typeface="Cambria Math" panose="02040503050406030204" pitchFamily="18" charset="0"/>
                            </a:rPr>
                            <m:t>𝑉</m:t>
                          </m:r>
                          <m:r>
                            <a:rPr lang="cs-CZ" sz="2400" b="0" i="1" smtClean="0">
                              <a:latin typeface="Cambria Math" panose="02040503050406030204" pitchFamily="18" charset="0"/>
                            </a:rPr>
                            <m:t>)</m:t>
                          </m:r>
                        </m:e>
                      </m:rad>
                    </m:oMath>
                  </m:oMathPara>
                </a14:m>
                <a:endParaRPr lang="en-GB" sz="2400" dirty="0"/>
              </a:p>
            </p:txBody>
          </p:sp>
        </mc:Choice>
        <mc:Fallback xmlns="">
          <p:sp>
            <p:nvSpPr>
              <p:cNvPr id="20" name="TextovéPole 19">
                <a:extLst>
                  <a:ext uri="{FF2B5EF4-FFF2-40B4-BE49-F238E27FC236}">
                    <a16:creationId xmlns:a16="http://schemas.microsoft.com/office/drawing/2014/main" id="{291D86D8-E965-7CC1-201C-623B93540E1D}"/>
                  </a:ext>
                </a:extLst>
              </p:cNvPr>
              <p:cNvSpPr txBox="1">
                <a:spLocks noRot="1" noChangeAspect="1" noMove="1" noResize="1" noEditPoints="1" noAdjustHandles="1" noChangeArrowheads="1" noChangeShapeType="1" noTextEdit="1"/>
              </p:cNvSpPr>
              <p:nvPr/>
            </p:nvSpPr>
            <p:spPr>
              <a:xfrm>
                <a:off x="3180685" y="6153288"/>
                <a:ext cx="3200813" cy="447238"/>
              </a:xfrm>
              <a:prstGeom prst="rect">
                <a:avLst/>
              </a:prstGeom>
              <a:blipFill>
                <a:blip r:embed="rId5"/>
                <a:stretch>
                  <a:fillRect b="-1351"/>
                </a:stretch>
              </a:blipFill>
            </p:spPr>
            <p:txBody>
              <a:bodyPr/>
              <a:lstStyle/>
              <a:p>
                <a:r>
                  <a:rPr lang="en-AU">
                    <a:noFill/>
                  </a:rPr>
                  <a:t> </a:t>
                </a:r>
              </a:p>
            </p:txBody>
          </p:sp>
        </mc:Fallback>
      </mc:AlternateContent>
      <p:sp>
        <p:nvSpPr>
          <p:cNvPr id="21" name="TextovéPole 20">
            <a:extLst>
              <a:ext uri="{FF2B5EF4-FFF2-40B4-BE49-F238E27FC236}">
                <a16:creationId xmlns:a16="http://schemas.microsoft.com/office/drawing/2014/main" id="{7F20AF37-1B8E-1910-2DB8-F7214ADDD9D9}"/>
              </a:ext>
            </a:extLst>
          </p:cNvPr>
          <p:cNvSpPr txBox="1"/>
          <p:nvPr/>
        </p:nvSpPr>
        <p:spPr>
          <a:xfrm>
            <a:off x="508768" y="6281195"/>
            <a:ext cx="2348720"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From</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whch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get</a:t>
            </a:r>
            <a:r>
              <a:rPr lang="cs-CZ" sz="2000" dirty="0">
                <a:latin typeface="Arial" panose="020B0604020202020204" pitchFamily="34" charset="0"/>
                <a:cs typeface="Arial" panose="020B0604020202020204" pitchFamily="34" charset="0"/>
              </a:rPr>
              <a:t> </a:t>
            </a:r>
            <a:endParaRPr lang="en-GB" sz="2000" dirty="0">
              <a:latin typeface="Arial" panose="020B0604020202020204" pitchFamily="34" charset="0"/>
              <a:cs typeface="Arial" panose="020B0604020202020204" pitchFamily="34" charset="0"/>
            </a:endParaRPr>
          </a:p>
        </p:txBody>
      </p:sp>
      <p:sp>
        <p:nvSpPr>
          <p:cNvPr id="22" name="TextovéPole 21">
            <a:extLst>
              <a:ext uri="{FF2B5EF4-FFF2-40B4-BE49-F238E27FC236}">
                <a16:creationId xmlns:a16="http://schemas.microsoft.com/office/drawing/2014/main" id="{4E9E4436-76E5-002D-CB0B-CF28D3A5F31F}"/>
              </a:ext>
            </a:extLst>
          </p:cNvPr>
          <p:cNvSpPr txBox="1"/>
          <p:nvPr/>
        </p:nvSpPr>
        <p:spPr>
          <a:xfrm>
            <a:off x="429623" y="4444931"/>
            <a:ext cx="5567550"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For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case </a:t>
            </a:r>
            <a:r>
              <a:rPr lang="cs-CZ" sz="2000" dirty="0" err="1">
                <a:latin typeface="Arial" panose="020B0604020202020204" pitchFamily="34" charset="0"/>
                <a:cs typeface="Arial" panose="020B0604020202020204" pitchFamily="34" charset="0"/>
              </a:rPr>
              <a:t>interaction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is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given</a:t>
            </a:r>
            <a:r>
              <a:rPr lang="cs-CZ" sz="2000" dirty="0">
                <a:latin typeface="Arial" panose="020B0604020202020204" pitchFamily="34" charset="0"/>
                <a:cs typeface="Arial" panose="020B0604020202020204" pitchFamily="34" charset="0"/>
              </a:rPr>
              <a:t> by </a:t>
            </a:r>
            <a:r>
              <a:rPr lang="cs-CZ" sz="2000" dirty="0" err="1">
                <a:latin typeface="Arial" panose="020B0604020202020204" pitchFamily="34" charset="0"/>
                <a:cs typeface="Arial" panose="020B0604020202020204" pitchFamily="34" charset="0"/>
              </a:rPr>
              <a:t>potential</a:t>
            </a:r>
            <a:r>
              <a:rPr lang="cs-CZ" sz="2000" dirty="0">
                <a:latin typeface="Arial" panose="020B0604020202020204" pitchFamily="34" charset="0"/>
                <a:cs typeface="Arial" panose="020B0604020202020204" pitchFamily="34" charset="0"/>
              </a:rPr>
              <a:t> V  </a:t>
            </a:r>
            <a:endParaRPr lang="en-GB" sz="2000" dirty="0">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57F430FC-805C-DC14-EB93-3CE187EF8538}"/>
              </a:ext>
            </a:extLst>
          </p:cNvPr>
          <p:cNvSpPr>
            <a:spLocks noGrp="1"/>
          </p:cNvSpPr>
          <p:nvPr>
            <p:ph type="sldNum" sz="quarter" idx="12"/>
          </p:nvPr>
        </p:nvSpPr>
        <p:spPr/>
        <p:txBody>
          <a:bodyPr/>
          <a:lstStyle/>
          <a:p>
            <a:fld id="{E32C4829-0E20-40A4-81C2-06447E714AD2}" type="slidenum">
              <a:rPr lang="cs-CZ" smtClean="0"/>
              <a:t>88</a:t>
            </a:fld>
            <a:endParaRPr lang="cs-CZ"/>
          </a:p>
        </p:txBody>
      </p:sp>
      <p:sp>
        <p:nvSpPr>
          <p:cNvPr id="3" name="Zástupný symbol pro datum 2">
            <a:extLst>
              <a:ext uri="{FF2B5EF4-FFF2-40B4-BE49-F238E27FC236}">
                <a16:creationId xmlns:a16="http://schemas.microsoft.com/office/drawing/2014/main" id="{07B9F930-A2CE-E92E-747A-5CEFCB2FA879}"/>
              </a:ext>
            </a:extLst>
          </p:cNvPr>
          <p:cNvSpPr>
            <a:spLocks noGrp="1"/>
          </p:cNvSpPr>
          <p:nvPr>
            <p:ph type="dt" sz="half" idx="10"/>
          </p:nvPr>
        </p:nvSpPr>
        <p:spPr/>
        <p:txBody>
          <a:bodyPr/>
          <a:lstStyle/>
          <a:p>
            <a:r>
              <a:rPr lang="cs-CZ"/>
              <a:t>27.11.2024</a:t>
            </a:r>
          </a:p>
        </p:txBody>
      </p:sp>
      <p:sp>
        <p:nvSpPr>
          <p:cNvPr id="4" name="Zástupný symbol pro zápatí 3">
            <a:extLst>
              <a:ext uri="{FF2B5EF4-FFF2-40B4-BE49-F238E27FC236}">
                <a16:creationId xmlns:a16="http://schemas.microsoft.com/office/drawing/2014/main" id="{3EC2A8BC-5A7A-4A56-740B-DC45873A0382}"/>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9987459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1E34F-0710-3065-2EB5-60A43C2AD41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ovéPole 11">
                <a:extLst>
                  <a:ext uri="{FF2B5EF4-FFF2-40B4-BE49-F238E27FC236}">
                    <a16:creationId xmlns:a16="http://schemas.microsoft.com/office/drawing/2014/main" id="{A5146F0B-5178-179D-53BC-86A228533B67}"/>
                  </a:ext>
                </a:extLst>
              </p:cNvPr>
              <p:cNvSpPr txBox="1"/>
              <p:nvPr/>
            </p:nvSpPr>
            <p:spPr>
              <a:xfrm>
                <a:off x="5965803" y="4189265"/>
                <a:ext cx="2364060" cy="703847"/>
              </a:xfrm>
              <a:prstGeom prst="rect">
                <a:avLst/>
              </a:prstGeom>
              <a:noFill/>
            </p:spPr>
            <p:txBody>
              <a:bodyPr wrap="square" lIns="0" tIns="0" rIns="0" bIns="0" rtlCol="0">
                <a:spAutoFit/>
              </a:bodyPr>
              <a:lstStyle/>
              <a:p>
                <a:r>
                  <a:rPr lang="cs-CZ" b="0" dirty="0"/>
                  <a:t> </a:t>
                </a:r>
                <a14:m>
                  <m:oMath xmlns:m="http://schemas.openxmlformats.org/officeDocument/2006/math">
                    <m:r>
                      <a:rPr lang="cs-CZ" sz="2800" b="0" i="1" smtClean="0">
                        <a:latin typeface="Cambria Math" panose="02040503050406030204" pitchFamily="18" charset="0"/>
                      </a:rPr>
                      <m:t>𝑢</m:t>
                    </m:r>
                    <m:r>
                      <a:rPr lang="cs-CZ" sz="2800" b="0" i="1" smtClean="0">
                        <a:latin typeface="Cambria Math" panose="02040503050406030204" pitchFamily="18" charset="0"/>
                      </a:rPr>
                      <m:t>=</m:t>
                    </m:r>
                    <m:f>
                      <m:fPr>
                        <m:ctrlPr>
                          <a:rPr lang="cs-CZ" sz="2800" b="0" i="1" smtClean="0">
                            <a:latin typeface="Cambria Math" panose="02040503050406030204" pitchFamily="18" charset="0"/>
                          </a:rPr>
                        </m:ctrlPr>
                      </m:fPr>
                      <m:num>
                        <m:r>
                          <a:rPr lang="cs-CZ" sz="2800" b="0" i="1" smtClean="0">
                            <a:latin typeface="Cambria Math" panose="02040503050406030204" pitchFamily="18" charset="0"/>
                          </a:rPr>
                          <m:t>𝐸</m:t>
                        </m:r>
                      </m:num>
                      <m:den>
                        <m:rad>
                          <m:radPr>
                            <m:degHide m:val="on"/>
                            <m:ctrlPr>
                              <a:rPr lang="cs-CZ" sz="2800" i="1">
                                <a:latin typeface="Cambria Math" panose="02040503050406030204" pitchFamily="18" charset="0"/>
                              </a:rPr>
                            </m:ctrlPr>
                          </m:radPr>
                          <m:deg/>
                          <m:e>
                            <m:r>
                              <a:rPr lang="cs-CZ" sz="2800" i="1">
                                <a:latin typeface="Cambria Math" panose="02040503050406030204" pitchFamily="18" charset="0"/>
                              </a:rPr>
                              <m:t>2</m:t>
                            </m:r>
                            <m:r>
                              <a:rPr lang="cs-CZ" sz="2800" i="1">
                                <a:latin typeface="Cambria Math" panose="02040503050406030204" pitchFamily="18" charset="0"/>
                              </a:rPr>
                              <m:t>𝑚</m:t>
                            </m:r>
                            <m:r>
                              <a:rPr lang="cs-CZ" sz="2800" i="1">
                                <a:latin typeface="Cambria Math" panose="02040503050406030204" pitchFamily="18" charset="0"/>
                              </a:rPr>
                              <m:t>(</m:t>
                            </m:r>
                            <m:r>
                              <a:rPr lang="cs-CZ" sz="2800" i="1">
                                <a:latin typeface="Cambria Math" panose="02040503050406030204" pitchFamily="18" charset="0"/>
                              </a:rPr>
                              <m:t>𝐸</m:t>
                            </m:r>
                            <m:r>
                              <a:rPr lang="cs-CZ" sz="2800" i="1">
                                <a:latin typeface="Cambria Math" panose="02040503050406030204" pitchFamily="18" charset="0"/>
                              </a:rPr>
                              <m:t>−</m:t>
                            </m:r>
                            <m:r>
                              <a:rPr lang="cs-CZ" sz="2800" i="1">
                                <a:latin typeface="Cambria Math" panose="02040503050406030204" pitchFamily="18" charset="0"/>
                              </a:rPr>
                              <m:t>𝑉</m:t>
                            </m:r>
                            <m:r>
                              <a:rPr lang="cs-CZ" sz="2800" i="1">
                                <a:latin typeface="Cambria Math" panose="02040503050406030204" pitchFamily="18" charset="0"/>
                              </a:rPr>
                              <m:t>)</m:t>
                            </m:r>
                          </m:e>
                        </m:rad>
                      </m:den>
                    </m:f>
                  </m:oMath>
                </a14:m>
                <a:endParaRPr lang="en-GB" sz="2800" dirty="0"/>
              </a:p>
            </p:txBody>
          </p:sp>
        </mc:Choice>
        <mc:Fallback xmlns="">
          <p:sp>
            <p:nvSpPr>
              <p:cNvPr id="12" name="TextovéPole 11">
                <a:extLst>
                  <a:ext uri="{FF2B5EF4-FFF2-40B4-BE49-F238E27FC236}">
                    <a16:creationId xmlns:a16="http://schemas.microsoft.com/office/drawing/2014/main" id="{0438E678-AC9C-1148-D4C2-EC37986DBDD8}"/>
                  </a:ext>
                </a:extLst>
              </p:cNvPr>
              <p:cNvSpPr txBox="1">
                <a:spLocks noRot="1" noChangeAspect="1" noMove="1" noResize="1" noEditPoints="1" noAdjustHandles="1" noChangeArrowheads="1" noChangeShapeType="1" noTextEdit="1"/>
              </p:cNvSpPr>
              <p:nvPr/>
            </p:nvSpPr>
            <p:spPr>
              <a:xfrm>
                <a:off x="5965803" y="4189265"/>
                <a:ext cx="2364060" cy="703847"/>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extovéPole 1">
                <a:extLst>
                  <a:ext uri="{FF2B5EF4-FFF2-40B4-BE49-F238E27FC236}">
                    <a16:creationId xmlns:a16="http://schemas.microsoft.com/office/drawing/2014/main" id="{2F391F77-D293-492E-EB5B-19A5A2A16FD5}"/>
                  </a:ext>
                </a:extLst>
              </p:cNvPr>
              <p:cNvSpPr txBox="1"/>
              <p:nvPr/>
            </p:nvSpPr>
            <p:spPr>
              <a:xfrm>
                <a:off x="243187" y="2795059"/>
                <a:ext cx="6048239" cy="509178"/>
              </a:xfrm>
              <a:prstGeom prst="rect">
                <a:avLst/>
              </a:prstGeom>
              <a:noFill/>
            </p:spPr>
            <p:txBody>
              <a:bodyPr wrap="square">
                <a:spAutoFit/>
              </a:bodyPr>
              <a:lstStyle/>
              <a:p>
                <a:r>
                  <a:rPr lang="cs-CZ" sz="2400" b="0" i="1" dirty="0">
                    <a:ea typeface="Cambria Math" panose="02040503050406030204" pitchFamily="18" charset="0"/>
                  </a:rPr>
                  <a:t>A</a:t>
                </a:r>
                <a14:m>
                  <m:oMath xmlns:m="http://schemas.openxmlformats.org/officeDocument/2006/math">
                    <m:func>
                      <m:funcPr>
                        <m:ctrlPr>
                          <a:rPr lang="cs-CZ" sz="2400" b="0" i="1" dirty="0" smtClean="0">
                            <a:latin typeface="Cambria Math" panose="02040503050406030204" pitchFamily="18" charset="0"/>
                            <a:ea typeface="Cambria Math" panose="02040503050406030204" pitchFamily="18" charset="0"/>
                          </a:rPr>
                        </m:ctrlPr>
                      </m:funcPr>
                      <m:fName>
                        <m:r>
                          <a:rPr lang="cs-CZ" sz="2400" b="0" i="1" dirty="0" smtClean="0">
                            <a:latin typeface="Cambria Math" panose="02040503050406030204" pitchFamily="18" charset="0"/>
                            <a:ea typeface="Cambria Math" panose="02040503050406030204" pitchFamily="18" charset="0"/>
                          </a:rPr>
                          <m:t> </m:t>
                        </m:r>
                        <m:r>
                          <a:rPr lang="cs-CZ" sz="2400" b="0" i="1" dirty="0" smtClean="0">
                            <a:latin typeface="Cambria Math" panose="02040503050406030204" pitchFamily="18" charset="0"/>
                            <a:ea typeface="Cambria Math" panose="02040503050406030204" pitchFamily="18" charset="0"/>
                          </a:rPr>
                          <m:t>𝑠𝑖𝑛</m:t>
                        </m:r>
                      </m:fName>
                      <m:e>
                        <m:d>
                          <m:dPr>
                            <m:ctrlPr>
                              <a:rPr lang="en-GB" sz="2400" i="1" dirty="0">
                                <a:latin typeface="Cambria Math" panose="02040503050406030204" pitchFamily="18" charset="0"/>
                              </a:rPr>
                            </m:ctrlPr>
                          </m:dPr>
                          <m:e>
                            <m:r>
                              <a:rPr lang="cs-CZ" sz="2400" i="1" dirty="0">
                                <a:latin typeface="Cambria Math" panose="02040503050406030204" pitchFamily="18" charset="0"/>
                              </a:rPr>
                              <m:t>−</m:t>
                            </m:r>
                            <m:r>
                              <a:rPr lang="cs-CZ" sz="2400" i="1" dirty="0" err="1">
                                <a:latin typeface="Cambria Math" panose="02040503050406030204" pitchFamily="18" charset="0"/>
                                <a:ea typeface="Cambria Math" panose="02040503050406030204" pitchFamily="18" charset="0"/>
                              </a:rPr>
                              <m:t>𝜔</m:t>
                            </m:r>
                            <m:r>
                              <a:rPr lang="cs-CZ" sz="2400" i="1" dirty="0" err="1">
                                <a:latin typeface="Cambria Math" panose="02040503050406030204" pitchFamily="18" charset="0"/>
                                <a:ea typeface="Cambria Math" panose="02040503050406030204" pitchFamily="18" charset="0"/>
                              </a:rPr>
                              <m:t>𝑡</m:t>
                            </m:r>
                            <m:r>
                              <a:rPr lang="cs-CZ" sz="2400" i="1" dirty="0" err="1">
                                <a:latin typeface="Cambria Math" panose="02040503050406030204" pitchFamily="18" charset="0"/>
                                <a:ea typeface="Cambria Math" panose="02040503050406030204" pitchFamily="18" charset="0"/>
                              </a:rPr>
                              <m:t>+</m:t>
                            </m:r>
                            <m:r>
                              <a:rPr lang="cs-CZ" sz="2400" i="1" dirty="0" err="1">
                                <a:latin typeface="Cambria Math" panose="02040503050406030204" pitchFamily="18" charset="0"/>
                                <a:ea typeface="Cambria Math" panose="02040503050406030204" pitchFamily="18" charset="0"/>
                              </a:rPr>
                              <m:t>𝑉</m:t>
                            </m:r>
                            <m:d>
                              <m:dPr>
                                <m:ctrlPr>
                                  <a:rPr lang="cs-CZ" sz="2400" i="1" dirty="0">
                                    <a:latin typeface="Cambria Math" panose="02040503050406030204" pitchFamily="18" charset="0"/>
                                    <a:ea typeface="Cambria Math" panose="02040503050406030204" pitchFamily="18" charset="0"/>
                                  </a:rPr>
                                </m:ctrlPr>
                              </m:dPr>
                              <m:e>
                                <m:r>
                                  <a:rPr lang="cs-CZ" sz="2400" i="1" dirty="0">
                                    <a:latin typeface="Cambria Math" panose="02040503050406030204" pitchFamily="18" charset="0"/>
                                    <a:ea typeface="Cambria Math" panose="02040503050406030204" pitchFamily="18" charset="0"/>
                                  </a:rPr>
                                  <m:t>𝑥</m:t>
                                </m:r>
                              </m:e>
                            </m:d>
                          </m:e>
                        </m:d>
                      </m:e>
                    </m:func>
                    <m:r>
                      <a:rPr lang="cs-CZ" sz="2400" b="0" i="1" dirty="0" smtClean="0">
                        <a:latin typeface="Cambria Math" panose="02040503050406030204" pitchFamily="18" charset="0"/>
                        <a:ea typeface="Cambria Math" panose="02040503050406030204" pitchFamily="18" charset="0"/>
                      </a:rPr>
                      <m:t>=</m:t>
                    </m:r>
                    <m:func>
                      <m:funcPr>
                        <m:ctrlPr>
                          <a:rPr lang="en-GB" sz="2400" i="1">
                            <a:latin typeface="Cambria Math" panose="02040503050406030204" pitchFamily="18" charset="0"/>
                          </a:rPr>
                        </m:ctrlPr>
                      </m:funcPr>
                      <m:fName>
                        <m:r>
                          <a:rPr lang="cs-CZ" sz="2400" i="1">
                            <a:latin typeface="Cambria Math" panose="02040503050406030204" pitchFamily="18" charset="0"/>
                          </a:rPr>
                          <m:t>𝐴</m:t>
                        </m:r>
                        <m:r>
                          <a:rPr lang="cs-CZ" sz="2400" b="0" i="1" smtClean="0">
                            <a:latin typeface="Cambria Math" panose="02040503050406030204" pitchFamily="18" charset="0"/>
                          </a:rPr>
                          <m:t> </m:t>
                        </m:r>
                        <m:r>
                          <a:rPr lang="en-GB" sz="2400" i="1">
                            <a:latin typeface="Cambria Math" panose="02040503050406030204" pitchFamily="18" charset="0"/>
                          </a:rPr>
                          <m:t>𝑠𝑖𝑛</m:t>
                        </m:r>
                      </m:fName>
                      <m:e>
                        <m:d>
                          <m:dPr>
                            <m:ctrlPr>
                              <a:rPr lang="en-GB" sz="2400" i="1">
                                <a:latin typeface="Cambria Math" panose="02040503050406030204" pitchFamily="18" charset="0"/>
                              </a:rPr>
                            </m:ctrlPr>
                          </m:dPr>
                          <m:e>
                            <m:r>
                              <a:rPr lang="cs-CZ" sz="2400" i="1">
                                <a:latin typeface="Cambria Math" panose="02040503050406030204" pitchFamily="18" charset="0"/>
                              </a:rPr>
                              <m:t>−</m:t>
                            </m:r>
                            <m:r>
                              <a:rPr lang="cs-CZ" sz="2400" i="1">
                                <a:latin typeface="Cambria Math" panose="02040503050406030204" pitchFamily="18" charset="0"/>
                                <a:ea typeface="Cambria Math" panose="02040503050406030204" pitchFamily="18" charset="0"/>
                              </a:rPr>
                              <m:t>𝜔</m:t>
                            </m:r>
                            <m:r>
                              <a:rPr lang="cs-CZ" sz="2400" i="1">
                                <a:latin typeface="Cambria Math" panose="02040503050406030204" pitchFamily="18" charset="0"/>
                                <a:ea typeface="Cambria Math" panose="02040503050406030204" pitchFamily="18" charset="0"/>
                              </a:rPr>
                              <m:t>𝑡</m:t>
                            </m:r>
                            <m:r>
                              <a:rPr lang="cs-CZ" sz="2400" i="1">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𝑘𝑥</m:t>
                            </m:r>
                          </m:e>
                        </m:d>
                      </m:e>
                    </m:func>
                    <m:r>
                      <a:rPr lang="cs-CZ" sz="2400" b="0" i="1" smtClean="0">
                        <a:latin typeface="Cambria Math" panose="02040503050406030204" pitchFamily="18" charset="0"/>
                        <a:ea typeface="Cambria Math" panose="02040503050406030204" pitchFamily="18" charset="0"/>
                      </a:rPr>
                      <m:t>,</m:t>
                    </m:r>
                  </m:oMath>
                </a14:m>
                <a:endParaRPr lang="en-GB" sz="2400" i="1" dirty="0"/>
              </a:p>
            </p:txBody>
          </p:sp>
        </mc:Choice>
        <mc:Fallback xmlns="">
          <p:sp>
            <p:nvSpPr>
              <p:cNvPr id="2" name="TextovéPole 1">
                <a:extLst>
                  <a:ext uri="{FF2B5EF4-FFF2-40B4-BE49-F238E27FC236}">
                    <a16:creationId xmlns:a16="http://schemas.microsoft.com/office/drawing/2014/main" id="{D0089CC2-9835-5083-A0DE-51925A2B69D1}"/>
                  </a:ext>
                </a:extLst>
              </p:cNvPr>
              <p:cNvSpPr txBox="1">
                <a:spLocks noRot="1" noChangeAspect="1" noMove="1" noResize="1" noEditPoints="1" noAdjustHandles="1" noChangeArrowheads="1" noChangeShapeType="1" noTextEdit="1"/>
              </p:cNvSpPr>
              <p:nvPr/>
            </p:nvSpPr>
            <p:spPr>
              <a:xfrm>
                <a:off x="243187" y="2795059"/>
                <a:ext cx="6048239" cy="509178"/>
              </a:xfrm>
              <a:prstGeom prst="rect">
                <a:avLst/>
              </a:prstGeom>
              <a:blipFill>
                <a:blip r:embed="rId3"/>
                <a:stretch>
                  <a:fillRect l="-1613" t="-2410" b="-2530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ovéPole 3">
                <a:extLst>
                  <a:ext uri="{FF2B5EF4-FFF2-40B4-BE49-F238E27FC236}">
                    <a16:creationId xmlns:a16="http://schemas.microsoft.com/office/drawing/2014/main" id="{30FFB7D3-AAB6-A62B-66BE-9F5BC62744FF}"/>
                  </a:ext>
                </a:extLst>
              </p:cNvPr>
              <p:cNvSpPr txBox="1"/>
              <p:nvPr/>
            </p:nvSpPr>
            <p:spPr>
              <a:xfrm>
                <a:off x="5631367" y="2634876"/>
                <a:ext cx="1619610" cy="7371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200" i="1" dirty="0" smtClean="0">
                          <a:latin typeface="Cambria Math" panose="02040503050406030204" pitchFamily="18" charset="0"/>
                        </a:rPr>
                        <m:t>𝑘</m:t>
                      </m:r>
                      <m:r>
                        <a:rPr lang="cs-CZ" sz="2200" i="1" dirty="0" smtClean="0">
                          <a:latin typeface="Cambria Math" panose="02040503050406030204" pitchFamily="18" charset="0"/>
                        </a:rPr>
                        <m:t>=</m:t>
                      </m:r>
                      <m:f>
                        <m:fPr>
                          <m:ctrlPr>
                            <a:rPr lang="cs-CZ" sz="2200" i="1" smtClean="0">
                              <a:latin typeface="Cambria Math" panose="02040503050406030204" pitchFamily="18" charset="0"/>
                            </a:rPr>
                          </m:ctrlPr>
                        </m:fPr>
                        <m:num>
                          <m:r>
                            <a:rPr lang="cs-CZ" sz="2200" b="0" i="1" smtClean="0">
                              <a:latin typeface="Cambria Math" panose="02040503050406030204" pitchFamily="18" charset="0"/>
                            </a:rPr>
                            <m:t>𝑑𝑉</m:t>
                          </m:r>
                          <m:r>
                            <a:rPr lang="cs-CZ" sz="2200" b="0" i="1" smtClean="0">
                              <a:latin typeface="Cambria Math" panose="02040503050406030204" pitchFamily="18" charset="0"/>
                            </a:rPr>
                            <m:t>(</m:t>
                          </m:r>
                          <m:r>
                            <a:rPr lang="cs-CZ" sz="2200" b="0" i="1" smtClean="0">
                              <a:latin typeface="Cambria Math" panose="02040503050406030204" pitchFamily="18" charset="0"/>
                            </a:rPr>
                            <m:t>𝑥</m:t>
                          </m:r>
                          <m:r>
                            <a:rPr lang="cs-CZ" sz="2200" b="0" i="1" smtClean="0">
                              <a:latin typeface="Cambria Math" panose="02040503050406030204" pitchFamily="18" charset="0"/>
                            </a:rPr>
                            <m:t>)</m:t>
                          </m:r>
                        </m:num>
                        <m:den>
                          <m:r>
                            <a:rPr lang="cs-CZ" sz="2200" b="0" i="1" smtClean="0">
                              <a:latin typeface="Cambria Math" panose="02040503050406030204" pitchFamily="18" charset="0"/>
                            </a:rPr>
                            <m:t>𝑑𝑥</m:t>
                          </m:r>
                        </m:den>
                      </m:f>
                      <m:r>
                        <a:rPr lang="cs-CZ" sz="2200" b="0" i="1" smtClean="0">
                          <a:latin typeface="Cambria Math" panose="02040503050406030204" pitchFamily="18" charset="0"/>
                        </a:rPr>
                        <m:t>,</m:t>
                      </m:r>
                    </m:oMath>
                  </m:oMathPara>
                </a14:m>
                <a:endParaRPr lang="en-GB" sz="2200" dirty="0"/>
              </a:p>
            </p:txBody>
          </p:sp>
        </mc:Choice>
        <mc:Fallback xmlns="">
          <p:sp>
            <p:nvSpPr>
              <p:cNvPr id="4" name="TextovéPole 3">
                <a:extLst>
                  <a:ext uri="{FF2B5EF4-FFF2-40B4-BE49-F238E27FC236}">
                    <a16:creationId xmlns:a16="http://schemas.microsoft.com/office/drawing/2014/main" id="{4620027B-416C-1C6F-7F49-34692C3CD212}"/>
                  </a:ext>
                </a:extLst>
              </p:cNvPr>
              <p:cNvSpPr txBox="1">
                <a:spLocks noRot="1" noChangeAspect="1" noMove="1" noResize="1" noEditPoints="1" noAdjustHandles="1" noChangeArrowheads="1" noChangeShapeType="1" noTextEdit="1"/>
              </p:cNvSpPr>
              <p:nvPr/>
            </p:nvSpPr>
            <p:spPr>
              <a:xfrm>
                <a:off x="5631367" y="2634876"/>
                <a:ext cx="1619610" cy="73718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ovéPole 5">
                <a:extLst>
                  <a:ext uri="{FF2B5EF4-FFF2-40B4-BE49-F238E27FC236}">
                    <a16:creationId xmlns:a16="http://schemas.microsoft.com/office/drawing/2014/main" id="{4E564F1F-295A-DA74-CA30-A00CBD7CE609}"/>
                  </a:ext>
                </a:extLst>
              </p:cNvPr>
              <p:cNvSpPr txBox="1"/>
              <p:nvPr/>
            </p:nvSpPr>
            <p:spPr>
              <a:xfrm>
                <a:off x="7250977" y="2671756"/>
                <a:ext cx="1515735" cy="6324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rPr>
                          </m:ctrlPr>
                        </m:sSubPr>
                        <m:e>
                          <m:r>
                            <a:rPr lang="cs-CZ" sz="2400" b="0" i="1">
                              <a:latin typeface="Cambria Math" panose="02040503050406030204" pitchFamily="18" charset="0"/>
                            </a:rPr>
                            <m:t>𝑉</m:t>
                          </m:r>
                        </m:e>
                        <m:sub>
                          <m:r>
                            <a:rPr lang="cs-CZ" sz="2400" b="0" i="1">
                              <a:latin typeface="Cambria Math" panose="02040503050406030204" pitchFamily="18" charset="0"/>
                            </a:rPr>
                            <m:t>𝑝h𝑎𝑠𝑒</m:t>
                          </m:r>
                        </m:sub>
                      </m:sSub>
                      <m:r>
                        <a:rPr lang="en-GB" sz="2400" b="0" i="1">
                          <a:latin typeface="Cambria Math" panose="02040503050406030204" pitchFamily="18" charset="0"/>
                          <a:ea typeface="Cambria Math" panose="02040503050406030204" pitchFamily="18" charset="0"/>
                        </a:rPr>
                        <m:t>≡</m:t>
                      </m:r>
                      <m:f>
                        <m:fPr>
                          <m:ctrlPr>
                            <a:rPr lang="en-GB" sz="2400" i="1">
                              <a:latin typeface="Cambria Math" panose="02040503050406030204" pitchFamily="18" charset="0"/>
                              <a:ea typeface="Cambria Math" panose="02040503050406030204" pitchFamily="18" charset="0"/>
                            </a:rPr>
                          </m:ctrlPr>
                        </m:fPr>
                        <m:num>
                          <m:r>
                            <a:rPr lang="en-GB" sz="2400" b="0" i="1">
                              <a:latin typeface="Cambria Math" panose="02040503050406030204" pitchFamily="18" charset="0"/>
                              <a:ea typeface="Cambria Math" panose="02040503050406030204" pitchFamily="18" charset="0"/>
                            </a:rPr>
                            <m:t>𝜔</m:t>
                          </m:r>
                        </m:num>
                        <m:den>
                          <m:r>
                            <a:rPr lang="cs-CZ" sz="2400" b="0" i="1">
                              <a:latin typeface="Cambria Math" panose="02040503050406030204" pitchFamily="18" charset="0"/>
                              <a:ea typeface="Cambria Math" panose="02040503050406030204" pitchFamily="18" charset="0"/>
                            </a:rPr>
                            <m:t>𝑘</m:t>
                          </m:r>
                        </m:den>
                      </m:f>
                    </m:oMath>
                  </m:oMathPara>
                </a14:m>
                <a:endParaRPr lang="en-GB" sz="2400" dirty="0"/>
              </a:p>
            </p:txBody>
          </p:sp>
        </mc:Choice>
        <mc:Fallback xmlns="">
          <p:sp>
            <p:nvSpPr>
              <p:cNvPr id="6" name="TextovéPole 5">
                <a:extLst>
                  <a:ext uri="{FF2B5EF4-FFF2-40B4-BE49-F238E27FC236}">
                    <a16:creationId xmlns:a16="http://schemas.microsoft.com/office/drawing/2014/main" id="{812C0B49-4119-33FD-FBF4-90052A6AB780}"/>
                  </a:ext>
                </a:extLst>
              </p:cNvPr>
              <p:cNvSpPr txBox="1">
                <a:spLocks noRot="1" noChangeAspect="1" noMove="1" noResize="1" noEditPoints="1" noAdjustHandles="1" noChangeArrowheads="1" noChangeShapeType="1" noTextEdit="1"/>
              </p:cNvSpPr>
              <p:nvPr/>
            </p:nvSpPr>
            <p:spPr>
              <a:xfrm>
                <a:off x="7250977" y="2671756"/>
                <a:ext cx="1515735" cy="632481"/>
              </a:xfrm>
              <a:prstGeom prst="rect">
                <a:avLst/>
              </a:prstGeom>
              <a:blipFill>
                <a:blip r:embed="rId5"/>
                <a:stretch>
                  <a:fillRect/>
                </a:stretch>
              </a:blipFill>
            </p:spPr>
            <p:txBody>
              <a:bodyPr/>
              <a:lstStyle/>
              <a:p>
                <a:r>
                  <a:rPr lang="en-GB">
                    <a:noFill/>
                  </a:rPr>
                  <a:t> </a:t>
                </a:r>
              </a:p>
            </p:txBody>
          </p:sp>
        </mc:Fallback>
      </mc:AlternateContent>
      <p:sp>
        <p:nvSpPr>
          <p:cNvPr id="19" name="TextovéPole 18">
            <a:extLst>
              <a:ext uri="{FF2B5EF4-FFF2-40B4-BE49-F238E27FC236}">
                <a16:creationId xmlns:a16="http://schemas.microsoft.com/office/drawing/2014/main" id="{923FA336-6D70-2493-22A6-306B70EF7DD4}"/>
              </a:ext>
            </a:extLst>
          </p:cNvPr>
          <p:cNvSpPr txBox="1"/>
          <p:nvPr/>
        </p:nvSpPr>
        <p:spPr>
          <a:xfrm>
            <a:off x="243187" y="127463"/>
            <a:ext cx="7992894"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For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case </a:t>
            </a:r>
            <a:r>
              <a:rPr lang="cs-CZ" sz="2000" dirty="0" err="1">
                <a:latin typeface="Arial" panose="020B0604020202020204" pitchFamily="34" charset="0"/>
                <a:cs typeface="Arial" panose="020B0604020202020204" pitchFamily="34" charset="0"/>
              </a:rPr>
              <a:t>Hamiltonian</a:t>
            </a:r>
            <a:r>
              <a:rPr lang="cs-CZ" sz="2000" dirty="0">
                <a:latin typeface="Arial" panose="020B0604020202020204" pitchFamily="34" charset="0"/>
                <a:cs typeface="Arial" panose="020B0604020202020204" pitchFamily="34" charset="0"/>
              </a:rPr>
              <a:t> does not </a:t>
            </a:r>
            <a:r>
              <a:rPr lang="cs-CZ" sz="2000" dirty="0" err="1">
                <a:latin typeface="Arial" panose="020B0604020202020204" pitchFamily="34" charset="0"/>
                <a:cs typeface="Arial" panose="020B0604020202020204" pitchFamily="34" charset="0"/>
              </a:rPr>
              <a:t>explicitly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depend</a:t>
            </a:r>
            <a:r>
              <a:rPr lang="cs-CZ" sz="2000" dirty="0">
                <a:latin typeface="Arial" panose="020B0604020202020204" pitchFamily="34" charset="0"/>
                <a:cs typeface="Arial" panose="020B0604020202020204" pitchFamily="34" charset="0"/>
              </a:rPr>
              <a:t> on </a:t>
            </a:r>
            <a:r>
              <a:rPr lang="cs-CZ" sz="2000" dirty="0" err="1">
                <a:latin typeface="Arial" panose="020B0604020202020204" pitchFamily="34" charset="0"/>
                <a:cs typeface="Arial" panose="020B0604020202020204" pitchFamily="34" charset="0"/>
              </a:rPr>
              <a:t>time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have</a:t>
            </a:r>
            <a:endParaRPr lang="en-GB"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ovéPole 17">
                <a:extLst>
                  <a:ext uri="{FF2B5EF4-FFF2-40B4-BE49-F238E27FC236}">
                    <a16:creationId xmlns:a16="http://schemas.microsoft.com/office/drawing/2014/main" id="{53F8001F-7788-89CA-5D9C-1F9222DCC8AB}"/>
                  </a:ext>
                </a:extLst>
              </p:cNvPr>
              <p:cNvSpPr txBox="1"/>
              <p:nvPr/>
            </p:nvSpPr>
            <p:spPr>
              <a:xfrm>
                <a:off x="3124769" y="611963"/>
                <a:ext cx="284103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panose="02040503050406030204" pitchFamily="18" charset="0"/>
                        </a:rPr>
                        <m:t>𝑊</m:t>
                      </m:r>
                      <m:r>
                        <a:rPr lang="cs-CZ" sz="2400" b="0" i="1" smtClean="0">
                          <a:latin typeface="Cambria Math" panose="02040503050406030204" pitchFamily="18" charset="0"/>
                        </a:rPr>
                        <m:t>=−</m:t>
                      </m:r>
                      <m:r>
                        <a:rPr lang="cs-CZ" sz="2400" b="0" i="1" smtClean="0">
                          <a:latin typeface="Cambria Math" panose="02040503050406030204" pitchFamily="18" charset="0"/>
                        </a:rPr>
                        <m:t>𝐸𝑡</m:t>
                      </m:r>
                      <m:r>
                        <a:rPr lang="cs-CZ" sz="2400" b="0" i="1" smtClean="0">
                          <a:latin typeface="Cambria Math" panose="02040503050406030204" pitchFamily="18" charset="0"/>
                        </a:rPr>
                        <m:t>+</m:t>
                      </m:r>
                      <m:r>
                        <a:rPr lang="cs-CZ" sz="2400" b="0" i="1" smtClean="0">
                          <a:latin typeface="Cambria Math" panose="02040503050406030204" pitchFamily="18" charset="0"/>
                        </a:rPr>
                        <m:t>𝑆</m:t>
                      </m:r>
                      <m:r>
                        <a:rPr lang="cs-CZ" sz="2400" b="0" i="1" smtClean="0">
                          <a:latin typeface="Cambria Math" panose="02040503050406030204" pitchFamily="18" charset="0"/>
                        </a:rPr>
                        <m:t>(</m:t>
                      </m:r>
                      <m:r>
                        <a:rPr lang="cs-CZ" sz="2400" b="0" i="1" smtClean="0">
                          <a:latin typeface="Cambria Math" panose="02040503050406030204" pitchFamily="18" charset="0"/>
                        </a:rPr>
                        <m:t>𝑥</m:t>
                      </m:r>
                      <m:r>
                        <a:rPr lang="cs-CZ" sz="2400" b="0" i="1" smtClean="0">
                          <a:latin typeface="Cambria Math" panose="02040503050406030204" pitchFamily="18" charset="0"/>
                        </a:rPr>
                        <m:t>,</m:t>
                      </m:r>
                      <m:r>
                        <a:rPr lang="cs-CZ" sz="2400" b="0" i="1" smtClean="0">
                          <a:latin typeface="Cambria Math" panose="02040503050406030204" pitchFamily="18" charset="0"/>
                        </a:rPr>
                        <m:t>𝑦</m:t>
                      </m:r>
                      <m:r>
                        <a:rPr lang="cs-CZ" sz="2400" b="0" i="1" smtClean="0">
                          <a:latin typeface="Cambria Math" panose="02040503050406030204" pitchFamily="18" charset="0"/>
                        </a:rPr>
                        <m:t>,</m:t>
                      </m:r>
                      <m:r>
                        <a:rPr lang="cs-CZ" sz="2400" b="0" i="1" smtClean="0">
                          <a:latin typeface="Cambria Math" panose="02040503050406030204" pitchFamily="18" charset="0"/>
                        </a:rPr>
                        <m:t>𝑧</m:t>
                      </m:r>
                      <m:r>
                        <a:rPr lang="cs-CZ" sz="2400" b="0" i="1" smtClean="0">
                          <a:latin typeface="Cambria Math" panose="02040503050406030204" pitchFamily="18" charset="0"/>
                        </a:rPr>
                        <m:t>)</m:t>
                      </m:r>
                    </m:oMath>
                  </m:oMathPara>
                </a14:m>
                <a:endParaRPr lang="en-GB" sz="2400" dirty="0"/>
              </a:p>
            </p:txBody>
          </p:sp>
        </mc:Choice>
        <mc:Fallback xmlns="">
          <p:sp>
            <p:nvSpPr>
              <p:cNvPr id="18" name="TextovéPole 17">
                <a:extLst>
                  <a:ext uri="{FF2B5EF4-FFF2-40B4-BE49-F238E27FC236}">
                    <a16:creationId xmlns:a16="http://schemas.microsoft.com/office/drawing/2014/main" id="{539A2F75-7223-19A2-EC3C-00FEB758D8E9}"/>
                  </a:ext>
                </a:extLst>
              </p:cNvPr>
              <p:cNvSpPr txBox="1">
                <a:spLocks noRot="1" noChangeAspect="1" noMove="1" noResize="1" noEditPoints="1" noAdjustHandles="1" noChangeArrowheads="1" noChangeShapeType="1" noTextEdit="1"/>
              </p:cNvSpPr>
              <p:nvPr/>
            </p:nvSpPr>
            <p:spPr>
              <a:xfrm>
                <a:off x="3124769" y="611963"/>
                <a:ext cx="2841034" cy="369332"/>
              </a:xfrm>
              <a:prstGeom prst="rect">
                <a:avLst/>
              </a:prstGeom>
              <a:blipFill>
                <a:blip r:embed="rId6"/>
                <a:stretch>
                  <a:fillRect l="-2361" t="-1639" r="-3433" b="-327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ovéPole 6">
                <a:extLst>
                  <a:ext uri="{FF2B5EF4-FFF2-40B4-BE49-F238E27FC236}">
                    <a16:creationId xmlns:a16="http://schemas.microsoft.com/office/drawing/2014/main" id="{DB00BB34-D702-9DD3-8428-E31ADF40B9C8}"/>
                  </a:ext>
                </a:extLst>
              </p:cNvPr>
              <p:cNvSpPr txBox="1"/>
              <p:nvPr/>
            </p:nvSpPr>
            <p:spPr>
              <a:xfrm>
                <a:off x="1996166" y="1640367"/>
                <a:ext cx="5151667" cy="369332"/>
              </a:xfrm>
              <a:prstGeom prst="rect">
                <a:avLst/>
              </a:prstGeom>
              <a:noFill/>
            </p:spPr>
            <p:txBody>
              <a:bodyPr wrap="none" lIns="0" tIns="0" rIns="0" bIns="0" rtlCol="0">
                <a:spAutoFit/>
              </a:bodyPr>
              <a:lstStyle/>
              <a:p>
                <a:r>
                  <a:rPr lang="en-GB" sz="2400" dirty="0">
                    <a:latin typeface="Cambria Math" panose="02040503050406030204" pitchFamily="18" charset="0"/>
                    <a:ea typeface="Cambria Math" panose="02040503050406030204" pitchFamily="18" charset="0"/>
                  </a:rPr>
                  <a:t>𝜓</a:t>
                </a:r>
                <a14:m>
                  <m:oMath xmlns:m="http://schemas.openxmlformats.org/officeDocument/2006/math">
                    <m:r>
                      <a:rPr lang="cs-CZ" sz="2400" b="0" i="1" smtClean="0">
                        <a:latin typeface="Cambria Math" panose="02040503050406030204" pitchFamily="18" charset="0"/>
                      </a:rPr>
                      <m:t>=</m:t>
                    </m:r>
                    <m:r>
                      <a:rPr lang="cs-CZ" sz="2400" b="0" i="1" smtClean="0">
                        <a:latin typeface="Cambria Math" panose="02040503050406030204" pitchFamily="18" charset="0"/>
                      </a:rPr>
                      <m:t>𝐴</m:t>
                    </m:r>
                    <m:r>
                      <a:rPr lang="cs-CZ" sz="2400" b="0" i="1" smtClean="0">
                        <a:latin typeface="Cambria Math" panose="02040503050406030204" pitchFamily="18" charset="0"/>
                      </a:rPr>
                      <m:t>(</m:t>
                    </m:r>
                    <m:r>
                      <a:rPr lang="cs-CZ" sz="2400" b="0" i="1" smtClean="0">
                        <a:latin typeface="Cambria Math" panose="02040503050406030204" pitchFamily="18" charset="0"/>
                      </a:rPr>
                      <m:t>𝑥</m:t>
                    </m:r>
                    <m:r>
                      <a:rPr lang="cs-CZ" sz="2400" b="0" i="1" smtClean="0">
                        <a:latin typeface="Cambria Math" panose="02040503050406030204" pitchFamily="18" charset="0"/>
                      </a:rPr>
                      <m:t>,</m:t>
                    </m:r>
                    <m:r>
                      <a:rPr lang="cs-CZ" sz="2400" b="0" i="1" smtClean="0">
                        <a:latin typeface="Cambria Math" panose="02040503050406030204" pitchFamily="18" charset="0"/>
                      </a:rPr>
                      <m:t>𝑦</m:t>
                    </m:r>
                    <m:r>
                      <a:rPr lang="cs-CZ" sz="2400" b="0" i="1" smtClean="0">
                        <a:latin typeface="Cambria Math" panose="02040503050406030204" pitchFamily="18" charset="0"/>
                      </a:rPr>
                      <m:t>,</m:t>
                    </m:r>
                    <m:r>
                      <a:rPr lang="cs-CZ" sz="2400" b="0" i="1" smtClean="0">
                        <a:latin typeface="Cambria Math" panose="02040503050406030204" pitchFamily="18" charset="0"/>
                      </a:rPr>
                      <m:t>𝑧</m:t>
                    </m:r>
                    <m:r>
                      <a:rPr lang="cs-CZ" sz="2400" b="0" i="1" smtClean="0">
                        <a:latin typeface="Cambria Math" panose="02040503050406030204" pitchFamily="18" charset="0"/>
                      </a:rPr>
                      <m:t>)</m:t>
                    </m:r>
                    <m:func>
                      <m:funcPr>
                        <m:ctrlPr>
                          <a:rPr lang="cs-CZ" sz="2400" b="0" i="1" smtClean="0">
                            <a:latin typeface="Cambria Math" panose="02040503050406030204" pitchFamily="18" charset="0"/>
                          </a:rPr>
                        </m:ctrlPr>
                      </m:funcPr>
                      <m:fName>
                        <m:r>
                          <a:rPr lang="cs-CZ" sz="2400" b="0" i="1" smtClean="0">
                            <a:latin typeface="Cambria Math" panose="02040503050406030204" pitchFamily="18" charset="0"/>
                          </a:rPr>
                          <m:t>𝑠𝑖𝑛</m:t>
                        </m:r>
                      </m:fName>
                      <m:e>
                        <m:d>
                          <m:dPr>
                            <m:begChr m:val="["/>
                            <m:endChr m:val="]"/>
                            <m:ctrlPr>
                              <a:rPr lang="cs-CZ" sz="2400" b="0" i="1" smtClean="0">
                                <a:latin typeface="Cambria Math" panose="02040503050406030204" pitchFamily="18" charset="0"/>
                              </a:rPr>
                            </m:ctrlPr>
                          </m:dPr>
                          <m:e>
                            <m:f>
                              <m:fPr>
                                <m:type m:val="lin"/>
                                <m:ctrlPr>
                                  <a:rPr lang="cs-CZ" sz="2400" b="0" i="1" smtClean="0">
                                    <a:latin typeface="Cambria Math" panose="02040503050406030204" pitchFamily="18" charset="0"/>
                                  </a:rPr>
                                </m:ctrlPr>
                              </m:fPr>
                              <m:num>
                                <m:r>
                                  <a:rPr lang="cs-CZ" sz="2400" b="0" i="1" smtClean="0">
                                    <a:latin typeface="Cambria Math" panose="02040503050406030204" pitchFamily="18" charset="0"/>
                                  </a:rPr>
                                  <m:t>−</m:t>
                                </m:r>
                                <m:r>
                                  <a:rPr lang="cs-CZ" sz="2400" b="0" i="1" smtClean="0">
                                    <a:latin typeface="Cambria Math" panose="02040503050406030204" pitchFamily="18" charset="0"/>
                                  </a:rPr>
                                  <m:t>𝐸𝑡</m:t>
                                </m:r>
                              </m:num>
                              <m:den>
                                <m:r>
                                  <a:rPr lang="cs-CZ" sz="2400" b="0" i="1" smtClean="0">
                                    <a:latin typeface="Cambria Math" panose="02040503050406030204" pitchFamily="18" charset="0"/>
                                    <a:ea typeface="Cambria Math" panose="02040503050406030204" pitchFamily="18" charset="0"/>
                                  </a:rPr>
                                  <m:t>ℏ</m:t>
                                </m:r>
                              </m:den>
                            </m:f>
                            <m:r>
                              <a:rPr lang="cs-CZ" sz="2400" b="0" i="1" smtClean="0">
                                <a:latin typeface="Cambria Math" panose="02040503050406030204" pitchFamily="18" charset="0"/>
                              </a:rPr>
                              <m:t>+</m:t>
                            </m:r>
                            <m:f>
                              <m:fPr>
                                <m:type m:val="lin"/>
                                <m:ctrlPr>
                                  <a:rPr lang="cs-CZ" sz="2400" b="0" i="1" smtClean="0">
                                    <a:latin typeface="Cambria Math" panose="02040503050406030204" pitchFamily="18" charset="0"/>
                                  </a:rPr>
                                </m:ctrlPr>
                              </m:fPr>
                              <m:num>
                                <m:r>
                                  <a:rPr lang="cs-CZ" sz="2400" i="1">
                                    <a:latin typeface="Cambria Math" panose="02040503050406030204" pitchFamily="18" charset="0"/>
                                  </a:rPr>
                                  <m:t>𝑆</m:t>
                                </m:r>
                                <m:r>
                                  <a:rPr lang="cs-CZ" sz="2400" i="1">
                                    <a:latin typeface="Cambria Math" panose="02040503050406030204" pitchFamily="18" charset="0"/>
                                  </a:rPr>
                                  <m:t>(</m:t>
                                </m:r>
                                <m:r>
                                  <a:rPr lang="cs-CZ" sz="2400" i="1">
                                    <a:latin typeface="Cambria Math" panose="02040503050406030204" pitchFamily="18" charset="0"/>
                                  </a:rPr>
                                  <m:t>𝑥</m:t>
                                </m:r>
                                <m:r>
                                  <a:rPr lang="cs-CZ" sz="2400" i="1">
                                    <a:latin typeface="Cambria Math" panose="02040503050406030204" pitchFamily="18" charset="0"/>
                                  </a:rPr>
                                  <m:t>,</m:t>
                                </m:r>
                                <m:r>
                                  <a:rPr lang="cs-CZ" sz="2400" i="1">
                                    <a:latin typeface="Cambria Math" panose="02040503050406030204" pitchFamily="18" charset="0"/>
                                  </a:rPr>
                                  <m:t>𝑦</m:t>
                                </m:r>
                                <m:r>
                                  <a:rPr lang="cs-CZ" sz="2400" i="1">
                                    <a:latin typeface="Cambria Math" panose="02040503050406030204" pitchFamily="18" charset="0"/>
                                  </a:rPr>
                                  <m:t>,</m:t>
                                </m:r>
                                <m:r>
                                  <a:rPr lang="cs-CZ" sz="2400" i="1">
                                    <a:latin typeface="Cambria Math" panose="02040503050406030204" pitchFamily="18" charset="0"/>
                                  </a:rPr>
                                  <m:t>𝑧</m:t>
                                </m:r>
                                <m:r>
                                  <a:rPr lang="cs-CZ" sz="2400" b="0" i="1" smtClean="0">
                                    <a:latin typeface="Cambria Math" panose="02040503050406030204" pitchFamily="18" charset="0"/>
                                  </a:rPr>
                                  <m:t>)</m:t>
                                </m:r>
                              </m:num>
                              <m:den>
                                <m:r>
                                  <a:rPr lang="cs-CZ" sz="2400" b="0" i="1" smtClean="0">
                                    <a:latin typeface="Cambria Math" panose="02040503050406030204" pitchFamily="18" charset="0"/>
                                    <a:ea typeface="Cambria Math" panose="02040503050406030204" pitchFamily="18" charset="0"/>
                                  </a:rPr>
                                  <m:t>ℏ</m:t>
                                </m:r>
                              </m:den>
                            </m:f>
                          </m:e>
                        </m:d>
                      </m:e>
                    </m:func>
                  </m:oMath>
                </a14:m>
                <a:endParaRPr lang="en-GB" sz="2400" i="1" dirty="0"/>
              </a:p>
            </p:txBody>
          </p:sp>
        </mc:Choice>
        <mc:Fallback xmlns="">
          <p:sp>
            <p:nvSpPr>
              <p:cNvPr id="7" name="TextovéPole 6">
                <a:extLst>
                  <a:ext uri="{FF2B5EF4-FFF2-40B4-BE49-F238E27FC236}">
                    <a16:creationId xmlns:a16="http://schemas.microsoft.com/office/drawing/2014/main" id="{9C2DBAFF-F5B8-DACB-9242-7074DE92A8CB}"/>
                  </a:ext>
                </a:extLst>
              </p:cNvPr>
              <p:cNvSpPr txBox="1">
                <a:spLocks noRot="1" noChangeAspect="1" noMove="1" noResize="1" noEditPoints="1" noAdjustHandles="1" noChangeArrowheads="1" noChangeShapeType="1" noTextEdit="1"/>
              </p:cNvSpPr>
              <p:nvPr/>
            </p:nvSpPr>
            <p:spPr>
              <a:xfrm>
                <a:off x="1996166" y="1640367"/>
                <a:ext cx="5151667" cy="369332"/>
              </a:xfrm>
              <a:prstGeom prst="rect">
                <a:avLst/>
              </a:prstGeom>
              <a:blipFill>
                <a:blip r:embed="rId7"/>
                <a:stretch>
                  <a:fillRect l="-3546" t="-167213" r="-12884" b="-250820"/>
                </a:stretch>
              </a:blipFill>
            </p:spPr>
            <p:txBody>
              <a:bodyPr/>
              <a:lstStyle/>
              <a:p>
                <a:r>
                  <a:rPr lang="en-GB">
                    <a:noFill/>
                  </a:rPr>
                  <a:t> </a:t>
                </a:r>
              </a:p>
            </p:txBody>
          </p:sp>
        </mc:Fallback>
      </mc:AlternateContent>
      <p:sp>
        <p:nvSpPr>
          <p:cNvPr id="13" name="TextovéPole 12">
            <a:extLst>
              <a:ext uri="{FF2B5EF4-FFF2-40B4-BE49-F238E27FC236}">
                <a16:creationId xmlns:a16="http://schemas.microsoft.com/office/drawing/2014/main" id="{85E51F11-896F-D3DD-6F5D-D1D60374ED82}"/>
              </a:ext>
            </a:extLst>
          </p:cNvPr>
          <p:cNvSpPr txBox="1"/>
          <p:nvPr/>
        </p:nvSpPr>
        <p:spPr>
          <a:xfrm>
            <a:off x="215195" y="1102522"/>
            <a:ext cx="8786636"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Schrödinger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assumed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that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phase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materiál </a:t>
            </a:r>
            <a:r>
              <a:rPr lang="cs-CZ" sz="2000" dirty="0" err="1">
                <a:latin typeface="Arial" panose="020B0604020202020204" pitchFamily="34" charset="0"/>
                <a:cs typeface="Arial" panose="020B0604020202020204" pitchFamily="34" charset="0"/>
              </a:rPr>
              <a:t>wave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is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given</a:t>
            </a:r>
            <a:r>
              <a:rPr lang="cs-CZ" sz="2000" dirty="0">
                <a:latin typeface="Arial" panose="020B0604020202020204" pitchFamily="34" charset="0"/>
                <a:cs typeface="Arial" panose="020B0604020202020204" pitchFamily="34" charset="0"/>
              </a:rPr>
              <a:t> by </a:t>
            </a:r>
            <a:r>
              <a:rPr lang="cs-CZ" sz="2000" dirty="0" err="1">
                <a:latin typeface="Arial" panose="020B0604020202020204" pitchFamily="34" charset="0"/>
                <a:cs typeface="Arial" panose="020B0604020202020204" pitchFamily="34" charset="0"/>
              </a:rPr>
              <a:t>Action</a:t>
            </a:r>
            <a:endParaRPr lang="en-GB" sz="2000" dirty="0"/>
          </a:p>
        </p:txBody>
      </p:sp>
      <p:sp>
        <p:nvSpPr>
          <p:cNvPr id="14" name="TextovéPole 13">
            <a:extLst>
              <a:ext uri="{FF2B5EF4-FFF2-40B4-BE49-F238E27FC236}">
                <a16:creationId xmlns:a16="http://schemas.microsoft.com/office/drawing/2014/main" id="{7C476F23-3DE3-9654-BF13-9C248AA507F8}"/>
              </a:ext>
            </a:extLst>
          </p:cNvPr>
          <p:cNvSpPr txBox="1"/>
          <p:nvPr/>
        </p:nvSpPr>
        <p:spPr>
          <a:xfrm>
            <a:off x="243187" y="2211202"/>
            <a:ext cx="5489003"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similarly</a:t>
            </a:r>
            <a:r>
              <a:rPr lang="cs-CZ" sz="2000" dirty="0">
                <a:latin typeface="Arial" panose="020B0604020202020204" pitchFamily="34" charset="0"/>
                <a:cs typeface="Arial" panose="020B0604020202020204" pitchFamily="34" charset="0"/>
              </a:rPr>
              <a:t> as in standard </a:t>
            </a:r>
            <a:r>
              <a:rPr lang="cs-CZ" sz="2000" dirty="0" err="1">
                <a:latin typeface="Arial" panose="020B0604020202020204" pitchFamily="34" charset="0"/>
                <a:cs typeface="Arial" panose="020B0604020202020204" pitchFamily="34" charset="0"/>
              </a:rPr>
              <a:t>simple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sinusoidal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wave</a:t>
            </a:r>
            <a:endParaRPr lang="en-GB"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ovéPole 15">
                <a:extLst>
                  <a:ext uri="{FF2B5EF4-FFF2-40B4-BE49-F238E27FC236}">
                    <a16:creationId xmlns:a16="http://schemas.microsoft.com/office/drawing/2014/main" id="{B0C170E0-AE3D-DA32-53C7-C4D5932AFA62}"/>
                  </a:ext>
                </a:extLst>
              </p:cNvPr>
              <p:cNvSpPr txBox="1"/>
              <p:nvPr/>
            </p:nvSpPr>
            <p:spPr>
              <a:xfrm>
                <a:off x="244661" y="3546691"/>
                <a:ext cx="3595984"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analog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14:m>
                  <m:oMath xmlns:m="http://schemas.openxmlformats.org/officeDocument/2006/math">
                    <m:r>
                      <a:rPr lang="cs-CZ" sz="2000" b="0" i="1" smtClean="0">
                        <a:latin typeface="Cambria Math" panose="02040503050406030204" pitchFamily="18" charset="0"/>
                      </a:rPr>
                      <m:t>𝑘</m:t>
                    </m:r>
                    <m:r>
                      <a:rPr lang="cs-CZ" sz="2000" b="0" i="1" smtClean="0">
                        <a:latin typeface="Cambria Math" panose="02040503050406030204" pitchFamily="18" charset="0"/>
                      </a:rPr>
                      <m:t>=</m:t>
                    </m:r>
                    <m:f>
                      <m:fPr>
                        <m:type m:val="lin"/>
                        <m:ctrlPr>
                          <a:rPr lang="cs-CZ" sz="2000" b="0" i="1" smtClean="0">
                            <a:latin typeface="Cambria Math" panose="02040503050406030204" pitchFamily="18" charset="0"/>
                          </a:rPr>
                        </m:ctrlPr>
                      </m:fPr>
                      <m:num>
                        <m:r>
                          <a:rPr lang="cs-CZ" sz="2000" b="0" i="1" smtClean="0">
                            <a:latin typeface="Cambria Math" panose="02040503050406030204" pitchFamily="18" charset="0"/>
                          </a:rPr>
                          <m:t>𝑑𝑉</m:t>
                        </m:r>
                      </m:num>
                      <m:den>
                        <m:r>
                          <a:rPr lang="cs-CZ" sz="2000" b="0" i="1" smtClean="0">
                            <a:latin typeface="Cambria Math" panose="02040503050406030204" pitchFamily="18" charset="0"/>
                          </a:rPr>
                          <m:t>𝑑𝑥</m:t>
                        </m:r>
                      </m:den>
                    </m:f>
                  </m:oMath>
                </a14:m>
                <a:r>
                  <a:rPr lang="cs-CZ" dirty="0"/>
                  <a:t>   </a:t>
                </a:r>
                <a:r>
                  <a:rPr lang="cs-CZ" sz="2000" dirty="0">
                    <a:latin typeface="Arial" panose="020B0604020202020204" pitchFamily="34" charset="0"/>
                    <a:cs typeface="Arial" panose="020B0604020202020204" pitchFamily="34" charset="0"/>
                  </a:rPr>
                  <a:t>is  </a:t>
                </a:r>
                <a:endParaRPr lang="en-GB" sz="2000" dirty="0">
                  <a:latin typeface="Arial" panose="020B0604020202020204" pitchFamily="34" charset="0"/>
                  <a:cs typeface="Arial" panose="020B0604020202020204" pitchFamily="34" charset="0"/>
                </a:endParaRPr>
              </a:p>
            </p:txBody>
          </p:sp>
        </mc:Choice>
        <mc:Fallback xmlns="">
          <p:sp>
            <p:nvSpPr>
              <p:cNvPr id="16" name="TextovéPole 15">
                <a:extLst>
                  <a:ext uri="{FF2B5EF4-FFF2-40B4-BE49-F238E27FC236}">
                    <a16:creationId xmlns:a16="http://schemas.microsoft.com/office/drawing/2014/main" id="{454A25FF-56BE-49CD-390D-33BAA66D1AFD}"/>
                  </a:ext>
                </a:extLst>
              </p:cNvPr>
              <p:cNvSpPr txBox="1">
                <a:spLocks noRot="1" noChangeAspect="1" noMove="1" noResize="1" noEditPoints="1" noAdjustHandles="1" noChangeArrowheads="1" noChangeShapeType="1" noTextEdit="1"/>
              </p:cNvSpPr>
              <p:nvPr/>
            </p:nvSpPr>
            <p:spPr>
              <a:xfrm>
                <a:off x="244661" y="3546691"/>
                <a:ext cx="3595984" cy="400110"/>
              </a:xfrm>
              <a:prstGeom prst="rect">
                <a:avLst/>
              </a:prstGeom>
              <a:blipFill>
                <a:blip r:embed="rId8"/>
                <a:stretch>
                  <a:fillRect l="-1695" t="-116923" r="-847" b="-18307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ovéPole 16">
                <a:extLst>
                  <a:ext uri="{FF2B5EF4-FFF2-40B4-BE49-F238E27FC236}">
                    <a16:creationId xmlns:a16="http://schemas.microsoft.com/office/drawing/2014/main" id="{196E2B71-E3DD-1C86-8FF7-CF5EA341AB0A}"/>
                  </a:ext>
                </a:extLst>
              </p:cNvPr>
              <p:cNvSpPr txBox="1"/>
              <p:nvPr/>
            </p:nvSpPr>
            <p:spPr>
              <a:xfrm>
                <a:off x="3963827" y="3485936"/>
                <a:ext cx="3335080" cy="4472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2400" i="1" smtClean="0">
                              <a:latin typeface="Cambria Math" panose="02040503050406030204" pitchFamily="18" charset="0"/>
                            </a:rPr>
                          </m:ctrlPr>
                        </m:dPr>
                        <m:e>
                          <m:r>
                            <a:rPr lang="cs-CZ" sz="2400" b="0" i="1" smtClean="0">
                              <a:latin typeface="Cambria Math" panose="02040503050406030204" pitchFamily="18" charset="0"/>
                            </a:rPr>
                            <m:t>𝑔𝑟𝑎𝑑𝑊</m:t>
                          </m:r>
                        </m:e>
                      </m:d>
                      <m:r>
                        <a:rPr lang="cs-CZ" sz="2400" b="0" i="1" smtClean="0">
                          <a:latin typeface="Cambria Math" panose="02040503050406030204" pitchFamily="18" charset="0"/>
                        </a:rPr>
                        <m:t>=</m:t>
                      </m:r>
                      <m:rad>
                        <m:radPr>
                          <m:degHide m:val="on"/>
                          <m:ctrlPr>
                            <a:rPr lang="cs-CZ" sz="2400" b="0" i="1" smtClean="0">
                              <a:latin typeface="Cambria Math" panose="02040503050406030204" pitchFamily="18" charset="0"/>
                            </a:rPr>
                          </m:ctrlPr>
                        </m:radPr>
                        <m:deg/>
                        <m:e>
                          <m:r>
                            <a:rPr lang="cs-CZ" sz="2400" b="0" i="1" smtClean="0">
                              <a:latin typeface="Cambria Math" panose="02040503050406030204" pitchFamily="18" charset="0"/>
                            </a:rPr>
                            <m:t>2</m:t>
                          </m:r>
                          <m:r>
                            <a:rPr lang="cs-CZ" sz="2400" b="0" i="1" smtClean="0">
                              <a:latin typeface="Cambria Math" panose="02040503050406030204" pitchFamily="18" charset="0"/>
                            </a:rPr>
                            <m:t>𝑚</m:t>
                          </m:r>
                          <m:r>
                            <a:rPr lang="cs-CZ" sz="2400" b="0" i="1" smtClean="0">
                              <a:latin typeface="Cambria Math" panose="02040503050406030204" pitchFamily="18" charset="0"/>
                            </a:rPr>
                            <m:t>(</m:t>
                          </m:r>
                          <m:r>
                            <a:rPr lang="cs-CZ" sz="2400" b="0" i="1" smtClean="0">
                              <a:latin typeface="Cambria Math" panose="02040503050406030204" pitchFamily="18" charset="0"/>
                            </a:rPr>
                            <m:t>𝐸</m:t>
                          </m:r>
                          <m:r>
                            <a:rPr lang="cs-CZ" sz="2400" b="0" i="1" smtClean="0">
                              <a:latin typeface="Cambria Math" panose="02040503050406030204" pitchFamily="18" charset="0"/>
                            </a:rPr>
                            <m:t>−</m:t>
                          </m:r>
                          <m:r>
                            <a:rPr lang="cs-CZ" sz="2400" b="0" i="1" smtClean="0">
                              <a:latin typeface="Cambria Math" panose="02040503050406030204" pitchFamily="18" charset="0"/>
                            </a:rPr>
                            <m:t>𝑉</m:t>
                          </m:r>
                          <m:r>
                            <a:rPr lang="cs-CZ" sz="2400" b="0" i="1" smtClean="0">
                              <a:latin typeface="Cambria Math" panose="02040503050406030204" pitchFamily="18" charset="0"/>
                            </a:rPr>
                            <m:t>)</m:t>
                          </m:r>
                        </m:e>
                      </m:rad>
                    </m:oMath>
                  </m:oMathPara>
                </a14:m>
                <a:endParaRPr lang="en-GB" sz="2400" dirty="0"/>
              </a:p>
            </p:txBody>
          </p:sp>
        </mc:Choice>
        <mc:Fallback xmlns="">
          <p:sp>
            <p:nvSpPr>
              <p:cNvPr id="17" name="TextovéPole 16">
                <a:extLst>
                  <a:ext uri="{FF2B5EF4-FFF2-40B4-BE49-F238E27FC236}">
                    <a16:creationId xmlns:a16="http://schemas.microsoft.com/office/drawing/2014/main" id="{C93AFA0A-30C7-80AA-FAAE-ED199B9A063B}"/>
                  </a:ext>
                </a:extLst>
              </p:cNvPr>
              <p:cNvSpPr txBox="1">
                <a:spLocks noRot="1" noChangeAspect="1" noMove="1" noResize="1" noEditPoints="1" noAdjustHandles="1" noChangeArrowheads="1" noChangeShapeType="1" noTextEdit="1"/>
              </p:cNvSpPr>
              <p:nvPr/>
            </p:nvSpPr>
            <p:spPr>
              <a:xfrm>
                <a:off x="3963827" y="3485936"/>
                <a:ext cx="3335080" cy="447238"/>
              </a:xfrm>
              <a:prstGeom prst="rect">
                <a:avLst/>
              </a:prstGeom>
              <a:blipFill>
                <a:blip r:embed="rId9"/>
                <a:stretch>
                  <a:fillRect b="-1370"/>
                </a:stretch>
              </a:blipFill>
            </p:spPr>
            <p:txBody>
              <a:bodyPr/>
              <a:lstStyle/>
              <a:p>
                <a:r>
                  <a:rPr lang="en-GB">
                    <a:noFill/>
                  </a:rPr>
                  <a:t> </a:t>
                </a:r>
              </a:p>
            </p:txBody>
          </p:sp>
        </mc:Fallback>
      </mc:AlternateContent>
      <p:sp>
        <p:nvSpPr>
          <p:cNvPr id="20" name="TextovéPole 19">
            <a:extLst>
              <a:ext uri="{FF2B5EF4-FFF2-40B4-BE49-F238E27FC236}">
                <a16:creationId xmlns:a16="http://schemas.microsoft.com/office/drawing/2014/main" id="{F3E7FFD5-308B-745B-274F-4A45757E8CCC}"/>
              </a:ext>
            </a:extLst>
          </p:cNvPr>
          <p:cNvSpPr txBox="1"/>
          <p:nvPr/>
        </p:nvSpPr>
        <p:spPr>
          <a:xfrm>
            <a:off x="210657" y="4321617"/>
            <a:ext cx="5742278" cy="400110"/>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And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corresponding</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phase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velocity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is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given</a:t>
            </a:r>
            <a:r>
              <a:rPr lang="cs-CZ" sz="2000" dirty="0">
                <a:latin typeface="Arial" panose="020B0604020202020204" pitchFamily="34" charset="0"/>
                <a:cs typeface="Arial" panose="020B0604020202020204" pitchFamily="34" charset="0"/>
              </a:rPr>
              <a:t> as</a:t>
            </a:r>
            <a:endParaRPr lang="en-GB"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1" name="TextovéPole 20">
                <a:extLst>
                  <a:ext uri="{FF2B5EF4-FFF2-40B4-BE49-F238E27FC236}">
                    <a16:creationId xmlns:a16="http://schemas.microsoft.com/office/drawing/2014/main" id="{DC005B36-EC68-5186-4F65-DA4B95A9CF21}"/>
                  </a:ext>
                </a:extLst>
              </p:cNvPr>
              <p:cNvSpPr txBox="1"/>
              <p:nvPr/>
            </p:nvSpPr>
            <p:spPr>
              <a:xfrm>
                <a:off x="1781575" y="4980453"/>
                <a:ext cx="1767215" cy="6914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panose="02040503050406030204" pitchFamily="18" charset="0"/>
                          <a:ea typeface="Cambria Math" panose="02040503050406030204" pitchFamily="18" charset="0"/>
                        </a:rPr>
                        <m:t>𝜈</m:t>
                      </m:r>
                      <m:r>
                        <a:rPr lang="cs-CZ" sz="2400" b="0" i="1" smtClean="0">
                          <a:latin typeface="Cambria Math" panose="02040503050406030204" pitchFamily="18" charset="0"/>
                          <a:ea typeface="Cambria Math" panose="02040503050406030204" pitchFamily="18" charset="0"/>
                        </a:rPr>
                        <m:t>=</m:t>
                      </m:r>
                      <m:f>
                        <m:fPr>
                          <m:ctrlPr>
                            <a:rPr lang="cs-CZ" sz="2400" b="0" i="1" smtClean="0">
                              <a:latin typeface="Cambria Math" panose="02040503050406030204" pitchFamily="18" charset="0"/>
                              <a:ea typeface="Cambria Math" panose="02040503050406030204" pitchFamily="18" charset="0"/>
                            </a:rPr>
                          </m:ctrlPr>
                        </m:fPr>
                        <m:num>
                          <m:r>
                            <a:rPr lang="cs-CZ" sz="2400" b="0" i="1" smtClean="0">
                              <a:latin typeface="Cambria Math" panose="02040503050406030204" pitchFamily="18" charset="0"/>
                              <a:ea typeface="Cambria Math" panose="02040503050406030204" pitchFamily="18" charset="0"/>
                            </a:rPr>
                            <m:t>𝐸</m:t>
                          </m:r>
                        </m:num>
                        <m:den>
                          <m:r>
                            <a:rPr lang="cs-CZ" sz="2400" b="0" i="1" smtClean="0">
                              <a:latin typeface="Cambria Math" panose="02040503050406030204" pitchFamily="18" charset="0"/>
                              <a:ea typeface="Cambria Math" panose="02040503050406030204" pitchFamily="18" charset="0"/>
                            </a:rPr>
                            <m:t>2</m:t>
                          </m:r>
                          <m:r>
                            <a:rPr lang="cs-CZ" sz="2400" b="0" i="1" smtClean="0">
                              <a:latin typeface="Cambria Math" panose="02040503050406030204" pitchFamily="18" charset="0"/>
                              <a:ea typeface="Cambria Math" panose="02040503050406030204" pitchFamily="18" charset="0"/>
                            </a:rPr>
                            <m:t>𝜋</m:t>
                          </m:r>
                          <m:r>
                            <a:rPr lang="cs-CZ" sz="2400" b="0" i="1" smtClean="0">
                              <a:latin typeface="Cambria Math" panose="02040503050406030204" pitchFamily="18" charset="0"/>
                              <a:ea typeface="Cambria Math" panose="02040503050406030204" pitchFamily="18" charset="0"/>
                            </a:rPr>
                            <m:t>ℏ</m:t>
                          </m:r>
                        </m:den>
                      </m:f>
                      <m:r>
                        <a:rPr lang="cs-CZ" sz="2400" b="0" i="1" smtClean="0">
                          <a:latin typeface="Cambria Math" panose="02040503050406030204" pitchFamily="18" charset="0"/>
                          <a:ea typeface="Cambria Math" panose="02040503050406030204" pitchFamily="18" charset="0"/>
                        </a:rPr>
                        <m:t>=</m:t>
                      </m:r>
                      <m:f>
                        <m:fPr>
                          <m:ctrlPr>
                            <a:rPr lang="cs-CZ" sz="2400" b="0" i="1" smtClean="0">
                              <a:latin typeface="Cambria Math" panose="02040503050406030204" pitchFamily="18" charset="0"/>
                              <a:ea typeface="Cambria Math" panose="02040503050406030204" pitchFamily="18" charset="0"/>
                            </a:rPr>
                          </m:ctrlPr>
                        </m:fPr>
                        <m:num>
                          <m:r>
                            <a:rPr lang="cs-CZ" sz="2400" b="0" i="1" smtClean="0">
                              <a:latin typeface="Cambria Math" panose="02040503050406030204" pitchFamily="18" charset="0"/>
                              <a:ea typeface="Cambria Math" panose="02040503050406030204" pitchFamily="18" charset="0"/>
                            </a:rPr>
                            <m:t>𝐸</m:t>
                          </m:r>
                        </m:num>
                        <m:den>
                          <m:r>
                            <a:rPr lang="cs-CZ" sz="2400" b="0" i="1" smtClean="0">
                              <a:latin typeface="Cambria Math" panose="02040503050406030204" pitchFamily="18" charset="0"/>
                              <a:ea typeface="Cambria Math" panose="02040503050406030204" pitchFamily="18" charset="0"/>
                            </a:rPr>
                            <m:t>h</m:t>
                          </m:r>
                        </m:den>
                      </m:f>
                    </m:oMath>
                  </m:oMathPara>
                </a14:m>
                <a:endParaRPr lang="en-GB" sz="2400" dirty="0"/>
              </a:p>
            </p:txBody>
          </p:sp>
        </mc:Choice>
        <mc:Fallback xmlns="">
          <p:sp>
            <p:nvSpPr>
              <p:cNvPr id="21" name="TextovéPole 20">
                <a:extLst>
                  <a:ext uri="{FF2B5EF4-FFF2-40B4-BE49-F238E27FC236}">
                    <a16:creationId xmlns:a16="http://schemas.microsoft.com/office/drawing/2014/main" id="{73661666-52B2-6BC5-96E9-39AF850BB077}"/>
                  </a:ext>
                </a:extLst>
              </p:cNvPr>
              <p:cNvSpPr txBox="1">
                <a:spLocks noRot="1" noChangeAspect="1" noMove="1" noResize="1" noEditPoints="1" noAdjustHandles="1" noChangeArrowheads="1" noChangeShapeType="1" noTextEdit="1"/>
              </p:cNvSpPr>
              <p:nvPr/>
            </p:nvSpPr>
            <p:spPr>
              <a:xfrm>
                <a:off x="1781575" y="4980453"/>
                <a:ext cx="1767215" cy="691408"/>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ovéPole 21">
                <a:extLst>
                  <a:ext uri="{FF2B5EF4-FFF2-40B4-BE49-F238E27FC236}">
                    <a16:creationId xmlns:a16="http://schemas.microsoft.com/office/drawing/2014/main" id="{204E1DE8-6D87-99E5-DE21-D6D9F121EBAA}"/>
                  </a:ext>
                </a:extLst>
              </p:cNvPr>
              <p:cNvSpPr txBox="1"/>
              <p:nvPr/>
            </p:nvSpPr>
            <p:spPr>
              <a:xfrm>
                <a:off x="4501574" y="4959470"/>
                <a:ext cx="4420890" cy="85651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1" i="1" smtClean="0">
                          <a:latin typeface="Cambria Math" panose="02040503050406030204" pitchFamily="18" charset="0"/>
                          <a:ea typeface="Cambria Math" panose="02040503050406030204" pitchFamily="18" charset="0"/>
                        </a:rPr>
                        <m:t>𝝀</m:t>
                      </m:r>
                      <m:r>
                        <a:rPr lang="cs-CZ" sz="2400" b="1" i="1" smtClean="0">
                          <a:latin typeface="Cambria Math" panose="02040503050406030204" pitchFamily="18" charset="0"/>
                          <a:ea typeface="Cambria Math" panose="02040503050406030204" pitchFamily="18" charset="0"/>
                        </a:rPr>
                        <m:t>=</m:t>
                      </m:r>
                      <m:f>
                        <m:fPr>
                          <m:ctrlPr>
                            <a:rPr lang="cs-CZ" sz="2400" b="1" i="1" smtClean="0">
                              <a:latin typeface="Cambria Math" panose="02040503050406030204" pitchFamily="18" charset="0"/>
                              <a:ea typeface="Cambria Math" panose="02040503050406030204" pitchFamily="18" charset="0"/>
                            </a:rPr>
                          </m:ctrlPr>
                        </m:fPr>
                        <m:num>
                          <m:r>
                            <a:rPr lang="cs-CZ" sz="2400" b="1" i="1" smtClean="0">
                              <a:latin typeface="Cambria Math" panose="02040503050406030204" pitchFamily="18" charset="0"/>
                              <a:ea typeface="Cambria Math" panose="02040503050406030204" pitchFamily="18" charset="0"/>
                            </a:rPr>
                            <m:t>𝒖</m:t>
                          </m:r>
                        </m:num>
                        <m:den>
                          <m:r>
                            <a:rPr lang="cs-CZ" sz="2400" b="1" i="1" smtClean="0">
                              <a:latin typeface="Cambria Math" panose="02040503050406030204" pitchFamily="18" charset="0"/>
                              <a:ea typeface="Cambria Math" panose="02040503050406030204" pitchFamily="18" charset="0"/>
                            </a:rPr>
                            <m:t>𝝂</m:t>
                          </m:r>
                        </m:den>
                      </m:f>
                      <m:r>
                        <a:rPr lang="cs-CZ" sz="2400" b="1" i="1" smtClean="0">
                          <a:latin typeface="Cambria Math" panose="02040503050406030204" pitchFamily="18" charset="0"/>
                          <a:ea typeface="Cambria Math" panose="02040503050406030204" pitchFamily="18" charset="0"/>
                        </a:rPr>
                        <m:t>=</m:t>
                      </m:r>
                      <m:f>
                        <m:fPr>
                          <m:ctrlPr>
                            <a:rPr lang="cs-CZ" sz="2400" b="1" i="1" smtClean="0">
                              <a:latin typeface="Cambria Math" panose="02040503050406030204" pitchFamily="18" charset="0"/>
                              <a:ea typeface="Cambria Math" panose="02040503050406030204" pitchFamily="18" charset="0"/>
                            </a:rPr>
                          </m:ctrlPr>
                        </m:fPr>
                        <m:num>
                          <m:r>
                            <a:rPr lang="cs-CZ" sz="2400" b="1" i="1" smtClean="0">
                              <a:latin typeface="Cambria Math" panose="02040503050406030204" pitchFamily="18" charset="0"/>
                              <a:ea typeface="Cambria Math" panose="02040503050406030204" pitchFamily="18" charset="0"/>
                            </a:rPr>
                            <m:t>𝒉</m:t>
                          </m:r>
                        </m:num>
                        <m:den>
                          <m:rad>
                            <m:radPr>
                              <m:degHide m:val="on"/>
                              <m:ctrlPr>
                                <a:rPr lang="cs-CZ" sz="2400" b="1" i="1" smtClean="0">
                                  <a:latin typeface="Cambria Math" panose="02040503050406030204" pitchFamily="18" charset="0"/>
                                  <a:ea typeface="Cambria Math" panose="02040503050406030204" pitchFamily="18" charset="0"/>
                                </a:rPr>
                              </m:ctrlPr>
                            </m:radPr>
                            <m:deg/>
                            <m:e>
                              <m:r>
                                <a:rPr lang="cs-CZ" sz="2400" b="1" i="1" smtClean="0">
                                  <a:latin typeface="Cambria Math" panose="02040503050406030204" pitchFamily="18" charset="0"/>
                                  <a:ea typeface="Cambria Math" panose="02040503050406030204" pitchFamily="18" charset="0"/>
                                </a:rPr>
                                <m:t>𝟐</m:t>
                              </m:r>
                              <m:r>
                                <a:rPr lang="cs-CZ" sz="2400" b="1" i="1" smtClean="0">
                                  <a:latin typeface="Cambria Math" panose="02040503050406030204" pitchFamily="18" charset="0"/>
                                  <a:ea typeface="Cambria Math" panose="02040503050406030204" pitchFamily="18" charset="0"/>
                                </a:rPr>
                                <m:t>𝒎</m:t>
                              </m:r>
                              <m:d>
                                <m:dPr>
                                  <m:ctrlPr>
                                    <a:rPr lang="cs-CZ" sz="2400" b="1" i="1" smtClean="0">
                                      <a:latin typeface="Cambria Math" panose="02040503050406030204" pitchFamily="18" charset="0"/>
                                      <a:ea typeface="Cambria Math" panose="02040503050406030204" pitchFamily="18" charset="0"/>
                                    </a:rPr>
                                  </m:ctrlPr>
                                </m:dPr>
                                <m:e>
                                  <m:r>
                                    <a:rPr lang="cs-CZ" sz="2400" b="1" i="1" smtClean="0">
                                      <a:latin typeface="Cambria Math" panose="02040503050406030204" pitchFamily="18" charset="0"/>
                                      <a:ea typeface="Cambria Math" panose="02040503050406030204" pitchFamily="18" charset="0"/>
                                    </a:rPr>
                                    <m:t>𝑬</m:t>
                                  </m:r>
                                  <m:r>
                                    <a:rPr lang="cs-CZ" sz="2400" b="1" i="1" smtClean="0">
                                      <a:latin typeface="Cambria Math" panose="02040503050406030204" pitchFamily="18" charset="0"/>
                                      <a:ea typeface="Cambria Math" panose="02040503050406030204" pitchFamily="18" charset="0"/>
                                    </a:rPr>
                                    <m:t>−</m:t>
                                  </m:r>
                                  <m:r>
                                    <a:rPr lang="cs-CZ" sz="2400" b="1" i="1" smtClean="0">
                                      <a:latin typeface="Cambria Math" panose="02040503050406030204" pitchFamily="18" charset="0"/>
                                      <a:ea typeface="Cambria Math" panose="02040503050406030204" pitchFamily="18" charset="0"/>
                                    </a:rPr>
                                    <m:t>𝑽</m:t>
                                  </m:r>
                                </m:e>
                              </m:d>
                            </m:e>
                          </m:rad>
                        </m:den>
                      </m:f>
                      <m:r>
                        <a:rPr lang="cs-CZ" sz="2400" b="1" i="1" smtClean="0">
                          <a:latin typeface="Cambria Math" panose="02040503050406030204" pitchFamily="18" charset="0"/>
                          <a:ea typeface="Cambria Math" panose="02040503050406030204" pitchFamily="18" charset="0"/>
                        </a:rPr>
                        <m:t>=</m:t>
                      </m:r>
                      <m:f>
                        <m:fPr>
                          <m:ctrlPr>
                            <a:rPr lang="cs-CZ" sz="2400" b="1" i="1" smtClean="0">
                              <a:latin typeface="Cambria Math" panose="02040503050406030204" pitchFamily="18" charset="0"/>
                              <a:ea typeface="Cambria Math" panose="02040503050406030204" pitchFamily="18" charset="0"/>
                            </a:rPr>
                          </m:ctrlPr>
                        </m:fPr>
                        <m:num>
                          <m:r>
                            <a:rPr lang="cs-CZ" sz="2400" b="1" i="1" smtClean="0">
                              <a:latin typeface="Cambria Math" panose="02040503050406030204" pitchFamily="18" charset="0"/>
                              <a:ea typeface="Cambria Math" panose="02040503050406030204" pitchFamily="18" charset="0"/>
                            </a:rPr>
                            <m:t>𝒉</m:t>
                          </m:r>
                        </m:num>
                        <m:den>
                          <m:r>
                            <a:rPr lang="cs-CZ" sz="2400" b="1" i="1" smtClean="0">
                              <a:latin typeface="Cambria Math" panose="02040503050406030204" pitchFamily="18" charset="0"/>
                              <a:ea typeface="Cambria Math" panose="02040503050406030204" pitchFamily="18" charset="0"/>
                            </a:rPr>
                            <m:t>𝒎𝒗</m:t>
                          </m:r>
                        </m:den>
                      </m:f>
                      <m:r>
                        <a:rPr lang="cs-CZ" sz="2400" b="1" i="1" smtClean="0">
                          <a:latin typeface="Cambria Math" panose="02040503050406030204" pitchFamily="18" charset="0"/>
                          <a:ea typeface="Cambria Math" panose="02040503050406030204" pitchFamily="18" charset="0"/>
                        </a:rPr>
                        <m:t>=</m:t>
                      </m:r>
                      <m:f>
                        <m:fPr>
                          <m:ctrlPr>
                            <a:rPr lang="cs-CZ" sz="2400" b="1" i="1" smtClean="0">
                              <a:latin typeface="Cambria Math" panose="02040503050406030204" pitchFamily="18" charset="0"/>
                              <a:ea typeface="Cambria Math" panose="02040503050406030204" pitchFamily="18" charset="0"/>
                            </a:rPr>
                          </m:ctrlPr>
                        </m:fPr>
                        <m:num>
                          <m:r>
                            <a:rPr lang="cs-CZ" sz="2400" b="1" i="1" smtClean="0">
                              <a:latin typeface="Cambria Math" panose="02040503050406030204" pitchFamily="18" charset="0"/>
                              <a:ea typeface="Cambria Math" panose="02040503050406030204" pitchFamily="18" charset="0"/>
                            </a:rPr>
                            <m:t>𝒉</m:t>
                          </m:r>
                        </m:num>
                        <m:den>
                          <m:r>
                            <a:rPr lang="cs-CZ" sz="2400" b="1" i="1" smtClean="0">
                              <a:latin typeface="Cambria Math" panose="02040503050406030204" pitchFamily="18" charset="0"/>
                              <a:ea typeface="Cambria Math" panose="02040503050406030204" pitchFamily="18" charset="0"/>
                            </a:rPr>
                            <m:t>𝒑</m:t>
                          </m:r>
                        </m:den>
                      </m:f>
                    </m:oMath>
                  </m:oMathPara>
                </a14:m>
                <a:endParaRPr lang="en-GB" sz="2400" b="1" dirty="0"/>
              </a:p>
            </p:txBody>
          </p:sp>
        </mc:Choice>
        <mc:Fallback xmlns="">
          <p:sp>
            <p:nvSpPr>
              <p:cNvPr id="22" name="TextovéPole 21">
                <a:extLst>
                  <a:ext uri="{FF2B5EF4-FFF2-40B4-BE49-F238E27FC236}">
                    <a16:creationId xmlns:a16="http://schemas.microsoft.com/office/drawing/2014/main" id="{951733EE-A576-4DCE-BF6F-702970FD9903}"/>
                  </a:ext>
                </a:extLst>
              </p:cNvPr>
              <p:cNvSpPr txBox="1">
                <a:spLocks noRot="1" noChangeAspect="1" noMove="1" noResize="1" noEditPoints="1" noAdjustHandles="1" noChangeArrowheads="1" noChangeShapeType="1" noTextEdit="1"/>
              </p:cNvSpPr>
              <p:nvPr/>
            </p:nvSpPr>
            <p:spPr>
              <a:xfrm>
                <a:off x="4501574" y="4959470"/>
                <a:ext cx="4420890" cy="856517"/>
              </a:xfrm>
              <a:prstGeom prst="rect">
                <a:avLst/>
              </a:prstGeom>
              <a:blipFill>
                <a:blip r:embed="rId11"/>
                <a:stretch>
                  <a:fillRect/>
                </a:stretch>
              </a:blipFill>
            </p:spPr>
            <p:txBody>
              <a:bodyPr/>
              <a:lstStyle/>
              <a:p>
                <a:r>
                  <a:rPr lang="en-GB">
                    <a:noFill/>
                  </a:rPr>
                  <a:t> </a:t>
                </a:r>
              </a:p>
            </p:txBody>
          </p:sp>
        </mc:Fallback>
      </mc:AlternateContent>
      <p:sp>
        <p:nvSpPr>
          <p:cNvPr id="23" name="TextovéPole 22">
            <a:extLst>
              <a:ext uri="{FF2B5EF4-FFF2-40B4-BE49-F238E27FC236}">
                <a16:creationId xmlns:a16="http://schemas.microsoft.com/office/drawing/2014/main" id="{0D7523C4-989E-8104-0595-F453E8ECF9EA}"/>
              </a:ext>
            </a:extLst>
          </p:cNvPr>
          <p:cNvSpPr txBox="1"/>
          <p:nvPr/>
        </p:nvSpPr>
        <p:spPr>
          <a:xfrm>
            <a:off x="221536" y="4980453"/>
            <a:ext cx="1467068" cy="707886"/>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Frequency</a:t>
            </a:r>
            <a:r>
              <a:rPr lang="cs-CZ" sz="2000" dirty="0">
                <a:latin typeface="Arial" panose="020B0604020202020204" pitchFamily="34" charset="0"/>
                <a:cs typeface="Arial" panose="020B0604020202020204" pitchFamily="34" charset="0"/>
              </a:rPr>
              <a:t> </a:t>
            </a:r>
          </a:p>
          <a:p>
            <a:r>
              <a:rPr lang="cs-CZ" sz="2000" dirty="0" err="1">
                <a:latin typeface="Arial" panose="020B0604020202020204" pitchFamily="34" charset="0"/>
                <a:cs typeface="Arial" panose="020B0604020202020204" pitchFamily="34" charset="0"/>
              </a:rPr>
              <a:t>equals</a:t>
            </a:r>
            <a:endParaRPr lang="en-GB" sz="2000" dirty="0">
              <a:latin typeface="Arial" panose="020B0604020202020204" pitchFamily="34" charset="0"/>
              <a:cs typeface="Arial" panose="020B0604020202020204" pitchFamily="34" charset="0"/>
            </a:endParaRPr>
          </a:p>
        </p:txBody>
      </p:sp>
      <p:sp>
        <p:nvSpPr>
          <p:cNvPr id="24" name="Šipka: doprava 23">
            <a:extLst>
              <a:ext uri="{FF2B5EF4-FFF2-40B4-BE49-F238E27FC236}">
                <a16:creationId xmlns:a16="http://schemas.microsoft.com/office/drawing/2014/main" id="{DCE76A51-CA8A-1981-B76F-0C284300FF5C}"/>
              </a:ext>
            </a:extLst>
          </p:cNvPr>
          <p:cNvSpPr/>
          <p:nvPr/>
        </p:nvSpPr>
        <p:spPr>
          <a:xfrm flipV="1">
            <a:off x="3840645" y="5317645"/>
            <a:ext cx="535801" cy="631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ovéPole 24">
            <a:extLst>
              <a:ext uri="{FF2B5EF4-FFF2-40B4-BE49-F238E27FC236}">
                <a16:creationId xmlns:a16="http://schemas.microsoft.com/office/drawing/2014/main" id="{6ED5A600-6C02-7069-6757-BE1BE2929F45}"/>
              </a:ext>
            </a:extLst>
          </p:cNvPr>
          <p:cNvSpPr txBox="1"/>
          <p:nvPr/>
        </p:nvSpPr>
        <p:spPr>
          <a:xfrm>
            <a:off x="4683484" y="6156675"/>
            <a:ext cx="2119491"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For</a:t>
            </a:r>
            <a:r>
              <a:rPr lang="cs-CZ" sz="2000" dirty="0">
                <a:latin typeface="Arial" panose="020B0604020202020204" pitchFamily="34" charset="0"/>
                <a:cs typeface="Arial" panose="020B0604020202020204" pitchFamily="34" charset="0"/>
              </a:rPr>
              <a:t> free </a:t>
            </a:r>
            <a:r>
              <a:rPr lang="cs-CZ" sz="2000" dirty="0" err="1">
                <a:latin typeface="Arial" panose="020B0604020202020204" pitchFamily="34" charset="0"/>
                <a:cs typeface="Arial" panose="020B0604020202020204" pitchFamily="34" charset="0"/>
              </a:rPr>
              <a:t>particle</a:t>
            </a:r>
            <a:r>
              <a:rPr lang="cs-CZ" sz="2000" dirty="0">
                <a:latin typeface="Arial" panose="020B0604020202020204" pitchFamily="34" charset="0"/>
                <a:cs typeface="Arial" panose="020B0604020202020204" pitchFamily="34" charset="0"/>
              </a:rPr>
              <a:t>: </a:t>
            </a:r>
            <a:endParaRPr lang="en-GB"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TextovéPole 26">
                <a:extLst>
                  <a:ext uri="{FF2B5EF4-FFF2-40B4-BE49-F238E27FC236}">
                    <a16:creationId xmlns:a16="http://schemas.microsoft.com/office/drawing/2014/main" id="{000A295E-C66E-56EF-2118-DAF963A1C97C}"/>
                  </a:ext>
                </a:extLst>
              </p:cNvPr>
              <p:cNvSpPr txBox="1"/>
              <p:nvPr/>
            </p:nvSpPr>
            <p:spPr>
              <a:xfrm>
                <a:off x="6802975" y="6088879"/>
                <a:ext cx="1312090" cy="521553"/>
              </a:xfrm>
              <a:prstGeom prst="rect">
                <a:avLst/>
              </a:prstGeom>
              <a:noFill/>
            </p:spPr>
            <p:txBody>
              <a:bodyPr wrap="none" lIns="0" tIns="0" rIns="0" bIns="0" rtlCol="0">
                <a:spAutoFit/>
              </a:bodyPr>
              <a:lstStyle/>
              <a:p>
                <a:r>
                  <a:rPr lang="cs-CZ" sz="2400" i="1" dirty="0">
                    <a:latin typeface="Cambria Math" panose="02040503050406030204" pitchFamily="18" charset="0"/>
                    <a:ea typeface="Cambria Math" panose="02040503050406030204" pitchFamily="18" charset="0"/>
                  </a:rPr>
                  <a:t>E= </a:t>
                </a:r>
                <a14:m>
                  <m:oMath xmlns:m="http://schemas.openxmlformats.org/officeDocument/2006/math">
                    <m:f>
                      <m:fPr>
                        <m:ctrlPr>
                          <a:rPr lang="cs-CZ" sz="2400" i="1" dirty="0" smtClean="0">
                            <a:latin typeface="Cambria Math" panose="02040503050406030204" pitchFamily="18" charset="0"/>
                            <a:ea typeface="Cambria Math" panose="02040503050406030204" pitchFamily="18" charset="0"/>
                          </a:rPr>
                        </m:ctrlPr>
                      </m:fPr>
                      <m:num>
                        <m:r>
                          <a:rPr lang="cs-CZ" sz="2400" b="0" i="1" dirty="0" smtClean="0">
                            <a:latin typeface="Cambria Math" panose="02040503050406030204" pitchFamily="18" charset="0"/>
                            <a:ea typeface="Cambria Math" panose="02040503050406030204" pitchFamily="18" charset="0"/>
                          </a:rPr>
                          <m:t>1</m:t>
                        </m:r>
                      </m:num>
                      <m:den>
                        <m:r>
                          <a:rPr lang="cs-CZ" sz="2400" b="0" i="1" dirty="0" smtClean="0">
                            <a:latin typeface="Cambria Math" panose="02040503050406030204" pitchFamily="18" charset="0"/>
                            <a:ea typeface="Cambria Math" panose="02040503050406030204" pitchFamily="18" charset="0"/>
                          </a:rPr>
                          <m:t>2</m:t>
                        </m:r>
                      </m:den>
                    </m:f>
                    <m:r>
                      <a:rPr lang="cs-CZ" sz="2400" b="0" i="1" dirty="0" smtClean="0">
                        <a:latin typeface="Cambria Math" panose="02040503050406030204" pitchFamily="18" charset="0"/>
                        <a:ea typeface="Cambria Math" panose="02040503050406030204" pitchFamily="18" charset="0"/>
                      </a:rPr>
                      <m:t>𝑚</m:t>
                    </m:r>
                    <m:sSup>
                      <m:sSupPr>
                        <m:ctrlPr>
                          <a:rPr lang="cs-CZ" sz="2400" b="0" i="1" dirty="0" smtClean="0">
                            <a:latin typeface="Cambria Math" panose="02040503050406030204" pitchFamily="18" charset="0"/>
                            <a:ea typeface="Cambria Math" panose="02040503050406030204" pitchFamily="18" charset="0"/>
                          </a:rPr>
                        </m:ctrlPr>
                      </m:sSupPr>
                      <m:e>
                        <m:r>
                          <a:rPr lang="cs-CZ" sz="2400" b="0" i="1" dirty="0" smtClean="0">
                            <a:latin typeface="Cambria Math" panose="02040503050406030204" pitchFamily="18" charset="0"/>
                            <a:ea typeface="Cambria Math" panose="02040503050406030204" pitchFamily="18" charset="0"/>
                          </a:rPr>
                          <m:t>𝑣</m:t>
                        </m:r>
                      </m:e>
                      <m:sup>
                        <m:r>
                          <a:rPr lang="cs-CZ" sz="2400" b="0" i="1" dirty="0" smtClean="0">
                            <a:latin typeface="Cambria Math" panose="02040503050406030204" pitchFamily="18" charset="0"/>
                            <a:ea typeface="Cambria Math" panose="02040503050406030204" pitchFamily="18" charset="0"/>
                          </a:rPr>
                          <m:t>2</m:t>
                        </m:r>
                      </m:sup>
                    </m:sSup>
                    <m:r>
                      <a:rPr lang="cs-CZ" sz="2400" b="0" i="1" dirty="0" smtClean="0">
                        <a:latin typeface="Cambria Math" panose="02040503050406030204" pitchFamily="18" charset="0"/>
                        <a:ea typeface="Cambria Math" panose="02040503050406030204" pitchFamily="18" charset="0"/>
                      </a:rPr>
                      <m:t> </m:t>
                    </m:r>
                  </m:oMath>
                </a14:m>
                <a:endParaRPr lang="en-GB" sz="2400" i="1" dirty="0">
                  <a:latin typeface="Cambria Math" panose="02040503050406030204" pitchFamily="18" charset="0"/>
                  <a:ea typeface="Cambria Math" panose="02040503050406030204" pitchFamily="18" charset="0"/>
                </a:endParaRPr>
              </a:p>
            </p:txBody>
          </p:sp>
        </mc:Choice>
        <mc:Fallback xmlns="">
          <p:sp>
            <p:nvSpPr>
              <p:cNvPr id="27" name="TextovéPole 26">
                <a:extLst>
                  <a:ext uri="{FF2B5EF4-FFF2-40B4-BE49-F238E27FC236}">
                    <a16:creationId xmlns:a16="http://schemas.microsoft.com/office/drawing/2014/main" id="{C599435B-0621-F5DE-9A2C-A1F268828885}"/>
                  </a:ext>
                </a:extLst>
              </p:cNvPr>
              <p:cNvSpPr txBox="1">
                <a:spLocks noRot="1" noChangeAspect="1" noMove="1" noResize="1" noEditPoints="1" noAdjustHandles="1" noChangeArrowheads="1" noChangeShapeType="1" noTextEdit="1"/>
              </p:cNvSpPr>
              <p:nvPr/>
            </p:nvSpPr>
            <p:spPr>
              <a:xfrm>
                <a:off x="6802975" y="6088879"/>
                <a:ext cx="1312090" cy="521553"/>
              </a:xfrm>
              <a:prstGeom prst="rect">
                <a:avLst/>
              </a:prstGeom>
              <a:blipFill>
                <a:blip r:embed="rId12"/>
                <a:stretch>
                  <a:fillRect l="-14419" t="-5882" b="-18824"/>
                </a:stretch>
              </a:blipFill>
            </p:spPr>
            <p:txBody>
              <a:bodyPr/>
              <a:lstStyle/>
              <a:p>
                <a:r>
                  <a:rPr lang="en-GB">
                    <a:noFill/>
                  </a:rPr>
                  <a:t> </a:t>
                </a:r>
              </a:p>
            </p:txBody>
          </p:sp>
        </mc:Fallback>
      </mc:AlternateContent>
      <p:cxnSp>
        <p:nvCxnSpPr>
          <p:cNvPr id="29" name="Přímá spojnice se šipkou 28">
            <a:extLst>
              <a:ext uri="{FF2B5EF4-FFF2-40B4-BE49-F238E27FC236}">
                <a16:creationId xmlns:a16="http://schemas.microsoft.com/office/drawing/2014/main" id="{E64B9CA6-C3CB-AC09-2F03-382B25AB698E}"/>
              </a:ext>
            </a:extLst>
          </p:cNvPr>
          <p:cNvCxnSpPr/>
          <p:nvPr/>
        </p:nvCxnSpPr>
        <p:spPr>
          <a:xfrm flipV="1">
            <a:off x="7616283" y="5688339"/>
            <a:ext cx="392561" cy="468336"/>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3" name="Zástupný symbol pro číslo snímku 2">
            <a:extLst>
              <a:ext uri="{FF2B5EF4-FFF2-40B4-BE49-F238E27FC236}">
                <a16:creationId xmlns:a16="http://schemas.microsoft.com/office/drawing/2014/main" id="{4DD78182-A5AA-43F9-DDBE-62153F10A126}"/>
              </a:ext>
            </a:extLst>
          </p:cNvPr>
          <p:cNvSpPr>
            <a:spLocks noGrp="1"/>
          </p:cNvSpPr>
          <p:nvPr>
            <p:ph type="sldNum" sz="quarter" idx="12"/>
          </p:nvPr>
        </p:nvSpPr>
        <p:spPr/>
        <p:txBody>
          <a:bodyPr/>
          <a:lstStyle/>
          <a:p>
            <a:fld id="{E32C4829-0E20-40A4-81C2-06447E714AD2}" type="slidenum">
              <a:rPr lang="cs-CZ" smtClean="0"/>
              <a:t>89</a:t>
            </a:fld>
            <a:endParaRPr lang="cs-CZ"/>
          </a:p>
        </p:txBody>
      </p:sp>
      <p:sp>
        <p:nvSpPr>
          <p:cNvPr id="5" name="Zástupný symbol pro datum 4">
            <a:extLst>
              <a:ext uri="{FF2B5EF4-FFF2-40B4-BE49-F238E27FC236}">
                <a16:creationId xmlns:a16="http://schemas.microsoft.com/office/drawing/2014/main" id="{815A5007-EF2C-5207-2287-B69D4EFDBAD0}"/>
              </a:ext>
            </a:extLst>
          </p:cNvPr>
          <p:cNvSpPr>
            <a:spLocks noGrp="1"/>
          </p:cNvSpPr>
          <p:nvPr>
            <p:ph type="dt" sz="half" idx="10"/>
          </p:nvPr>
        </p:nvSpPr>
        <p:spPr/>
        <p:txBody>
          <a:bodyPr/>
          <a:lstStyle/>
          <a:p>
            <a:r>
              <a:rPr lang="cs-CZ"/>
              <a:t>27.11.2024</a:t>
            </a:r>
          </a:p>
        </p:txBody>
      </p:sp>
      <p:sp>
        <p:nvSpPr>
          <p:cNvPr id="8" name="Zástupný symbol pro zápatí 7">
            <a:extLst>
              <a:ext uri="{FF2B5EF4-FFF2-40B4-BE49-F238E27FC236}">
                <a16:creationId xmlns:a16="http://schemas.microsoft.com/office/drawing/2014/main" id="{43394ED5-3C57-6853-1938-11A871A61941}"/>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877508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CE879618-E669-6AE8-CEE9-D4FC4796410C}"/>
              </a:ext>
            </a:extLst>
          </p:cNvPr>
          <p:cNvSpPr txBox="1"/>
          <p:nvPr/>
        </p:nvSpPr>
        <p:spPr>
          <a:xfrm>
            <a:off x="346687" y="4143539"/>
            <a:ext cx="8751960" cy="2400657"/>
          </a:xfrm>
          <a:prstGeom prst="rect">
            <a:avLst/>
          </a:prstGeom>
          <a:noFill/>
        </p:spPr>
        <p:txBody>
          <a:bodyPr wrap="square">
            <a:spAutoFit/>
          </a:bodyPr>
          <a:lstStyle/>
          <a:p>
            <a:pPr algn="l"/>
            <a:r>
              <a:rPr lang="cs-CZ" sz="2000" dirty="0">
                <a:solidFill>
                  <a:srgbClr val="292526"/>
                </a:solidFill>
                <a:latin typeface="Arial" panose="020B0604020202020204" pitchFamily="34" charset="0"/>
                <a:cs typeface="Arial" panose="020B0604020202020204" pitchFamily="34" charset="0"/>
              </a:rPr>
              <a:t>i</a:t>
            </a:r>
            <a:r>
              <a:rPr lang="cs-CZ" sz="2000" b="0" i="0" u="none" strike="noStrike" baseline="0" dirty="0">
                <a:solidFill>
                  <a:srgbClr val="292526"/>
                </a:solidFill>
                <a:latin typeface="Arial" panose="020B0604020202020204" pitchFamily="34" charset="0"/>
                <a:cs typeface="Arial" panose="020B0604020202020204" pitchFamily="34" charset="0"/>
              </a:rPr>
              <a:t>n </a:t>
            </a:r>
            <a:r>
              <a:rPr lang="cs-CZ" sz="2000" b="0" i="0" u="none" strike="noStrike" baseline="0" dirty="0" err="1">
                <a:solidFill>
                  <a:srgbClr val="292526"/>
                </a:solidFill>
                <a:latin typeface="Arial" panose="020B0604020202020204" pitchFamily="34" charset="0"/>
                <a:cs typeface="Arial" panose="020B0604020202020204" pitchFamily="34" charset="0"/>
              </a:rPr>
              <a:t>order</a:t>
            </a:r>
            <a:r>
              <a:rPr lang="cs-CZ" sz="2000" b="0" i="0" u="none" strike="noStrike" baseline="0" dirty="0">
                <a:solidFill>
                  <a:srgbClr val="292526"/>
                </a:solidFill>
                <a:latin typeface="Arial" panose="020B0604020202020204" pitchFamily="34" charset="0"/>
                <a:cs typeface="Arial" panose="020B0604020202020204" pitchFamily="34" charset="0"/>
              </a:rPr>
              <a:t> to </a:t>
            </a:r>
            <a:r>
              <a:rPr lang="cs-CZ" sz="2000" b="0" i="0" u="none" strike="noStrike" baseline="0" dirty="0" err="1">
                <a:solidFill>
                  <a:srgbClr val="292526"/>
                </a:solidFill>
                <a:latin typeface="Arial" panose="020B0604020202020204" pitchFamily="34" charset="0"/>
                <a:cs typeface="Arial" panose="020B0604020202020204" pitchFamily="34" charset="0"/>
              </a:rPr>
              <a:t>give</a:t>
            </a:r>
            <a:r>
              <a:rPr lang="cs-CZ" sz="2000" b="0" i="0" u="none" strike="noStrike" baseline="0" dirty="0">
                <a:solidFill>
                  <a:srgbClr val="292526"/>
                </a:solidFill>
                <a:latin typeface="Arial" panose="020B0604020202020204" pitchFamily="34" charset="0"/>
                <a:cs typeface="Arial" panose="020B0604020202020204" pitchFamily="34" charset="0"/>
              </a:rPr>
              <a:t> </a:t>
            </a:r>
            <a:r>
              <a:rPr lang="cs-CZ" sz="2000" dirty="0" err="1">
                <a:solidFill>
                  <a:srgbClr val="292526"/>
                </a:solidFill>
                <a:latin typeface="Arial" panose="020B0604020202020204" pitchFamily="34" charset="0"/>
                <a:cs typeface="Arial" panose="020B0604020202020204" pitchFamily="34" charset="0"/>
              </a:rPr>
              <a:t>it</a:t>
            </a:r>
            <a:r>
              <a:rPr lang="cs-CZ" sz="2000" dirty="0">
                <a:solidFill>
                  <a:srgbClr val="292526"/>
                </a:solidFill>
                <a:latin typeface="Arial" panose="020B0604020202020204" pitchFamily="34" charset="0"/>
                <a:cs typeface="Arial" panose="020B0604020202020204" pitchFamily="34" charset="0"/>
              </a:rPr>
              <a:t> </a:t>
            </a:r>
            <a:r>
              <a:rPr lang="cs-CZ" sz="2000" dirty="0" err="1">
                <a:solidFill>
                  <a:srgbClr val="292526"/>
                </a:solidFill>
                <a:latin typeface="Arial" panose="020B0604020202020204" pitchFamily="34" charset="0"/>
                <a:cs typeface="Arial" panose="020B0604020202020204" pitchFamily="34" charset="0"/>
              </a:rPr>
              <a:t>some</a:t>
            </a:r>
            <a:r>
              <a:rPr lang="cs-CZ" sz="2000" dirty="0">
                <a:solidFill>
                  <a:srgbClr val="292526"/>
                </a:solidFill>
                <a:latin typeface="Arial" panose="020B0604020202020204" pitchFamily="34" charset="0"/>
                <a:cs typeface="Arial" panose="020B0604020202020204" pitchFamily="34" charset="0"/>
              </a:rPr>
              <a:t> </a:t>
            </a:r>
            <a:r>
              <a:rPr lang="cs-CZ" sz="2000" dirty="0" err="1">
                <a:solidFill>
                  <a:srgbClr val="292526"/>
                </a:solidFill>
                <a:latin typeface="Arial" panose="020B0604020202020204" pitchFamily="34" charset="0"/>
                <a:cs typeface="Arial" panose="020B0604020202020204" pitchFamily="34" charset="0"/>
              </a:rPr>
              <a:t>theoretical</a:t>
            </a:r>
            <a:r>
              <a:rPr lang="cs-CZ" sz="2000" dirty="0">
                <a:solidFill>
                  <a:srgbClr val="292526"/>
                </a:solidFill>
                <a:latin typeface="Arial" panose="020B0604020202020204" pitchFamily="34" charset="0"/>
                <a:cs typeface="Arial" panose="020B0604020202020204" pitchFamily="34" charset="0"/>
              </a:rPr>
              <a:t> </a:t>
            </a:r>
            <a:r>
              <a:rPr lang="cs-CZ" sz="2000" dirty="0" err="1">
                <a:solidFill>
                  <a:srgbClr val="292526"/>
                </a:solidFill>
                <a:latin typeface="Arial" panose="020B0604020202020204" pitchFamily="34" charset="0"/>
                <a:cs typeface="Arial" panose="020B0604020202020204" pitchFamily="34" charset="0"/>
              </a:rPr>
              <a:t>basis</a:t>
            </a:r>
            <a:r>
              <a:rPr lang="cs-CZ" sz="2000" dirty="0">
                <a:solidFill>
                  <a:srgbClr val="292526"/>
                </a:solidFill>
                <a:latin typeface="Arial" panose="020B0604020202020204" pitchFamily="34" charset="0"/>
                <a:cs typeface="Arial" panose="020B0604020202020204" pitchFamily="34" charset="0"/>
              </a:rPr>
              <a:t>, </a:t>
            </a:r>
            <a:r>
              <a:rPr lang="cs-CZ" sz="2000" b="1" i="0" u="none" strike="noStrike" baseline="0" dirty="0">
                <a:solidFill>
                  <a:srgbClr val="FF0000"/>
                </a:solidFill>
                <a:latin typeface="Arial" panose="020B0604020202020204" pitchFamily="34" charset="0"/>
                <a:cs typeface="Arial" panose="020B0604020202020204" pitchFamily="34" charset="0"/>
              </a:rPr>
              <a:t>Planck </a:t>
            </a:r>
            <a:r>
              <a:rPr lang="cs-CZ" sz="2000" b="1" i="0" u="none" strike="noStrike" baseline="0" dirty="0" err="1">
                <a:solidFill>
                  <a:srgbClr val="FF0000"/>
                </a:solidFill>
                <a:latin typeface="Arial" panose="020B0604020202020204" pitchFamily="34" charset="0"/>
                <a:cs typeface="Arial" panose="020B0604020202020204" pitchFamily="34" charset="0"/>
              </a:rPr>
              <a:t>adopted</a:t>
            </a:r>
            <a:r>
              <a:rPr lang="cs-CZ" sz="2000" b="1" i="0" u="none" strike="noStrike" baseline="0" dirty="0">
                <a:solidFill>
                  <a:srgbClr val="FF0000"/>
                </a:solidFill>
                <a:latin typeface="Arial" panose="020B0604020202020204" pitchFamily="34" charset="0"/>
                <a:cs typeface="Arial" panose="020B0604020202020204" pitchFamily="34" charset="0"/>
              </a:rPr>
              <a:t> </a:t>
            </a:r>
            <a:r>
              <a:rPr lang="cs-CZ" sz="2000" b="1" i="0" u="none" strike="noStrike" baseline="0" dirty="0" err="1">
                <a:solidFill>
                  <a:srgbClr val="FF0000"/>
                </a:solidFill>
                <a:latin typeface="Arial" panose="020B0604020202020204" pitchFamily="34" charset="0"/>
                <a:cs typeface="Arial" panose="020B0604020202020204" pitchFamily="34" charset="0"/>
              </a:rPr>
              <a:t>the</a:t>
            </a:r>
            <a:r>
              <a:rPr lang="cs-CZ" sz="2000" b="1" i="0" u="none" strike="noStrike" baseline="0" dirty="0">
                <a:solidFill>
                  <a:srgbClr val="FF0000"/>
                </a:solidFill>
                <a:latin typeface="Arial" panose="020B0604020202020204" pitchFamily="34" charset="0"/>
                <a:cs typeface="Arial" panose="020B0604020202020204" pitchFamily="34" charset="0"/>
              </a:rPr>
              <a:t> </a:t>
            </a:r>
            <a:r>
              <a:rPr lang="cs-CZ" sz="2000" b="1" i="0" u="none" strike="noStrike" baseline="0" dirty="0" err="1">
                <a:solidFill>
                  <a:srgbClr val="FF0000"/>
                </a:solidFill>
                <a:latin typeface="Arial" panose="020B0604020202020204" pitchFamily="34" charset="0"/>
                <a:cs typeface="Arial" panose="020B0604020202020204" pitchFamily="34" charset="0"/>
              </a:rPr>
              <a:t>language</a:t>
            </a:r>
            <a:r>
              <a:rPr lang="cs-CZ" sz="2000" b="1" i="0" u="none" strike="noStrike" baseline="0" dirty="0">
                <a:solidFill>
                  <a:srgbClr val="FF0000"/>
                </a:solidFill>
                <a:latin typeface="Arial" panose="020B0604020202020204" pitchFamily="34" charset="0"/>
                <a:cs typeface="Arial" panose="020B0604020202020204" pitchFamily="34" charset="0"/>
              </a:rPr>
              <a:t> </a:t>
            </a:r>
            <a:r>
              <a:rPr lang="cs-CZ" sz="2000" b="1" i="0" u="none" strike="noStrike" baseline="0" dirty="0" err="1">
                <a:solidFill>
                  <a:srgbClr val="FF0000"/>
                </a:solidFill>
                <a:latin typeface="Arial" panose="020B0604020202020204" pitchFamily="34" charset="0"/>
                <a:cs typeface="Arial" panose="020B0604020202020204" pitchFamily="34" charset="0"/>
              </a:rPr>
              <a:t>of</a:t>
            </a:r>
            <a:r>
              <a:rPr lang="cs-CZ" sz="2000" b="1" i="0" u="none" strike="noStrike" baseline="0" dirty="0">
                <a:solidFill>
                  <a:srgbClr val="FF0000"/>
                </a:solidFill>
                <a:latin typeface="Arial" panose="020B0604020202020204" pitchFamily="34" charset="0"/>
                <a:cs typeface="Arial" panose="020B0604020202020204" pitchFamily="34" charset="0"/>
              </a:rPr>
              <a:t> </a:t>
            </a:r>
            <a:r>
              <a:rPr lang="cs-CZ" sz="2000" b="1" i="0" u="none" strike="noStrike" baseline="0" dirty="0" err="1">
                <a:solidFill>
                  <a:srgbClr val="FF0000"/>
                </a:solidFill>
                <a:latin typeface="Arial" panose="020B0604020202020204" pitchFamily="34" charset="0"/>
                <a:cs typeface="Arial" panose="020B0604020202020204" pitchFamily="34" charset="0"/>
              </a:rPr>
              <a:t>Boltzmann</a:t>
            </a:r>
            <a:r>
              <a:rPr lang="cs-CZ" sz="2000" b="1" i="0" u="none" strike="noStrike" baseline="0" dirty="0">
                <a:solidFill>
                  <a:srgbClr val="FF0000"/>
                </a:solidFill>
                <a:latin typeface="Arial" panose="020B0604020202020204" pitchFamily="34" charset="0"/>
                <a:cs typeface="Arial" panose="020B0604020202020204" pitchFamily="34" charset="0"/>
              </a:rPr>
              <a:t> </a:t>
            </a:r>
            <a:r>
              <a:rPr lang="cs-CZ" sz="2000" b="1" i="0" u="none" strike="noStrike" baseline="0" dirty="0" err="1">
                <a:solidFill>
                  <a:srgbClr val="FF0000"/>
                </a:solidFill>
                <a:latin typeface="Arial" panose="020B0604020202020204" pitchFamily="34" charset="0"/>
                <a:cs typeface="Arial" panose="020B0604020202020204" pitchFamily="34" charset="0"/>
              </a:rPr>
              <a:t>statistical</a:t>
            </a:r>
            <a:r>
              <a:rPr lang="cs-CZ" sz="2000" b="1" i="0" u="none" strike="noStrike" baseline="0" dirty="0">
                <a:solidFill>
                  <a:srgbClr val="FF0000"/>
                </a:solidFill>
                <a:latin typeface="Arial" panose="020B0604020202020204" pitchFamily="34" charset="0"/>
                <a:cs typeface="Arial" panose="020B0604020202020204" pitchFamily="34" charset="0"/>
              </a:rPr>
              <a:t> </a:t>
            </a:r>
            <a:r>
              <a:rPr lang="cs-CZ" sz="2000" b="1" i="0" u="none" strike="noStrike" baseline="0" dirty="0" err="1">
                <a:solidFill>
                  <a:srgbClr val="FF0000"/>
                </a:solidFill>
                <a:latin typeface="Arial" panose="020B0604020202020204" pitchFamily="34" charset="0"/>
                <a:cs typeface="Arial" panose="020B0604020202020204" pitchFamily="34" charset="0"/>
              </a:rPr>
              <a:t>physics</a:t>
            </a:r>
            <a:r>
              <a:rPr lang="cs-CZ" sz="2000" b="0" i="0" u="none" strike="noStrike" baseline="0" dirty="0">
                <a:solidFill>
                  <a:srgbClr val="292526"/>
                </a:solidFill>
                <a:latin typeface="Arial" panose="020B0604020202020204" pitchFamily="34" charset="0"/>
                <a:cs typeface="Arial" panose="020B0604020202020204" pitchFamily="34" charset="0"/>
              </a:rPr>
              <a:t>. </a:t>
            </a:r>
            <a:r>
              <a:rPr lang="cs-CZ" sz="2000" dirty="0">
                <a:solidFill>
                  <a:srgbClr val="292526"/>
                </a:solidFill>
                <a:latin typeface="Arial" panose="020B0604020202020204" pitchFamily="34" charset="0"/>
                <a:cs typeface="Arial" panose="020B0604020202020204" pitchFamily="34" charset="0"/>
              </a:rPr>
              <a:t>In a </a:t>
            </a:r>
            <a:r>
              <a:rPr lang="cs-CZ" sz="2000" dirty="0" err="1">
                <a:solidFill>
                  <a:srgbClr val="292526"/>
                </a:solidFill>
                <a:latin typeface="Arial" panose="020B0604020202020204" pitchFamily="34" charset="0"/>
                <a:cs typeface="Arial" panose="020B0604020202020204" pitchFamily="34" charset="0"/>
              </a:rPr>
              <a:t>key</a:t>
            </a:r>
            <a:r>
              <a:rPr lang="cs-CZ" sz="2000" dirty="0">
                <a:solidFill>
                  <a:srgbClr val="292526"/>
                </a:solidFill>
                <a:latin typeface="Arial" panose="020B0604020202020204" pitchFamily="34" charset="0"/>
                <a:cs typeface="Arial" panose="020B0604020202020204" pitchFamily="34" charset="0"/>
              </a:rPr>
              <a:t> step </a:t>
            </a:r>
            <a:r>
              <a:rPr lang="cs-CZ" sz="2000" dirty="0" err="1">
                <a:solidFill>
                  <a:srgbClr val="292526"/>
                </a:solidFill>
                <a:latin typeface="Arial" panose="020B0604020202020204" pitchFamily="34" charset="0"/>
                <a:cs typeface="Arial" panose="020B0604020202020204" pitchFamily="34" charset="0"/>
              </a:rPr>
              <a:t>of</a:t>
            </a:r>
            <a:r>
              <a:rPr lang="cs-CZ" sz="2000" dirty="0">
                <a:solidFill>
                  <a:srgbClr val="292526"/>
                </a:solidFill>
                <a:latin typeface="Arial" panose="020B0604020202020204" pitchFamily="34" charset="0"/>
                <a:cs typeface="Arial" panose="020B0604020202020204" pitchFamily="34" charset="0"/>
              </a:rPr>
              <a:t> his </a:t>
            </a:r>
            <a:r>
              <a:rPr lang="cs-CZ" sz="2000" dirty="0" err="1">
                <a:solidFill>
                  <a:srgbClr val="292526"/>
                </a:solidFill>
                <a:latin typeface="Arial" panose="020B0604020202020204" pitchFamily="34" charset="0"/>
                <a:cs typeface="Arial" panose="020B0604020202020204" pitchFamily="34" charset="0"/>
              </a:rPr>
              <a:t>derivation</a:t>
            </a:r>
            <a:r>
              <a:rPr lang="cs-CZ" sz="2000" dirty="0">
                <a:solidFill>
                  <a:srgbClr val="292526"/>
                </a:solidFill>
                <a:latin typeface="Arial" panose="020B0604020202020204" pitchFamily="34" charset="0"/>
                <a:cs typeface="Arial" panose="020B0604020202020204" pitchFamily="34" charset="0"/>
              </a:rPr>
              <a:t> </a:t>
            </a:r>
            <a:r>
              <a:rPr lang="cs-CZ" sz="2000" dirty="0" err="1">
                <a:solidFill>
                  <a:srgbClr val="292526"/>
                </a:solidFill>
                <a:latin typeface="Arial" panose="020B0604020202020204" pitchFamily="34" charset="0"/>
                <a:cs typeface="Arial" panose="020B0604020202020204" pitchFamily="34" charset="0"/>
              </a:rPr>
              <a:t>of</a:t>
            </a:r>
            <a:r>
              <a:rPr lang="cs-CZ" sz="2000" dirty="0">
                <a:solidFill>
                  <a:srgbClr val="292526"/>
                </a:solidFill>
                <a:latin typeface="Arial" panose="020B0604020202020204" pitchFamily="34" charset="0"/>
                <a:cs typeface="Arial" panose="020B0604020202020204" pitchFamily="34" charset="0"/>
              </a:rPr>
              <a:t> </a:t>
            </a:r>
            <a:r>
              <a:rPr lang="cs-CZ" sz="2000" dirty="0" err="1">
                <a:solidFill>
                  <a:srgbClr val="292526"/>
                </a:solidFill>
                <a:latin typeface="Arial" panose="020B0604020202020204" pitchFamily="34" charset="0"/>
                <a:cs typeface="Arial" panose="020B0604020202020204" pitchFamily="34" charset="0"/>
              </a:rPr>
              <a:t>the</a:t>
            </a:r>
            <a:r>
              <a:rPr lang="cs-CZ" sz="2000" dirty="0">
                <a:solidFill>
                  <a:srgbClr val="292526"/>
                </a:solidFill>
                <a:latin typeface="Arial" panose="020B0604020202020204" pitchFamily="34" charset="0"/>
                <a:cs typeface="Arial" panose="020B0604020202020204" pitchFamily="34" charset="0"/>
              </a:rPr>
              <a:t> </a:t>
            </a:r>
            <a:r>
              <a:rPr lang="cs-CZ" sz="2000" dirty="0" err="1">
                <a:solidFill>
                  <a:srgbClr val="292526"/>
                </a:solidFill>
                <a:latin typeface="Arial" panose="020B0604020202020204" pitchFamily="34" charset="0"/>
                <a:cs typeface="Arial" panose="020B0604020202020204" pitchFamily="34" charset="0"/>
              </a:rPr>
              <a:t>expression</a:t>
            </a:r>
            <a:r>
              <a:rPr lang="cs-CZ" sz="2000" dirty="0">
                <a:solidFill>
                  <a:srgbClr val="292526"/>
                </a:solidFill>
                <a:latin typeface="Arial" panose="020B0604020202020204" pitchFamily="34" charset="0"/>
                <a:cs typeface="Arial" panose="020B0604020202020204" pitchFamily="34" charset="0"/>
              </a:rPr>
              <a:t> </a:t>
            </a:r>
            <a:r>
              <a:rPr lang="cs-CZ" sz="2000" dirty="0" err="1">
                <a:solidFill>
                  <a:srgbClr val="292526"/>
                </a:solidFill>
                <a:latin typeface="Arial" panose="020B0604020202020204" pitchFamily="34" charset="0"/>
                <a:cs typeface="Arial" panose="020B0604020202020204" pitchFamily="34" charset="0"/>
              </a:rPr>
              <a:t>for</a:t>
            </a:r>
            <a:r>
              <a:rPr lang="cs-CZ" sz="2000" dirty="0">
                <a:solidFill>
                  <a:srgbClr val="292526"/>
                </a:solidFill>
                <a:latin typeface="Arial" panose="020B0604020202020204" pitchFamily="34" charset="0"/>
                <a:cs typeface="Arial" panose="020B0604020202020204" pitchFamily="34" charset="0"/>
              </a:rPr>
              <a:t> </a:t>
            </a:r>
            <a:r>
              <a:rPr lang="cs-CZ" sz="2000" dirty="0" err="1">
                <a:solidFill>
                  <a:srgbClr val="292526"/>
                </a:solidFill>
                <a:latin typeface="Arial" panose="020B0604020202020204" pitchFamily="34" charset="0"/>
                <a:cs typeface="Arial" panose="020B0604020202020204" pitchFamily="34" charset="0"/>
              </a:rPr>
              <a:t>entropy</a:t>
            </a:r>
            <a:r>
              <a:rPr lang="cs-CZ" sz="2000" dirty="0">
                <a:solidFill>
                  <a:srgbClr val="292526"/>
                </a:solidFill>
                <a:latin typeface="Arial" panose="020B0604020202020204" pitchFamily="34" charset="0"/>
                <a:cs typeface="Arial" panose="020B0604020202020204" pitchFamily="34" charset="0"/>
              </a:rPr>
              <a:t> </a:t>
            </a:r>
            <a:r>
              <a:rPr lang="cs-CZ" sz="2000" dirty="0" err="1">
                <a:solidFill>
                  <a:srgbClr val="292526"/>
                </a:solidFill>
                <a:latin typeface="Arial" panose="020B0604020202020204" pitchFamily="34" charset="0"/>
                <a:cs typeface="Arial" panose="020B0604020202020204" pitchFamily="34" charset="0"/>
              </a:rPr>
              <a:t>of</a:t>
            </a:r>
            <a:r>
              <a:rPr lang="cs-CZ" sz="2000" dirty="0">
                <a:solidFill>
                  <a:srgbClr val="292526"/>
                </a:solidFill>
                <a:latin typeface="Arial" panose="020B0604020202020204" pitchFamily="34" charset="0"/>
                <a:cs typeface="Arial" panose="020B0604020202020204" pitchFamily="34" charset="0"/>
              </a:rPr>
              <a:t> his </a:t>
            </a:r>
            <a:r>
              <a:rPr lang="cs-CZ" sz="2000" dirty="0" err="1">
                <a:solidFill>
                  <a:srgbClr val="292526"/>
                </a:solidFill>
                <a:latin typeface="Arial" panose="020B0604020202020204" pitchFamily="34" charset="0"/>
                <a:cs typeface="Arial" panose="020B0604020202020204" pitchFamily="34" charset="0"/>
              </a:rPr>
              <a:t>oscillator</a:t>
            </a:r>
            <a:r>
              <a:rPr lang="cs-CZ" sz="2000" dirty="0">
                <a:solidFill>
                  <a:srgbClr val="292526"/>
                </a:solidFill>
                <a:latin typeface="Arial" panose="020B0604020202020204" pitchFamily="34" charset="0"/>
                <a:cs typeface="Arial" panose="020B0604020202020204" pitchFamily="34" charset="0"/>
              </a:rPr>
              <a:t>, </a:t>
            </a:r>
            <a:r>
              <a:rPr lang="cs-CZ" sz="2000" b="1" dirty="0">
                <a:solidFill>
                  <a:srgbClr val="0033CC"/>
                </a:solidFill>
                <a:latin typeface="Arial" panose="020B0604020202020204" pitchFamily="34" charset="0"/>
                <a:cs typeface="Arial" panose="020B0604020202020204" pitchFamily="34" charset="0"/>
              </a:rPr>
              <a:t>Planck </a:t>
            </a:r>
            <a:r>
              <a:rPr lang="cs-CZ" sz="2000" b="1" dirty="0" err="1">
                <a:solidFill>
                  <a:srgbClr val="0033CC"/>
                </a:solidFill>
                <a:latin typeface="Arial" panose="020B0604020202020204" pitchFamily="34" charset="0"/>
                <a:cs typeface="Arial" panose="020B0604020202020204" pitchFamily="34" charset="0"/>
              </a:rPr>
              <a:t>assumed</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without</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justification</a:t>
            </a:r>
            <a:r>
              <a:rPr lang="cs-CZ" sz="2000" b="1" dirty="0">
                <a:solidFill>
                  <a:srgbClr val="0033CC"/>
                </a:solidFill>
                <a:latin typeface="Arial" panose="020B0604020202020204" pitchFamily="34" charset="0"/>
                <a:cs typeface="Arial" panose="020B0604020202020204" pitchFamily="34" charset="0"/>
              </a:rPr>
              <a:t>  </a:t>
            </a:r>
            <a:r>
              <a:rPr lang="cs-CZ" sz="2000" dirty="0">
                <a:solidFill>
                  <a:srgbClr val="292526"/>
                </a:solidFill>
                <a:latin typeface="Arial" panose="020B0604020202020204" pitchFamily="34" charset="0"/>
                <a:cs typeface="Arial" panose="020B0604020202020204" pitchFamily="34" charset="0"/>
              </a:rPr>
              <a:t>(</a:t>
            </a:r>
            <a:r>
              <a:rPr lang="en-US" sz="2000" b="1" i="1" u="none" strike="noStrike" baseline="0" dirty="0">
                <a:solidFill>
                  <a:srgbClr val="0033CC"/>
                </a:solidFill>
                <a:latin typeface="Arial" panose="020B0604020202020204" pitchFamily="34" charset="0"/>
                <a:cs typeface="Arial" panose="020B0604020202020204" pitchFamily="34" charset="0"/>
              </a:rPr>
              <a:t>From the theory of permutations we get</a:t>
            </a:r>
            <a:r>
              <a:rPr lang="cs-CZ" sz="2000" b="1" i="1" u="none" strike="noStrike" baseline="0" dirty="0">
                <a:solidFill>
                  <a:srgbClr val="0033CC"/>
                </a:solidFill>
                <a:latin typeface="Arial" panose="020B0604020202020204" pitchFamily="34" charset="0"/>
                <a:cs typeface="Arial" panose="020B0604020202020204" pitchFamily="34" charset="0"/>
              </a:rPr>
              <a:t>…</a:t>
            </a:r>
            <a:r>
              <a:rPr lang="cs-CZ" sz="2000" b="0" i="0" u="none" strike="noStrike" baseline="0" dirty="0">
                <a:solidFill>
                  <a:srgbClr val="0033CC"/>
                </a:solidFill>
                <a:latin typeface="Arial" panose="020B0604020202020204" pitchFamily="34" charset="0"/>
                <a:cs typeface="Arial" panose="020B0604020202020204" pitchFamily="34" charset="0"/>
              </a:rPr>
              <a:t>) </a:t>
            </a:r>
            <a:r>
              <a:rPr lang="cs-CZ" sz="2000" dirty="0" err="1">
                <a:solidFill>
                  <a:srgbClr val="292526"/>
                </a:solidFill>
                <a:latin typeface="Arial" panose="020B0604020202020204" pitchFamily="34" charset="0"/>
                <a:cs typeface="Arial" panose="020B0604020202020204" pitchFamily="34" charset="0"/>
              </a:rPr>
              <a:t>particular</a:t>
            </a:r>
            <a:r>
              <a:rPr lang="cs-CZ" sz="2000" dirty="0">
                <a:solidFill>
                  <a:srgbClr val="292526"/>
                </a:solidFill>
                <a:latin typeface="Arial" panose="020B0604020202020204" pitchFamily="34" charset="0"/>
                <a:cs typeface="Arial" panose="020B0604020202020204" pitchFamily="34" charset="0"/>
              </a:rPr>
              <a:t> </a:t>
            </a:r>
            <a:r>
              <a:rPr lang="cs-CZ" sz="2000" dirty="0" err="1">
                <a:solidFill>
                  <a:srgbClr val="292526"/>
                </a:solidFill>
                <a:latin typeface="Arial" panose="020B0604020202020204" pitchFamily="34" charset="0"/>
                <a:cs typeface="Arial" panose="020B0604020202020204" pitchFamily="34" charset="0"/>
              </a:rPr>
              <a:t>formula</a:t>
            </a:r>
            <a:r>
              <a:rPr lang="cs-CZ" sz="2000" dirty="0">
                <a:solidFill>
                  <a:srgbClr val="292526"/>
                </a:solidFill>
                <a:latin typeface="Arial" panose="020B0604020202020204" pitchFamily="34" charset="0"/>
                <a:cs typeface="Arial" panose="020B0604020202020204" pitchFamily="34" charset="0"/>
              </a:rPr>
              <a:t> </a:t>
            </a:r>
            <a:r>
              <a:rPr lang="cs-CZ" sz="2000" dirty="0" err="1">
                <a:solidFill>
                  <a:srgbClr val="292526"/>
                </a:solidFill>
                <a:latin typeface="Arial" panose="020B0604020202020204" pitchFamily="34" charset="0"/>
                <a:cs typeface="Arial" panose="020B0604020202020204" pitchFamily="34" charset="0"/>
              </a:rPr>
              <a:t>for</a:t>
            </a:r>
            <a:r>
              <a:rPr lang="cs-CZ" sz="2000" dirty="0">
                <a:solidFill>
                  <a:srgbClr val="292526"/>
                </a:solidFill>
                <a:latin typeface="Arial" panose="020B0604020202020204" pitchFamily="34" charset="0"/>
                <a:cs typeface="Arial" panose="020B0604020202020204" pitchFamily="34" charset="0"/>
              </a:rPr>
              <a:t> </a:t>
            </a:r>
            <a:r>
              <a:rPr lang="cs-CZ" sz="2000" dirty="0" err="1">
                <a:solidFill>
                  <a:srgbClr val="292526"/>
                </a:solidFill>
                <a:latin typeface="Arial" panose="020B0604020202020204" pitchFamily="34" charset="0"/>
                <a:cs typeface="Arial" panose="020B0604020202020204" pitchFamily="34" charset="0"/>
              </a:rPr>
              <a:t>certain</a:t>
            </a:r>
            <a:r>
              <a:rPr lang="cs-CZ" sz="2000" dirty="0">
                <a:solidFill>
                  <a:srgbClr val="292526"/>
                </a:solidFill>
                <a:latin typeface="Arial" panose="020B0604020202020204" pitchFamily="34" charset="0"/>
                <a:cs typeface="Arial" panose="020B0604020202020204" pitchFamily="34" charset="0"/>
              </a:rPr>
              <a:t> </a:t>
            </a:r>
            <a:r>
              <a:rPr lang="cs-CZ" sz="2000" dirty="0" err="1">
                <a:solidFill>
                  <a:srgbClr val="292526"/>
                </a:solidFill>
                <a:latin typeface="Arial" panose="020B0604020202020204" pitchFamily="34" charset="0"/>
                <a:cs typeface="Arial" panose="020B0604020202020204" pitchFamily="34" charset="0"/>
              </a:rPr>
              <a:t>p</a:t>
            </a:r>
            <a:r>
              <a:rPr lang="cs-CZ" sz="2000" b="0" i="0" u="none" strike="noStrike" baseline="0" dirty="0" err="1">
                <a:solidFill>
                  <a:srgbClr val="292526"/>
                </a:solidFill>
                <a:latin typeface="Arial" panose="020B0604020202020204" pitchFamily="34" charset="0"/>
                <a:cs typeface="Arial" panose="020B0604020202020204" pitchFamily="34" charset="0"/>
              </a:rPr>
              <a:t>robabability</a:t>
            </a:r>
            <a:r>
              <a:rPr lang="cs-CZ" sz="2000" b="0" i="0" u="none" strike="noStrike" baseline="0" dirty="0">
                <a:solidFill>
                  <a:srgbClr val="292526"/>
                </a:solidFill>
                <a:latin typeface="Arial" panose="020B0604020202020204" pitchFamily="34" charset="0"/>
                <a:cs typeface="Arial" panose="020B0604020202020204" pitchFamily="34" charset="0"/>
              </a:rPr>
              <a:t> </a:t>
            </a:r>
            <a:r>
              <a:rPr lang="cs-CZ" sz="2000" b="0" i="0" u="none" strike="noStrike" baseline="0" dirty="0" err="1">
                <a:solidFill>
                  <a:srgbClr val="292526"/>
                </a:solidFill>
                <a:latin typeface="Arial" panose="020B0604020202020204" pitchFamily="34" charset="0"/>
                <a:cs typeface="Arial" panose="020B0604020202020204" pitchFamily="34" charset="0"/>
              </a:rPr>
              <a:t>distribution</a:t>
            </a:r>
            <a:r>
              <a:rPr lang="cs-CZ" sz="2000" dirty="0">
                <a:solidFill>
                  <a:srgbClr val="292526"/>
                </a:solidFill>
                <a:latin typeface="Arial" panose="020B0604020202020204" pitchFamily="34" charset="0"/>
                <a:cs typeface="Arial" panose="020B0604020202020204" pitchFamily="34" charset="0"/>
              </a:rPr>
              <a:t>.</a:t>
            </a:r>
          </a:p>
          <a:p>
            <a:pPr algn="l"/>
            <a:endParaRPr lang="cs-CZ" sz="1000" b="0" i="0" u="none" strike="noStrike" baseline="0" dirty="0">
              <a:solidFill>
                <a:srgbClr val="292526"/>
              </a:solidFill>
              <a:latin typeface="Arial" panose="020B0604020202020204" pitchFamily="34" charset="0"/>
              <a:cs typeface="Arial" panose="020B0604020202020204" pitchFamily="34" charset="0"/>
            </a:endParaRPr>
          </a:p>
          <a:p>
            <a:pPr algn="l"/>
            <a:r>
              <a:rPr lang="en-US" sz="2000" i="0" u="none" strike="noStrike" baseline="0" dirty="0">
                <a:latin typeface="Arial" panose="020B0604020202020204" pitchFamily="34" charset="0"/>
                <a:cs typeface="Arial" panose="020B0604020202020204" pitchFamily="34" charset="0"/>
              </a:rPr>
              <a:t>Historians have widely and plausibly assumed that Planck arrived at Eq. (7) </a:t>
            </a:r>
            <a:r>
              <a:rPr lang="en-US" sz="2000" b="1" i="0" u="sng" strike="noStrike" baseline="0" dirty="0">
                <a:solidFill>
                  <a:srgbClr val="FF0000"/>
                </a:solidFill>
                <a:latin typeface="Arial" panose="020B0604020202020204" pitchFamily="34" charset="0"/>
                <a:cs typeface="Arial" panose="020B0604020202020204" pitchFamily="34" charset="0"/>
              </a:rPr>
              <a:t>by</a:t>
            </a:r>
            <a:r>
              <a:rPr lang="cs-CZ" sz="2000" b="1" i="0" u="sng" strike="noStrike" baseline="0" dirty="0">
                <a:solidFill>
                  <a:srgbClr val="FF0000"/>
                </a:solidFill>
                <a:latin typeface="Arial" panose="020B0604020202020204" pitchFamily="34" charset="0"/>
                <a:cs typeface="Arial" panose="020B0604020202020204" pitchFamily="34" charset="0"/>
              </a:rPr>
              <a:t> </a:t>
            </a:r>
            <a:r>
              <a:rPr lang="en-US" sz="2000" b="1" i="0" u="sng" strike="noStrike" baseline="0" dirty="0">
                <a:solidFill>
                  <a:srgbClr val="FF0000"/>
                </a:solidFill>
                <a:latin typeface="Arial" panose="020B0604020202020204" pitchFamily="34" charset="0"/>
                <a:cs typeface="Arial" panose="020B0604020202020204" pitchFamily="34" charset="0"/>
              </a:rPr>
              <a:t>working backwards from his October 1900 extrapolation</a:t>
            </a:r>
            <a:r>
              <a:rPr lang="cs-CZ" sz="2000" dirty="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TextovéPole 1">
                <a:extLst>
                  <a:ext uri="{FF2B5EF4-FFF2-40B4-BE49-F238E27FC236}">
                    <a16:creationId xmlns:a16="http://schemas.microsoft.com/office/drawing/2014/main" id="{3C02B74F-EFCB-504A-BA6B-6BB32CB0E04D}"/>
                  </a:ext>
                </a:extLst>
              </p:cNvPr>
              <p:cNvSpPr txBox="1"/>
              <p:nvPr/>
            </p:nvSpPr>
            <p:spPr>
              <a:xfrm>
                <a:off x="4798824" y="1054282"/>
                <a:ext cx="3813929" cy="8307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cs-CZ" sz="2600" b="0" i="1" smtClean="0">
                          <a:latin typeface="Cambria Math" panose="02040503050406030204" pitchFamily="18" charset="0"/>
                        </a:rPr>
                        <m:t>𝐸</m:t>
                      </m:r>
                      <m:r>
                        <a:rPr lang="cs-CZ" sz="2600" b="0" i="1" smtClean="0">
                          <a:latin typeface="Cambria Math" panose="02040503050406030204" pitchFamily="18" charset="0"/>
                        </a:rPr>
                        <m:t>(</m:t>
                      </m:r>
                      <m:r>
                        <a:rPr lang="cs-CZ" sz="2600" b="0" i="1" smtClean="0">
                          <a:latin typeface="Cambria Math" panose="02040503050406030204" pitchFamily="18" charset="0"/>
                          <a:ea typeface="Cambria Math" panose="02040503050406030204" pitchFamily="18" charset="0"/>
                        </a:rPr>
                        <m:t>𝜈</m:t>
                      </m:r>
                      <m:r>
                        <a:rPr lang="cs-CZ" sz="2600" b="0" i="1" smtClean="0">
                          <a:latin typeface="Cambria Math" panose="02040503050406030204" pitchFamily="18" charset="0"/>
                          <a:ea typeface="Cambria Math" panose="02040503050406030204" pitchFamily="18" charset="0"/>
                        </a:rPr>
                        <m:t>,</m:t>
                      </m:r>
                      <m:r>
                        <a:rPr lang="cs-CZ" sz="2600" b="0" i="1" smtClean="0">
                          <a:latin typeface="Cambria Math" panose="02040503050406030204" pitchFamily="18" charset="0"/>
                          <a:ea typeface="Cambria Math" panose="02040503050406030204" pitchFamily="18" charset="0"/>
                        </a:rPr>
                        <m:t>𝑇</m:t>
                      </m:r>
                      <m:r>
                        <a:rPr lang="cs-CZ" sz="2600" b="0" i="1" smtClean="0">
                          <a:latin typeface="Cambria Math" panose="02040503050406030204" pitchFamily="18" charset="0"/>
                          <a:ea typeface="Cambria Math" panose="02040503050406030204" pitchFamily="18" charset="0"/>
                        </a:rPr>
                        <m:t>)=</m:t>
                      </m:r>
                      <m:f>
                        <m:fPr>
                          <m:ctrlPr>
                            <a:rPr lang="cs-CZ" sz="2600" b="0" i="1" smtClean="0">
                              <a:latin typeface="Cambria Math" panose="02040503050406030204" pitchFamily="18" charset="0"/>
                              <a:ea typeface="Cambria Math" panose="02040503050406030204" pitchFamily="18" charset="0"/>
                            </a:rPr>
                          </m:ctrlPr>
                        </m:fPr>
                        <m:num>
                          <m:r>
                            <a:rPr lang="cs-CZ" sz="2600" b="0" i="1" smtClean="0">
                              <a:latin typeface="Cambria Math" panose="02040503050406030204" pitchFamily="18" charset="0"/>
                              <a:ea typeface="Cambria Math" panose="02040503050406030204" pitchFamily="18" charset="0"/>
                            </a:rPr>
                            <m:t>h</m:t>
                          </m:r>
                          <m:r>
                            <a:rPr lang="cs-CZ" sz="2600" b="0" i="1" smtClean="0">
                              <a:latin typeface="Cambria Math" panose="02040503050406030204" pitchFamily="18" charset="0"/>
                              <a:ea typeface="Cambria Math" panose="02040503050406030204" pitchFamily="18" charset="0"/>
                            </a:rPr>
                            <m:t>𝜈</m:t>
                          </m:r>
                        </m:num>
                        <m:den>
                          <m:r>
                            <m:rPr>
                              <m:sty m:val="p"/>
                            </m:rPr>
                            <a:rPr lang="cs-CZ" sz="2600" b="0" i="0" smtClean="0">
                              <a:latin typeface="Cambria Math" panose="02040503050406030204" pitchFamily="18" charset="0"/>
                              <a:ea typeface="Cambria Math" panose="02040503050406030204" pitchFamily="18" charset="0"/>
                            </a:rPr>
                            <m:t>exp</m:t>
                          </m:r>
                          <m:r>
                            <a:rPr lang="cs-CZ" sz="2600" b="0" i="1" smtClean="0">
                              <a:latin typeface="Cambria Math" panose="02040503050406030204" pitchFamily="18" charset="0"/>
                              <a:ea typeface="Cambria Math" panose="02040503050406030204" pitchFamily="18" charset="0"/>
                            </a:rPr>
                            <m:t>⁡(</m:t>
                          </m:r>
                          <m:f>
                            <m:fPr>
                              <m:type m:val="lin"/>
                              <m:ctrlPr>
                                <a:rPr lang="cs-CZ" sz="2600" b="0" i="1" smtClean="0">
                                  <a:latin typeface="Cambria Math" panose="02040503050406030204" pitchFamily="18" charset="0"/>
                                  <a:ea typeface="Cambria Math" panose="02040503050406030204" pitchFamily="18" charset="0"/>
                                </a:rPr>
                              </m:ctrlPr>
                            </m:fPr>
                            <m:num>
                              <m:r>
                                <a:rPr lang="cs-CZ" sz="2600" b="0" i="1" smtClean="0">
                                  <a:latin typeface="Cambria Math" panose="02040503050406030204" pitchFamily="18" charset="0"/>
                                  <a:ea typeface="Cambria Math" panose="02040503050406030204" pitchFamily="18" charset="0"/>
                                </a:rPr>
                                <m:t>h</m:t>
                              </m:r>
                              <m:r>
                                <a:rPr lang="cs-CZ" sz="2600" b="0" i="1" smtClean="0">
                                  <a:latin typeface="Cambria Math" panose="02040503050406030204" pitchFamily="18" charset="0"/>
                                  <a:ea typeface="Cambria Math" panose="02040503050406030204" pitchFamily="18" charset="0"/>
                                </a:rPr>
                                <m:t>𝜈</m:t>
                              </m:r>
                            </m:num>
                            <m:den>
                              <m:r>
                                <a:rPr lang="cs-CZ" sz="2600" b="0" i="1" smtClean="0">
                                  <a:latin typeface="Cambria Math" panose="02040503050406030204" pitchFamily="18" charset="0"/>
                                  <a:ea typeface="Cambria Math" panose="02040503050406030204" pitchFamily="18" charset="0"/>
                                </a:rPr>
                                <m:t>𝑘𝑇</m:t>
                              </m:r>
                              <m:r>
                                <a:rPr lang="cs-CZ" sz="2600" b="0" i="1" smtClean="0">
                                  <a:latin typeface="Cambria Math" panose="02040503050406030204" pitchFamily="18" charset="0"/>
                                  <a:ea typeface="Cambria Math" panose="02040503050406030204" pitchFamily="18" charset="0"/>
                                </a:rPr>
                                <m:t>)</m:t>
                              </m:r>
                              <m:r>
                                <a:rPr lang="cs-CZ" sz="2600" b="1" i="1" smtClean="0">
                                  <a:solidFill>
                                    <a:srgbClr val="FF0000"/>
                                  </a:solidFill>
                                  <a:latin typeface="Cambria Math" panose="02040503050406030204" pitchFamily="18" charset="0"/>
                                  <a:ea typeface="Cambria Math" panose="02040503050406030204" pitchFamily="18" charset="0"/>
                                </a:rPr>
                                <m:t>−</m:t>
                              </m:r>
                              <m:r>
                                <a:rPr lang="cs-CZ" sz="2600" b="1" i="1" smtClean="0">
                                  <a:solidFill>
                                    <a:srgbClr val="FF0000"/>
                                  </a:solidFill>
                                  <a:latin typeface="Cambria Math" panose="02040503050406030204" pitchFamily="18" charset="0"/>
                                  <a:ea typeface="Cambria Math" panose="02040503050406030204" pitchFamily="18" charset="0"/>
                                </a:rPr>
                                <m:t>𝟏</m:t>
                              </m:r>
                            </m:den>
                          </m:f>
                        </m:den>
                      </m:f>
                    </m:oMath>
                  </m:oMathPara>
                </a14:m>
                <a:endParaRPr lang="en-GB" sz="2600" dirty="0"/>
              </a:p>
            </p:txBody>
          </p:sp>
        </mc:Choice>
        <mc:Fallback xmlns="">
          <p:sp>
            <p:nvSpPr>
              <p:cNvPr id="2" name="TextovéPole 1">
                <a:extLst>
                  <a:ext uri="{FF2B5EF4-FFF2-40B4-BE49-F238E27FC236}">
                    <a16:creationId xmlns:a16="http://schemas.microsoft.com/office/drawing/2014/main" id="{3C02B74F-EFCB-504A-BA6B-6BB32CB0E04D}"/>
                  </a:ext>
                </a:extLst>
              </p:cNvPr>
              <p:cNvSpPr txBox="1">
                <a:spLocks noRot="1" noChangeAspect="1" noMove="1" noResize="1" noEditPoints="1" noAdjustHandles="1" noChangeArrowheads="1" noChangeShapeType="1" noTextEdit="1"/>
              </p:cNvSpPr>
              <p:nvPr/>
            </p:nvSpPr>
            <p:spPr>
              <a:xfrm>
                <a:off x="4798824" y="1054282"/>
                <a:ext cx="3813929" cy="830740"/>
              </a:xfrm>
              <a:prstGeom prst="rect">
                <a:avLst/>
              </a:prstGeom>
              <a:blipFill>
                <a:blip r:embed="rId2"/>
                <a:stretch>
                  <a:fillRect/>
                </a:stretch>
              </a:blipFill>
            </p:spPr>
            <p:txBody>
              <a:bodyPr/>
              <a:lstStyle/>
              <a:p>
                <a:r>
                  <a:rPr lang="en-AU">
                    <a:noFill/>
                  </a:rPr>
                  <a:t> </a:t>
                </a:r>
              </a:p>
            </p:txBody>
          </p:sp>
        </mc:Fallback>
      </mc:AlternateContent>
      <p:sp>
        <p:nvSpPr>
          <p:cNvPr id="3" name="TextovéPole 2">
            <a:extLst>
              <a:ext uri="{FF2B5EF4-FFF2-40B4-BE49-F238E27FC236}">
                <a16:creationId xmlns:a16="http://schemas.microsoft.com/office/drawing/2014/main" id="{2E7713FC-4CC9-3ED2-3CBC-A2D9B0379103}"/>
              </a:ext>
            </a:extLst>
          </p:cNvPr>
          <p:cNvSpPr txBox="1"/>
          <p:nvPr/>
        </p:nvSpPr>
        <p:spPr>
          <a:xfrm>
            <a:off x="161086" y="84711"/>
            <a:ext cx="8813567" cy="1015663"/>
          </a:xfrm>
          <a:prstGeom prst="rect">
            <a:avLst/>
          </a:prstGeom>
          <a:noFill/>
        </p:spPr>
        <p:txBody>
          <a:bodyPr wrap="square" rtlCol="0">
            <a:spAutoFit/>
          </a:bodyPr>
          <a:lstStyle/>
          <a:p>
            <a:r>
              <a:rPr lang="cs-CZ" sz="2000" dirty="0">
                <a:latin typeface="Arial" panose="020B0604020202020204" pitchFamily="34" charset="0"/>
                <a:cs typeface="Arial" panose="020B0604020202020204" pitchFamily="34" charset="0"/>
              </a:rPr>
              <a:t>In </a:t>
            </a:r>
            <a:r>
              <a:rPr lang="cs-CZ" sz="2000" dirty="0" err="1">
                <a:latin typeface="Arial" panose="020B0604020202020204" pitchFamily="34" charset="0"/>
                <a:cs typeface="Arial" panose="020B0604020202020204" pitchFamily="34" charset="0"/>
              </a:rPr>
              <a:t>frantic</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efforts</a:t>
            </a:r>
            <a:r>
              <a:rPr lang="cs-CZ" sz="2000" dirty="0">
                <a:latin typeface="Arial" panose="020B0604020202020204" pitchFamily="34" charset="0"/>
                <a:cs typeface="Arial" panose="020B0604020202020204" pitchFamily="34" charset="0"/>
              </a:rPr>
              <a:t> to </a:t>
            </a:r>
            <a:r>
              <a:rPr lang="cs-CZ" sz="2000" dirty="0" err="1">
                <a:latin typeface="Arial" panose="020B0604020202020204" pitchFamily="34" charset="0"/>
                <a:cs typeface="Arial" panose="020B0604020202020204" pitchFamily="34" charset="0"/>
              </a:rPr>
              <a:t>save</a:t>
            </a:r>
            <a:r>
              <a:rPr lang="cs-CZ" sz="2000" dirty="0">
                <a:latin typeface="Arial" panose="020B0604020202020204" pitchFamily="34" charset="0"/>
                <a:cs typeface="Arial" panose="020B0604020202020204" pitchFamily="34" charset="0"/>
              </a:rPr>
              <a:t> his </a:t>
            </a:r>
            <a:r>
              <a:rPr lang="cs-CZ" sz="2000" dirty="0" err="1">
                <a:latin typeface="Arial" panose="020B0604020202020204" pitchFamily="34" charset="0"/>
                <a:cs typeface="Arial" panose="020B0604020202020204" pitchFamily="34" charset="0"/>
              </a:rPr>
              <a:t>beloved</a:t>
            </a:r>
            <a:r>
              <a:rPr lang="cs-CZ" sz="2000" dirty="0">
                <a:latin typeface="Arial" panose="020B0604020202020204" pitchFamily="34" charset="0"/>
                <a:cs typeface="Arial" panose="020B0604020202020204" pitchFamily="34" charset="0"/>
              </a:rPr>
              <a:t> Second </a:t>
            </a:r>
            <a:r>
              <a:rPr lang="cs-CZ" sz="2000" dirty="0" err="1">
                <a:latin typeface="Arial" panose="020B0604020202020204" pitchFamily="34" charset="0"/>
                <a:cs typeface="Arial" panose="020B0604020202020204" pitchFamily="34" charset="0"/>
              </a:rPr>
              <a:t>law</a:t>
            </a:r>
            <a:r>
              <a:rPr lang="cs-CZ" sz="2000" dirty="0">
                <a:latin typeface="Arial" panose="020B0604020202020204" pitchFamily="34" charset="0"/>
                <a:cs typeface="Arial" panose="020B0604020202020204" pitchFamily="34" charset="0"/>
              </a:rPr>
              <a:t> Planck in </a:t>
            </a:r>
            <a:r>
              <a:rPr lang="cs-CZ" sz="2000" dirty="0" err="1">
                <a:latin typeface="Arial" panose="020B0604020202020204" pitchFamily="34" charset="0"/>
                <a:cs typeface="Arial" panose="020B0604020202020204" pitchFamily="34" charset="0"/>
              </a:rPr>
              <a:t>October-December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1900 </a:t>
            </a:r>
            <a:r>
              <a:rPr lang="cs-CZ" sz="2000" b="1" dirty="0" err="1">
                <a:solidFill>
                  <a:srgbClr val="0033CC"/>
                </a:solidFill>
                <a:latin typeface="Arial" panose="020B0604020202020204" pitchFamily="34" charset="0"/>
                <a:cs typeface="Arial" panose="020B0604020202020204" pitchFamily="34" charset="0"/>
              </a:rPr>
              <a:t>derived</a:t>
            </a:r>
            <a:r>
              <a:rPr lang="cs-CZ" sz="2000" b="1" dirty="0">
                <a:solidFill>
                  <a:srgbClr val="0033CC"/>
                </a:solidFill>
                <a:latin typeface="Arial" panose="020B0604020202020204" pitchFamily="34" charset="0"/>
                <a:cs typeface="Arial" panose="020B0604020202020204" pitchFamily="34" charset="0"/>
              </a:rPr>
              <a:t> in </a:t>
            </a:r>
            <a:r>
              <a:rPr lang="cs-CZ" sz="2000" b="1" dirty="0" err="1">
                <a:solidFill>
                  <a:srgbClr val="0033CC"/>
                </a:solidFill>
                <a:latin typeface="Arial" panose="020B0604020202020204" pitchFamily="34" charset="0"/>
                <a:cs typeface="Arial" panose="020B0604020202020204" pitchFamily="34" charset="0"/>
              </a:rPr>
              <a:t>two</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ways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new</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formula</a:t>
            </a:r>
            <a:r>
              <a:rPr lang="cs-CZ" sz="2000" b="1" dirty="0">
                <a:solidFill>
                  <a:srgbClr val="0033CC"/>
                </a:solidFill>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which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represented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simple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modification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Wien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law</a:t>
            </a:r>
            <a:endParaRPr lang="en-GB"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ovéPole 3">
                <a:extLst>
                  <a:ext uri="{FF2B5EF4-FFF2-40B4-BE49-F238E27FC236}">
                    <a16:creationId xmlns:a16="http://schemas.microsoft.com/office/drawing/2014/main" id="{C70A2EB7-3473-78A8-144B-A6481E671B7E}"/>
                  </a:ext>
                </a:extLst>
              </p:cNvPr>
              <p:cNvSpPr txBox="1"/>
              <p:nvPr/>
            </p:nvSpPr>
            <p:spPr>
              <a:xfrm>
                <a:off x="531247" y="1156516"/>
                <a:ext cx="3232873" cy="8307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cs-CZ" sz="2600" b="0" i="1" smtClean="0">
                          <a:latin typeface="Cambria Math" panose="02040503050406030204" pitchFamily="18" charset="0"/>
                        </a:rPr>
                        <m:t>𝐸</m:t>
                      </m:r>
                      <m:r>
                        <a:rPr lang="cs-CZ" sz="2600" b="0" i="1" smtClean="0">
                          <a:latin typeface="Cambria Math" panose="02040503050406030204" pitchFamily="18" charset="0"/>
                        </a:rPr>
                        <m:t>(</m:t>
                      </m:r>
                      <m:r>
                        <a:rPr lang="cs-CZ" sz="2600" b="0" i="1" smtClean="0">
                          <a:latin typeface="Cambria Math" panose="02040503050406030204" pitchFamily="18" charset="0"/>
                          <a:ea typeface="Cambria Math" panose="02040503050406030204" pitchFamily="18" charset="0"/>
                        </a:rPr>
                        <m:t>𝜈</m:t>
                      </m:r>
                      <m:r>
                        <a:rPr lang="cs-CZ" sz="2600" b="0" i="1" smtClean="0">
                          <a:latin typeface="Cambria Math" panose="02040503050406030204" pitchFamily="18" charset="0"/>
                          <a:ea typeface="Cambria Math" panose="02040503050406030204" pitchFamily="18" charset="0"/>
                        </a:rPr>
                        <m:t>,</m:t>
                      </m:r>
                      <m:r>
                        <a:rPr lang="cs-CZ" sz="2600" b="0" i="1" smtClean="0">
                          <a:latin typeface="Cambria Math" panose="02040503050406030204" pitchFamily="18" charset="0"/>
                          <a:ea typeface="Cambria Math" panose="02040503050406030204" pitchFamily="18" charset="0"/>
                        </a:rPr>
                        <m:t>𝑇</m:t>
                      </m:r>
                      <m:r>
                        <a:rPr lang="cs-CZ" sz="2600" b="0" i="1" smtClean="0">
                          <a:latin typeface="Cambria Math" panose="02040503050406030204" pitchFamily="18" charset="0"/>
                          <a:ea typeface="Cambria Math" panose="02040503050406030204" pitchFamily="18" charset="0"/>
                        </a:rPr>
                        <m:t>)=</m:t>
                      </m:r>
                      <m:f>
                        <m:fPr>
                          <m:ctrlPr>
                            <a:rPr lang="cs-CZ" sz="2600" b="0" i="1" smtClean="0">
                              <a:latin typeface="Cambria Math" panose="02040503050406030204" pitchFamily="18" charset="0"/>
                              <a:ea typeface="Cambria Math" panose="02040503050406030204" pitchFamily="18" charset="0"/>
                            </a:rPr>
                          </m:ctrlPr>
                        </m:fPr>
                        <m:num>
                          <m:r>
                            <a:rPr lang="cs-CZ" sz="2600" b="0" i="1" smtClean="0">
                              <a:latin typeface="Cambria Math" panose="02040503050406030204" pitchFamily="18" charset="0"/>
                              <a:ea typeface="Cambria Math" panose="02040503050406030204" pitchFamily="18" charset="0"/>
                            </a:rPr>
                            <m:t>h</m:t>
                          </m:r>
                          <m:r>
                            <a:rPr lang="cs-CZ" sz="2600" b="0" i="1" smtClean="0">
                              <a:latin typeface="Cambria Math" panose="02040503050406030204" pitchFamily="18" charset="0"/>
                              <a:ea typeface="Cambria Math" panose="02040503050406030204" pitchFamily="18" charset="0"/>
                            </a:rPr>
                            <m:t>𝜈</m:t>
                          </m:r>
                        </m:num>
                        <m:den>
                          <m:r>
                            <m:rPr>
                              <m:sty m:val="p"/>
                            </m:rPr>
                            <a:rPr lang="cs-CZ" sz="2600" b="0" i="0" smtClean="0">
                              <a:latin typeface="Cambria Math" panose="02040503050406030204" pitchFamily="18" charset="0"/>
                              <a:ea typeface="Cambria Math" panose="02040503050406030204" pitchFamily="18" charset="0"/>
                            </a:rPr>
                            <m:t>exp</m:t>
                          </m:r>
                          <m:r>
                            <a:rPr lang="cs-CZ" sz="2600" b="0" i="1" smtClean="0">
                              <a:latin typeface="Cambria Math" panose="02040503050406030204" pitchFamily="18" charset="0"/>
                              <a:ea typeface="Cambria Math" panose="02040503050406030204" pitchFamily="18" charset="0"/>
                            </a:rPr>
                            <m:t>⁡(</m:t>
                          </m:r>
                          <m:f>
                            <m:fPr>
                              <m:type m:val="lin"/>
                              <m:ctrlPr>
                                <a:rPr lang="cs-CZ" sz="2600" b="0" i="1" smtClean="0">
                                  <a:latin typeface="Cambria Math" panose="02040503050406030204" pitchFamily="18" charset="0"/>
                                  <a:ea typeface="Cambria Math" panose="02040503050406030204" pitchFamily="18" charset="0"/>
                                </a:rPr>
                              </m:ctrlPr>
                            </m:fPr>
                            <m:num>
                              <m:r>
                                <a:rPr lang="cs-CZ" sz="2600" b="0" i="1" smtClean="0">
                                  <a:latin typeface="Cambria Math" panose="02040503050406030204" pitchFamily="18" charset="0"/>
                                  <a:ea typeface="Cambria Math" panose="02040503050406030204" pitchFamily="18" charset="0"/>
                                </a:rPr>
                                <m:t>h</m:t>
                              </m:r>
                              <m:r>
                                <a:rPr lang="cs-CZ" sz="2600" b="0" i="1" smtClean="0">
                                  <a:latin typeface="Cambria Math" panose="02040503050406030204" pitchFamily="18" charset="0"/>
                                  <a:ea typeface="Cambria Math" panose="02040503050406030204" pitchFamily="18" charset="0"/>
                                </a:rPr>
                                <m:t>𝜈</m:t>
                              </m:r>
                            </m:num>
                            <m:den>
                              <m:r>
                                <a:rPr lang="cs-CZ" sz="2600" b="0" i="1" smtClean="0">
                                  <a:latin typeface="Cambria Math" panose="02040503050406030204" pitchFamily="18" charset="0"/>
                                  <a:ea typeface="Cambria Math" panose="02040503050406030204" pitchFamily="18" charset="0"/>
                                </a:rPr>
                                <m:t>𝑘𝑇</m:t>
                              </m:r>
                              <m:r>
                                <a:rPr lang="cs-CZ" sz="2600" b="0" i="1" smtClean="0">
                                  <a:latin typeface="Cambria Math" panose="02040503050406030204" pitchFamily="18" charset="0"/>
                                  <a:ea typeface="Cambria Math" panose="02040503050406030204" pitchFamily="18" charset="0"/>
                                </a:rPr>
                                <m:t>)</m:t>
                              </m:r>
                            </m:den>
                          </m:f>
                        </m:den>
                      </m:f>
                    </m:oMath>
                  </m:oMathPara>
                </a14:m>
                <a:endParaRPr lang="en-GB" sz="2600" dirty="0"/>
              </a:p>
            </p:txBody>
          </p:sp>
        </mc:Choice>
        <mc:Fallback xmlns="">
          <p:sp>
            <p:nvSpPr>
              <p:cNvPr id="4" name="TextovéPole 3">
                <a:extLst>
                  <a:ext uri="{FF2B5EF4-FFF2-40B4-BE49-F238E27FC236}">
                    <a16:creationId xmlns:a16="http://schemas.microsoft.com/office/drawing/2014/main" id="{C70A2EB7-3473-78A8-144B-A6481E671B7E}"/>
                  </a:ext>
                </a:extLst>
              </p:cNvPr>
              <p:cNvSpPr txBox="1">
                <a:spLocks noRot="1" noChangeAspect="1" noMove="1" noResize="1" noEditPoints="1" noAdjustHandles="1" noChangeArrowheads="1" noChangeShapeType="1" noTextEdit="1"/>
              </p:cNvSpPr>
              <p:nvPr/>
            </p:nvSpPr>
            <p:spPr>
              <a:xfrm>
                <a:off x="531247" y="1156516"/>
                <a:ext cx="3232873" cy="830740"/>
              </a:xfrm>
              <a:prstGeom prst="rect">
                <a:avLst/>
              </a:prstGeom>
              <a:blipFill>
                <a:blip r:embed="rId3"/>
                <a:stretch>
                  <a:fillRect/>
                </a:stretch>
              </a:blipFill>
            </p:spPr>
            <p:txBody>
              <a:bodyPr/>
              <a:lstStyle/>
              <a:p>
                <a:r>
                  <a:rPr lang="en-AU">
                    <a:noFill/>
                  </a:rPr>
                  <a:t> </a:t>
                </a:r>
              </a:p>
            </p:txBody>
          </p:sp>
        </mc:Fallback>
      </mc:AlternateContent>
      <p:sp>
        <p:nvSpPr>
          <p:cNvPr id="5" name="Šipka: doprava 4">
            <a:extLst>
              <a:ext uri="{FF2B5EF4-FFF2-40B4-BE49-F238E27FC236}">
                <a16:creationId xmlns:a16="http://schemas.microsoft.com/office/drawing/2014/main" id="{CD3CDC7A-BB3F-B5FF-17BB-8A8C8DCE4C73}"/>
              </a:ext>
            </a:extLst>
          </p:cNvPr>
          <p:cNvSpPr/>
          <p:nvPr/>
        </p:nvSpPr>
        <p:spPr>
          <a:xfrm>
            <a:off x="3796083" y="1333772"/>
            <a:ext cx="978408" cy="3731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ovéPole 10">
            <a:extLst>
              <a:ext uri="{FF2B5EF4-FFF2-40B4-BE49-F238E27FC236}">
                <a16:creationId xmlns:a16="http://schemas.microsoft.com/office/drawing/2014/main" id="{CD4376B1-CA79-0C05-7DCF-83B42546DCE7}"/>
              </a:ext>
            </a:extLst>
          </p:cNvPr>
          <p:cNvSpPr txBox="1"/>
          <p:nvPr/>
        </p:nvSpPr>
        <p:spPr>
          <a:xfrm>
            <a:off x="392041" y="2541224"/>
            <a:ext cx="8529964" cy="400110"/>
          </a:xfrm>
          <a:prstGeom prst="rect">
            <a:avLst/>
          </a:prstGeom>
          <a:noFill/>
        </p:spPr>
        <p:txBody>
          <a:bodyPr wrap="square">
            <a:spAutoFit/>
          </a:bodyPr>
          <a:lstStyle/>
          <a:p>
            <a:r>
              <a:rPr lang="en-US" sz="2000" b="1" i="1" u="none" strike="noStrike" baseline="0" dirty="0">
                <a:solidFill>
                  <a:srgbClr val="0033CC"/>
                </a:solidFill>
                <a:latin typeface="Arial" panose="020B0604020202020204" pitchFamily="34" charset="0"/>
                <a:cs typeface="Arial" panose="020B0604020202020204" pitchFamily="34" charset="0"/>
              </a:rPr>
              <a:t>On an Improvement of Wien’s Equation </a:t>
            </a:r>
            <a:r>
              <a:rPr lang="cs-CZ" sz="2000" b="1" i="1" dirty="0" err="1">
                <a:solidFill>
                  <a:srgbClr val="0033CC"/>
                </a:solidFill>
                <a:latin typeface="Arial" panose="020B0604020202020204" pitchFamily="34" charset="0"/>
                <a:cs typeface="Arial" panose="020B0604020202020204" pitchFamily="34" charset="0"/>
              </a:rPr>
              <a:t>of</a:t>
            </a:r>
            <a:r>
              <a:rPr lang="cs-CZ" sz="2000" b="1" i="1" dirty="0">
                <a:solidFill>
                  <a:srgbClr val="0033CC"/>
                </a:solidFill>
                <a:latin typeface="Arial" panose="020B0604020202020204" pitchFamily="34" charset="0"/>
                <a:cs typeface="Arial" panose="020B0604020202020204" pitchFamily="34" charset="0"/>
              </a:rPr>
              <a:t> </a:t>
            </a:r>
            <a:r>
              <a:rPr lang="cs-CZ" sz="2000" b="1" i="1" dirty="0" err="1">
                <a:solidFill>
                  <a:srgbClr val="0033CC"/>
                </a:solidFill>
                <a:latin typeface="Arial" panose="020B0604020202020204" pitchFamily="34" charset="0"/>
                <a:cs typeface="Arial" panose="020B0604020202020204" pitchFamily="34" charset="0"/>
              </a:rPr>
              <a:t>October</a:t>
            </a:r>
            <a:r>
              <a:rPr lang="cs-CZ" sz="2000" b="1" i="1" dirty="0">
                <a:solidFill>
                  <a:srgbClr val="0033CC"/>
                </a:solidFill>
                <a:latin typeface="Arial" panose="020B0604020202020204" pitchFamily="34" charset="0"/>
                <a:cs typeface="Arial" panose="020B0604020202020204" pitchFamily="34" charset="0"/>
              </a:rPr>
              <a:t> 19, 1900  </a:t>
            </a:r>
            <a:endParaRPr lang="en-GB" sz="2000" b="1" i="1" dirty="0">
              <a:solidFill>
                <a:srgbClr val="0033CC"/>
              </a:solidFill>
              <a:latin typeface="Arial" panose="020B0604020202020204" pitchFamily="34" charset="0"/>
              <a:cs typeface="Arial" panose="020B0604020202020204" pitchFamily="34" charset="0"/>
            </a:endParaRPr>
          </a:p>
        </p:txBody>
      </p:sp>
      <p:sp>
        <p:nvSpPr>
          <p:cNvPr id="15" name="TextovéPole 14">
            <a:extLst>
              <a:ext uri="{FF2B5EF4-FFF2-40B4-BE49-F238E27FC236}">
                <a16:creationId xmlns:a16="http://schemas.microsoft.com/office/drawing/2014/main" id="{BB45B03D-290D-052E-4F23-6264AD555C7F}"/>
              </a:ext>
            </a:extLst>
          </p:cNvPr>
          <p:cNvSpPr txBox="1"/>
          <p:nvPr/>
        </p:nvSpPr>
        <p:spPr>
          <a:xfrm>
            <a:off x="346687" y="3424822"/>
            <a:ext cx="8813567" cy="707886"/>
          </a:xfrm>
          <a:prstGeom prst="rect">
            <a:avLst/>
          </a:prstGeom>
          <a:noFill/>
        </p:spPr>
        <p:txBody>
          <a:bodyPr wrap="square">
            <a:spAutoFit/>
          </a:bodyPr>
          <a:lstStyle/>
          <a:p>
            <a:r>
              <a:rPr lang="en-US" sz="2000" b="1" i="1" u="none" strike="noStrike" baseline="0" dirty="0">
                <a:solidFill>
                  <a:srgbClr val="0033CC"/>
                </a:solidFill>
                <a:latin typeface="Arial" panose="020B0604020202020204" pitchFamily="34" charset="0"/>
                <a:cs typeface="Arial" panose="020B0604020202020204" pitchFamily="34" charset="0"/>
              </a:rPr>
              <a:t>On the Theory of the Energy Distribution Law of the Normal</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GB" sz="2000" b="1" i="1" u="none" strike="noStrike" baseline="0" dirty="0">
                <a:solidFill>
                  <a:srgbClr val="0033CC"/>
                </a:solidFill>
                <a:latin typeface="Arial" panose="020B0604020202020204" pitchFamily="34" charset="0"/>
                <a:cs typeface="Arial" panose="020B0604020202020204" pitchFamily="34" charset="0"/>
              </a:rPr>
              <a:t>Spectrum</a:t>
            </a:r>
            <a:r>
              <a:rPr lang="cs-CZ" sz="2000" b="1" i="1" dirty="0">
                <a:solidFill>
                  <a:srgbClr val="0033CC"/>
                </a:solidFill>
                <a:latin typeface="Arial" panose="020B0604020202020204" pitchFamily="34" charset="0"/>
                <a:cs typeface="Arial" panose="020B0604020202020204" pitchFamily="34" charset="0"/>
              </a:rPr>
              <a:t> </a:t>
            </a:r>
            <a:r>
              <a:rPr lang="cs-CZ" sz="2000" i="1" dirty="0" err="1">
                <a:solidFill>
                  <a:srgbClr val="0033CC"/>
                </a:solidFill>
                <a:latin typeface="Arial" panose="020B0604020202020204" pitchFamily="34" charset="0"/>
                <a:cs typeface="Arial" panose="020B0604020202020204" pitchFamily="34" charset="0"/>
              </a:rPr>
              <a:t>of</a:t>
            </a:r>
            <a:r>
              <a:rPr lang="cs-CZ" sz="2000" i="1" dirty="0">
                <a:solidFill>
                  <a:srgbClr val="0033CC"/>
                </a:solidFill>
                <a:latin typeface="Arial" panose="020B0604020202020204" pitchFamily="34" charset="0"/>
                <a:cs typeface="Arial" panose="020B0604020202020204" pitchFamily="34" charset="0"/>
              </a:rPr>
              <a:t> </a:t>
            </a:r>
            <a:r>
              <a:rPr lang="cs-CZ" sz="2000" i="1" dirty="0" err="1">
                <a:solidFill>
                  <a:srgbClr val="0033CC"/>
                </a:solidFill>
                <a:latin typeface="Arial" panose="020B0604020202020204" pitchFamily="34" charset="0"/>
                <a:cs typeface="Arial" panose="020B0604020202020204" pitchFamily="34" charset="0"/>
              </a:rPr>
              <a:t>December</a:t>
            </a:r>
            <a:r>
              <a:rPr lang="cs-CZ" sz="2000" i="1" dirty="0">
                <a:solidFill>
                  <a:srgbClr val="0033CC"/>
                </a:solidFill>
                <a:latin typeface="Arial" panose="020B0604020202020204" pitchFamily="34" charset="0"/>
                <a:cs typeface="Arial" panose="020B0604020202020204" pitchFamily="34" charset="0"/>
              </a:rPr>
              <a:t> 14, 1900</a:t>
            </a:r>
            <a:endParaRPr lang="en-GB" sz="2000" i="1" dirty="0">
              <a:solidFill>
                <a:srgbClr val="0033CC"/>
              </a:solidFill>
              <a:latin typeface="Arial" panose="020B0604020202020204" pitchFamily="34" charset="0"/>
              <a:cs typeface="Arial" panose="020B0604020202020204" pitchFamily="34" charset="0"/>
            </a:endParaRPr>
          </a:p>
        </p:txBody>
      </p:sp>
      <p:sp>
        <p:nvSpPr>
          <p:cNvPr id="16" name="TextovéPole 15">
            <a:extLst>
              <a:ext uri="{FF2B5EF4-FFF2-40B4-BE49-F238E27FC236}">
                <a16:creationId xmlns:a16="http://schemas.microsoft.com/office/drawing/2014/main" id="{9267B69D-DCBD-ACE4-3917-5CD62EA31A25}"/>
              </a:ext>
            </a:extLst>
          </p:cNvPr>
          <p:cNvSpPr txBox="1"/>
          <p:nvPr/>
        </p:nvSpPr>
        <p:spPr>
          <a:xfrm>
            <a:off x="392041" y="2182013"/>
            <a:ext cx="2278188"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first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deivation</a:t>
            </a:r>
            <a:r>
              <a:rPr lang="cs-CZ" sz="2000" dirty="0">
                <a:latin typeface="Arial" panose="020B0604020202020204" pitchFamily="34" charset="0"/>
                <a:cs typeface="Arial" panose="020B0604020202020204" pitchFamily="34" charset="0"/>
              </a:rPr>
              <a:t> </a:t>
            </a:r>
            <a:endParaRPr lang="en-GB" sz="2000" dirty="0">
              <a:latin typeface="Arial" panose="020B0604020202020204" pitchFamily="34" charset="0"/>
              <a:cs typeface="Arial" panose="020B0604020202020204" pitchFamily="34" charset="0"/>
            </a:endParaRPr>
          </a:p>
        </p:txBody>
      </p:sp>
      <p:sp>
        <p:nvSpPr>
          <p:cNvPr id="17" name="TextovéPole 16">
            <a:extLst>
              <a:ext uri="{FF2B5EF4-FFF2-40B4-BE49-F238E27FC236}">
                <a16:creationId xmlns:a16="http://schemas.microsoft.com/office/drawing/2014/main" id="{AF5B07FF-6713-1F9A-AF6C-2632A96008B8}"/>
              </a:ext>
            </a:extLst>
          </p:cNvPr>
          <p:cNvSpPr txBox="1"/>
          <p:nvPr/>
        </p:nvSpPr>
        <p:spPr>
          <a:xfrm>
            <a:off x="392041" y="2900435"/>
            <a:ext cx="8667757"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amounted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essentially</a:t>
            </a:r>
            <a:r>
              <a:rPr lang="cs-CZ" sz="2000" dirty="0">
                <a:latin typeface="Arial" panose="020B0604020202020204" pitchFamily="34" charset="0"/>
                <a:cs typeface="Arial" panose="020B0604020202020204" pitchFamily="34" charset="0"/>
              </a:rPr>
              <a:t> just to </a:t>
            </a:r>
            <a:r>
              <a:rPr lang="cs-CZ" sz="2000" b="1" dirty="0" err="1">
                <a:solidFill>
                  <a:srgbClr val="FF0000"/>
                </a:solidFill>
                <a:latin typeface="Arial" panose="020B0604020202020204" pitchFamily="34" charset="0"/>
                <a:cs typeface="Arial" panose="020B0604020202020204" pitchFamily="34" charset="0"/>
              </a:rPr>
              <a:t>fitting</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the</a:t>
            </a:r>
            <a:r>
              <a:rPr lang="cs-CZ" sz="2000" b="1" dirty="0">
                <a:solidFill>
                  <a:srgbClr val="FF0000"/>
                </a:solidFill>
                <a:latin typeface="Arial" panose="020B0604020202020204" pitchFamily="34" charset="0"/>
                <a:cs typeface="Arial" panose="020B0604020202020204" pitchFamily="34" charset="0"/>
              </a:rPr>
              <a:t> data</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wheras</a:t>
            </a:r>
            <a:r>
              <a:rPr lang="cs-CZ" sz="2000" dirty="0">
                <a:latin typeface="Arial" panose="020B0604020202020204" pitchFamily="34" charset="0"/>
                <a:cs typeface="Arial" panose="020B0604020202020204" pitchFamily="34" charset="0"/>
              </a:rPr>
              <a:t> in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second </a:t>
            </a:r>
            <a:r>
              <a:rPr lang="cs-CZ" sz="2000" dirty="0" err="1">
                <a:latin typeface="Arial" panose="020B0604020202020204" pitchFamily="34" charset="0"/>
                <a:cs typeface="Arial" panose="020B0604020202020204" pitchFamily="34" charset="0"/>
              </a:rPr>
              <a:t>attempt</a:t>
            </a:r>
            <a:endParaRPr lang="en-GB" sz="2000" dirty="0">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189FC6EB-D4BF-E301-EFB4-B8FD2A0CC9A3}"/>
              </a:ext>
            </a:extLst>
          </p:cNvPr>
          <p:cNvSpPr txBox="1"/>
          <p:nvPr/>
        </p:nvSpPr>
        <p:spPr>
          <a:xfrm>
            <a:off x="370432" y="4224528"/>
            <a:ext cx="8573181" cy="2677656"/>
          </a:xfrm>
          <a:prstGeom prst="rect">
            <a:avLst/>
          </a:prstGeom>
          <a:solidFill>
            <a:schemeClr val="bg1"/>
          </a:solidFill>
        </p:spPr>
        <p:txBody>
          <a:bodyPr wrap="none" rtlCol="0">
            <a:spAutoFit/>
          </a:bodyPr>
          <a:lstStyle/>
          <a:p>
            <a:r>
              <a:rPr lang="cs-CZ" sz="2400" b="1" u="sng" dirty="0" err="1">
                <a:latin typeface="Arial" panose="020B0604020202020204" pitchFamily="34" charset="0"/>
                <a:cs typeface="Arial" panose="020B0604020202020204" pitchFamily="34" charset="0"/>
              </a:rPr>
              <a:t>Key</a:t>
            </a:r>
            <a:r>
              <a:rPr lang="cs-CZ" sz="2400" b="1" u="sng" dirty="0">
                <a:latin typeface="Arial" panose="020B0604020202020204" pitchFamily="34" charset="0"/>
                <a:cs typeface="Arial" panose="020B0604020202020204" pitchFamily="34" charset="0"/>
              </a:rPr>
              <a:t> point:</a:t>
            </a:r>
            <a:r>
              <a:rPr lang="cs-CZ" sz="2400" dirty="0">
                <a:latin typeface="Arial" panose="020B0604020202020204" pitchFamily="34" charset="0"/>
                <a:cs typeface="Arial" panose="020B0604020202020204" pitchFamily="34" charset="0"/>
              </a:rPr>
              <a:t> </a:t>
            </a:r>
          </a:p>
          <a:p>
            <a:r>
              <a:rPr lang="cs-CZ" sz="2400" b="1" dirty="0">
                <a:solidFill>
                  <a:srgbClr val="FF0000"/>
                </a:solidFill>
                <a:latin typeface="Arial" panose="020B0604020202020204" pitchFamily="34" charset="0"/>
                <a:cs typeface="Arial" panose="020B0604020202020204" pitchFamily="34" charset="0"/>
              </a:rPr>
              <a:t>Planck </a:t>
            </a:r>
            <a:r>
              <a:rPr lang="cs-CZ" sz="2400" b="1" dirty="0" err="1">
                <a:solidFill>
                  <a:srgbClr val="FF0000"/>
                </a:solidFill>
                <a:latin typeface="Arial" panose="020B0604020202020204" pitchFamily="34" charset="0"/>
                <a:cs typeface="Arial" panose="020B0604020202020204" pitchFamily="34" charset="0"/>
              </a:rPr>
              <a:t>did</a:t>
            </a:r>
            <a:r>
              <a:rPr lang="cs-CZ" sz="2400" b="1" dirty="0">
                <a:solidFill>
                  <a:srgbClr val="FF0000"/>
                </a:solidFill>
                <a:latin typeface="Arial" panose="020B0604020202020204" pitchFamily="34" charset="0"/>
                <a:cs typeface="Arial" panose="020B0604020202020204" pitchFamily="34" charset="0"/>
              </a:rPr>
              <a:t> not </a:t>
            </a:r>
            <a:r>
              <a:rPr lang="cs-CZ" sz="2400" b="1" dirty="0" err="1">
                <a:solidFill>
                  <a:srgbClr val="FF0000"/>
                </a:solidFill>
                <a:latin typeface="Arial" panose="020B0604020202020204" pitchFamily="34" charset="0"/>
                <a:cs typeface="Arial" panose="020B0604020202020204" pitchFamily="34" charset="0"/>
              </a:rPr>
              <a:t>quantize</a:t>
            </a:r>
            <a:r>
              <a:rPr lang="cs-CZ" sz="2400" b="1" dirty="0">
                <a:solidFill>
                  <a:srgbClr val="FF0000"/>
                </a:solidFill>
                <a:latin typeface="Arial" panose="020B0604020202020204" pitchFamily="34" charset="0"/>
                <a:cs typeface="Arial" panose="020B0604020202020204" pitchFamily="34" charset="0"/>
              </a:rPr>
              <a:t> </a:t>
            </a:r>
            <a:r>
              <a:rPr lang="cs-CZ" sz="2400" b="1" dirty="0" err="1">
                <a:solidFill>
                  <a:srgbClr val="FF0000"/>
                </a:solidFill>
                <a:latin typeface="Arial" panose="020B0604020202020204" pitchFamily="34" charset="0"/>
                <a:cs typeface="Arial" panose="020B0604020202020204" pitchFamily="34" charset="0"/>
              </a:rPr>
              <a:t>electromagnetic</a:t>
            </a:r>
            <a:r>
              <a:rPr lang="cs-CZ" sz="2400" b="1" dirty="0">
                <a:solidFill>
                  <a:srgbClr val="FF0000"/>
                </a:solidFill>
                <a:latin typeface="Arial" panose="020B0604020202020204" pitchFamily="34" charset="0"/>
                <a:cs typeface="Arial" panose="020B0604020202020204" pitchFamily="34" charset="0"/>
              </a:rPr>
              <a:t> </a:t>
            </a:r>
            <a:r>
              <a:rPr lang="cs-CZ" sz="2400" b="1" dirty="0" err="1">
                <a:solidFill>
                  <a:srgbClr val="FF0000"/>
                </a:solidFill>
                <a:latin typeface="Arial" panose="020B0604020202020204" pitchFamily="34" charset="0"/>
                <a:cs typeface="Arial" panose="020B0604020202020204" pitchFamily="34" charset="0"/>
              </a:rPr>
              <a:t>radiation</a:t>
            </a:r>
            <a:r>
              <a:rPr lang="cs-CZ" sz="2400" b="1" dirty="0">
                <a:solidFill>
                  <a:srgbClr val="FF0000"/>
                </a:solidFill>
                <a:latin typeface="Arial" panose="020B0604020202020204" pitchFamily="34" charset="0"/>
                <a:cs typeface="Arial" panose="020B0604020202020204" pitchFamily="34" charset="0"/>
              </a:rPr>
              <a:t>,  </a:t>
            </a:r>
            <a:r>
              <a:rPr lang="cs-CZ" sz="2400" b="1" dirty="0" err="1">
                <a:solidFill>
                  <a:srgbClr val="FF0000"/>
                </a:solidFill>
                <a:latin typeface="Arial" panose="020B0604020202020204" pitchFamily="34" charset="0"/>
                <a:cs typeface="Arial" panose="020B0604020202020204" pitchFamily="34" charset="0"/>
              </a:rPr>
              <a:t>only</a:t>
            </a:r>
            <a:r>
              <a:rPr lang="cs-CZ" sz="2400" b="1" dirty="0">
                <a:solidFill>
                  <a:srgbClr val="FF0000"/>
                </a:solidFill>
                <a:latin typeface="Arial" panose="020B0604020202020204" pitchFamily="34" charset="0"/>
                <a:cs typeface="Arial" panose="020B0604020202020204" pitchFamily="34" charset="0"/>
              </a:rPr>
              <a:t> </a:t>
            </a:r>
          </a:p>
          <a:p>
            <a:r>
              <a:rPr lang="cs-CZ" sz="2400" b="1" dirty="0" err="1">
                <a:solidFill>
                  <a:srgbClr val="FF0000"/>
                </a:solidFill>
                <a:latin typeface="Arial" panose="020B0604020202020204" pitchFamily="34" charset="0"/>
                <a:cs typeface="Arial" panose="020B0604020202020204" pitchFamily="34" charset="0"/>
              </a:rPr>
              <a:t>the</a:t>
            </a:r>
            <a:r>
              <a:rPr lang="cs-CZ" sz="2400" b="1" dirty="0">
                <a:solidFill>
                  <a:srgbClr val="FF0000"/>
                </a:solidFill>
                <a:latin typeface="Arial" panose="020B0604020202020204" pitchFamily="34" charset="0"/>
                <a:cs typeface="Arial" panose="020B0604020202020204" pitchFamily="34" charset="0"/>
              </a:rPr>
              <a:t> </a:t>
            </a:r>
            <a:r>
              <a:rPr lang="cs-CZ" sz="2400" b="1" dirty="0" err="1">
                <a:solidFill>
                  <a:srgbClr val="FF0000"/>
                </a:solidFill>
                <a:latin typeface="Arial" panose="020B0604020202020204" pitchFamily="34" charset="0"/>
                <a:cs typeface="Arial" panose="020B0604020202020204" pitchFamily="34" charset="0"/>
              </a:rPr>
              <a:t>energy</a:t>
            </a:r>
            <a:r>
              <a:rPr lang="cs-CZ" sz="2400" b="1" dirty="0">
                <a:solidFill>
                  <a:srgbClr val="FF0000"/>
                </a:solidFill>
                <a:latin typeface="Arial" panose="020B0604020202020204" pitchFamily="34" charset="0"/>
                <a:cs typeface="Arial" panose="020B0604020202020204" pitchFamily="34" charset="0"/>
              </a:rPr>
              <a:t> </a:t>
            </a:r>
            <a:r>
              <a:rPr lang="cs-CZ" sz="2400" b="1" dirty="0" err="1">
                <a:solidFill>
                  <a:srgbClr val="FF0000"/>
                </a:solidFill>
                <a:latin typeface="Arial" panose="020B0604020202020204" pitchFamily="34" charset="0"/>
                <a:cs typeface="Arial" panose="020B0604020202020204" pitchFamily="34" charset="0"/>
              </a:rPr>
              <a:t>of</a:t>
            </a:r>
            <a:r>
              <a:rPr lang="cs-CZ" sz="2400" b="1" dirty="0">
                <a:solidFill>
                  <a:srgbClr val="FF0000"/>
                </a:solidFill>
                <a:latin typeface="Arial" panose="020B0604020202020204" pitchFamily="34" charset="0"/>
                <a:cs typeface="Arial" panose="020B0604020202020204" pitchFamily="34" charset="0"/>
              </a:rPr>
              <a:t> his </a:t>
            </a:r>
            <a:r>
              <a:rPr lang="cs-CZ" sz="2400" b="1" dirty="0" err="1">
                <a:solidFill>
                  <a:srgbClr val="FF0000"/>
                </a:solidFill>
                <a:latin typeface="Arial" panose="020B0604020202020204" pitchFamily="34" charset="0"/>
                <a:cs typeface="Arial" panose="020B0604020202020204" pitchFamily="34" charset="0"/>
              </a:rPr>
              <a:t>ocillators</a:t>
            </a:r>
            <a:r>
              <a:rPr lang="cs-CZ" sz="2400" b="1" dirty="0">
                <a:solidFill>
                  <a:srgbClr val="FF0000"/>
                </a:solidFill>
                <a:latin typeface="Arial" panose="020B0604020202020204" pitchFamily="34" charset="0"/>
                <a:cs typeface="Arial" panose="020B0604020202020204" pitchFamily="34" charset="0"/>
              </a:rPr>
              <a:t> and </a:t>
            </a:r>
            <a:r>
              <a:rPr lang="cs-CZ" sz="2400" b="1" dirty="0" err="1">
                <a:solidFill>
                  <a:srgbClr val="FF0000"/>
                </a:solidFill>
                <a:latin typeface="Arial" panose="020B0604020202020204" pitchFamily="34" charset="0"/>
                <a:cs typeface="Arial" panose="020B0604020202020204" pitchFamily="34" charset="0"/>
              </a:rPr>
              <a:t>even</a:t>
            </a:r>
            <a:r>
              <a:rPr lang="cs-CZ" sz="2400" b="1" dirty="0">
                <a:solidFill>
                  <a:srgbClr val="FF0000"/>
                </a:solidFill>
                <a:latin typeface="Arial" panose="020B0604020202020204" pitchFamily="34" charset="0"/>
                <a:cs typeface="Arial" panose="020B0604020202020204" pitchFamily="34" charset="0"/>
              </a:rPr>
              <a:t> </a:t>
            </a:r>
            <a:r>
              <a:rPr lang="cs-CZ" sz="2400" b="1" dirty="0" err="1">
                <a:solidFill>
                  <a:srgbClr val="FF0000"/>
                </a:solidFill>
                <a:latin typeface="Arial" panose="020B0604020202020204" pitchFamily="34" charset="0"/>
                <a:cs typeface="Arial" panose="020B0604020202020204" pitchFamily="34" charset="0"/>
              </a:rPr>
              <a:t>this</a:t>
            </a:r>
            <a:r>
              <a:rPr lang="cs-CZ" sz="2400" b="1" dirty="0">
                <a:solidFill>
                  <a:srgbClr val="FF0000"/>
                </a:solidFill>
                <a:latin typeface="Arial" panose="020B0604020202020204" pitchFamily="34" charset="0"/>
                <a:cs typeface="Arial" panose="020B0604020202020204" pitchFamily="34" charset="0"/>
              </a:rPr>
              <a:t> </a:t>
            </a:r>
            <a:r>
              <a:rPr lang="cs-CZ" sz="2400" b="1" dirty="0" err="1">
                <a:solidFill>
                  <a:srgbClr val="FF0000"/>
                </a:solidFill>
                <a:latin typeface="Arial" panose="020B0604020202020204" pitchFamily="34" charset="0"/>
                <a:cs typeface="Arial" panose="020B0604020202020204" pitchFamily="34" charset="0"/>
              </a:rPr>
              <a:t>assumption</a:t>
            </a:r>
            <a:r>
              <a:rPr lang="cs-CZ" sz="2400" b="1" dirty="0">
                <a:solidFill>
                  <a:srgbClr val="FF0000"/>
                </a:solidFill>
                <a:latin typeface="Arial" panose="020B0604020202020204" pitchFamily="34" charset="0"/>
                <a:cs typeface="Arial" panose="020B0604020202020204" pitchFamily="34" charset="0"/>
              </a:rPr>
              <a:t> he  </a:t>
            </a:r>
          </a:p>
          <a:p>
            <a:r>
              <a:rPr lang="cs-CZ" sz="2400" b="1" dirty="0" err="1">
                <a:solidFill>
                  <a:srgbClr val="FF0000"/>
                </a:solidFill>
                <a:latin typeface="Arial" panose="020B0604020202020204" pitchFamily="34" charset="0"/>
                <a:cs typeface="Arial" panose="020B0604020202020204" pitchFamily="34" charset="0"/>
              </a:rPr>
              <a:t>used</a:t>
            </a:r>
            <a:r>
              <a:rPr lang="cs-CZ" sz="2400" b="1" dirty="0">
                <a:solidFill>
                  <a:srgbClr val="FF0000"/>
                </a:solidFill>
                <a:latin typeface="Arial" panose="020B0604020202020204" pitchFamily="34" charset="0"/>
                <a:cs typeface="Arial" panose="020B0604020202020204" pitchFamily="34" charset="0"/>
              </a:rPr>
              <a:t> in </a:t>
            </a:r>
            <a:r>
              <a:rPr lang="cs-CZ" sz="2400" b="1" dirty="0" err="1">
                <a:solidFill>
                  <a:srgbClr val="FF0000"/>
                </a:solidFill>
                <a:latin typeface="Arial" panose="020B0604020202020204" pitchFamily="34" charset="0"/>
                <a:cs typeface="Arial" panose="020B0604020202020204" pitchFamily="34" charset="0"/>
              </a:rPr>
              <a:t>fact</a:t>
            </a:r>
            <a:r>
              <a:rPr lang="cs-CZ" sz="2400" b="1" dirty="0">
                <a:solidFill>
                  <a:srgbClr val="FF0000"/>
                </a:solidFill>
                <a:latin typeface="Arial" panose="020B0604020202020204" pitchFamily="34" charset="0"/>
                <a:cs typeface="Arial" panose="020B0604020202020204" pitchFamily="34" charset="0"/>
              </a:rPr>
              <a:t> </a:t>
            </a:r>
            <a:r>
              <a:rPr lang="cs-CZ" sz="2400" b="1" dirty="0" err="1">
                <a:solidFill>
                  <a:srgbClr val="FF0000"/>
                </a:solidFill>
                <a:latin typeface="Arial" panose="020B0604020202020204" pitchFamily="34" charset="0"/>
                <a:cs typeface="Arial" panose="020B0604020202020204" pitchFamily="34" charset="0"/>
              </a:rPr>
              <a:t>only</a:t>
            </a:r>
            <a:r>
              <a:rPr lang="cs-CZ" sz="2400" b="1" dirty="0">
                <a:solidFill>
                  <a:srgbClr val="FF0000"/>
                </a:solidFill>
                <a:latin typeface="Arial" panose="020B0604020202020204" pitchFamily="34" charset="0"/>
                <a:cs typeface="Arial" panose="020B0604020202020204" pitchFamily="34" charset="0"/>
              </a:rPr>
              <a:t> to </a:t>
            </a:r>
            <a:r>
              <a:rPr lang="cs-CZ" sz="2400" b="1" dirty="0" err="1">
                <a:solidFill>
                  <a:srgbClr val="FF0000"/>
                </a:solidFill>
                <a:latin typeface="Arial" panose="020B0604020202020204" pitchFamily="34" charset="0"/>
                <a:cs typeface="Arial" panose="020B0604020202020204" pitchFamily="34" charset="0"/>
              </a:rPr>
              <a:t>calculate</a:t>
            </a:r>
            <a:r>
              <a:rPr lang="cs-CZ" sz="2400" b="1" dirty="0">
                <a:solidFill>
                  <a:srgbClr val="FF0000"/>
                </a:solidFill>
                <a:latin typeface="Arial" panose="020B0604020202020204" pitchFamily="34" charset="0"/>
                <a:cs typeface="Arial" panose="020B0604020202020204" pitchFamily="34" charset="0"/>
              </a:rPr>
              <a:t> </a:t>
            </a:r>
            <a:r>
              <a:rPr lang="cs-CZ" sz="2400" b="1" dirty="0" err="1">
                <a:solidFill>
                  <a:srgbClr val="FF0000"/>
                </a:solidFill>
                <a:latin typeface="Arial" panose="020B0604020202020204" pitchFamily="34" charset="0"/>
                <a:cs typeface="Arial" panose="020B0604020202020204" pitchFamily="34" charset="0"/>
              </a:rPr>
              <a:t>their</a:t>
            </a:r>
            <a:r>
              <a:rPr lang="cs-CZ" sz="2400" b="1" dirty="0">
                <a:solidFill>
                  <a:srgbClr val="FF0000"/>
                </a:solidFill>
                <a:latin typeface="Arial" panose="020B0604020202020204" pitchFamily="34" charset="0"/>
                <a:cs typeface="Arial" panose="020B0604020202020204" pitchFamily="34" charset="0"/>
              </a:rPr>
              <a:t> </a:t>
            </a:r>
            <a:r>
              <a:rPr lang="cs-CZ" sz="2400" b="1" dirty="0" err="1">
                <a:solidFill>
                  <a:srgbClr val="FF0000"/>
                </a:solidFill>
                <a:latin typeface="Arial" panose="020B0604020202020204" pitchFamily="34" charset="0"/>
                <a:cs typeface="Arial" panose="020B0604020202020204" pitchFamily="34" charset="0"/>
              </a:rPr>
              <a:t>entropy</a:t>
            </a:r>
            <a:r>
              <a:rPr lang="cs-CZ" sz="2400" b="1" dirty="0">
                <a:solidFill>
                  <a:srgbClr val="FF0000"/>
                </a:solidFill>
                <a:latin typeface="Arial" panose="020B0604020202020204" pitchFamily="34" charset="0"/>
                <a:cs typeface="Arial" panose="020B0604020202020204" pitchFamily="34" charset="0"/>
              </a:rPr>
              <a:t>.</a:t>
            </a:r>
          </a:p>
          <a:p>
            <a:endParaRPr lang="cs-CZ" sz="2400" b="1" dirty="0">
              <a:solidFill>
                <a:srgbClr val="FF0000"/>
              </a:solidFill>
              <a:latin typeface="Arial" panose="020B0604020202020204" pitchFamily="34" charset="0"/>
              <a:cs typeface="Arial" panose="020B0604020202020204" pitchFamily="34" charset="0"/>
            </a:endParaRPr>
          </a:p>
          <a:p>
            <a:endParaRPr lang="cs-CZ" sz="2400" b="1" dirty="0">
              <a:solidFill>
                <a:srgbClr val="FF0000"/>
              </a:solidFill>
              <a:latin typeface="Arial" panose="020B0604020202020204" pitchFamily="34" charset="0"/>
              <a:cs typeface="Arial" panose="020B0604020202020204" pitchFamily="34" charset="0"/>
            </a:endParaRPr>
          </a:p>
          <a:p>
            <a:endParaRPr lang="en-GB" sz="2400" b="1" dirty="0">
              <a:solidFill>
                <a:srgbClr val="FF0000"/>
              </a:solidFill>
              <a:latin typeface="Arial" panose="020B0604020202020204" pitchFamily="34" charset="0"/>
              <a:cs typeface="Arial" panose="020B0604020202020204" pitchFamily="34" charset="0"/>
            </a:endParaRPr>
          </a:p>
        </p:txBody>
      </p:sp>
      <p:sp>
        <p:nvSpPr>
          <p:cNvPr id="7" name="Zástupný symbol pro číslo snímku 6">
            <a:extLst>
              <a:ext uri="{FF2B5EF4-FFF2-40B4-BE49-F238E27FC236}">
                <a16:creationId xmlns:a16="http://schemas.microsoft.com/office/drawing/2014/main" id="{9A65CC6C-BDF5-BA01-FCB6-D57F80AE00CC}"/>
              </a:ext>
            </a:extLst>
          </p:cNvPr>
          <p:cNvSpPr>
            <a:spLocks noGrp="1"/>
          </p:cNvSpPr>
          <p:nvPr>
            <p:ph type="sldNum" sz="quarter" idx="12"/>
          </p:nvPr>
        </p:nvSpPr>
        <p:spPr/>
        <p:txBody>
          <a:bodyPr/>
          <a:lstStyle/>
          <a:p>
            <a:fld id="{E32C4829-0E20-40A4-81C2-06447E714AD2}" type="slidenum">
              <a:rPr lang="cs-CZ" smtClean="0"/>
              <a:t>9</a:t>
            </a:fld>
            <a:endParaRPr lang="cs-CZ"/>
          </a:p>
        </p:txBody>
      </p:sp>
      <p:sp>
        <p:nvSpPr>
          <p:cNvPr id="9" name="Zástupný symbol pro datum 8">
            <a:extLst>
              <a:ext uri="{FF2B5EF4-FFF2-40B4-BE49-F238E27FC236}">
                <a16:creationId xmlns:a16="http://schemas.microsoft.com/office/drawing/2014/main" id="{815715C0-E064-D989-41DB-0930EDD0F954}"/>
              </a:ext>
            </a:extLst>
          </p:cNvPr>
          <p:cNvSpPr>
            <a:spLocks noGrp="1"/>
          </p:cNvSpPr>
          <p:nvPr>
            <p:ph type="dt" sz="half" idx="10"/>
          </p:nvPr>
        </p:nvSpPr>
        <p:spPr/>
        <p:txBody>
          <a:bodyPr/>
          <a:lstStyle/>
          <a:p>
            <a:r>
              <a:rPr lang="cs-CZ"/>
              <a:t>27.11.2024</a:t>
            </a:r>
          </a:p>
        </p:txBody>
      </p:sp>
      <p:sp>
        <p:nvSpPr>
          <p:cNvPr id="10" name="Zástupný symbol pro zápatí 9">
            <a:extLst>
              <a:ext uri="{FF2B5EF4-FFF2-40B4-BE49-F238E27FC236}">
                <a16:creationId xmlns:a16="http://schemas.microsoft.com/office/drawing/2014/main" id="{43E760BA-C0B5-0F07-062B-1082EC9F1729}"/>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400689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10"/>
                                        <p:tgtEl>
                                          <p:spTgt spid="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10"/>
                                        <p:tgtEl>
                                          <p:spTgt spid="8">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11" grpId="0"/>
      <p:bldP spid="15" grpId="0"/>
      <p:bldP spid="16" grpId="0"/>
      <p:bldP spid="17" grpId="0"/>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ovéPole 12">
            <a:extLst>
              <a:ext uri="{FF2B5EF4-FFF2-40B4-BE49-F238E27FC236}">
                <a16:creationId xmlns:a16="http://schemas.microsoft.com/office/drawing/2014/main" id="{A7E07A26-83A9-0035-E447-8C428E0791DE}"/>
              </a:ext>
            </a:extLst>
          </p:cNvPr>
          <p:cNvSpPr txBox="1"/>
          <p:nvPr/>
        </p:nvSpPr>
        <p:spPr>
          <a:xfrm>
            <a:off x="135867" y="106936"/>
            <a:ext cx="8872259" cy="2385268"/>
          </a:xfrm>
          <a:prstGeom prst="rect">
            <a:avLst/>
          </a:prstGeom>
          <a:noFill/>
        </p:spPr>
        <p:txBody>
          <a:bodyPr wrap="square" rtlCol="0">
            <a:spAutoFit/>
          </a:bodyPr>
          <a:lstStyle/>
          <a:p>
            <a:r>
              <a:rPr lang="cs-CZ" sz="2000" dirty="0" err="1">
                <a:latin typeface="Arial" panose="020B0604020202020204" pitchFamily="34" charset="0"/>
                <a:cs typeface="Arial" panose="020B0604020202020204" pitchFamily="34" charset="0"/>
              </a:rPr>
              <a:t>Schrödinger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adopted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basic idea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de </a:t>
            </a:r>
            <a:r>
              <a:rPr lang="cs-CZ" sz="2000" dirty="0" err="1">
                <a:latin typeface="Arial" panose="020B0604020202020204" pitchFamily="34" charset="0"/>
                <a:cs typeface="Arial" panose="020B0604020202020204" pitchFamily="34" charset="0"/>
              </a:rPr>
              <a:t>Broglie</a:t>
            </a:r>
            <a:r>
              <a:rPr lang="cs-CZ" sz="2000" b="1" dirty="0">
                <a:solidFill>
                  <a:srgbClr val="0033CC"/>
                </a:solidFill>
                <a:latin typeface="Arial" panose="020B0604020202020204" pitchFamily="34" charset="0"/>
                <a:cs typeface="Arial" panose="020B0604020202020204" pitchFamily="34" charset="0"/>
              </a:rPr>
              <a:t>, but </a:t>
            </a:r>
            <a:r>
              <a:rPr lang="cs-CZ" sz="2000" b="1" dirty="0" err="1">
                <a:solidFill>
                  <a:srgbClr val="0033CC"/>
                </a:solidFill>
                <a:latin typeface="Arial" panose="020B0604020202020204" pitchFamily="34" charset="0"/>
                <a:cs typeface="Arial" panose="020B0604020202020204" pitchFamily="34" charset="0"/>
              </a:rPr>
              <a:t>none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two</a:t>
            </a:r>
            <a:r>
              <a:rPr lang="cs-CZ" sz="2000" b="1" dirty="0">
                <a:solidFill>
                  <a:srgbClr val="0033CC"/>
                </a:solidFill>
                <a:latin typeface="Arial" panose="020B0604020202020204" pitchFamily="34" charset="0"/>
                <a:cs typeface="Arial" panose="020B0604020202020204" pitchFamily="34" charset="0"/>
              </a:rPr>
              <a:t> basic</a:t>
            </a:r>
          </a:p>
          <a:p>
            <a:r>
              <a:rPr lang="cs-CZ" sz="2000" b="1" dirty="0" err="1">
                <a:solidFill>
                  <a:srgbClr val="0033CC"/>
                </a:solidFill>
                <a:latin typeface="Arial" panose="020B0604020202020204" pitchFamily="34" charset="0"/>
                <a:cs typeface="Arial" panose="020B0604020202020204" pitchFamily="34" charset="0"/>
              </a:rPr>
              <a:t>assumptions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how</a:t>
            </a:r>
            <a:r>
              <a:rPr lang="cs-CZ" sz="2000" b="1" dirty="0">
                <a:solidFill>
                  <a:srgbClr val="0033CC"/>
                </a:solidFill>
                <a:latin typeface="Arial" panose="020B0604020202020204" pitchFamily="34" charset="0"/>
                <a:cs typeface="Arial" panose="020B0604020202020204" pitchFamily="34" charset="0"/>
              </a:rPr>
              <a:t> to </a:t>
            </a:r>
            <a:r>
              <a:rPr lang="cs-CZ" sz="2000" b="1" dirty="0" err="1">
                <a:solidFill>
                  <a:srgbClr val="0033CC"/>
                </a:solidFill>
                <a:latin typeface="Arial" panose="020B0604020202020204" pitchFamily="34" charset="0"/>
                <a:cs typeface="Arial" panose="020B0604020202020204" pitchFamily="34" charset="0"/>
              </a:rPr>
              <a:t>associate</a:t>
            </a:r>
            <a:r>
              <a:rPr lang="cs-CZ" sz="2000" b="1" dirty="0">
                <a:solidFill>
                  <a:srgbClr val="0033CC"/>
                </a:solidFill>
                <a:latin typeface="Arial" panose="020B0604020202020204" pitchFamily="34" charset="0"/>
                <a:cs typeface="Arial" panose="020B0604020202020204" pitchFamily="34" charset="0"/>
              </a:rPr>
              <a:t> materiál </a:t>
            </a:r>
            <a:r>
              <a:rPr lang="cs-CZ" sz="2000" b="1" dirty="0" err="1">
                <a:solidFill>
                  <a:srgbClr val="0033CC"/>
                </a:solidFill>
                <a:latin typeface="Arial" panose="020B0604020202020204" pitchFamily="34" charset="0"/>
                <a:cs typeface="Arial" panose="020B0604020202020204" pitchFamily="34" charset="0"/>
              </a:rPr>
              <a:t>particle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with</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wave</a:t>
            </a:r>
            <a:r>
              <a:rPr lang="cs-CZ" sz="2000" b="1" dirty="0">
                <a:solidFill>
                  <a:srgbClr val="0033CC"/>
                </a:solidFill>
                <a:latin typeface="Arial" panose="020B0604020202020204" pitchFamily="34" charset="0"/>
                <a:cs typeface="Arial" panose="020B0604020202020204" pitchFamily="34" charset="0"/>
              </a:rPr>
              <a:t>. </a:t>
            </a:r>
          </a:p>
          <a:p>
            <a:endParaRPr lang="cs-CZ" sz="900" dirty="0">
              <a:latin typeface="Arial" panose="020B0604020202020204" pitchFamily="34" charset="0"/>
              <a:cs typeface="Arial" panose="020B0604020202020204" pitchFamily="34" charset="0"/>
            </a:endParaRPr>
          </a:p>
          <a:p>
            <a:r>
              <a:rPr lang="cs-CZ" sz="2000" dirty="0" err="1">
                <a:latin typeface="Arial" panose="020B0604020202020204" pitchFamily="34" charset="0"/>
                <a:cs typeface="Arial" panose="020B0604020202020204" pitchFamily="34" charset="0"/>
              </a:rPr>
              <a:t>Schrödinger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started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with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Hamilton</a:t>
            </a:r>
            <a:r>
              <a:rPr lang="cs-CZ" sz="2000" dirty="0">
                <a:latin typeface="Arial" panose="020B0604020202020204" pitchFamily="34" charset="0"/>
                <a:cs typeface="Arial" panose="020B0604020202020204" pitchFamily="34" charset="0"/>
              </a:rPr>
              <a:t>-Jacobi </a:t>
            </a:r>
            <a:r>
              <a:rPr lang="cs-CZ" sz="2000" dirty="0" err="1">
                <a:latin typeface="Arial" panose="020B0604020202020204" pitchFamily="34" charset="0"/>
                <a:cs typeface="Arial" panose="020B0604020202020204" pitchFamily="34" charset="0"/>
              </a:rPr>
              <a:t>formulation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classical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mechanics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which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is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equivalent</a:t>
            </a:r>
            <a:r>
              <a:rPr lang="cs-CZ" sz="2000" dirty="0">
                <a:latin typeface="Arial" panose="020B0604020202020204" pitchFamily="34" charset="0"/>
                <a:cs typeface="Arial" panose="020B0604020202020204" pitchFamily="34" charset="0"/>
              </a:rPr>
              <a:t> to </a:t>
            </a:r>
            <a:r>
              <a:rPr lang="cs-CZ" sz="2000" dirty="0" err="1">
                <a:latin typeface="Arial" panose="020B0604020202020204" pitchFamily="34" charset="0"/>
                <a:cs typeface="Arial" panose="020B0604020202020204" pitchFamily="34" charset="0"/>
              </a:rPr>
              <a:t>Lagangian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Hamiltonian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formulation</a:t>
            </a:r>
            <a:r>
              <a:rPr lang="cs-CZ" sz="2000" dirty="0">
                <a:latin typeface="Arial" panose="020B0604020202020204" pitchFamily="34" charset="0"/>
                <a:cs typeface="Arial" panose="020B0604020202020204" pitchFamily="34" charset="0"/>
              </a:rPr>
              <a:t>, but </a:t>
            </a:r>
            <a:r>
              <a:rPr lang="cs-CZ" sz="2000" b="1" dirty="0">
                <a:solidFill>
                  <a:srgbClr val="0033CC"/>
                </a:solidFill>
                <a:latin typeface="Arial" panose="020B0604020202020204" pitchFamily="34" charset="0"/>
                <a:cs typeface="Arial" panose="020B0604020202020204" pitchFamily="34" charset="0"/>
              </a:rPr>
              <a:t>does not </a:t>
            </a:r>
            <a:r>
              <a:rPr lang="cs-CZ" sz="2000" b="1" dirty="0" err="1">
                <a:solidFill>
                  <a:srgbClr val="0033CC"/>
                </a:solidFill>
                <a:latin typeface="Arial" panose="020B0604020202020204" pitchFamily="34" charset="0"/>
                <a:cs typeface="Arial" panose="020B0604020202020204" pitchFamily="34" charset="0"/>
              </a:rPr>
              <a:t>describe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motion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individual</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particles</a:t>
            </a:r>
            <a:r>
              <a:rPr lang="cs-CZ" sz="2000" dirty="0">
                <a:latin typeface="Arial" panose="020B0604020202020204" pitchFamily="34" charset="0"/>
                <a:cs typeface="Arial" panose="020B0604020202020204" pitchFamily="34" charset="0"/>
              </a:rPr>
              <a:t>, </a:t>
            </a:r>
            <a:r>
              <a:rPr lang="cs-CZ" sz="2000" b="1" dirty="0">
                <a:solidFill>
                  <a:srgbClr val="0033CC"/>
                </a:solidFill>
                <a:latin typeface="Arial" panose="020B0604020202020204" pitchFamily="34" charset="0"/>
                <a:cs typeface="Arial" panose="020B0604020202020204" pitchFamily="34" charset="0"/>
              </a:rPr>
              <a:t>but </a:t>
            </a:r>
            <a:r>
              <a:rPr lang="cs-CZ" sz="2000" b="1" dirty="0" err="1">
                <a:solidFill>
                  <a:srgbClr val="0033CC"/>
                </a:solidFill>
                <a:latin typeface="Arial" panose="020B0604020202020204" pitchFamily="34" charset="0"/>
                <a:cs typeface="Arial" panose="020B0604020202020204" pitchFamily="34" charset="0"/>
              </a:rPr>
              <a:t>is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based</a:t>
            </a:r>
            <a:r>
              <a:rPr lang="cs-CZ" sz="2000" b="1" dirty="0">
                <a:solidFill>
                  <a:srgbClr val="0033CC"/>
                </a:solidFill>
                <a:latin typeface="Arial" panose="020B0604020202020204" pitchFamily="34" charset="0"/>
                <a:cs typeface="Arial" panose="020B0604020202020204" pitchFamily="34" charset="0"/>
              </a:rPr>
              <a:t> on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concept</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Action</a:t>
            </a:r>
            <a:r>
              <a:rPr lang="cs-CZ" sz="2000" b="1" dirty="0">
                <a:solidFill>
                  <a:srgbClr val="0033CC"/>
                </a:solidFill>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given</a:t>
            </a:r>
            <a:r>
              <a:rPr lang="cs-CZ" sz="2000" dirty="0">
                <a:latin typeface="Arial" panose="020B0604020202020204" pitchFamily="34" charset="0"/>
                <a:cs typeface="Arial" panose="020B0604020202020204" pitchFamily="34" charset="0"/>
              </a:rPr>
              <a:t> as </a:t>
            </a:r>
            <a:r>
              <a:rPr lang="cs-CZ" sz="2000" dirty="0" err="1">
                <a:latin typeface="Arial" panose="020B0604020202020204" pitchFamily="34" charset="0"/>
                <a:cs typeface="Arial" panose="020B0604020202020204" pitchFamily="34" charset="0"/>
              </a:rPr>
              <a:t>integral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over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classical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trajectories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that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can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be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understood</a:t>
            </a:r>
            <a:r>
              <a:rPr lang="cs-CZ" sz="2000" dirty="0">
                <a:latin typeface="Arial" panose="020B0604020202020204" pitchFamily="34" charset="0"/>
                <a:cs typeface="Arial" panose="020B0604020202020204" pitchFamily="34" charset="0"/>
              </a:rPr>
              <a:t> as </a:t>
            </a:r>
            <a:r>
              <a:rPr lang="cs-CZ" sz="2000" dirty="0" err="1">
                <a:latin typeface="Arial" panose="020B0604020202020204" pitchFamily="34" charset="0"/>
                <a:cs typeface="Arial" panose="020B0604020202020204" pitchFamily="34" charset="0"/>
              </a:rPr>
              <a:t>waveform</a:t>
            </a:r>
            <a:r>
              <a:rPr lang="cs-CZ" sz="2000" dirty="0">
                <a:latin typeface="Arial" panose="020B0604020202020204" pitchFamily="34" charset="0"/>
                <a:cs typeface="Arial" panose="020B0604020202020204" pitchFamily="34" charset="0"/>
              </a:rPr>
              <a:t> and </a:t>
            </a:r>
            <a:r>
              <a:rPr lang="cs-CZ" sz="2000" b="1" dirty="0" err="1">
                <a:solidFill>
                  <a:srgbClr val="FF0000"/>
                </a:solidFill>
                <a:latin typeface="Arial" panose="020B0604020202020204" pitchFamily="34" charset="0"/>
                <a:cs typeface="Arial" panose="020B0604020202020204" pitchFamily="34" charset="0"/>
              </a:rPr>
              <a:t>is</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conceptually</a:t>
            </a:r>
            <a:r>
              <a:rPr lang="cs-CZ" sz="2000" b="1" dirty="0">
                <a:solidFill>
                  <a:srgbClr val="FF0000"/>
                </a:solidFill>
                <a:latin typeface="Arial" panose="020B0604020202020204" pitchFamily="34" charset="0"/>
                <a:cs typeface="Arial" panose="020B0604020202020204" pitchFamily="34" charset="0"/>
              </a:rPr>
              <a:t> very </a:t>
            </a:r>
            <a:r>
              <a:rPr lang="cs-CZ" sz="2000" b="1" dirty="0" err="1">
                <a:solidFill>
                  <a:srgbClr val="FF0000"/>
                </a:solidFill>
                <a:latin typeface="Arial" panose="020B0604020202020204" pitchFamily="34" charset="0"/>
                <a:cs typeface="Arial" panose="020B0604020202020204" pitchFamily="34" charset="0"/>
              </a:rPr>
              <a:t>close</a:t>
            </a:r>
            <a:r>
              <a:rPr lang="cs-CZ" sz="2000" b="1" dirty="0">
                <a:solidFill>
                  <a:srgbClr val="FF0000"/>
                </a:solidFill>
                <a:latin typeface="Arial" panose="020B0604020202020204" pitchFamily="34" charset="0"/>
                <a:cs typeface="Arial" panose="020B0604020202020204" pitchFamily="34" charset="0"/>
              </a:rPr>
              <a:t> to </a:t>
            </a:r>
            <a:r>
              <a:rPr lang="cs-CZ" sz="2000" b="1" dirty="0" err="1">
                <a:solidFill>
                  <a:srgbClr val="FF0000"/>
                </a:solidFill>
                <a:latin typeface="Arial" panose="020B0604020202020204" pitchFamily="34" charset="0"/>
                <a:cs typeface="Arial" panose="020B0604020202020204" pitchFamily="34" charset="0"/>
              </a:rPr>
              <a:t>Quantum</a:t>
            </a:r>
            <a:r>
              <a:rPr lang="cs-CZ" sz="2000" b="1" dirty="0">
                <a:solidFill>
                  <a:srgbClr val="FF0000"/>
                </a:solidFill>
                <a:latin typeface="Arial" panose="020B0604020202020204" pitchFamily="34" charset="0"/>
                <a:cs typeface="Arial" panose="020B0604020202020204" pitchFamily="34" charset="0"/>
              </a:rPr>
              <a:t> </a:t>
            </a:r>
            <a:r>
              <a:rPr lang="cs-CZ" sz="2000" b="1" dirty="0" err="1">
                <a:solidFill>
                  <a:srgbClr val="FF0000"/>
                </a:solidFill>
                <a:latin typeface="Arial" panose="020B0604020202020204" pitchFamily="34" charset="0"/>
                <a:cs typeface="Arial" panose="020B0604020202020204" pitchFamily="34" charset="0"/>
              </a:rPr>
              <a:t>Mechanics</a:t>
            </a:r>
            <a:r>
              <a:rPr lang="cs-CZ" sz="2000" b="1" dirty="0">
                <a:solidFill>
                  <a:srgbClr val="FF0000"/>
                </a:solidFill>
                <a:latin typeface="Arial" panose="020B0604020202020204" pitchFamily="34" charset="0"/>
                <a:cs typeface="Arial" panose="020B0604020202020204" pitchFamily="34" charset="0"/>
              </a:rPr>
              <a:t>..</a:t>
            </a:r>
            <a:endParaRPr lang="en-GB" sz="2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ovéPole 13">
                <a:extLst>
                  <a:ext uri="{FF2B5EF4-FFF2-40B4-BE49-F238E27FC236}">
                    <a16:creationId xmlns:a16="http://schemas.microsoft.com/office/drawing/2014/main" id="{6264B590-2815-731F-17C4-C822948B9BD1}"/>
                  </a:ext>
                </a:extLst>
              </p:cNvPr>
              <p:cNvSpPr txBox="1"/>
              <p:nvPr/>
            </p:nvSpPr>
            <p:spPr>
              <a:xfrm>
                <a:off x="429623" y="2439437"/>
                <a:ext cx="8218449" cy="8915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cs-CZ" sz="2200" b="0" i="1" smtClean="0">
                          <a:latin typeface="Cambria Math" panose="02040503050406030204" pitchFamily="18" charset="0"/>
                        </a:rPr>
                        <m:t>𝑊</m:t>
                      </m:r>
                      <m:d>
                        <m:dPr>
                          <m:ctrlPr>
                            <a:rPr lang="cs-CZ" sz="2200" b="0" i="1" smtClean="0">
                              <a:latin typeface="Cambria Math" panose="02040503050406030204" pitchFamily="18" charset="0"/>
                            </a:rPr>
                          </m:ctrlPr>
                        </m:dPr>
                        <m:e>
                          <m:r>
                            <a:rPr lang="cs-CZ" sz="2200" b="0" i="1" smtClean="0">
                              <a:latin typeface="Cambria Math" panose="02040503050406030204" pitchFamily="18" charset="0"/>
                            </a:rPr>
                            <m:t>𝑥</m:t>
                          </m:r>
                          <m:r>
                            <a:rPr lang="cs-CZ" sz="2200" b="0" i="1" smtClean="0">
                              <a:latin typeface="Cambria Math" panose="02040503050406030204" pitchFamily="18" charset="0"/>
                            </a:rPr>
                            <m:t>,</m:t>
                          </m:r>
                          <m:r>
                            <a:rPr lang="cs-CZ" sz="2200" b="0" i="1" smtClean="0">
                              <a:latin typeface="Cambria Math" panose="02040503050406030204" pitchFamily="18" charset="0"/>
                            </a:rPr>
                            <m:t>𝑡</m:t>
                          </m:r>
                          <m:r>
                            <a:rPr lang="cs-CZ" sz="2200" b="0" i="1" smtClean="0">
                              <a:latin typeface="Cambria Math" panose="02040503050406030204" pitchFamily="18" charset="0"/>
                            </a:rPr>
                            <m:t>,</m:t>
                          </m:r>
                          <m:sSub>
                            <m:sSubPr>
                              <m:ctrlPr>
                                <a:rPr lang="cs-CZ" sz="2200" b="0" i="1" smtClean="0">
                                  <a:latin typeface="Cambria Math" panose="02040503050406030204" pitchFamily="18" charset="0"/>
                                </a:rPr>
                              </m:ctrlPr>
                            </m:sSubPr>
                            <m:e>
                              <m:r>
                                <a:rPr lang="cs-CZ" sz="2200" b="0" i="1" smtClean="0">
                                  <a:latin typeface="Cambria Math" panose="02040503050406030204" pitchFamily="18" charset="0"/>
                                </a:rPr>
                                <m:t>𝑥</m:t>
                              </m:r>
                            </m:e>
                            <m:sub>
                              <m:r>
                                <a:rPr lang="cs-CZ" sz="2200" b="0" i="1" smtClean="0">
                                  <a:latin typeface="Cambria Math" panose="02040503050406030204" pitchFamily="18" charset="0"/>
                                </a:rPr>
                                <m:t>0</m:t>
                              </m:r>
                            </m:sub>
                          </m:sSub>
                          <m:r>
                            <a:rPr lang="cs-CZ" sz="2200" b="0" i="1" smtClean="0">
                              <a:latin typeface="Cambria Math" panose="02040503050406030204" pitchFamily="18" charset="0"/>
                            </a:rPr>
                            <m:t>,</m:t>
                          </m:r>
                          <m:sSub>
                            <m:sSubPr>
                              <m:ctrlPr>
                                <a:rPr lang="cs-CZ" sz="2200" b="0" i="1" smtClean="0">
                                  <a:latin typeface="Cambria Math" panose="02040503050406030204" pitchFamily="18" charset="0"/>
                                </a:rPr>
                              </m:ctrlPr>
                            </m:sSubPr>
                            <m:e>
                              <m:r>
                                <a:rPr lang="cs-CZ" sz="2200" b="0" i="1" smtClean="0">
                                  <a:latin typeface="Cambria Math" panose="02040503050406030204" pitchFamily="18" charset="0"/>
                                </a:rPr>
                                <m:t>𝑡</m:t>
                              </m:r>
                            </m:e>
                            <m:sub>
                              <m:r>
                                <a:rPr lang="cs-CZ" sz="2200" b="0" i="1" smtClean="0">
                                  <a:latin typeface="Cambria Math" panose="02040503050406030204" pitchFamily="18" charset="0"/>
                                </a:rPr>
                                <m:t>0</m:t>
                              </m:r>
                            </m:sub>
                          </m:sSub>
                        </m:e>
                      </m:d>
                      <m:r>
                        <a:rPr lang="cs-CZ" sz="2200" b="0" i="1" smtClean="0">
                          <a:latin typeface="Cambria Math" panose="02040503050406030204" pitchFamily="18" charset="0"/>
                        </a:rPr>
                        <m:t>=</m:t>
                      </m:r>
                      <m:nary>
                        <m:naryPr>
                          <m:ctrlPr>
                            <a:rPr lang="cs-CZ" sz="2200" i="1" smtClean="0">
                              <a:latin typeface="Cambria Math" panose="02040503050406030204" pitchFamily="18" charset="0"/>
                            </a:rPr>
                          </m:ctrlPr>
                        </m:naryPr>
                        <m:sub>
                          <m:sSub>
                            <m:sSubPr>
                              <m:ctrlPr>
                                <a:rPr lang="cs-CZ" sz="2200" i="1">
                                  <a:latin typeface="Cambria Math" panose="02040503050406030204" pitchFamily="18" charset="0"/>
                                </a:rPr>
                              </m:ctrlPr>
                            </m:sSubPr>
                            <m:e>
                              <m:r>
                                <a:rPr lang="cs-CZ" sz="2200" i="1">
                                  <a:latin typeface="Cambria Math" panose="02040503050406030204" pitchFamily="18" charset="0"/>
                                </a:rPr>
                                <m:t>𝑥</m:t>
                              </m:r>
                            </m:e>
                            <m:sub>
                              <m:r>
                                <a:rPr lang="cs-CZ" sz="2200" i="1">
                                  <a:latin typeface="Cambria Math" panose="02040503050406030204" pitchFamily="18" charset="0"/>
                                </a:rPr>
                                <m:t>𝑂</m:t>
                              </m:r>
                            </m:sub>
                          </m:sSub>
                          <m:r>
                            <m:rPr>
                              <m:brk m:alnAt="23"/>
                            </m:rPr>
                            <a:rPr lang="cs-CZ" sz="2200" i="1">
                              <a:latin typeface="Cambria Math" panose="02040503050406030204" pitchFamily="18" charset="0"/>
                            </a:rPr>
                            <m:t>,</m:t>
                          </m:r>
                          <m:sSub>
                            <m:sSubPr>
                              <m:ctrlPr>
                                <a:rPr lang="cs-CZ" sz="2200" i="1">
                                  <a:latin typeface="Cambria Math" panose="02040503050406030204" pitchFamily="18" charset="0"/>
                                </a:rPr>
                              </m:ctrlPr>
                            </m:sSubPr>
                            <m:e>
                              <m:r>
                                <a:rPr lang="cs-CZ" sz="2200" i="1">
                                  <a:latin typeface="Cambria Math" panose="02040503050406030204" pitchFamily="18" charset="0"/>
                                </a:rPr>
                                <m:t>𝑡</m:t>
                              </m:r>
                            </m:e>
                            <m:sub>
                              <m:r>
                                <a:rPr lang="cs-CZ" sz="2200" i="1">
                                  <a:latin typeface="Cambria Math" panose="02040503050406030204" pitchFamily="18" charset="0"/>
                                </a:rPr>
                                <m:t>0</m:t>
                              </m:r>
                            </m:sub>
                          </m:sSub>
                        </m:sub>
                        <m:sup>
                          <m:r>
                            <a:rPr lang="cs-CZ" sz="2200" i="1">
                              <a:latin typeface="Cambria Math" panose="02040503050406030204" pitchFamily="18" charset="0"/>
                            </a:rPr>
                            <m:t>𝑥</m:t>
                          </m:r>
                          <m:r>
                            <a:rPr lang="cs-CZ" sz="2200" i="1">
                              <a:latin typeface="Cambria Math" panose="02040503050406030204" pitchFamily="18" charset="0"/>
                            </a:rPr>
                            <m:t>,</m:t>
                          </m:r>
                          <m:r>
                            <a:rPr lang="cs-CZ" sz="2200" i="1">
                              <a:latin typeface="Cambria Math" panose="02040503050406030204" pitchFamily="18" charset="0"/>
                            </a:rPr>
                            <m:t>𝑡</m:t>
                          </m:r>
                        </m:sup>
                        <m:e>
                          <m:r>
                            <a:rPr lang="cs-CZ" sz="2200" i="1" smtClean="0">
                              <a:latin typeface="Cambria Math" panose="02040503050406030204" pitchFamily="18" charset="0"/>
                              <a:ea typeface="Cambria Math" panose="02040503050406030204" pitchFamily="18" charset="0"/>
                            </a:rPr>
                            <m:t>ℒ</m:t>
                          </m:r>
                          <m:r>
                            <a:rPr lang="cs-CZ" sz="2200" b="0" i="1" smtClean="0">
                              <a:latin typeface="Cambria Math" panose="02040503050406030204" pitchFamily="18" charset="0"/>
                              <a:ea typeface="Cambria Math" panose="02040503050406030204" pitchFamily="18" charset="0"/>
                            </a:rPr>
                            <m:t>(</m:t>
                          </m:r>
                          <m:r>
                            <a:rPr lang="cs-CZ" sz="2200" b="0" i="1" smtClean="0">
                              <a:latin typeface="Cambria Math" panose="02040503050406030204" pitchFamily="18" charset="0"/>
                              <a:ea typeface="Cambria Math" panose="02040503050406030204" pitchFamily="18" charset="0"/>
                            </a:rPr>
                            <m:t>𝑥</m:t>
                          </m:r>
                          <m:r>
                            <a:rPr lang="cs-CZ" sz="2200" b="0" i="1" smtClean="0">
                              <a:latin typeface="Cambria Math" panose="02040503050406030204" pitchFamily="18" charset="0"/>
                              <a:ea typeface="Cambria Math" panose="02040503050406030204" pitchFamily="18" charset="0"/>
                            </a:rPr>
                            <m:t>,</m:t>
                          </m:r>
                          <m:acc>
                            <m:accPr>
                              <m:chr m:val="̇"/>
                              <m:ctrlPr>
                                <a:rPr lang="cs-CZ" sz="2200" b="0" i="1" smtClean="0">
                                  <a:latin typeface="Cambria Math" panose="02040503050406030204" pitchFamily="18" charset="0"/>
                                  <a:ea typeface="Cambria Math" panose="02040503050406030204" pitchFamily="18" charset="0"/>
                                </a:rPr>
                              </m:ctrlPr>
                            </m:accPr>
                            <m:e>
                              <m:r>
                                <a:rPr lang="cs-CZ" sz="2200" b="0" i="1" smtClean="0">
                                  <a:latin typeface="Cambria Math" panose="02040503050406030204" pitchFamily="18" charset="0"/>
                                  <a:ea typeface="Cambria Math" panose="02040503050406030204" pitchFamily="18" charset="0"/>
                                </a:rPr>
                                <m:t>𝑥</m:t>
                              </m:r>
                            </m:e>
                          </m:acc>
                          <m:r>
                            <a:rPr lang="cs-CZ" sz="2200" b="0" i="1" smtClean="0">
                              <a:latin typeface="Cambria Math" panose="02040503050406030204" pitchFamily="18" charset="0"/>
                            </a:rPr>
                            <m:t>,</m:t>
                          </m:r>
                          <m:r>
                            <a:rPr lang="cs-CZ" sz="2200" b="0" i="1" smtClean="0">
                              <a:latin typeface="Cambria Math" panose="02040503050406030204" pitchFamily="18" charset="0"/>
                            </a:rPr>
                            <m:t>𝑡</m:t>
                          </m:r>
                          <m:r>
                            <a:rPr lang="cs-CZ" sz="2200" b="0" i="1" smtClean="0">
                              <a:latin typeface="Cambria Math" panose="02040503050406030204" pitchFamily="18" charset="0"/>
                            </a:rPr>
                            <m:t>)=</m:t>
                          </m:r>
                        </m:e>
                      </m:nary>
                      <m:nary>
                        <m:naryPr>
                          <m:ctrlPr>
                            <a:rPr lang="cs-CZ" sz="2200" b="0" i="1" smtClean="0">
                              <a:latin typeface="Cambria Math" panose="02040503050406030204" pitchFamily="18" charset="0"/>
                            </a:rPr>
                          </m:ctrlPr>
                        </m:naryPr>
                        <m:sub>
                          <m:sSub>
                            <m:sSubPr>
                              <m:ctrlPr>
                                <a:rPr lang="cs-CZ" sz="2200" b="0" i="1" smtClean="0">
                                  <a:latin typeface="Cambria Math" panose="02040503050406030204" pitchFamily="18" charset="0"/>
                                </a:rPr>
                              </m:ctrlPr>
                            </m:sSubPr>
                            <m:e>
                              <m:r>
                                <a:rPr lang="cs-CZ" sz="2200" b="0" i="1" smtClean="0">
                                  <a:latin typeface="Cambria Math" panose="02040503050406030204" pitchFamily="18" charset="0"/>
                                </a:rPr>
                                <m:t>𝑥</m:t>
                              </m:r>
                            </m:e>
                            <m:sub>
                              <m:r>
                                <a:rPr lang="cs-CZ" sz="2200" b="0" i="1" smtClean="0">
                                  <a:latin typeface="Cambria Math" panose="02040503050406030204" pitchFamily="18" charset="0"/>
                                </a:rPr>
                                <m:t>𝑂</m:t>
                              </m:r>
                            </m:sub>
                          </m:sSub>
                          <m:r>
                            <m:rPr>
                              <m:brk m:alnAt="23"/>
                            </m:rPr>
                            <a:rPr lang="cs-CZ" sz="2200" b="0" i="1" smtClean="0">
                              <a:latin typeface="Cambria Math" panose="02040503050406030204" pitchFamily="18" charset="0"/>
                            </a:rPr>
                            <m:t>,</m:t>
                          </m:r>
                          <m:sSub>
                            <m:sSubPr>
                              <m:ctrlPr>
                                <a:rPr lang="cs-CZ" sz="2200" b="0" i="1" smtClean="0">
                                  <a:latin typeface="Cambria Math" panose="02040503050406030204" pitchFamily="18" charset="0"/>
                                </a:rPr>
                              </m:ctrlPr>
                            </m:sSubPr>
                            <m:e>
                              <m:r>
                                <a:rPr lang="cs-CZ" sz="2200" b="0" i="1" smtClean="0">
                                  <a:latin typeface="Cambria Math" panose="02040503050406030204" pitchFamily="18" charset="0"/>
                                </a:rPr>
                                <m:t>𝑡</m:t>
                              </m:r>
                            </m:e>
                            <m:sub>
                              <m:r>
                                <a:rPr lang="cs-CZ" sz="2200" b="0" i="1" smtClean="0">
                                  <a:latin typeface="Cambria Math" panose="02040503050406030204" pitchFamily="18" charset="0"/>
                                </a:rPr>
                                <m:t>0</m:t>
                              </m:r>
                            </m:sub>
                          </m:sSub>
                        </m:sub>
                        <m:sup>
                          <m:r>
                            <a:rPr lang="cs-CZ" sz="2200" b="0" i="1" smtClean="0">
                              <a:latin typeface="Cambria Math" panose="02040503050406030204" pitchFamily="18" charset="0"/>
                            </a:rPr>
                            <m:t>𝑥</m:t>
                          </m:r>
                          <m:r>
                            <a:rPr lang="cs-CZ" sz="2200" b="0" i="1" smtClean="0">
                              <a:latin typeface="Cambria Math" panose="02040503050406030204" pitchFamily="18" charset="0"/>
                            </a:rPr>
                            <m:t>,</m:t>
                          </m:r>
                          <m:r>
                            <a:rPr lang="cs-CZ" sz="2200" b="0" i="1" smtClean="0">
                              <a:latin typeface="Cambria Math" panose="02040503050406030204" pitchFamily="18" charset="0"/>
                            </a:rPr>
                            <m:t>𝑡</m:t>
                          </m:r>
                        </m:sup>
                        <m:e>
                          <m:d>
                            <m:dPr>
                              <m:ctrlPr>
                                <a:rPr lang="cs-CZ" sz="2200" b="0" i="1" smtClean="0">
                                  <a:latin typeface="Cambria Math" panose="02040503050406030204" pitchFamily="18" charset="0"/>
                                </a:rPr>
                              </m:ctrlPr>
                            </m:dPr>
                            <m:e>
                              <m:r>
                                <a:rPr lang="cs-CZ" sz="2200" b="0" i="1" smtClean="0">
                                  <a:latin typeface="Cambria Math" panose="02040503050406030204" pitchFamily="18" charset="0"/>
                                </a:rPr>
                                <m:t>𝑇</m:t>
                              </m:r>
                              <m:r>
                                <a:rPr lang="cs-CZ" sz="2200" b="0" i="1" smtClean="0">
                                  <a:latin typeface="Cambria Math" panose="02040503050406030204" pitchFamily="18" charset="0"/>
                                </a:rPr>
                                <m:t>(</m:t>
                              </m:r>
                              <m:r>
                                <a:rPr lang="cs-CZ" sz="2200" b="0" i="1" smtClean="0">
                                  <a:latin typeface="Cambria Math" panose="02040503050406030204" pitchFamily="18" charset="0"/>
                                </a:rPr>
                                <m:t>𝑥</m:t>
                              </m:r>
                              <m:d>
                                <m:dPr>
                                  <m:ctrlPr>
                                    <a:rPr lang="cs-CZ" sz="2200" b="0" i="1" smtClean="0">
                                      <a:latin typeface="Cambria Math" panose="02040503050406030204" pitchFamily="18" charset="0"/>
                                    </a:rPr>
                                  </m:ctrlPr>
                                </m:dPr>
                                <m:e>
                                  <m:r>
                                    <a:rPr lang="cs-CZ" sz="2200" b="0" i="1" smtClean="0">
                                      <a:latin typeface="Cambria Math" panose="02040503050406030204" pitchFamily="18" charset="0"/>
                                      <a:ea typeface="Cambria Math" panose="02040503050406030204" pitchFamily="18" charset="0"/>
                                    </a:rPr>
                                    <m:t>𝜏</m:t>
                                  </m:r>
                                </m:e>
                              </m:d>
                              <m:r>
                                <a:rPr lang="cs-CZ" sz="2200" b="0" i="1" smtClean="0">
                                  <a:latin typeface="Cambria Math" panose="02040503050406030204" pitchFamily="18" charset="0"/>
                                  <a:ea typeface="Cambria Math" panose="02040503050406030204" pitchFamily="18" charset="0"/>
                                </a:rPr>
                                <m:t>, </m:t>
                              </m:r>
                              <m:acc>
                                <m:accPr>
                                  <m:chr m:val="̇"/>
                                  <m:ctrlPr>
                                    <a:rPr lang="cs-CZ" sz="2200" b="0" i="1" smtClean="0">
                                      <a:latin typeface="Cambria Math" panose="02040503050406030204" pitchFamily="18" charset="0"/>
                                      <a:ea typeface="Cambria Math" panose="02040503050406030204" pitchFamily="18" charset="0"/>
                                    </a:rPr>
                                  </m:ctrlPr>
                                </m:accPr>
                                <m:e>
                                  <m:r>
                                    <a:rPr lang="cs-CZ" sz="2200" b="0" i="1" smtClean="0">
                                      <a:latin typeface="Cambria Math" panose="02040503050406030204" pitchFamily="18" charset="0"/>
                                      <a:ea typeface="Cambria Math" panose="02040503050406030204" pitchFamily="18" charset="0"/>
                                    </a:rPr>
                                    <m:t>𝑥</m:t>
                                  </m:r>
                                </m:e>
                              </m:acc>
                              <m:d>
                                <m:dPr>
                                  <m:ctrlPr>
                                    <a:rPr lang="cs-CZ" sz="2200" b="0" i="1" smtClean="0">
                                      <a:latin typeface="Cambria Math" panose="02040503050406030204" pitchFamily="18" charset="0"/>
                                      <a:ea typeface="Cambria Math" panose="02040503050406030204" pitchFamily="18" charset="0"/>
                                    </a:rPr>
                                  </m:ctrlPr>
                                </m:dPr>
                                <m:e>
                                  <m:r>
                                    <a:rPr lang="cs-CZ" sz="2200" b="0" i="1" smtClean="0">
                                      <a:latin typeface="Cambria Math" panose="02040503050406030204" pitchFamily="18" charset="0"/>
                                      <a:ea typeface="Cambria Math" panose="02040503050406030204" pitchFamily="18" charset="0"/>
                                    </a:rPr>
                                    <m:t>𝜏</m:t>
                                  </m:r>
                                </m:e>
                              </m:d>
                              <m:r>
                                <a:rPr lang="cs-CZ" sz="2200" b="0" i="1" smtClean="0">
                                  <a:latin typeface="Cambria Math" panose="02040503050406030204" pitchFamily="18" charset="0"/>
                                  <a:ea typeface="Cambria Math" panose="02040503050406030204" pitchFamily="18" charset="0"/>
                                </a:rPr>
                                <m:t>)</m:t>
                              </m:r>
                              <m:r>
                                <a:rPr lang="cs-CZ" sz="2200" b="0" i="1" smtClean="0">
                                  <a:latin typeface="Cambria Math" panose="02040503050406030204" pitchFamily="18" charset="0"/>
                                </a:rPr>
                                <m:t>−</m:t>
                              </m:r>
                              <m:r>
                                <a:rPr lang="cs-CZ" sz="2200" b="0" i="1" smtClean="0">
                                  <a:latin typeface="Cambria Math" panose="02040503050406030204" pitchFamily="18" charset="0"/>
                                </a:rPr>
                                <m:t>𝑉</m:t>
                              </m:r>
                              <m:r>
                                <a:rPr lang="cs-CZ" sz="2200" b="0" i="1" smtClean="0">
                                  <a:latin typeface="Cambria Math" panose="02040503050406030204" pitchFamily="18" charset="0"/>
                                </a:rPr>
                                <m:t>(</m:t>
                              </m:r>
                              <m:r>
                                <a:rPr lang="cs-CZ" sz="2200" b="0" i="1" smtClean="0">
                                  <a:latin typeface="Cambria Math" panose="02040503050406030204" pitchFamily="18" charset="0"/>
                                </a:rPr>
                                <m:t>𝑥</m:t>
                              </m:r>
                              <m:r>
                                <a:rPr lang="cs-CZ" sz="2200" b="0" i="1" smtClean="0">
                                  <a:latin typeface="Cambria Math" panose="02040503050406030204" pitchFamily="18" charset="0"/>
                                </a:rPr>
                                <m:t>(</m:t>
                              </m:r>
                              <m:r>
                                <a:rPr lang="cs-CZ" sz="2200" b="0" i="1" smtClean="0">
                                  <a:latin typeface="Cambria Math" panose="02040503050406030204" pitchFamily="18" charset="0"/>
                                  <a:ea typeface="Cambria Math" panose="02040503050406030204" pitchFamily="18" charset="0"/>
                                </a:rPr>
                                <m:t>𝜏</m:t>
                              </m:r>
                            </m:e>
                          </m:d>
                          <m:r>
                            <a:rPr lang="cs-CZ" sz="2200" b="0" i="1" smtClean="0">
                              <a:latin typeface="Cambria Math" panose="02040503050406030204" pitchFamily="18" charset="0"/>
                              <a:ea typeface="Cambria Math" panose="02040503050406030204" pitchFamily="18" charset="0"/>
                            </a:rPr>
                            <m:t>)</m:t>
                          </m:r>
                        </m:e>
                      </m:nary>
                      <m:r>
                        <a:rPr lang="cs-CZ" sz="2200" b="0" i="1" smtClean="0">
                          <a:latin typeface="Cambria Math" panose="02040503050406030204" pitchFamily="18" charset="0"/>
                        </a:rPr>
                        <m:t>𝑑</m:t>
                      </m:r>
                      <m:r>
                        <a:rPr lang="cs-CZ" sz="2200" b="0" i="1" smtClean="0">
                          <a:latin typeface="Cambria Math" panose="02040503050406030204" pitchFamily="18" charset="0"/>
                          <a:ea typeface="Cambria Math" panose="02040503050406030204" pitchFamily="18" charset="0"/>
                        </a:rPr>
                        <m:t>𝜏</m:t>
                      </m:r>
                    </m:oMath>
                  </m:oMathPara>
                </a14:m>
                <a:endParaRPr lang="en-GB" sz="2200" dirty="0"/>
              </a:p>
            </p:txBody>
          </p:sp>
        </mc:Choice>
        <mc:Fallback xmlns="">
          <p:sp>
            <p:nvSpPr>
              <p:cNvPr id="14" name="TextovéPole 13">
                <a:extLst>
                  <a:ext uri="{FF2B5EF4-FFF2-40B4-BE49-F238E27FC236}">
                    <a16:creationId xmlns:a16="http://schemas.microsoft.com/office/drawing/2014/main" id="{6264B590-2815-731F-17C4-C822948B9BD1}"/>
                  </a:ext>
                </a:extLst>
              </p:cNvPr>
              <p:cNvSpPr txBox="1">
                <a:spLocks noRot="1" noChangeAspect="1" noMove="1" noResize="1" noEditPoints="1" noAdjustHandles="1" noChangeArrowheads="1" noChangeShapeType="1" noTextEdit="1"/>
              </p:cNvSpPr>
              <p:nvPr/>
            </p:nvSpPr>
            <p:spPr>
              <a:xfrm>
                <a:off x="429623" y="2439437"/>
                <a:ext cx="8218449" cy="891591"/>
              </a:xfrm>
              <a:prstGeom prst="rect">
                <a:avLst/>
              </a:prstGeom>
              <a:blipFill>
                <a:blip r:embed="rId2"/>
                <a:stretch>
                  <a:fillRect/>
                </a:stretch>
              </a:blipFill>
            </p:spPr>
            <p:txBody>
              <a:bodyPr/>
              <a:lstStyle/>
              <a:p>
                <a:r>
                  <a:rPr lang="en-GB">
                    <a:noFill/>
                  </a:rPr>
                  <a:t> </a:t>
                </a:r>
              </a:p>
            </p:txBody>
          </p:sp>
        </mc:Fallback>
      </mc:AlternateContent>
      <p:sp>
        <p:nvSpPr>
          <p:cNvPr id="15" name="TextovéPole 14">
            <a:extLst>
              <a:ext uri="{FF2B5EF4-FFF2-40B4-BE49-F238E27FC236}">
                <a16:creationId xmlns:a16="http://schemas.microsoft.com/office/drawing/2014/main" id="{AB7DB9FA-AAEF-76C3-8118-30217610A5CA}"/>
              </a:ext>
            </a:extLst>
          </p:cNvPr>
          <p:cNvSpPr txBox="1"/>
          <p:nvPr/>
        </p:nvSpPr>
        <p:spPr>
          <a:xfrm>
            <a:off x="508768" y="3487934"/>
            <a:ext cx="3490058" cy="707886"/>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Action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satisfies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Hamilton</a:t>
            </a:r>
            <a:r>
              <a:rPr lang="cs-CZ" sz="2000" dirty="0">
                <a:latin typeface="Arial" panose="020B0604020202020204" pitchFamily="34" charset="0"/>
                <a:cs typeface="Arial" panose="020B0604020202020204" pitchFamily="34" charset="0"/>
              </a:rPr>
              <a:t>-</a:t>
            </a:r>
          </a:p>
          <a:p>
            <a:r>
              <a:rPr lang="cs-CZ" sz="2000" dirty="0">
                <a:latin typeface="Arial" panose="020B0604020202020204" pitchFamily="34" charset="0"/>
                <a:cs typeface="Arial" panose="020B0604020202020204" pitchFamily="34" charset="0"/>
              </a:rPr>
              <a:t>Jacobi </a:t>
            </a:r>
            <a:r>
              <a:rPr lang="cs-CZ" sz="2000" dirty="0" err="1">
                <a:latin typeface="Arial" panose="020B0604020202020204" pitchFamily="34" charset="0"/>
                <a:cs typeface="Arial" panose="020B0604020202020204" pitchFamily="34" charset="0"/>
              </a:rPr>
              <a:t>equation</a:t>
            </a:r>
            <a:endParaRPr lang="cs-CZ"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ovéPole 15">
                <a:extLst>
                  <a:ext uri="{FF2B5EF4-FFF2-40B4-BE49-F238E27FC236}">
                    <a16:creationId xmlns:a16="http://schemas.microsoft.com/office/drawing/2014/main" id="{42DFBBF8-1104-7FFD-BE67-216EE875194B}"/>
                  </a:ext>
                </a:extLst>
              </p:cNvPr>
              <p:cNvSpPr txBox="1"/>
              <p:nvPr/>
            </p:nvSpPr>
            <p:spPr>
              <a:xfrm>
                <a:off x="4538847" y="3522176"/>
                <a:ext cx="2914452" cy="829843"/>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panose="02040503050406030204" pitchFamily="18" charset="0"/>
                        </a:rPr>
                        <m:t>−</m:t>
                      </m:r>
                      <m:f>
                        <m:fPr>
                          <m:ctrlPr>
                            <a:rPr lang="en-GB" sz="2400" i="1" smtClean="0">
                              <a:latin typeface="Cambria Math" panose="02040503050406030204" pitchFamily="18" charset="0"/>
                            </a:rPr>
                          </m:ctrlPr>
                        </m:fPr>
                        <m:num>
                          <m:r>
                            <a:rPr lang="en-GB" sz="240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𝑊</m:t>
                          </m:r>
                        </m:num>
                        <m:den>
                          <m:r>
                            <a:rPr lang="en-GB" sz="240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𝑡</m:t>
                          </m:r>
                        </m:den>
                      </m:f>
                      <m:r>
                        <a:rPr lang="cs-CZ" sz="2400" b="0" i="1" smtClean="0">
                          <a:latin typeface="Cambria Math" panose="02040503050406030204" pitchFamily="18" charset="0"/>
                        </a:rPr>
                        <m:t>=</m:t>
                      </m:r>
                      <m:r>
                        <a:rPr lang="cs-CZ" sz="2400" b="0" i="1" smtClean="0">
                          <a:latin typeface="Cambria Math" panose="02040503050406030204" pitchFamily="18" charset="0"/>
                        </a:rPr>
                        <m:t>𝐻</m:t>
                      </m:r>
                      <m:d>
                        <m:dPr>
                          <m:ctrlPr>
                            <a:rPr lang="cs-CZ" sz="2400" b="0" i="1" smtClean="0">
                              <a:latin typeface="Cambria Math" panose="02040503050406030204" pitchFamily="18" charset="0"/>
                            </a:rPr>
                          </m:ctrlPr>
                        </m:dPr>
                        <m:e>
                          <m:r>
                            <a:rPr lang="cs-CZ" sz="2400" b="0" i="1" smtClean="0">
                              <a:latin typeface="Cambria Math" panose="02040503050406030204" pitchFamily="18" charset="0"/>
                            </a:rPr>
                            <m:t>𝑞</m:t>
                          </m:r>
                          <m:r>
                            <a:rPr lang="cs-CZ" sz="2400" b="0" i="1" smtClean="0">
                              <a:latin typeface="Cambria Math" panose="02040503050406030204" pitchFamily="18" charset="0"/>
                            </a:rPr>
                            <m:t>,</m:t>
                          </m:r>
                          <m:f>
                            <m:fPr>
                              <m:ctrlPr>
                                <a:rPr lang="cs-CZ" sz="2400" b="0" i="1" smtClean="0">
                                  <a:latin typeface="Cambria Math" panose="02040503050406030204" pitchFamily="18" charset="0"/>
                                </a:rPr>
                              </m:ctrlPr>
                            </m:fPr>
                            <m:num>
                              <m:r>
                                <a:rPr lang="cs-CZ"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𝑊</m:t>
                              </m:r>
                            </m:num>
                            <m:den>
                              <m:r>
                                <a:rPr lang="cs-CZ"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𝑞</m:t>
                              </m:r>
                            </m:den>
                          </m:f>
                          <m:r>
                            <a:rPr lang="cs-CZ" sz="2400" b="0" i="1" smtClean="0">
                              <a:latin typeface="Cambria Math" panose="02040503050406030204" pitchFamily="18" charset="0"/>
                            </a:rPr>
                            <m:t>,</m:t>
                          </m:r>
                          <m:r>
                            <a:rPr lang="cs-CZ" sz="2400" b="0" i="1" smtClean="0">
                              <a:latin typeface="Cambria Math" panose="02040503050406030204" pitchFamily="18" charset="0"/>
                            </a:rPr>
                            <m:t>𝑡</m:t>
                          </m:r>
                        </m:e>
                      </m:d>
                    </m:oMath>
                  </m:oMathPara>
                </a14:m>
                <a:endParaRPr lang="en-GB" sz="2400" dirty="0"/>
              </a:p>
            </p:txBody>
          </p:sp>
        </mc:Choice>
        <mc:Fallback xmlns="">
          <p:sp>
            <p:nvSpPr>
              <p:cNvPr id="16" name="TextovéPole 15">
                <a:extLst>
                  <a:ext uri="{FF2B5EF4-FFF2-40B4-BE49-F238E27FC236}">
                    <a16:creationId xmlns:a16="http://schemas.microsoft.com/office/drawing/2014/main" id="{42DFBBF8-1104-7FFD-BE67-216EE875194B}"/>
                  </a:ext>
                </a:extLst>
              </p:cNvPr>
              <p:cNvSpPr txBox="1">
                <a:spLocks noRot="1" noChangeAspect="1" noMove="1" noResize="1" noEditPoints="1" noAdjustHandles="1" noChangeArrowheads="1" noChangeShapeType="1" noTextEdit="1"/>
              </p:cNvSpPr>
              <p:nvPr/>
            </p:nvSpPr>
            <p:spPr>
              <a:xfrm>
                <a:off x="4538847" y="3522176"/>
                <a:ext cx="2914452" cy="829843"/>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ovéPole 16">
                <a:extLst>
                  <a:ext uri="{FF2B5EF4-FFF2-40B4-BE49-F238E27FC236}">
                    <a16:creationId xmlns:a16="http://schemas.microsoft.com/office/drawing/2014/main" id="{30633508-79F5-D60C-506B-0167D2F8E546}"/>
                  </a:ext>
                </a:extLst>
              </p:cNvPr>
              <p:cNvSpPr txBox="1"/>
              <p:nvPr/>
            </p:nvSpPr>
            <p:spPr>
              <a:xfrm>
                <a:off x="234476" y="4937953"/>
                <a:ext cx="8608741" cy="10591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2400" i="1" smtClean="0">
                              <a:latin typeface="Cambria Math" panose="02040503050406030204" pitchFamily="18" charset="0"/>
                              <a:ea typeface="Cambria Math" panose="02040503050406030204" pitchFamily="18" charset="0"/>
                            </a:rPr>
                          </m:ctrlPr>
                        </m:fPr>
                        <m:num>
                          <m:r>
                            <a:rPr lang="en-GB"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𝑊</m:t>
                          </m:r>
                        </m:num>
                        <m:den>
                          <m:r>
                            <a:rPr lang="en-GB"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𝑡</m:t>
                          </m:r>
                        </m:den>
                      </m:f>
                      <m:r>
                        <a:rPr lang="cs-CZ" sz="2400" b="0" i="1" smtClean="0">
                          <a:latin typeface="Cambria Math" panose="02040503050406030204" pitchFamily="18" charset="0"/>
                          <a:ea typeface="Cambria Math" panose="02040503050406030204" pitchFamily="18" charset="0"/>
                        </a:rPr>
                        <m:t>+</m:t>
                      </m:r>
                      <m:f>
                        <m:fPr>
                          <m:ctrlPr>
                            <a:rPr lang="cs-CZ" sz="2400" i="1" smtClean="0">
                              <a:latin typeface="Cambria Math" panose="02040503050406030204" pitchFamily="18" charset="0"/>
                              <a:ea typeface="Cambria Math" panose="02040503050406030204" pitchFamily="18" charset="0"/>
                            </a:rPr>
                          </m:ctrlPr>
                        </m:fPr>
                        <m:num>
                          <m:r>
                            <a:rPr lang="cs-CZ" sz="2400" b="0" i="1" smtClean="0">
                              <a:latin typeface="Cambria Math" panose="02040503050406030204" pitchFamily="18" charset="0"/>
                              <a:ea typeface="Cambria Math" panose="02040503050406030204" pitchFamily="18" charset="0"/>
                            </a:rPr>
                            <m:t>1</m:t>
                          </m:r>
                        </m:num>
                        <m:den>
                          <m:r>
                            <a:rPr lang="cs-CZ" sz="2400" b="0" i="1" smtClean="0">
                              <a:latin typeface="Cambria Math" panose="02040503050406030204" pitchFamily="18" charset="0"/>
                              <a:ea typeface="Cambria Math" panose="02040503050406030204" pitchFamily="18" charset="0"/>
                            </a:rPr>
                            <m:t>2</m:t>
                          </m:r>
                          <m:r>
                            <a:rPr lang="cs-CZ" sz="2400" b="0" i="1" smtClean="0">
                              <a:latin typeface="Cambria Math" panose="02040503050406030204" pitchFamily="18" charset="0"/>
                              <a:ea typeface="Cambria Math" panose="02040503050406030204" pitchFamily="18" charset="0"/>
                            </a:rPr>
                            <m:t>𝑚</m:t>
                          </m:r>
                        </m:den>
                      </m:f>
                      <m:d>
                        <m:dPr>
                          <m:begChr m:val="["/>
                          <m:endChr m:val="]"/>
                          <m:ctrlPr>
                            <a:rPr lang="cs-CZ" sz="2400" i="1" smtClean="0">
                              <a:latin typeface="Cambria Math" panose="02040503050406030204" pitchFamily="18" charset="0"/>
                              <a:ea typeface="Cambria Math" panose="02040503050406030204" pitchFamily="18" charset="0"/>
                            </a:rPr>
                          </m:ctrlPr>
                        </m:dPr>
                        <m:e>
                          <m:sSup>
                            <m:sSupPr>
                              <m:ctrlPr>
                                <a:rPr lang="cs-CZ" sz="2400" i="1" smtClean="0">
                                  <a:latin typeface="Cambria Math" panose="02040503050406030204" pitchFamily="18" charset="0"/>
                                  <a:ea typeface="Cambria Math" panose="02040503050406030204" pitchFamily="18" charset="0"/>
                                </a:rPr>
                              </m:ctrlPr>
                            </m:sSupPr>
                            <m:e>
                              <m:d>
                                <m:dPr>
                                  <m:ctrlPr>
                                    <a:rPr lang="cs-CZ" sz="2400" i="1" smtClean="0">
                                      <a:latin typeface="Cambria Math" panose="02040503050406030204" pitchFamily="18" charset="0"/>
                                      <a:ea typeface="Cambria Math" panose="02040503050406030204" pitchFamily="18" charset="0"/>
                                    </a:rPr>
                                  </m:ctrlPr>
                                </m:dPr>
                                <m:e>
                                  <m:f>
                                    <m:fPr>
                                      <m:ctrlPr>
                                        <a:rPr lang="cs-CZ" sz="2400" i="1" smtClean="0">
                                          <a:latin typeface="Cambria Math" panose="02040503050406030204" pitchFamily="18" charset="0"/>
                                          <a:ea typeface="Cambria Math" panose="02040503050406030204" pitchFamily="18" charset="0"/>
                                        </a:rPr>
                                      </m:ctrlPr>
                                    </m:fPr>
                                    <m:num>
                                      <m:r>
                                        <a:rPr lang="cs-CZ"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𝑊</m:t>
                                      </m:r>
                                    </m:num>
                                    <m:den>
                                      <m:r>
                                        <a:rPr lang="cs-CZ" sz="2400" b="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𝑥</m:t>
                                      </m:r>
                                    </m:den>
                                  </m:f>
                                </m:e>
                              </m:d>
                            </m:e>
                            <m:sup>
                              <m:r>
                                <a:rPr lang="cs-CZ" sz="2400" b="0" i="1" smtClean="0">
                                  <a:latin typeface="Cambria Math" panose="02040503050406030204" pitchFamily="18" charset="0"/>
                                  <a:ea typeface="Cambria Math" panose="02040503050406030204" pitchFamily="18" charset="0"/>
                                </a:rPr>
                                <m:t>2</m:t>
                              </m:r>
                            </m:sup>
                          </m:sSup>
                          <m:r>
                            <a:rPr lang="cs-CZ" sz="2400" b="0" i="1" smtClean="0">
                              <a:latin typeface="Cambria Math" panose="02040503050406030204" pitchFamily="18" charset="0"/>
                              <a:ea typeface="Cambria Math" panose="02040503050406030204" pitchFamily="18" charset="0"/>
                            </a:rPr>
                            <m:t>+</m:t>
                          </m:r>
                          <m:sSup>
                            <m:sSupPr>
                              <m:ctrlPr>
                                <a:rPr lang="cs-CZ" sz="2400" i="1">
                                  <a:latin typeface="Cambria Math" panose="02040503050406030204" pitchFamily="18" charset="0"/>
                                  <a:ea typeface="Cambria Math" panose="02040503050406030204" pitchFamily="18" charset="0"/>
                                </a:rPr>
                              </m:ctrlPr>
                            </m:sSupPr>
                            <m:e>
                              <m:d>
                                <m:dPr>
                                  <m:ctrlPr>
                                    <a:rPr lang="cs-CZ" sz="2400" i="1">
                                      <a:latin typeface="Cambria Math" panose="02040503050406030204" pitchFamily="18" charset="0"/>
                                      <a:ea typeface="Cambria Math" panose="02040503050406030204" pitchFamily="18" charset="0"/>
                                    </a:rPr>
                                  </m:ctrlPr>
                                </m:dPr>
                                <m:e>
                                  <m:f>
                                    <m:fPr>
                                      <m:ctrlPr>
                                        <a:rPr lang="cs-CZ" sz="2400" i="1">
                                          <a:latin typeface="Cambria Math" panose="02040503050406030204" pitchFamily="18" charset="0"/>
                                          <a:ea typeface="Cambria Math" panose="02040503050406030204" pitchFamily="18" charset="0"/>
                                        </a:rPr>
                                      </m:ctrlPr>
                                    </m:fPr>
                                    <m:num>
                                      <m:r>
                                        <a:rPr lang="cs-CZ" sz="2400" b="0" i="1">
                                          <a:latin typeface="Cambria Math" panose="02040503050406030204" pitchFamily="18" charset="0"/>
                                          <a:ea typeface="Cambria Math" panose="02040503050406030204" pitchFamily="18" charset="0"/>
                                        </a:rPr>
                                        <m:t>𝜕</m:t>
                                      </m:r>
                                      <m:r>
                                        <a:rPr lang="cs-CZ" sz="2400" b="0" i="1">
                                          <a:latin typeface="Cambria Math" panose="02040503050406030204" pitchFamily="18" charset="0"/>
                                          <a:ea typeface="Cambria Math" panose="02040503050406030204" pitchFamily="18" charset="0"/>
                                        </a:rPr>
                                        <m:t>𝑊</m:t>
                                      </m:r>
                                    </m:num>
                                    <m:den>
                                      <m:r>
                                        <a:rPr lang="cs-CZ" sz="2400" b="0" i="1">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𝑦</m:t>
                                      </m:r>
                                    </m:den>
                                  </m:f>
                                </m:e>
                              </m:d>
                            </m:e>
                            <m:sup>
                              <m:r>
                                <a:rPr lang="cs-CZ" sz="2400" b="0" i="1">
                                  <a:latin typeface="Cambria Math" panose="02040503050406030204" pitchFamily="18" charset="0"/>
                                  <a:ea typeface="Cambria Math" panose="02040503050406030204" pitchFamily="18" charset="0"/>
                                </a:rPr>
                                <m:t>2</m:t>
                              </m:r>
                            </m:sup>
                          </m:sSup>
                          <m:r>
                            <a:rPr lang="cs-CZ" sz="2400" b="0" i="1" smtClean="0">
                              <a:latin typeface="Cambria Math" panose="02040503050406030204" pitchFamily="18" charset="0"/>
                              <a:ea typeface="Cambria Math" panose="02040503050406030204" pitchFamily="18" charset="0"/>
                            </a:rPr>
                            <m:t>+</m:t>
                          </m:r>
                          <m:sSup>
                            <m:sSupPr>
                              <m:ctrlPr>
                                <a:rPr lang="cs-CZ" sz="2400" i="1">
                                  <a:latin typeface="Cambria Math" panose="02040503050406030204" pitchFamily="18" charset="0"/>
                                  <a:ea typeface="Cambria Math" panose="02040503050406030204" pitchFamily="18" charset="0"/>
                                </a:rPr>
                              </m:ctrlPr>
                            </m:sSupPr>
                            <m:e>
                              <m:d>
                                <m:dPr>
                                  <m:ctrlPr>
                                    <a:rPr lang="cs-CZ" sz="2400" i="1">
                                      <a:latin typeface="Cambria Math" panose="02040503050406030204" pitchFamily="18" charset="0"/>
                                      <a:ea typeface="Cambria Math" panose="02040503050406030204" pitchFamily="18" charset="0"/>
                                    </a:rPr>
                                  </m:ctrlPr>
                                </m:dPr>
                                <m:e>
                                  <m:f>
                                    <m:fPr>
                                      <m:ctrlPr>
                                        <a:rPr lang="cs-CZ" sz="2400" i="1">
                                          <a:latin typeface="Cambria Math" panose="02040503050406030204" pitchFamily="18" charset="0"/>
                                          <a:ea typeface="Cambria Math" panose="02040503050406030204" pitchFamily="18" charset="0"/>
                                        </a:rPr>
                                      </m:ctrlPr>
                                    </m:fPr>
                                    <m:num>
                                      <m:r>
                                        <a:rPr lang="cs-CZ" sz="2400" b="0" i="1">
                                          <a:latin typeface="Cambria Math" panose="02040503050406030204" pitchFamily="18" charset="0"/>
                                          <a:ea typeface="Cambria Math" panose="02040503050406030204" pitchFamily="18" charset="0"/>
                                        </a:rPr>
                                        <m:t>𝜕</m:t>
                                      </m:r>
                                      <m:r>
                                        <a:rPr lang="cs-CZ" sz="2400" b="0" i="1">
                                          <a:latin typeface="Cambria Math" panose="02040503050406030204" pitchFamily="18" charset="0"/>
                                          <a:ea typeface="Cambria Math" panose="02040503050406030204" pitchFamily="18" charset="0"/>
                                        </a:rPr>
                                        <m:t>𝑊</m:t>
                                      </m:r>
                                    </m:num>
                                    <m:den>
                                      <m:r>
                                        <a:rPr lang="cs-CZ" sz="2400" b="0" i="1">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𝑦</m:t>
                                      </m:r>
                                    </m:den>
                                  </m:f>
                                </m:e>
                              </m:d>
                            </m:e>
                            <m:sup>
                              <m:r>
                                <a:rPr lang="cs-CZ" sz="2400" b="0" i="1">
                                  <a:latin typeface="Cambria Math" panose="02040503050406030204" pitchFamily="18" charset="0"/>
                                  <a:ea typeface="Cambria Math" panose="02040503050406030204" pitchFamily="18" charset="0"/>
                                </a:rPr>
                                <m:t>2</m:t>
                              </m:r>
                            </m:sup>
                          </m:sSup>
                        </m:e>
                      </m:d>
                      <m:r>
                        <a:rPr lang="cs-CZ" sz="2400" b="0" i="1" smtClean="0">
                          <a:latin typeface="Cambria Math" panose="02040503050406030204" pitchFamily="18" charset="0"/>
                          <a:ea typeface="Cambria Math" panose="02040503050406030204" pitchFamily="18" charset="0"/>
                        </a:rPr>
                        <m:t>+</m:t>
                      </m:r>
                      <m:r>
                        <a:rPr lang="cs-CZ" sz="2400" b="0" i="1" dirty="0" smtClean="0">
                          <a:latin typeface="Cambria Math" panose="02040503050406030204" pitchFamily="18" charset="0"/>
                          <a:ea typeface="Cambria Math" panose="02040503050406030204" pitchFamily="18" charset="0"/>
                        </a:rPr>
                        <m:t>𝑉</m:t>
                      </m:r>
                      <m:d>
                        <m:dPr>
                          <m:ctrlPr>
                            <a:rPr lang="cs-CZ" sz="2400" i="1" dirty="0" smtClean="0">
                              <a:latin typeface="Cambria Math" panose="02040503050406030204" pitchFamily="18" charset="0"/>
                              <a:ea typeface="Cambria Math" panose="02040503050406030204" pitchFamily="18" charset="0"/>
                            </a:rPr>
                          </m:ctrlPr>
                        </m:dPr>
                        <m:e>
                          <m:r>
                            <a:rPr lang="cs-CZ" sz="2400" b="0" i="1" dirty="0" smtClean="0">
                              <a:latin typeface="Cambria Math" panose="02040503050406030204" pitchFamily="18" charset="0"/>
                              <a:ea typeface="Cambria Math" panose="02040503050406030204" pitchFamily="18" charset="0"/>
                            </a:rPr>
                            <m:t>𝑥</m:t>
                          </m:r>
                          <m:r>
                            <a:rPr lang="cs-CZ" sz="2400" b="0" i="1" dirty="0" smtClean="0">
                              <a:latin typeface="Cambria Math" panose="02040503050406030204" pitchFamily="18" charset="0"/>
                              <a:ea typeface="Cambria Math" panose="02040503050406030204" pitchFamily="18" charset="0"/>
                            </a:rPr>
                            <m:t>,</m:t>
                          </m:r>
                          <m:r>
                            <a:rPr lang="cs-CZ" sz="2400" b="0" i="1" dirty="0" smtClean="0">
                              <a:latin typeface="Cambria Math" panose="02040503050406030204" pitchFamily="18" charset="0"/>
                              <a:ea typeface="Cambria Math" panose="02040503050406030204" pitchFamily="18" charset="0"/>
                            </a:rPr>
                            <m:t>𝑦</m:t>
                          </m:r>
                          <m:r>
                            <a:rPr lang="cs-CZ" sz="2400" b="0" i="1" dirty="0" smtClean="0">
                              <a:latin typeface="Cambria Math" panose="02040503050406030204" pitchFamily="18" charset="0"/>
                              <a:ea typeface="Cambria Math" panose="02040503050406030204" pitchFamily="18" charset="0"/>
                            </a:rPr>
                            <m:t>.</m:t>
                          </m:r>
                          <m:r>
                            <a:rPr lang="cs-CZ" sz="2400" b="0" i="1" dirty="0" smtClean="0">
                              <a:latin typeface="Cambria Math" panose="02040503050406030204" pitchFamily="18" charset="0"/>
                              <a:ea typeface="Cambria Math" panose="02040503050406030204" pitchFamily="18" charset="0"/>
                            </a:rPr>
                            <m:t>𝑧</m:t>
                          </m:r>
                        </m:e>
                      </m:d>
                      <m:r>
                        <a:rPr lang="cs-CZ" sz="2400" b="0" i="1" dirty="0" smtClean="0">
                          <a:latin typeface="Cambria Math" panose="02040503050406030204" pitchFamily="18" charset="0"/>
                          <a:ea typeface="Cambria Math" panose="02040503050406030204" pitchFamily="18" charset="0"/>
                        </a:rPr>
                        <m:t>=0</m:t>
                      </m:r>
                    </m:oMath>
                  </m:oMathPara>
                </a14:m>
                <a:endParaRPr lang="en-GB" sz="2400" i="1" dirty="0"/>
              </a:p>
            </p:txBody>
          </p:sp>
        </mc:Choice>
        <mc:Fallback xmlns="">
          <p:sp>
            <p:nvSpPr>
              <p:cNvPr id="17" name="TextovéPole 16">
                <a:extLst>
                  <a:ext uri="{FF2B5EF4-FFF2-40B4-BE49-F238E27FC236}">
                    <a16:creationId xmlns:a16="http://schemas.microsoft.com/office/drawing/2014/main" id="{30633508-79F5-D60C-506B-0167D2F8E546}"/>
                  </a:ext>
                </a:extLst>
              </p:cNvPr>
              <p:cNvSpPr txBox="1">
                <a:spLocks noRot="1" noChangeAspect="1" noMove="1" noResize="1" noEditPoints="1" noAdjustHandles="1" noChangeArrowheads="1" noChangeShapeType="1" noTextEdit="1"/>
              </p:cNvSpPr>
              <p:nvPr/>
            </p:nvSpPr>
            <p:spPr>
              <a:xfrm>
                <a:off x="234476" y="4937953"/>
                <a:ext cx="8608741" cy="1059136"/>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ovéPole 19">
                <a:extLst>
                  <a:ext uri="{FF2B5EF4-FFF2-40B4-BE49-F238E27FC236}">
                    <a16:creationId xmlns:a16="http://schemas.microsoft.com/office/drawing/2014/main" id="{E42BA6FC-808B-1AE9-8292-B8DB20449FD6}"/>
                  </a:ext>
                </a:extLst>
              </p:cNvPr>
              <p:cNvSpPr txBox="1"/>
              <p:nvPr/>
            </p:nvSpPr>
            <p:spPr>
              <a:xfrm>
                <a:off x="3180685" y="6153288"/>
                <a:ext cx="3335080" cy="4472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2400" i="1" smtClean="0">
                              <a:latin typeface="Cambria Math" panose="02040503050406030204" pitchFamily="18" charset="0"/>
                            </a:rPr>
                          </m:ctrlPr>
                        </m:dPr>
                        <m:e>
                          <m:r>
                            <a:rPr lang="cs-CZ" sz="2400" b="0" i="1" smtClean="0">
                              <a:latin typeface="Cambria Math" panose="02040503050406030204" pitchFamily="18" charset="0"/>
                            </a:rPr>
                            <m:t>𝑔𝑟𝑎𝑑𝑊</m:t>
                          </m:r>
                        </m:e>
                      </m:d>
                      <m:r>
                        <a:rPr lang="cs-CZ" sz="2400" b="0" i="1" smtClean="0">
                          <a:latin typeface="Cambria Math" panose="02040503050406030204" pitchFamily="18" charset="0"/>
                        </a:rPr>
                        <m:t>=</m:t>
                      </m:r>
                      <m:rad>
                        <m:radPr>
                          <m:degHide m:val="on"/>
                          <m:ctrlPr>
                            <a:rPr lang="cs-CZ" sz="2400" b="0" i="1" smtClean="0">
                              <a:latin typeface="Cambria Math" panose="02040503050406030204" pitchFamily="18" charset="0"/>
                            </a:rPr>
                          </m:ctrlPr>
                        </m:radPr>
                        <m:deg/>
                        <m:e>
                          <m:r>
                            <a:rPr lang="cs-CZ" sz="2400" b="0" i="1" smtClean="0">
                              <a:latin typeface="Cambria Math" panose="02040503050406030204" pitchFamily="18" charset="0"/>
                            </a:rPr>
                            <m:t>2</m:t>
                          </m:r>
                          <m:r>
                            <a:rPr lang="cs-CZ" sz="2400" b="0" i="1" smtClean="0">
                              <a:latin typeface="Cambria Math" panose="02040503050406030204" pitchFamily="18" charset="0"/>
                            </a:rPr>
                            <m:t>𝑚</m:t>
                          </m:r>
                          <m:r>
                            <a:rPr lang="cs-CZ" sz="2400" b="0" i="1" smtClean="0">
                              <a:latin typeface="Cambria Math" panose="02040503050406030204" pitchFamily="18" charset="0"/>
                            </a:rPr>
                            <m:t>(</m:t>
                          </m:r>
                          <m:r>
                            <a:rPr lang="cs-CZ" sz="2400" b="0" i="1" smtClean="0">
                              <a:latin typeface="Cambria Math" panose="02040503050406030204" pitchFamily="18" charset="0"/>
                            </a:rPr>
                            <m:t>𝐸</m:t>
                          </m:r>
                          <m:r>
                            <a:rPr lang="cs-CZ" sz="2400" b="0" i="1" smtClean="0">
                              <a:latin typeface="Cambria Math" panose="02040503050406030204" pitchFamily="18" charset="0"/>
                            </a:rPr>
                            <m:t>−</m:t>
                          </m:r>
                          <m:r>
                            <a:rPr lang="cs-CZ" sz="2400" b="0" i="1" smtClean="0">
                              <a:latin typeface="Cambria Math" panose="02040503050406030204" pitchFamily="18" charset="0"/>
                            </a:rPr>
                            <m:t>𝑉</m:t>
                          </m:r>
                          <m:r>
                            <a:rPr lang="cs-CZ" sz="2400" b="0" i="1" smtClean="0">
                              <a:latin typeface="Cambria Math" panose="02040503050406030204" pitchFamily="18" charset="0"/>
                            </a:rPr>
                            <m:t>)</m:t>
                          </m:r>
                        </m:e>
                      </m:rad>
                    </m:oMath>
                  </m:oMathPara>
                </a14:m>
                <a:endParaRPr lang="en-GB" sz="2400" dirty="0"/>
              </a:p>
            </p:txBody>
          </p:sp>
        </mc:Choice>
        <mc:Fallback xmlns="">
          <p:sp>
            <p:nvSpPr>
              <p:cNvPr id="20" name="TextovéPole 19">
                <a:extLst>
                  <a:ext uri="{FF2B5EF4-FFF2-40B4-BE49-F238E27FC236}">
                    <a16:creationId xmlns:a16="http://schemas.microsoft.com/office/drawing/2014/main" id="{E42BA6FC-808B-1AE9-8292-B8DB20449FD6}"/>
                  </a:ext>
                </a:extLst>
              </p:cNvPr>
              <p:cNvSpPr txBox="1">
                <a:spLocks noRot="1" noChangeAspect="1" noMove="1" noResize="1" noEditPoints="1" noAdjustHandles="1" noChangeArrowheads="1" noChangeShapeType="1" noTextEdit="1"/>
              </p:cNvSpPr>
              <p:nvPr/>
            </p:nvSpPr>
            <p:spPr>
              <a:xfrm>
                <a:off x="3180685" y="6153288"/>
                <a:ext cx="3335080" cy="447238"/>
              </a:xfrm>
              <a:prstGeom prst="rect">
                <a:avLst/>
              </a:prstGeom>
              <a:blipFill>
                <a:blip r:embed="rId5"/>
                <a:stretch>
                  <a:fillRect b="-1351"/>
                </a:stretch>
              </a:blipFill>
            </p:spPr>
            <p:txBody>
              <a:bodyPr/>
              <a:lstStyle/>
              <a:p>
                <a:r>
                  <a:rPr lang="en-GB">
                    <a:noFill/>
                  </a:rPr>
                  <a:t> </a:t>
                </a:r>
              </a:p>
            </p:txBody>
          </p:sp>
        </mc:Fallback>
      </mc:AlternateContent>
      <p:sp>
        <p:nvSpPr>
          <p:cNvPr id="21" name="TextovéPole 20">
            <a:extLst>
              <a:ext uri="{FF2B5EF4-FFF2-40B4-BE49-F238E27FC236}">
                <a16:creationId xmlns:a16="http://schemas.microsoft.com/office/drawing/2014/main" id="{BEA985EC-9C4F-8ACB-E12A-315F136A5059}"/>
              </a:ext>
            </a:extLst>
          </p:cNvPr>
          <p:cNvSpPr txBox="1"/>
          <p:nvPr/>
        </p:nvSpPr>
        <p:spPr>
          <a:xfrm>
            <a:off x="508768" y="6281195"/>
            <a:ext cx="2348720"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From</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whch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get</a:t>
            </a:r>
            <a:r>
              <a:rPr lang="cs-CZ" sz="2000" dirty="0">
                <a:latin typeface="Arial" panose="020B0604020202020204" pitchFamily="34" charset="0"/>
                <a:cs typeface="Arial" panose="020B0604020202020204" pitchFamily="34" charset="0"/>
              </a:rPr>
              <a:t> </a:t>
            </a:r>
            <a:endParaRPr lang="en-GB" sz="2000" dirty="0">
              <a:latin typeface="Arial" panose="020B0604020202020204" pitchFamily="34" charset="0"/>
              <a:cs typeface="Arial" panose="020B0604020202020204" pitchFamily="34" charset="0"/>
            </a:endParaRPr>
          </a:p>
        </p:txBody>
      </p:sp>
      <p:sp>
        <p:nvSpPr>
          <p:cNvPr id="22" name="TextovéPole 21">
            <a:extLst>
              <a:ext uri="{FF2B5EF4-FFF2-40B4-BE49-F238E27FC236}">
                <a16:creationId xmlns:a16="http://schemas.microsoft.com/office/drawing/2014/main" id="{C823EBA7-8C34-8EBA-CC3B-91D33E5EBCB4}"/>
              </a:ext>
            </a:extLst>
          </p:cNvPr>
          <p:cNvSpPr txBox="1"/>
          <p:nvPr/>
        </p:nvSpPr>
        <p:spPr>
          <a:xfrm>
            <a:off x="429623" y="4444931"/>
            <a:ext cx="5567550"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For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case </a:t>
            </a:r>
            <a:r>
              <a:rPr lang="cs-CZ" sz="2000" dirty="0" err="1">
                <a:latin typeface="Arial" panose="020B0604020202020204" pitchFamily="34" charset="0"/>
                <a:cs typeface="Arial" panose="020B0604020202020204" pitchFamily="34" charset="0"/>
              </a:rPr>
              <a:t>interaction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is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given</a:t>
            </a:r>
            <a:r>
              <a:rPr lang="cs-CZ" sz="2000" dirty="0">
                <a:latin typeface="Arial" panose="020B0604020202020204" pitchFamily="34" charset="0"/>
                <a:cs typeface="Arial" panose="020B0604020202020204" pitchFamily="34" charset="0"/>
              </a:rPr>
              <a:t> by </a:t>
            </a:r>
            <a:r>
              <a:rPr lang="cs-CZ" sz="2000" dirty="0" err="1">
                <a:latin typeface="Arial" panose="020B0604020202020204" pitchFamily="34" charset="0"/>
                <a:cs typeface="Arial" panose="020B0604020202020204" pitchFamily="34" charset="0"/>
              </a:rPr>
              <a:t>potential</a:t>
            </a:r>
            <a:r>
              <a:rPr lang="cs-CZ" sz="2000" dirty="0">
                <a:latin typeface="Arial" panose="020B0604020202020204" pitchFamily="34" charset="0"/>
                <a:cs typeface="Arial" panose="020B0604020202020204" pitchFamily="34" charset="0"/>
              </a:rPr>
              <a:t> V  </a:t>
            </a:r>
            <a:endParaRPr lang="en-GB" sz="2000" dirty="0">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EEAACA6F-6E4A-3E43-2126-916F9D34503C}"/>
              </a:ext>
            </a:extLst>
          </p:cNvPr>
          <p:cNvSpPr>
            <a:spLocks noGrp="1"/>
          </p:cNvSpPr>
          <p:nvPr>
            <p:ph type="sldNum" sz="quarter" idx="12"/>
          </p:nvPr>
        </p:nvSpPr>
        <p:spPr/>
        <p:txBody>
          <a:bodyPr/>
          <a:lstStyle/>
          <a:p>
            <a:fld id="{E32C4829-0E20-40A4-81C2-06447E714AD2}" type="slidenum">
              <a:rPr lang="cs-CZ" smtClean="0"/>
              <a:t>90</a:t>
            </a:fld>
            <a:endParaRPr lang="cs-CZ"/>
          </a:p>
        </p:txBody>
      </p:sp>
      <p:sp>
        <p:nvSpPr>
          <p:cNvPr id="3" name="Zástupný symbol pro datum 2">
            <a:extLst>
              <a:ext uri="{FF2B5EF4-FFF2-40B4-BE49-F238E27FC236}">
                <a16:creationId xmlns:a16="http://schemas.microsoft.com/office/drawing/2014/main" id="{4F6362F0-93E6-101F-A6EE-A312B11D57F3}"/>
              </a:ext>
            </a:extLst>
          </p:cNvPr>
          <p:cNvSpPr>
            <a:spLocks noGrp="1"/>
          </p:cNvSpPr>
          <p:nvPr>
            <p:ph type="dt" sz="half" idx="10"/>
          </p:nvPr>
        </p:nvSpPr>
        <p:spPr/>
        <p:txBody>
          <a:bodyPr/>
          <a:lstStyle/>
          <a:p>
            <a:r>
              <a:rPr lang="cs-CZ"/>
              <a:t>27.11.2024</a:t>
            </a:r>
          </a:p>
        </p:txBody>
      </p:sp>
      <p:sp>
        <p:nvSpPr>
          <p:cNvPr id="4" name="Zástupný symbol pro zápatí 3">
            <a:extLst>
              <a:ext uri="{FF2B5EF4-FFF2-40B4-BE49-F238E27FC236}">
                <a16:creationId xmlns:a16="http://schemas.microsoft.com/office/drawing/2014/main" id="{8021431F-2270-AF04-F9D4-33279E63BC4D}"/>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9559414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ovéPole 11">
                <a:extLst>
                  <a:ext uri="{FF2B5EF4-FFF2-40B4-BE49-F238E27FC236}">
                    <a16:creationId xmlns:a16="http://schemas.microsoft.com/office/drawing/2014/main" id="{0438E678-AC9C-1148-D4C2-EC37986DBDD8}"/>
                  </a:ext>
                </a:extLst>
              </p:cNvPr>
              <p:cNvSpPr txBox="1"/>
              <p:nvPr/>
            </p:nvSpPr>
            <p:spPr>
              <a:xfrm>
                <a:off x="5965803" y="4189265"/>
                <a:ext cx="2364060" cy="703847"/>
              </a:xfrm>
              <a:prstGeom prst="rect">
                <a:avLst/>
              </a:prstGeom>
              <a:noFill/>
            </p:spPr>
            <p:txBody>
              <a:bodyPr wrap="square" lIns="0" tIns="0" rIns="0" bIns="0" rtlCol="0">
                <a:spAutoFit/>
              </a:bodyPr>
              <a:lstStyle/>
              <a:p>
                <a:r>
                  <a:rPr lang="cs-CZ" b="0" dirty="0"/>
                  <a:t> </a:t>
                </a:r>
                <a14:m>
                  <m:oMath xmlns:m="http://schemas.openxmlformats.org/officeDocument/2006/math">
                    <m:r>
                      <a:rPr lang="cs-CZ" sz="2800" b="0" i="1" smtClean="0">
                        <a:latin typeface="Cambria Math" panose="02040503050406030204" pitchFamily="18" charset="0"/>
                      </a:rPr>
                      <m:t>𝑢</m:t>
                    </m:r>
                    <m:r>
                      <a:rPr lang="cs-CZ" sz="2800" b="0" i="1" smtClean="0">
                        <a:latin typeface="Cambria Math" panose="02040503050406030204" pitchFamily="18" charset="0"/>
                      </a:rPr>
                      <m:t>=</m:t>
                    </m:r>
                    <m:f>
                      <m:fPr>
                        <m:ctrlPr>
                          <a:rPr lang="cs-CZ" sz="2800" b="0" i="1" smtClean="0">
                            <a:latin typeface="Cambria Math" panose="02040503050406030204" pitchFamily="18" charset="0"/>
                          </a:rPr>
                        </m:ctrlPr>
                      </m:fPr>
                      <m:num>
                        <m:r>
                          <a:rPr lang="cs-CZ" sz="2800" b="0" i="1" smtClean="0">
                            <a:latin typeface="Cambria Math" panose="02040503050406030204" pitchFamily="18" charset="0"/>
                          </a:rPr>
                          <m:t>𝐸</m:t>
                        </m:r>
                      </m:num>
                      <m:den>
                        <m:rad>
                          <m:radPr>
                            <m:degHide m:val="on"/>
                            <m:ctrlPr>
                              <a:rPr lang="cs-CZ" sz="2800" i="1">
                                <a:latin typeface="Cambria Math" panose="02040503050406030204" pitchFamily="18" charset="0"/>
                              </a:rPr>
                            </m:ctrlPr>
                          </m:radPr>
                          <m:deg/>
                          <m:e>
                            <m:r>
                              <a:rPr lang="cs-CZ" sz="2800" i="1">
                                <a:latin typeface="Cambria Math" panose="02040503050406030204" pitchFamily="18" charset="0"/>
                              </a:rPr>
                              <m:t>2</m:t>
                            </m:r>
                            <m:r>
                              <a:rPr lang="cs-CZ" sz="2800" i="1">
                                <a:latin typeface="Cambria Math" panose="02040503050406030204" pitchFamily="18" charset="0"/>
                              </a:rPr>
                              <m:t>𝑚</m:t>
                            </m:r>
                            <m:r>
                              <a:rPr lang="cs-CZ" sz="2800" i="1">
                                <a:latin typeface="Cambria Math" panose="02040503050406030204" pitchFamily="18" charset="0"/>
                              </a:rPr>
                              <m:t>(</m:t>
                            </m:r>
                            <m:r>
                              <a:rPr lang="cs-CZ" sz="2800" i="1">
                                <a:latin typeface="Cambria Math" panose="02040503050406030204" pitchFamily="18" charset="0"/>
                              </a:rPr>
                              <m:t>𝐸</m:t>
                            </m:r>
                            <m:r>
                              <a:rPr lang="cs-CZ" sz="2800" i="1">
                                <a:latin typeface="Cambria Math" panose="02040503050406030204" pitchFamily="18" charset="0"/>
                              </a:rPr>
                              <m:t>−</m:t>
                            </m:r>
                            <m:r>
                              <a:rPr lang="cs-CZ" sz="2800" i="1">
                                <a:latin typeface="Cambria Math" panose="02040503050406030204" pitchFamily="18" charset="0"/>
                              </a:rPr>
                              <m:t>𝑉</m:t>
                            </m:r>
                            <m:r>
                              <a:rPr lang="cs-CZ" sz="2800" i="1">
                                <a:latin typeface="Cambria Math" panose="02040503050406030204" pitchFamily="18" charset="0"/>
                              </a:rPr>
                              <m:t>)</m:t>
                            </m:r>
                          </m:e>
                        </m:rad>
                      </m:den>
                    </m:f>
                  </m:oMath>
                </a14:m>
                <a:endParaRPr lang="en-GB" sz="2800" dirty="0"/>
              </a:p>
            </p:txBody>
          </p:sp>
        </mc:Choice>
        <mc:Fallback xmlns="">
          <p:sp>
            <p:nvSpPr>
              <p:cNvPr id="12" name="TextovéPole 11">
                <a:extLst>
                  <a:ext uri="{FF2B5EF4-FFF2-40B4-BE49-F238E27FC236}">
                    <a16:creationId xmlns:a16="http://schemas.microsoft.com/office/drawing/2014/main" id="{0438E678-AC9C-1148-D4C2-EC37986DBDD8}"/>
                  </a:ext>
                </a:extLst>
              </p:cNvPr>
              <p:cNvSpPr txBox="1">
                <a:spLocks noRot="1" noChangeAspect="1" noMove="1" noResize="1" noEditPoints="1" noAdjustHandles="1" noChangeArrowheads="1" noChangeShapeType="1" noTextEdit="1"/>
              </p:cNvSpPr>
              <p:nvPr/>
            </p:nvSpPr>
            <p:spPr>
              <a:xfrm>
                <a:off x="5965803" y="4189265"/>
                <a:ext cx="2364060" cy="703847"/>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extovéPole 1">
                <a:extLst>
                  <a:ext uri="{FF2B5EF4-FFF2-40B4-BE49-F238E27FC236}">
                    <a16:creationId xmlns:a16="http://schemas.microsoft.com/office/drawing/2014/main" id="{D0089CC2-9835-5083-A0DE-51925A2B69D1}"/>
                  </a:ext>
                </a:extLst>
              </p:cNvPr>
              <p:cNvSpPr txBox="1"/>
              <p:nvPr/>
            </p:nvSpPr>
            <p:spPr>
              <a:xfrm>
                <a:off x="243187" y="2795059"/>
                <a:ext cx="6048239" cy="509178"/>
              </a:xfrm>
              <a:prstGeom prst="rect">
                <a:avLst/>
              </a:prstGeom>
              <a:noFill/>
            </p:spPr>
            <p:txBody>
              <a:bodyPr wrap="square">
                <a:spAutoFit/>
              </a:bodyPr>
              <a:lstStyle/>
              <a:p>
                <a:r>
                  <a:rPr lang="cs-CZ" sz="2400" b="0" i="1" dirty="0">
                    <a:ea typeface="Cambria Math" panose="02040503050406030204" pitchFamily="18" charset="0"/>
                  </a:rPr>
                  <a:t>A</a:t>
                </a:r>
                <a14:m>
                  <m:oMath xmlns:m="http://schemas.openxmlformats.org/officeDocument/2006/math">
                    <m:func>
                      <m:funcPr>
                        <m:ctrlPr>
                          <a:rPr lang="cs-CZ" sz="2400" b="0" i="1" dirty="0" smtClean="0">
                            <a:latin typeface="Cambria Math" panose="02040503050406030204" pitchFamily="18" charset="0"/>
                            <a:ea typeface="Cambria Math" panose="02040503050406030204" pitchFamily="18" charset="0"/>
                          </a:rPr>
                        </m:ctrlPr>
                      </m:funcPr>
                      <m:fName>
                        <m:r>
                          <a:rPr lang="cs-CZ" sz="2400" b="0" i="1" dirty="0" smtClean="0">
                            <a:latin typeface="Cambria Math" panose="02040503050406030204" pitchFamily="18" charset="0"/>
                            <a:ea typeface="Cambria Math" panose="02040503050406030204" pitchFamily="18" charset="0"/>
                          </a:rPr>
                          <m:t> </m:t>
                        </m:r>
                        <m:r>
                          <a:rPr lang="cs-CZ" sz="2400" b="0" i="1" dirty="0" smtClean="0">
                            <a:latin typeface="Cambria Math" panose="02040503050406030204" pitchFamily="18" charset="0"/>
                            <a:ea typeface="Cambria Math" panose="02040503050406030204" pitchFamily="18" charset="0"/>
                          </a:rPr>
                          <m:t>𝑠𝑖𝑛</m:t>
                        </m:r>
                      </m:fName>
                      <m:e>
                        <m:d>
                          <m:dPr>
                            <m:ctrlPr>
                              <a:rPr lang="en-GB" sz="2400" i="1" dirty="0">
                                <a:latin typeface="Cambria Math" panose="02040503050406030204" pitchFamily="18" charset="0"/>
                              </a:rPr>
                            </m:ctrlPr>
                          </m:dPr>
                          <m:e>
                            <m:r>
                              <a:rPr lang="cs-CZ" sz="2400" i="1" dirty="0">
                                <a:latin typeface="Cambria Math" panose="02040503050406030204" pitchFamily="18" charset="0"/>
                              </a:rPr>
                              <m:t>−</m:t>
                            </m:r>
                            <m:r>
                              <a:rPr lang="cs-CZ" sz="2400" i="1" dirty="0" err="1">
                                <a:latin typeface="Cambria Math" panose="02040503050406030204" pitchFamily="18" charset="0"/>
                                <a:ea typeface="Cambria Math" panose="02040503050406030204" pitchFamily="18" charset="0"/>
                              </a:rPr>
                              <m:t>𝜔</m:t>
                            </m:r>
                            <m:r>
                              <a:rPr lang="cs-CZ" sz="2400" i="1" dirty="0" err="1">
                                <a:latin typeface="Cambria Math" panose="02040503050406030204" pitchFamily="18" charset="0"/>
                                <a:ea typeface="Cambria Math" panose="02040503050406030204" pitchFamily="18" charset="0"/>
                              </a:rPr>
                              <m:t>𝑡</m:t>
                            </m:r>
                            <m:r>
                              <a:rPr lang="cs-CZ" sz="2400" i="1" dirty="0" err="1">
                                <a:latin typeface="Cambria Math" panose="02040503050406030204" pitchFamily="18" charset="0"/>
                                <a:ea typeface="Cambria Math" panose="02040503050406030204" pitchFamily="18" charset="0"/>
                              </a:rPr>
                              <m:t>+</m:t>
                            </m:r>
                            <m:r>
                              <a:rPr lang="cs-CZ" sz="2400" i="1" dirty="0" err="1">
                                <a:latin typeface="Cambria Math" panose="02040503050406030204" pitchFamily="18" charset="0"/>
                                <a:ea typeface="Cambria Math" panose="02040503050406030204" pitchFamily="18" charset="0"/>
                              </a:rPr>
                              <m:t>𝑉</m:t>
                            </m:r>
                            <m:d>
                              <m:dPr>
                                <m:ctrlPr>
                                  <a:rPr lang="cs-CZ" sz="2400" i="1" dirty="0">
                                    <a:latin typeface="Cambria Math" panose="02040503050406030204" pitchFamily="18" charset="0"/>
                                    <a:ea typeface="Cambria Math" panose="02040503050406030204" pitchFamily="18" charset="0"/>
                                  </a:rPr>
                                </m:ctrlPr>
                              </m:dPr>
                              <m:e>
                                <m:r>
                                  <a:rPr lang="cs-CZ" sz="2400" i="1" dirty="0">
                                    <a:latin typeface="Cambria Math" panose="02040503050406030204" pitchFamily="18" charset="0"/>
                                    <a:ea typeface="Cambria Math" panose="02040503050406030204" pitchFamily="18" charset="0"/>
                                  </a:rPr>
                                  <m:t>𝑥</m:t>
                                </m:r>
                              </m:e>
                            </m:d>
                          </m:e>
                        </m:d>
                      </m:e>
                    </m:func>
                    <m:r>
                      <a:rPr lang="cs-CZ" sz="2400" b="0" i="1" dirty="0" smtClean="0">
                        <a:latin typeface="Cambria Math" panose="02040503050406030204" pitchFamily="18" charset="0"/>
                        <a:ea typeface="Cambria Math" panose="02040503050406030204" pitchFamily="18" charset="0"/>
                      </a:rPr>
                      <m:t>=</m:t>
                    </m:r>
                    <m:func>
                      <m:funcPr>
                        <m:ctrlPr>
                          <a:rPr lang="en-GB" sz="2400" i="1">
                            <a:latin typeface="Cambria Math" panose="02040503050406030204" pitchFamily="18" charset="0"/>
                          </a:rPr>
                        </m:ctrlPr>
                      </m:funcPr>
                      <m:fName>
                        <m:r>
                          <a:rPr lang="cs-CZ" sz="2400" i="1">
                            <a:latin typeface="Cambria Math" panose="02040503050406030204" pitchFamily="18" charset="0"/>
                          </a:rPr>
                          <m:t>𝐴</m:t>
                        </m:r>
                        <m:r>
                          <a:rPr lang="cs-CZ" sz="2400" b="0" i="1" smtClean="0">
                            <a:latin typeface="Cambria Math" panose="02040503050406030204" pitchFamily="18" charset="0"/>
                          </a:rPr>
                          <m:t> </m:t>
                        </m:r>
                        <m:r>
                          <a:rPr lang="en-GB" sz="2400" i="1">
                            <a:latin typeface="Cambria Math" panose="02040503050406030204" pitchFamily="18" charset="0"/>
                          </a:rPr>
                          <m:t>𝑠𝑖𝑛</m:t>
                        </m:r>
                      </m:fName>
                      <m:e>
                        <m:d>
                          <m:dPr>
                            <m:ctrlPr>
                              <a:rPr lang="en-GB" sz="2400" i="1">
                                <a:latin typeface="Cambria Math" panose="02040503050406030204" pitchFamily="18" charset="0"/>
                              </a:rPr>
                            </m:ctrlPr>
                          </m:dPr>
                          <m:e>
                            <m:r>
                              <a:rPr lang="cs-CZ" sz="2400" i="1">
                                <a:latin typeface="Cambria Math" panose="02040503050406030204" pitchFamily="18" charset="0"/>
                              </a:rPr>
                              <m:t>−</m:t>
                            </m:r>
                            <m:r>
                              <a:rPr lang="cs-CZ" sz="2400" i="1">
                                <a:latin typeface="Cambria Math" panose="02040503050406030204" pitchFamily="18" charset="0"/>
                                <a:ea typeface="Cambria Math" panose="02040503050406030204" pitchFamily="18" charset="0"/>
                              </a:rPr>
                              <m:t>𝜔</m:t>
                            </m:r>
                            <m:r>
                              <a:rPr lang="cs-CZ" sz="2400" i="1">
                                <a:latin typeface="Cambria Math" panose="02040503050406030204" pitchFamily="18" charset="0"/>
                                <a:ea typeface="Cambria Math" panose="02040503050406030204" pitchFamily="18" charset="0"/>
                              </a:rPr>
                              <m:t>𝑡</m:t>
                            </m:r>
                            <m:r>
                              <a:rPr lang="cs-CZ" sz="2400" i="1">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𝑘𝑥</m:t>
                            </m:r>
                          </m:e>
                        </m:d>
                      </m:e>
                    </m:func>
                    <m:r>
                      <a:rPr lang="cs-CZ" sz="2400" b="0" i="1" smtClean="0">
                        <a:latin typeface="Cambria Math" panose="02040503050406030204" pitchFamily="18" charset="0"/>
                        <a:ea typeface="Cambria Math" panose="02040503050406030204" pitchFamily="18" charset="0"/>
                      </a:rPr>
                      <m:t>,</m:t>
                    </m:r>
                  </m:oMath>
                </a14:m>
                <a:endParaRPr lang="en-GB" sz="2400" i="1" dirty="0"/>
              </a:p>
            </p:txBody>
          </p:sp>
        </mc:Choice>
        <mc:Fallback xmlns="">
          <p:sp>
            <p:nvSpPr>
              <p:cNvPr id="2" name="TextovéPole 1">
                <a:extLst>
                  <a:ext uri="{FF2B5EF4-FFF2-40B4-BE49-F238E27FC236}">
                    <a16:creationId xmlns:a16="http://schemas.microsoft.com/office/drawing/2014/main" id="{D0089CC2-9835-5083-A0DE-51925A2B69D1}"/>
                  </a:ext>
                </a:extLst>
              </p:cNvPr>
              <p:cNvSpPr txBox="1">
                <a:spLocks noRot="1" noChangeAspect="1" noMove="1" noResize="1" noEditPoints="1" noAdjustHandles="1" noChangeArrowheads="1" noChangeShapeType="1" noTextEdit="1"/>
              </p:cNvSpPr>
              <p:nvPr/>
            </p:nvSpPr>
            <p:spPr>
              <a:xfrm>
                <a:off x="243187" y="2795059"/>
                <a:ext cx="6048239" cy="509178"/>
              </a:xfrm>
              <a:prstGeom prst="rect">
                <a:avLst/>
              </a:prstGeom>
              <a:blipFill>
                <a:blip r:embed="rId3"/>
                <a:stretch>
                  <a:fillRect l="-1613" t="-2410" b="-2530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ovéPole 3">
                <a:extLst>
                  <a:ext uri="{FF2B5EF4-FFF2-40B4-BE49-F238E27FC236}">
                    <a16:creationId xmlns:a16="http://schemas.microsoft.com/office/drawing/2014/main" id="{4620027B-416C-1C6F-7F49-34692C3CD212}"/>
                  </a:ext>
                </a:extLst>
              </p:cNvPr>
              <p:cNvSpPr txBox="1"/>
              <p:nvPr/>
            </p:nvSpPr>
            <p:spPr>
              <a:xfrm>
                <a:off x="5631367" y="2634876"/>
                <a:ext cx="1619610" cy="7371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200" i="1" dirty="0" smtClean="0">
                          <a:latin typeface="Cambria Math" panose="02040503050406030204" pitchFamily="18" charset="0"/>
                        </a:rPr>
                        <m:t>𝑘</m:t>
                      </m:r>
                      <m:r>
                        <a:rPr lang="cs-CZ" sz="2200" i="1" dirty="0" smtClean="0">
                          <a:latin typeface="Cambria Math" panose="02040503050406030204" pitchFamily="18" charset="0"/>
                        </a:rPr>
                        <m:t>=</m:t>
                      </m:r>
                      <m:f>
                        <m:fPr>
                          <m:ctrlPr>
                            <a:rPr lang="cs-CZ" sz="2200" i="1" smtClean="0">
                              <a:latin typeface="Cambria Math" panose="02040503050406030204" pitchFamily="18" charset="0"/>
                            </a:rPr>
                          </m:ctrlPr>
                        </m:fPr>
                        <m:num>
                          <m:r>
                            <a:rPr lang="cs-CZ" sz="2200" b="0" i="1" smtClean="0">
                              <a:latin typeface="Cambria Math" panose="02040503050406030204" pitchFamily="18" charset="0"/>
                            </a:rPr>
                            <m:t>𝑑𝑉</m:t>
                          </m:r>
                          <m:r>
                            <a:rPr lang="cs-CZ" sz="2200" b="0" i="1" smtClean="0">
                              <a:latin typeface="Cambria Math" panose="02040503050406030204" pitchFamily="18" charset="0"/>
                            </a:rPr>
                            <m:t>(</m:t>
                          </m:r>
                          <m:r>
                            <a:rPr lang="cs-CZ" sz="2200" b="0" i="1" smtClean="0">
                              <a:latin typeface="Cambria Math" panose="02040503050406030204" pitchFamily="18" charset="0"/>
                            </a:rPr>
                            <m:t>𝑥</m:t>
                          </m:r>
                          <m:r>
                            <a:rPr lang="cs-CZ" sz="2200" b="0" i="1" smtClean="0">
                              <a:latin typeface="Cambria Math" panose="02040503050406030204" pitchFamily="18" charset="0"/>
                            </a:rPr>
                            <m:t>)</m:t>
                          </m:r>
                        </m:num>
                        <m:den>
                          <m:r>
                            <a:rPr lang="cs-CZ" sz="2200" b="0" i="1" smtClean="0">
                              <a:latin typeface="Cambria Math" panose="02040503050406030204" pitchFamily="18" charset="0"/>
                            </a:rPr>
                            <m:t>𝑑𝑥</m:t>
                          </m:r>
                        </m:den>
                      </m:f>
                      <m:r>
                        <a:rPr lang="cs-CZ" sz="2200" b="0" i="1" smtClean="0">
                          <a:latin typeface="Cambria Math" panose="02040503050406030204" pitchFamily="18" charset="0"/>
                        </a:rPr>
                        <m:t>,</m:t>
                      </m:r>
                    </m:oMath>
                  </m:oMathPara>
                </a14:m>
                <a:endParaRPr lang="en-GB" sz="2200" dirty="0"/>
              </a:p>
            </p:txBody>
          </p:sp>
        </mc:Choice>
        <mc:Fallback xmlns="">
          <p:sp>
            <p:nvSpPr>
              <p:cNvPr id="4" name="TextovéPole 3">
                <a:extLst>
                  <a:ext uri="{FF2B5EF4-FFF2-40B4-BE49-F238E27FC236}">
                    <a16:creationId xmlns:a16="http://schemas.microsoft.com/office/drawing/2014/main" id="{4620027B-416C-1C6F-7F49-34692C3CD212}"/>
                  </a:ext>
                </a:extLst>
              </p:cNvPr>
              <p:cNvSpPr txBox="1">
                <a:spLocks noRot="1" noChangeAspect="1" noMove="1" noResize="1" noEditPoints="1" noAdjustHandles="1" noChangeArrowheads="1" noChangeShapeType="1" noTextEdit="1"/>
              </p:cNvSpPr>
              <p:nvPr/>
            </p:nvSpPr>
            <p:spPr>
              <a:xfrm>
                <a:off x="5631367" y="2634876"/>
                <a:ext cx="1619610" cy="737189"/>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ovéPole 5">
                <a:extLst>
                  <a:ext uri="{FF2B5EF4-FFF2-40B4-BE49-F238E27FC236}">
                    <a16:creationId xmlns:a16="http://schemas.microsoft.com/office/drawing/2014/main" id="{812C0B49-4119-33FD-FBF4-90052A6AB780}"/>
                  </a:ext>
                </a:extLst>
              </p:cNvPr>
              <p:cNvSpPr txBox="1"/>
              <p:nvPr/>
            </p:nvSpPr>
            <p:spPr>
              <a:xfrm>
                <a:off x="7250977" y="2671756"/>
                <a:ext cx="1515735" cy="6324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rPr>
                          </m:ctrlPr>
                        </m:sSubPr>
                        <m:e>
                          <m:r>
                            <a:rPr lang="cs-CZ" sz="2400" b="0" i="1">
                              <a:latin typeface="Cambria Math" panose="02040503050406030204" pitchFamily="18" charset="0"/>
                            </a:rPr>
                            <m:t>𝑉</m:t>
                          </m:r>
                        </m:e>
                        <m:sub>
                          <m:r>
                            <a:rPr lang="cs-CZ" sz="2400" b="0" i="1">
                              <a:latin typeface="Cambria Math" panose="02040503050406030204" pitchFamily="18" charset="0"/>
                            </a:rPr>
                            <m:t>𝑝h𝑎𝑠𝑒</m:t>
                          </m:r>
                        </m:sub>
                      </m:sSub>
                      <m:r>
                        <a:rPr lang="en-GB" sz="2400" b="0" i="1">
                          <a:latin typeface="Cambria Math" panose="02040503050406030204" pitchFamily="18" charset="0"/>
                          <a:ea typeface="Cambria Math" panose="02040503050406030204" pitchFamily="18" charset="0"/>
                        </a:rPr>
                        <m:t>≡</m:t>
                      </m:r>
                      <m:f>
                        <m:fPr>
                          <m:ctrlPr>
                            <a:rPr lang="en-GB" sz="2400" i="1">
                              <a:latin typeface="Cambria Math" panose="02040503050406030204" pitchFamily="18" charset="0"/>
                              <a:ea typeface="Cambria Math" panose="02040503050406030204" pitchFamily="18" charset="0"/>
                            </a:rPr>
                          </m:ctrlPr>
                        </m:fPr>
                        <m:num>
                          <m:r>
                            <a:rPr lang="en-GB" sz="2400" b="0" i="1">
                              <a:latin typeface="Cambria Math" panose="02040503050406030204" pitchFamily="18" charset="0"/>
                              <a:ea typeface="Cambria Math" panose="02040503050406030204" pitchFamily="18" charset="0"/>
                            </a:rPr>
                            <m:t>𝜔</m:t>
                          </m:r>
                        </m:num>
                        <m:den>
                          <m:r>
                            <a:rPr lang="cs-CZ" sz="2400" b="0" i="1">
                              <a:latin typeface="Cambria Math" panose="02040503050406030204" pitchFamily="18" charset="0"/>
                              <a:ea typeface="Cambria Math" panose="02040503050406030204" pitchFamily="18" charset="0"/>
                            </a:rPr>
                            <m:t>𝑘</m:t>
                          </m:r>
                        </m:den>
                      </m:f>
                    </m:oMath>
                  </m:oMathPara>
                </a14:m>
                <a:endParaRPr lang="en-GB" sz="2400" dirty="0"/>
              </a:p>
            </p:txBody>
          </p:sp>
        </mc:Choice>
        <mc:Fallback xmlns="">
          <p:sp>
            <p:nvSpPr>
              <p:cNvPr id="6" name="TextovéPole 5">
                <a:extLst>
                  <a:ext uri="{FF2B5EF4-FFF2-40B4-BE49-F238E27FC236}">
                    <a16:creationId xmlns:a16="http://schemas.microsoft.com/office/drawing/2014/main" id="{812C0B49-4119-33FD-FBF4-90052A6AB780}"/>
                  </a:ext>
                </a:extLst>
              </p:cNvPr>
              <p:cNvSpPr txBox="1">
                <a:spLocks noRot="1" noChangeAspect="1" noMove="1" noResize="1" noEditPoints="1" noAdjustHandles="1" noChangeArrowheads="1" noChangeShapeType="1" noTextEdit="1"/>
              </p:cNvSpPr>
              <p:nvPr/>
            </p:nvSpPr>
            <p:spPr>
              <a:xfrm>
                <a:off x="7250977" y="2671756"/>
                <a:ext cx="1515735" cy="632481"/>
              </a:xfrm>
              <a:prstGeom prst="rect">
                <a:avLst/>
              </a:prstGeom>
              <a:blipFill>
                <a:blip r:embed="rId5"/>
                <a:stretch>
                  <a:fillRect/>
                </a:stretch>
              </a:blipFill>
            </p:spPr>
            <p:txBody>
              <a:bodyPr/>
              <a:lstStyle/>
              <a:p>
                <a:r>
                  <a:rPr lang="en-GB">
                    <a:noFill/>
                  </a:rPr>
                  <a:t> </a:t>
                </a:r>
              </a:p>
            </p:txBody>
          </p:sp>
        </mc:Fallback>
      </mc:AlternateContent>
      <p:sp>
        <p:nvSpPr>
          <p:cNvPr id="19" name="TextovéPole 18">
            <a:extLst>
              <a:ext uri="{FF2B5EF4-FFF2-40B4-BE49-F238E27FC236}">
                <a16:creationId xmlns:a16="http://schemas.microsoft.com/office/drawing/2014/main" id="{4B62656F-50EB-34E2-532C-DB0DAC49737E}"/>
              </a:ext>
            </a:extLst>
          </p:cNvPr>
          <p:cNvSpPr txBox="1"/>
          <p:nvPr/>
        </p:nvSpPr>
        <p:spPr>
          <a:xfrm>
            <a:off x="243187" y="127463"/>
            <a:ext cx="7992894"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For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case </a:t>
            </a:r>
            <a:r>
              <a:rPr lang="cs-CZ" sz="2000" dirty="0" err="1">
                <a:latin typeface="Arial" panose="020B0604020202020204" pitchFamily="34" charset="0"/>
                <a:cs typeface="Arial" panose="020B0604020202020204" pitchFamily="34" charset="0"/>
              </a:rPr>
              <a:t>Hamiltonian</a:t>
            </a:r>
            <a:r>
              <a:rPr lang="cs-CZ" sz="2000" dirty="0">
                <a:latin typeface="Arial" panose="020B0604020202020204" pitchFamily="34" charset="0"/>
                <a:cs typeface="Arial" panose="020B0604020202020204" pitchFamily="34" charset="0"/>
              </a:rPr>
              <a:t> does not </a:t>
            </a:r>
            <a:r>
              <a:rPr lang="cs-CZ" sz="2000" dirty="0" err="1">
                <a:latin typeface="Arial" panose="020B0604020202020204" pitchFamily="34" charset="0"/>
                <a:cs typeface="Arial" panose="020B0604020202020204" pitchFamily="34" charset="0"/>
              </a:rPr>
              <a:t>explicitly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depend</a:t>
            </a:r>
            <a:r>
              <a:rPr lang="cs-CZ" sz="2000" dirty="0">
                <a:latin typeface="Arial" panose="020B0604020202020204" pitchFamily="34" charset="0"/>
                <a:cs typeface="Arial" panose="020B0604020202020204" pitchFamily="34" charset="0"/>
              </a:rPr>
              <a:t> on </a:t>
            </a:r>
            <a:r>
              <a:rPr lang="cs-CZ" sz="2000" dirty="0" err="1">
                <a:latin typeface="Arial" panose="020B0604020202020204" pitchFamily="34" charset="0"/>
                <a:cs typeface="Arial" panose="020B0604020202020204" pitchFamily="34" charset="0"/>
              </a:rPr>
              <a:t>time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have</a:t>
            </a:r>
            <a:endParaRPr lang="en-GB"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ovéPole 17">
                <a:extLst>
                  <a:ext uri="{FF2B5EF4-FFF2-40B4-BE49-F238E27FC236}">
                    <a16:creationId xmlns:a16="http://schemas.microsoft.com/office/drawing/2014/main" id="{539A2F75-7223-19A2-EC3C-00FEB758D8E9}"/>
                  </a:ext>
                </a:extLst>
              </p:cNvPr>
              <p:cNvSpPr txBox="1"/>
              <p:nvPr/>
            </p:nvSpPr>
            <p:spPr>
              <a:xfrm>
                <a:off x="3124769" y="611963"/>
                <a:ext cx="284103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panose="02040503050406030204" pitchFamily="18" charset="0"/>
                        </a:rPr>
                        <m:t>𝑊</m:t>
                      </m:r>
                      <m:r>
                        <a:rPr lang="cs-CZ" sz="2400" b="0" i="1" smtClean="0">
                          <a:latin typeface="Cambria Math" panose="02040503050406030204" pitchFamily="18" charset="0"/>
                        </a:rPr>
                        <m:t>=−</m:t>
                      </m:r>
                      <m:r>
                        <a:rPr lang="cs-CZ" sz="2400" b="0" i="1" smtClean="0">
                          <a:latin typeface="Cambria Math" panose="02040503050406030204" pitchFamily="18" charset="0"/>
                        </a:rPr>
                        <m:t>𝐸𝑡</m:t>
                      </m:r>
                      <m:r>
                        <a:rPr lang="cs-CZ" sz="2400" b="0" i="1" smtClean="0">
                          <a:latin typeface="Cambria Math" panose="02040503050406030204" pitchFamily="18" charset="0"/>
                        </a:rPr>
                        <m:t>+</m:t>
                      </m:r>
                      <m:r>
                        <a:rPr lang="cs-CZ" sz="2400" b="0" i="1" smtClean="0">
                          <a:latin typeface="Cambria Math" panose="02040503050406030204" pitchFamily="18" charset="0"/>
                        </a:rPr>
                        <m:t>𝑆</m:t>
                      </m:r>
                      <m:r>
                        <a:rPr lang="cs-CZ" sz="2400" b="0" i="1" smtClean="0">
                          <a:latin typeface="Cambria Math" panose="02040503050406030204" pitchFamily="18" charset="0"/>
                        </a:rPr>
                        <m:t>(</m:t>
                      </m:r>
                      <m:r>
                        <a:rPr lang="cs-CZ" sz="2400" b="0" i="1" smtClean="0">
                          <a:latin typeface="Cambria Math" panose="02040503050406030204" pitchFamily="18" charset="0"/>
                        </a:rPr>
                        <m:t>𝑥</m:t>
                      </m:r>
                      <m:r>
                        <a:rPr lang="cs-CZ" sz="2400" b="0" i="1" smtClean="0">
                          <a:latin typeface="Cambria Math" panose="02040503050406030204" pitchFamily="18" charset="0"/>
                        </a:rPr>
                        <m:t>,</m:t>
                      </m:r>
                      <m:r>
                        <a:rPr lang="cs-CZ" sz="2400" b="0" i="1" smtClean="0">
                          <a:latin typeface="Cambria Math" panose="02040503050406030204" pitchFamily="18" charset="0"/>
                        </a:rPr>
                        <m:t>𝑦</m:t>
                      </m:r>
                      <m:r>
                        <a:rPr lang="cs-CZ" sz="2400" b="0" i="1" smtClean="0">
                          <a:latin typeface="Cambria Math" panose="02040503050406030204" pitchFamily="18" charset="0"/>
                        </a:rPr>
                        <m:t>,</m:t>
                      </m:r>
                      <m:r>
                        <a:rPr lang="cs-CZ" sz="2400" b="0" i="1" smtClean="0">
                          <a:latin typeface="Cambria Math" panose="02040503050406030204" pitchFamily="18" charset="0"/>
                        </a:rPr>
                        <m:t>𝑧</m:t>
                      </m:r>
                      <m:r>
                        <a:rPr lang="cs-CZ" sz="2400" b="0" i="1" smtClean="0">
                          <a:latin typeface="Cambria Math" panose="02040503050406030204" pitchFamily="18" charset="0"/>
                        </a:rPr>
                        <m:t>)</m:t>
                      </m:r>
                    </m:oMath>
                  </m:oMathPara>
                </a14:m>
                <a:endParaRPr lang="en-GB" sz="2400" dirty="0"/>
              </a:p>
            </p:txBody>
          </p:sp>
        </mc:Choice>
        <mc:Fallback xmlns="">
          <p:sp>
            <p:nvSpPr>
              <p:cNvPr id="18" name="TextovéPole 17">
                <a:extLst>
                  <a:ext uri="{FF2B5EF4-FFF2-40B4-BE49-F238E27FC236}">
                    <a16:creationId xmlns:a16="http://schemas.microsoft.com/office/drawing/2014/main" id="{539A2F75-7223-19A2-EC3C-00FEB758D8E9}"/>
                  </a:ext>
                </a:extLst>
              </p:cNvPr>
              <p:cNvSpPr txBox="1">
                <a:spLocks noRot="1" noChangeAspect="1" noMove="1" noResize="1" noEditPoints="1" noAdjustHandles="1" noChangeArrowheads="1" noChangeShapeType="1" noTextEdit="1"/>
              </p:cNvSpPr>
              <p:nvPr/>
            </p:nvSpPr>
            <p:spPr>
              <a:xfrm>
                <a:off x="3124769" y="611963"/>
                <a:ext cx="2841034" cy="369332"/>
              </a:xfrm>
              <a:prstGeom prst="rect">
                <a:avLst/>
              </a:prstGeom>
              <a:blipFill>
                <a:blip r:embed="rId6"/>
                <a:stretch>
                  <a:fillRect l="-2361" t="-1639" r="-3433" b="-3278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ovéPole 6">
                <a:extLst>
                  <a:ext uri="{FF2B5EF4-FFF2-40B4-BE49-F238E27FC236}">
                    <a16:creationId xmlns:a16="http://schemas.microsoft.com/office/drawing/2014/main" id="{9C2DBAFF-F5B8-DACB-9242-7074DE92A8CB}"/>
                  </a:ext>
                </a:extLst>
              </p:cNvPr>
              <p:cNvSpPr txBox="1"/>
              <p:nvPr/>
            </p:nvSpPr>
            <p:spPr>
              <a:xfrm>
                <a:off x="1996166" y="1640367"/>
                <a:ext cx="5151667" cy="369332"/>
              </a:xfrm>
              <a:prstGeom prst="rect">
                <a:avLst/>
              </a:prstGeom>
              <a:noFill/>
            </p:spPr>
            <p:txBody>
              <a:bodyPr wrap="none" lIns="0" tIns="0" rIns="0" bIns="0" rtlCol="0">
                <a:spAutoFit/>
              </a:bodyPr>
              <a:lstStyle/>
              <a:p>
                <a:r>
                  <a:rPr lang="en-GB" sz="2400" dirty="0">
                    <a:latin typeface="Cambria Math" panose="02040503050406030204" pitchFamily="18" charset="0"/>
                    <a:ea typeface="Cambria Math" panose="02040503050406030204" pitchFamily="18" charset="0"/>
                  </a:rPr>
                  <a:t>𝜓</a:t>
                </a:r>
                <a14:m>
                  <m:oMath xmlns:m="http://schemas.openxmlformats.org/officeDocument/2006/math">
                    <m:r>
                      <a:rPr lang="cs-CZ" sz="2400" b="0" i="1" smtClean="0">
                        <a:latin typeface="Cambria Math" panose="02040503050406030204" pitchFamily="18" charset="0"/>
                      </a:rPr>
                      <m:t>=</m:t>
                    </m:r>
                    <m:r>
                      <a:rPr lang="cs-CZ" sz="2400" b="0" i="1" smtClean="0">
                        <a:latin typeface="Cambria Math" panose="02040503050406030204" pitchFamily="18" charset="0"/>
                      </a:rPr>
                      <m:t>𝐴</m:t>
                    </m:r>
                    <m:r>
                      <a:rPr lang="cs-CZ" sz="2400" b="0" i="1" smtClean="0">
                        <a:latin typeface="Cambria Math" panose="02040503050406030204" pitchFamily="18" charset="0"/>
                      </a:rPr>
                      <m:t>(</m:t>
                    </m:r>
                    <m:r>
                      <a:rPr lang="cs-CZ" sz="2400" b="0" i="1" smtClean="0">
                        <a:latin typeface="Cambria Math" panose="02040503050406030204" pitchFamily="18" charset="0"/>
                      </a:rPr>
                      <m:t>𝑥</m:t>
                    </m:r>
                    <m:r>
                      <a:rPr lang="cs-CZ" sz="2400" b="0" i="1" smtClean="0">
                        <a:latin typeface="Cambria Math" panose="02040503050406030204" pitchFamily="18" charset="0"/>
                      </a:rPr>
                      <m:t>,</m:t>
                    </m:r>
                    <m:r>
                      <a:rPr lang="cs-CZ" sz="2400" b="0" i="1" smtClean="0">
                        <a:latin typeface="Cambria Math" panose="02040503050406030204" pitchFamily="18" charset="0"/>
                      </a:rPr>
                      <m:t>𝑦</m:t>
                    </m:r>
                    <m:r>
                      <a:rPr lang="cs-CZ" sz="2400" b="0" i="1" smtClean="0">
                        <a:latin typeface="Cambria Math" panose="02040503050406030204" pitchFamily="18" charset="0"/>
                      </a:rPr>
                      <m:t>,</m:t>
                    </m:r>
                    <m:r>
                      <a:rPr lang="cs-CZ" sz="2400" b="0" i="1" smtClean="0">
                        <a:latin typeface="Cambria Math" panose="02040503050406030204" pitchFamily="18" charset="0"/>
                      </a:rPr>
                      <m:t>𝑧</m:t>
                    </m:r>
                    <m:r>
                      <a:rPr lang="cs-CZ" sz="2400" b="0" i="1" smtClean="0">
                        <a:latin typeface="Cambria Math" panose="02040503050406030204" pitchFamily="18" charset="0"/>
                      </a:rPr>
                      <m:t>)</m:t>
                    </m:r>
                    <m:func>
                      <m:funcPr>
                        <m:ctrlPr>
                          <a:rPr lang="cs-CZ" sz="2400" b="0" i="1" smtClean="0">
                            <a:latin typeface="Cambria Math" panose="02040503050406030204" pitchFamily="18" charset="0"/>
                          </a:rPr>
                        </m:ctrlPr>
                      </m:funcPr>
                      <m:fName>
                        <m:r>
                          <a:rPr lang="cs-CZ" sz="2400" b="0" i="1" smtClean="0">
                            <a:latin typeface="Cambria Math" panose="02040503050406030204" pitchFamily="18" charset="0"/>
                          </a:rPr>
                          <m:t>𝑠𝑖𝑛</m:t>
                        </m:r>
                      </m:fName>
                      <m:e>
                        <m:d>
                          <m:dPr>
                            <m:begChr m:val="["/>
                            <m:endChr m:val="]"/>
                            <m:ctrlPr>
                              <a:rPr lang="cs-CZ" sz="2400" b="0" i="1" smtClean="0">
                                <a:latin typeface="Cambria Math" panose="02040503050406030204" pitchFamily="18" charset="0"/>
                              </a:rPr>
                            </m:ctrlPr>
                          </m:dPr>
                          <m:e>
                            <m:f>
                              <m:fPr>
                                <m:type m:val="lin"/>
                                <m:ctrlPr>
                                  <a:rPr lang="cs-CZ" sz="2400" b="0" i="1" smtClean="0">
                                    <a:latin typeface="Cambria Math" panose="02040503050406030204" pitchFamily="18" charset="0"/>
                                  </a:rPr>
                                </m:ctrlPr>
                              </m:fPr>
                              <m:num>
                                <m:r>
                                  <a:rPr lang="cs-CZ" sz="2400" b="0" i="1" smtClean="0">
                                    <a:latin typeface="Cambria Math" panose="02040503050406030204" pitchFamily="18" charset="0"/>
                                  </a:rPr>
                                  <m:t>−</m:t>
                                </m:r>
                                <m:r>
                                  <a:rPr lang="cs-CZ" sz="2400" b="0" i="1" smtClean="0">
                                    <a:latin typeface="Cambria Math" panose="02040503050406030204" pitchFamily="18" charset="0"/>
                                  </a:rPr>
                                  <m:t>𝐸𝑡</m:t>
                                </m:r>
                              </m:num>
                              <m:den>
                                <m:r>
                                  <a:rPr lang="cs-CZ" sz="2400" b="0" i="1" smtClean="0">
                                    <a:latin typeface="Cambria Math" panose="02040503050406030204" pitchFamily="18" charset="0"/>
                                    <a:ea typeface="Cambria Math" panose="02040503050406030204" pitchFamily="18" charset="0"/>
                                  </a:rPr>
                                  <m:t>ℏ</m:t>
                                </m:r>
                              </m:den>
                            </m:f>
                            <m:r>
                              <a:rPr lang="cs-CZ" sz="2400" b="0" i="1" smtClean="0">
                                <a:latin typeface="Cambria Math" panose="02040503050406030204" pitchFamily="18" charset="0"/>
                              </a:rPr>
                              <m:t>+</m:t>
                            </m:r>
                            <m:f>
                              <m:fPr>
                                <m:type m:val="lin"/>
                                <m:ctrlPr>
                                  <a:rPr lang="cs-CZ" sz="2400" b="0" i="1" smtClean="0">
                                    <a:latin typeface="Cambria Math" panose="02040503050406030204" pitchFamily="18" charset="0"/>
                                  </a:rPr>
                                </m:ctrlPr>
                              </m:fPr>
                              <m:num>
                                <m:r>
                                  <a:rPr lang="cs-CZ" sz="2400" i="1">
                                    <a:latin typeface="Cambria Math" panose="02040503050406030204" pitchFamily="18" charset="0"/>
                                  </a:rPr>
                                  <m:t>𝑆</m:t>
                                </m:r>
                                <m:r>
                                  <a:rPr lang="cs-CZ" sz="2400" i="1">
                                    <a:latin typeface="Cambria Math" panose="02040503050406030204" pitchFamily="18" charset="0"/>
                                  </a:rPr>
                                  <m:t>(</m:t>
                                </m:r>
                                <m:r>
                                  <a:rPr lang="cs-CZ" sz="2400" i="1">
                                    <a:latin typeface="Cambria Math" panose="02040503050406030204" pitchFamily="18" charset="0"/>
                                  </a:rPr>
                                  <m:t>𝑥</m:t>
                                </m:r>
                                <m:r>
                                  <a:rPr lang="cs-CZ" sz="2400" i="1">
                                    <a:latin typeface="Cambria Math" panose="02040503050406030204" pitchFamily="18" charset="0"/>
                                  </a:rPr>
                                  <m:t>,</m:t>
                                </m:r>
                                <m:r>
                                  <a:rPr lang="cs-CZ" sz="2400" i="1">
                                    <a:latin typeface="Cambria Math" panose="02040503050406030204" pitchFamily="18" charset="0"/>
                                  </a:rPr>
                                  <m:t>𝑦</m:t>
                                </m:r>
                                <m:r>
                                  <a:rPr lang="cs-CZ" sz="2400" i="1">
                                    <a:latin typeface="Cambria Math" panose="02040503050406030204" pitchFamily="18" charset="0"/>
                                  </a:rPr>
                                  <m:t>,</m:t>
                                </m:r>
                                <m:r>
                                  <a:rPr lang="cs-CZ" sz="2400" i="1">
                                    <a:latin typeface="Cambria Math" panose="02040503050406030204" pitchFamily="18" charset="0"/>
                                  </a:rPr>
                                  <m:t>𝑧</m:t>
                                </m:r>
                                <m:r>
                                  <a:rPr lang="cs-CZ" sz="2400" b="0" i="1" smtClean="0">
                                    <a:latin typeface="Cambria Math" panose="02040503050406030204" pitchFamily="18" charset="0"/>
                                  </a:rPr>
                                  <m:t>)</m:t>
                                </m:r>
                              </m:num>
                              <m:den>
                                <m:r>
                                  <a:rPr lang="cs-CZ" sz="2400" b="0" i="1" smtClean="0">
                                    <a:latin typeface="Cambria Math" panose="02040503050406030204" pitchFamily="18" charset="0"/>
                                    <a:ea typeface="Cambria Math" panose="02040503050406030204" pitchFamily="18" charset="0"/>
                                  </a:rPr>
                                  <m:t>ℏ</m:t>
                                </m:r>
                              </m:den>
                            </m:f>
                          </m:e>
                        </m:d>
                      </m:e>
                    </m:func>
                  </m:oMath>
                </a14:m>
                <a:endParaRPr lang="en-GB" sz="2400" i="1" dirty="0"/>
              </a:p>
            </p:txBody>
          </p:sp>
        </mc:Choice>
        <mc:Fallback xmlns="">
          <p:sp>
            <p:nvSpPr>
              <p:cNvPr id="7" name="TextovéPole 6">
                <a:extLst>
                  <a:ext uri="{FF2B5EF4-FFF2-40B4-BE49-F238E27FC236}">
                    <a16:creationId xmlns:a16="http://schemas.microsoft.com/office/drawing/2014/main" id="{9C2DBAFF-F5B8-DACB-9242-7074DE92A8CB}"/>
                  </a:ext>
                </a:extLst>
              </p:cNvPr>
              <p:cNvSpPr txBox="1">
                <a:spLocks noRot="1" noChangeAspect="1" noMove="1" noResize="1" noEditPoints="1" noAdjustHandles="1" noChangeArrowheads="1" noChangeShapeType="1" noTextEdit="1"/>
              </p:cNvSpPr>
              <p:nvPr/>
            </p:nvSpPr>
            <p:spPr>
              <a:xfrm>
                <a:off x="1996166" y="1640367"/>
                <a:ext cx="5151667" cy="369332"/>
              </a:xfrm>
              <a:prstGeom prst="rect">
                <a:avLst/>
              </a:prstGeom>
              <a:blipFill>
                <a:blip r:embed="rId7"/>
                <a:stretch>
                  <a:fillRect l="-3546" t="-167213" r="-12884" b="-250820"/>
                </a:stretch>
              </a:blipFill>
            </p:spPr>
            <p:txBody>
              <a:bodyPr/>
              <a:lstStyle/>
              <a:p>
                <a:r>
                  <a:rPr lang="en-GB">
                    <a:noFill/>
                  </a:rPr>
                  <a:t> </a:t>
                </a:r>
              </a:p>
            </p:txBody>
          </p:sp>
        </mc:Fallback>
      </mc:AlternateContent>
      <p:sp>
        <p:nvSpPr>
          <p:cNvPr id="13" name="TextovéPole 12">
            <a:extLst>
              <a:ext uri="{FF2B5EF4-FFF2-40B4-BE49-F238E27FC236}">
                <a16:creationId xmlns:a16="http://schemas.microsoft.com/office/drawing/2014/main" id="{5EE9A58A-F3A5-3884-1A4F-32A823B64018}"/>
              </a:ext>
            </a:extLst>
          </p:cNvPr>
          <p:cNvSpPr txBox="1"/>
          <p:nvPr/>
        </p:nvSpPr>
        <p:spPr>
          <a:xfrm>
            <a:off x="215195" y="1102522"/>
            <a:ext cx="8786636"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Schrödinger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assumed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that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phase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materiál </a:t>
            </a:r>
            <a:r>
              <a:rPr lang="cs-CZ" sz="2000" dirty="0" err="1">
                <a:latin typeface="Arial" panose="020B0604020202020204" pitchFamily="34" charset="0"/>
                <a:cs typeface="Arial" panose="020B0604020202020204" pitchFamily="34" charset="0"/>
              </a:rPr>
              <a:t>wave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is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given</a:t>
            </a:r>
            <a:r>
              <a:rPr lang="cs-CZ" sz="2000" dirty="0">
                <a:latin typeface="Arial" panose="020B0604020202020204" pitchFamily="34" charset="0"/>
                <a:cs typeface="Arial" panose="020B0604020202020204" pitchFamily="34" charset="0"/>
              </a:rPr>
              <a:t> by </a:t>
            </a:r>
            <a:r>
              <a:rPr lang="cs-CZ" sz="2000" dirty="0" err="1">
                <a:latin typeface="Arial" panose="020B0604020202020204" pitchFamily="34" charset="0"/>
                <a:cs typeface="Arial" panose="020B0604020202020204" pitchFamily="34" charset="0"/>
              </a:rPr>
              <a:t>Action</a:t>
            </a:r>
            <a:endParaRPr lang="en-GB" sz="2000" dirty="0"/>
          </a:p>
        </p:txBody>
      </p:sp>
      <p:sp>
        <p:nvSpPr>
          <p:cNvPr id="14" name="TextovéPole 13">
            <a:extLst>
              <a:ext uri="{FF2B5EF4-FFF2-40B4-BE49-F238E27FC236}">
                <a16:creationId xmlns:a16="http://schemas.microsoft.com/office/drawing/2014/main" id="{6C674597-427E-A769-F299-7451E3CF525E}"/>
              </a:ext>
            </a:extLst>
          </p:cNvPr>
          <p:cNvSpPr txBox="1"/>
          <p:nvPr/>
        </p:nvSpPr>
        <p:spPr>
          <a:xfrm>
            <a:off x="243187" y="2211202"/>
            <a:ext cx="5489003"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similarly</a:t>
            </a:r>
            <a:r>
              <a:rPr lang="cs-CZ" sz="2000" dirty="0">
                <a:latin typeface="Arial" panose="020B0604020202020204" pitchFamily="34" charset="0"/>
                <a:cs typeface="Arial" panose="020B0604020202020204" pitchFamily="34" charset="0"/>
              </a:rPr>
              <a:t> as in standard </a:t>
            </a:r>
            <a:r>
              <a:rPr lang="cs-CZ" sz="2000" dirty="0" err="1">
                <a:latin typeface="Arial" panose="020B0604020202020204" pitchFamily="34" charset="0"/>
                <a:cs typeface="Arial" panose="020B0604020202020204" pitchFamily="34" charset="0"/>
              </a:rPr>
              <a:t>simple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sinusoidal</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wave</a:t>
            </a:r>
            <a:endParaRPr lang="en-GB"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ovéPole 15">
                <a:extLst>
                  <a:ext uri="{FF2B5EF4-FFF2-40B4-BE49-F238E27FC236}">
                    <a16:creationId xmlns:a16="http://schemas.microsoft.com/office/drawing/2014/main" id="{454A25FF-56BE-49CD-390D-33BAA66D1AFD}"/>
                  </a:ext>
                </a:extLst>
              </p:cNvPr>
              <p:cNvSpPr txBox="1"/>
              <p:nvPr/>
            </p:nvSpPr>
            <p:spPr>
              <a:xfrm>
                <a:off x="244661" y="3546691"/>
                <a:ext cx="3595984"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analog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14:m>
                  <m:oMath xmlns:m="http://schemas.openxmlformats.org/officeDocument/2006/math">
                    <m:r>
                      <a:rPr lang="cs-CZ" sz="2000" b="0" i="1" smtClean="0">
                        <a:latin typeface="Cambria Math" panose="02040503050406030204" pitchFamily="18" charset="0"/>
                      </a:rPr>
                      <m:t>𝑘</m:t>
                    </m:r>
                    <m:r>
                      <a:rPr lang="cs-CZ" sz="2000" b="0" i="1" smtClean="0">
                        <a:latin typeface="Cambria Math" panose="02040503050406030204" pitchFamily="18" charset="0"/>
                      </a:rPr>
                      <m:t>=</m:t>
                    </m:r>
                    <m:f>
                      <m:fPr>
                        <m:type m:val="lin"/>
                        <m:ctrlPr>
                          <a:rPr lang="cs-CZ" sz="2000" b="0" i="1" smtClean="0">
                            <a:latin typeface="Cambria Math" panose="02040503050406030204" pitchFamily="18" charset="0"/>
                          </a:rPr>
                        </m:ctrlPr>
                      </m:fPr>
                      <m:num>
                        <m:r>
                          <a:rPr lang="cs-CZ" sz="2000" b="0" i="1" smtClean="0">
                            <a:latin typeface="Cambria Math" panose="02040503050406030204" pitchFamily="18" charset="0"/>
                          </a:rPr>
                          <m:t>𝑑𝑉</m:t>
                        </m:r>
                      </m:num>
                      <m:den>
                        <m:r>
                          <a:rPr lang="cs-CZ" sz="2000" b="0" i="1" smtClean="0">
                            <a:latin typeface="Cambria Math" panose="02040503050406030204" pitchFamily="18" charset="0"/>
                          </a:rPr>
                          <m:t>𝑑𝑥</m:t>
                        </m:r>
                      </m:den>
                    </m:f>
                  </m:oMath>
                </a14:m>
                <a:r>
                  <a:rPr lang="cs-CZ" dirty="0"/>
                  <a:t>   </a:t>
                </a:r>
                <a:r>
                  <a:rPr lang="cs-CZ" sz="2000" dirty="0">
                    <a:latin typeface="Arial" panose="020B0604020202020204" pitchFamily="34" charset="0"/>
                    <a:cs typeface="Arial" panose="020B0604020202020204" pitchFamily="34" charset="0"/>
                  </a:rPr>
                  <a:t>is  </a:t>
                </a:r>
                <a:endParaRPr lang="en-GB" sz="2000" dirty="0">
                  <a:latin typeface="Arial" panose="020B0604020202020204" pitchFamily="34" charset="0"/>
                  <a:cs typeface="Arial" panose="020B0604020202020204" pitchFamily="34" charset="0"/>
                </a:endParaRPr>
              </a:p>
            </p:txBody>
          </p:sp>
        </mc:Choice>
        <mc:Fallback xmlns="">
          <p:sp>
            <p:nvSpPr>
              <p:cNvPr id="16" name="TextovéPole 15">
                <a:extLst>
                  <a:ext uri="{FF2B5EF4-FFF2-40B4-BE49-F238E27FC236}">
                    <a16:creationId xmlns:a16="http://schemas.microsoft.com/office/drawing/2014/main" id="{454A25FF-56BE-49CD-390D-33BAA66D1AFD}"/>
                  </a:ext>
                </a:extLst>
              </p:cNvPr>
              <p:cNvSpPr txBox="1">
                <a:spLocks noRot="1" noChangeAspect="1" noMove="1" noResize="1" noEditPoints="1" noAdjustHandles="1" noChangeArrowheads="1" noChangeShapeType="1" noTextEdit="1"/>
              </p:cNvSpPr>
              <p:nvPr/>
            </p:nvSpPr>
            <p:spPr>
              <a:xfrm>
                <a:off x="244661" y="3546691"/>
                <a:ext cx="3595984" cy="400110"/>
              </a:xfrm>
              <a:prstGeom prst="rect">
                <a:avLst/>
              </a:prstGeom>
              <a:blipFill>
                <a:blip r:embed="rId8"/>
                <a:stretch>
                  <a:fillRect l="-1695" t="-116923" r="-847" b="-18307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ovéPole 16">
                <a:extLst>
                  <a:ext uri="{FF2B5EF4-FFF2-40B4-BE49-F238E27FC236}">
                    <a16:creationId xmlns:a16="http://schemas.microsoft.com/office/drawing/2014/main" id="{C93AFA0A-30C7-80AA-FAAE-ED199B9A063B}"/>
                  </a:ext>
                </a:extLst>
              </p:cNvPr>
              <p:cNvSpPr txBox="1"/>
              <p:nvPr/>
            </p:nvSpPr>
            <p:spPr>
              <a:xfrm>
                <a:off x="3963827" y="3485936"/>
                <a:ext cx="3335080" cy="4472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2400" i="1" smtClean="0">
                              <a:latin typeface="Cambria Math" panose="02040503050406030204" pitchFamily="18" charset="0"/>
                            </a:rPr>
                          </m:ctrlPr>
                        </m:dPr>
                        <m:e>
                          <m:r>
                            <a:rPr lang="cs-CZ" sz="2400" b="0" i="1" smtClean="0">
                              <a:latin typeface="Cambria Math" panose="02040503050406030204" pitchFamily="18" charset="0"/>
                            </a:rPr>
                            <m:t>𝑔𝑟𝑎𝑑𝑊</m:t>
                          </m:r>
                        </m:e>
                      </m:d>
                      <m:r>
                        <a:rPr lang="cs-CZ" sz="2400" b="0" i="1" smtClean="0">
                          <a:latin typeface="Cambria Math" panose="02040503050406030204" pitchFamily="18" charset="0"/>
                        </a:rPr>
                        <m:t>=</m:t>
                      </m:r>
                      <m:rad>
                        <m:radPr>
                          <m:degHide m:val="on"/>
                          <m:ctrlPr>
                            <a:rPr lang="cs-CZ" sz="2400" b="0" i="1" smtClean="0">
                              <a:latin typeface="Cambria Math" panose="02040503050406030204" pitchFamily="18" charset="0"/>
                            </a:rPr>
                          </m:ctrlPr>
                        </m:radPr>
                        <m:deg/>
                        <m:e>
                          <m:r>
                            <a:rPr lang="cs-CZ" sz="2400" b="0" i="1" smtClean="0">
                              <a:latin typeface="Cambria Math" panose="02040503050406030204" pitchFamily="18" charset="0"/>
                            </a:rPr>
                            <m:t>2</m:t>
                          </m:r>
                          <m:r>
                            <a:rPr lang="cs-CZ" sz="2400" b="0" i="1" smtClean="0">
                              <a:latin typeface="Cambria Math" panose="02040503050406030204" pitchFamily="18" charset="0"/>
                            </a:rPr>
                            <m:t>𝑚</m:t>
                          </m:r>
                          <m:r>
                            <a:rPr lang="cs-CZ" sz="2400" b="0" i="1" smtClean="0">
                              <a:latin typeface="Cambria Math" panose="02040503050406030204" pitchFamily="18" charset="0"/>
                            </a:rPr>
                            <m:t>(</m:t>
                          </m:r>
                          <m:r>
                            <a:rPr lang="cs-CZ" sz="2400" b="0" i="1" smtClean="0">
                              <a:latin typeface="Cambria Math" panose="02040503050406030204" pitchFamily="18" charset="0"/>
                            </a:rPr>
                            <m:t>𝐸</m:t>
                          </m:r>
                          <m:r>
                            <a:rPr lang="cs-CZ" sz="2400" b="0" i="1" smtClean="0">
                              <a:latin typeface="Cambria Math" panose="02040503050406030204" pitchFamily="18" charset="0"/>
                            </a:rPr>
                            <m:t>−</m:t>
                          </m:r>
                          <m:r>
                            <a:rPr lang="cs-CZ" sz="2400" b="0" i="1" smtClean="0">
                              <a:latin typeface="Cambria Math" panose="02040503050406030204" pitchFamily="18" charset="0"/>
                            </a:rPr>
                            <m:t>𝑉</m:t>
                          </m:r>
                          <m:r>
                            <a:rPr lang="cs-CZ" sz="2400" b="0" i="1" smtClean="0">
                              <a:latin typeface="Cambria Math" panose="02040503050406030204" pitchFamily="18" charset="0"/>
                            </a:rPr>
                            <m:t>)</m:t>
                          </m:r>
                        </m:e>
                      </m:rad>
                    </m:oMath>
                  </m:oMathPara>
                </a14:m>
                <a:endParaRPr lang="en-GB" sz="2400" dirty="0"/>
              </a:p>
            </p:txBody>
          </p:sp>
        </mc:Choice>
        <mc:Fallback xmlns="">
          <p:sp>
            <p:nvSpPr>
              <p:cNvPr id="17" name="TextovéPole 16">
                <a:extLst>
                  <a:ext uri="{FF2B5EF4-FFF2-40B4-BE49-F238E27FC236}">
                    <a16:creationId xmlns:a16="http://schemas.microsoft.com/office/drawing/2014/main" id="{C93AFA0A-30C7-80AA-FAAE-ED199B9A063B}"/>
                  </a:ext>
                </a:extLst>
              </p:cNvPr>
              <p:cNvSpPr txBox="1">
                <a:spLocks noRot="1" noChangeAspect="1" noMove="1" noResize="1" noEditPoints="1" noAdjustHandles="1" noChangeArrowheads="1" noChangeShapeType="1" noTextEdit="1"/>
              </p:cNvSpPr>
              <p:nvPr/>
            </p:nvSpPr>
            <p:spPr>
              <a:xfrm>
                <a:off x="3963827" y="3485936"/>
                <a:ext cx="3335080" cy="447238"/>
              </a:xfrm>
              <a:prstGeom prst="rect">
                <a:avLst/>
              </a:prstGeom>
              <a:blipFill>
                <a:blip r:embed="rId9"/>
                <a:stretch>
                  <a:fillRect b="-1370"/>
                </a:stretch>
              </a:blipFill>
            </p:spPr>
            <p:txBody>
              <a:bodyPr/>
              <a:lstStyle/>
              <a:p>
                <a:r>
                  <a:rPr lang="en-GB">
                    <a:noFill/>
                  </a:rPr>
                  <a:t> </a:t>
                </a:r>
              </a:p>
            </p:txBody>
          </p:sp>
        </mc:Fallback>
      </mc:AlternateContent>
      <p:sp>
        <p:nvSpPr>
          <p:cNvPr id="20" name="TextovéPole 19">
            <a:extLst>
              <a:ext uri="{FF2B5EF4-FFF2-40B4-BE49-F238E27FC236}">
                <a16:creationId xmlns:a16="http://schemas.microsoft.com/office/drawing/2014/main" id="{B864060C-E351-7734-9541-D949AF818B1D}"/>
              </a:ext>
            </a:extLst>
          </p:cNvPr>
          <p:cNvSpPr txBox="1"/>
          <p:nvPr/>
        </p:nvSpPr>
        <p:spPr>
          <a:xfrm>
            <a:off x="210657" y="4321617"/>
            <a:ext cx="5742278" cy="400110"/>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And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corresponding</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phase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velocity</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is</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given</a:t>
            </a:r>
            <a:r>
              <a:rPr lang="cs-CZ" sz="2000" dirty="0">
                <a:latin typeface="Arial" panose="020B0604020202020204" pitchFamily="34" charset="0"/>
                <a:cs typeface="Arial" panose="020B0604020202020204" pitchFamily="34" charset="0"/>
              </a:rPr>
              <a:t> as</a:t>
            </a:r>
            <a:endParaRPr lang="en-GB"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1" name="TextovéPole 20">
                <a:extLst>
                  <a:ext uri="{FF2B5EF4-FFF2-40B4-BE49-F238E27FC236}">
                    <a16:creationId xmlns:a16="http://schemas.microsoft.com/office/drawing/2014/main" id="{73661666-52B2-6BC5-96E9-39AF850BB077}"/>
                  </a:ext>
                </a:extLst>
              </p:cNvPr>
              <p:cNvSpPr txBox="1"/>
              <p:nvPr/>
            </p:nvSpPr>
            <p:spPr>
              <a:xfrm>
                <a:off x="1781575" y="4980453"/>
                <a:ext cx="1767215" cy="6914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panose="02040503050406030204" pitchFamily="18" charset="0"/>
                          <a:ea typeface="Cambria Math" panose="02040503050406030204" pitchFamily="18" charset="0"/>
                        </a:rPr>
                        <m:t>𝜈</m:t>
                      </m:r>
                      <m:r>
                        <a:rPr lang="cs-CZ" sz="2400" b="0" i="1" smtClean="0">
                          <a:latin typeface="Cambria Math" panose="02040503050406030204" pitchFamily="18" charset="0"/>
                          <a:ea typeface="Cambria Math" panose="02040503050406030204" pitchFamily="18" charset="0"/>
                        </a:rPr>
                        <m:t>=</m:t>
                      </m:r>
                      <m:f>
                        <m:fPr>
                          <m:ctrlPr>
                            <a:rPr lang="cs-CZ" sz="2400" b="0" i="1" smtClean="0">
                              <a:latin typeface="Cambria Math" panose="02040503050406030204" pitchFamily="18" charset="0"/>
                              <a:ea typeface="Cambria Math" panose="02040503050406030204" pitchFamily="18" charset="0"/>
                            </a:rPr>
                          </m:ctrlPr>
                        </m:fPr>
                        <m:num>
                          <m:r>
                            <a:rPr lang="cs-CZ" sz="2400" b="0" i="1" smtClean="0">
                              <a:latin typeface="Cambria Math" panose="02040503050406030204" pitchFamily="18" charset="0"/>
                              <a:ea typeface="Cambria Math" panose="02040503050406030204" pitchFamily="18" charset="0"/>
                            </a:rPr>
                            <m:t>𝐸</m:t>
                          </m:r>
                        </m:num>
                        <m:den>
                          <m:r>
                            <a:rPr lang="cs-CZ" sz="2400" b="0" i="1" smtClean="0">
                              <a:latin typeface="Cambria Math" panose="02040503050406030204" pitchFamily="18" charset="0"/>
                              <a:ea typeface="Cambria Math" panose="02040503050406030204" pitchFamily="18" charset="0"/>
                            </a:rPr>
                            <m:t>2</m:t>
                          </m:r>
                          <m:r>
                            <a:rPr lang="cs-CZ" sz="2400" b="0" i="1" smtClean="0">
                              <a:latin typeface="Cambria Math" panose="02040503050406030204" pitchFamily="18" charset="0"/>
                              <a:ea typeface="Cambria Math" panose="02040503050406030204" pitchFamily="18" charset="0"/>
                            </a:rPr>
                            <m:t>𝜋</m:t>
                          </m:r>
                          <m:r>
                            <a:rPr lang="cs-CZ" sz="2400" b="0" i="1" smtClean="0">
                              <a:latin typeface="Cambria Math" panose="02040503050406030204" pitchFamily="18" charset="0"/>
                              <a:ea typeface="Cambria Math" panose="02040503050406030204" pitchFamily="18" charset="0"/>
                            </a:rPr>
                            <m:t>ℏ</m:t>
                          </m:r>
                        </m:den>
                      </m:f>
                      <m:r>
                        <a:rPr lang="cs-CZ" sz="2400" b="0" i="1" smtClean="0">
                          <a:latin typeface="Cambria Math" panose="02040503050406030204" pitchFamily="18" charset="0"/>
                          <a:ea typeface="Cambria Math" panose="02040503050406030204" pitchFamily="18" charset="0"/>
                        </a:rPr>
                        <m:t>=</m:t>
                      </m:r>
                      <m:f>
                        <m:fPr>
                          <m:ctrlPr>
                            <a:rPr lang="cs-CZ" sz="2400" b="0" i="1" smtClean="0">
                              <a:latin typeface="Cambria Math" panose="02040503050406030204" pitchFamily="18" charset="0"/>
                              <a:ea typeface="Cambria Math" panose="02040503050406030204" pitchFamily="18" charset="0"/>
                            </a:rPr>
                          </m:ctrlPr>
                        </m:fPr>
                        <m:num>
                          <m:r>
                            <a:rPr lang="cs-CZ" sz="2400" b="0" i="1" smtClean="0">
                              <a:latin typeface="Cambria Math" panose="02040503050406030204" pitchFamily="18" charset="0"/>
                              <a:ea typeface="Cambria Math" panose="02040503050406030204" pitchFamily="18" charset="0"/>
                            </a:rPr>
                            <m:t>𝐸</m:t>
                          </m:r>
                        </m:num>
                        <m:den>
                          <m:r>
                            <a:rPr lang="cs-CZ" sz="2400" b="0" i="1" smtClean="0">
                              <a:latin typeface="Cambria Math" panose="02040503050406030204" pitchFamily="18" charset="0"/>
                              <a:ea typeface="Cambria Math" panose="02040503050406030204" pitchFamily="18" charset="0"/>
                            </a:rPr>
                            <m:t>h</m:t>
                          </m:r>
                        </m:den>
                      </m:f>
                    </m:oMath>
                  </m:oMathPara>
                </a14:m>
                <a:endParaRPr lang="en-GB" sz="2400" dirty="0"/>
              </a:p>
            </p:txBody>
          </p:sp>
        </mc:Choice>
        <mc:Fallback xmlns="">
          <p:sp>
            <p:nvSpPr>
              <p:cNvPr id="21" name="TextovéPole 20">
                <a:extLst>
                  <a:ext uri="{FF2B5EF4-FFF2-40B4-BE49-F238E27FC236}">
                    <a16:creationId xmlns:a16="http://schemas.microsoft.com/office/drawing/2014/main" id="{73661666-52B2-6BC5-96E9-39AF850BB077}"/>
                  </a:ext>
                </a:extLst>
              </p:cNvPr>
              <p:cNvSpPr txBox="1">
                <a:spLocks noRot="1" noChangeAspect="1" noMove="1" noResize="1" noEditPoints="1" noAdjustHandles="1" noChangeArrowheads="1" noChangeShapeType="1" noTextEdit="1"/>
              </p:cNvSpPr>
              <p:nvPr/>
            </p:nvSpPr>
            <p:spPr>
              <a:xfrm>
                <a:off x="1781575" y="4980453"/>
                <a:ext cx="1767215" cy="691408"/>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ovéPole 21">
                <a:extLst>
                  <a:ext uri="{FF2B5EF4-FFF2-40B4-BE49-F238E27FC236}">
                    <a16:creationId xmlns:a16="http://schemas.microsoft.com/office/drawing/2014/main" id="{951733EE-A576-4DCE-BF6F-702970FD9903}"/>
                  </a:ext>
                </a:extLst>
              </p:cNvPr>
              <p:cNvSpPr txBox="1"/>
              <p:nvPr/>
            </p:nvSpPr>
            <p:spPr>
              <a:xfrm>
                <a:off x="4501574" y="4959470"/>
                <a:ext cx="4420890" cy="85651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1" i="1" smtClean="0">
                          <a:latin typeface="Cambria Math" panose="02040503050406030204" pitchFamily="18" charset="0"/>
                          <a:ea typeface="Cambria Math" panose="02040503050406030204" pitchFamily="18" charset="0"/>
                        </a:rPr>
                        <m:t>𝝀</m:t>
                      </m:r>
                      <m:r>
                        <a:rPr lang="cs-CZ" sz="2400" b="1" i="1" smtClean="0">
                          <a:latin typeface="Cambria Math" panose="02040503050406030204" pitchFamily="18" charset="0"/>
                          <a:ea typeface="Cambria Math" panose="02040503050406030204" pitchFamily="18" charset="0"/>
                        </a:rPr>
                        <m:t>=</m:t>
                      </m:r>
                      <m:f>
                        <m:fPr>
                          <m:ctrlPr>
                            <a:rPr lang="cs-CZ" sz="2400" b="1" i="1" smtClean="0">
                              <a:latin typeface="Cambria Math" panose="02040503050406030204" pitchFamily="18" charset="0"/>
                              <a:ea typeface="Cambria Math" panose="02040503050406030204" pitchFamily="18" charset="0"/>
                            </a:rPr>
                          </m:ctrlPr>
                        </m:fPr>
                        <m:num>
                          <m:r>
                            <a:rPr lang="cs-CZ" sz="2400" b="1" i="1" smtClean="0">
                              <a:latin typeface="Cambria Math" panose="02040503050406030204" pitchFamily="18" charset="0"/>
                              <a:ea typeface="Cambria Math" panose="02040503050406030204" pitchFamily="18" charset="0"/>
                            </a:rPr>
                            <m:t>𝒖</m:t>
                          </m:r>
                        </m:num>
                        <m:den>
                          <m:r>
                            <a:rPr lang="cs-CZ" sz="2400" b="1" i="1" smtClean="0">
                              <a:latin typeface="Cambria Math" panose="02040503050406030204" pitchFamily="18" charset="0"/>
                              <a:ea typeface="Cambria Math" panose="02040503050406030204" pitchFamily="18" charset="0"/>
                            </a:rPr>
                            <m:t>𝝂</m:t>
                          </m:r>
                        </m:den>
                      </m:f>
                      <m:r>
                        <a:rPr lang="cs-CZ" sz="2400" b="1" i="1" smtClean="0">
                          <a:latin typeface="Cambria Math" panose="02040503050406030204" pitchFamily="18" charset="0"/>
                          <a:ea typeface="Cambria Math" panose="02040503050406030204" pitchFamily="18" charset="0"/>
                        </a:rPr>
                        <m:t>=</m:t>
                      </m:r>
                      <m:f>
                        <m:fPr>
                          <m:ctrlPr>
                            <a:rPr lang="cs-CZ" sz="2400" b="1" i="1" smtClean="0">
                              <a:latin typeface="Cambria Math" panose="02040503050406030204" pitchFamily="18" charset="0"/>
                              <a:ea typeface="Cambria Math" panose="02040503050406030204" pitchFamily="18" charset="0"/>
                            </a:rPr>
                          </m:ctrlPr>
                        </m:fPr>
                        <m:num>
                          <m:r>
                            <a:rPr lang="cs-CZ" sz="2400" b="1" i="1" smtClean="0">
                              <a:latin typeface="Cambria Math" panose="02040503050406030204" pitchFamily="18" charset="0"/>
                              <a:ea typeface="Cambria Math" panose="02040503050406030204" pitchFamily="18" charset="0"/>
                            </a:rPr>
                            <m:t>𝒉</m:t>
                          </m:r>
                        </m:num>
                        <m:den>
                          <m:rad>
                            <m:radPr>
                              <m:degHide m:val="on"/>
                              <m:ctrlPr>
                                <a:rPr lang="cs-CZ" sz="2400" b="1" i="1" smtClean="0">
                                  <a:latin typeface="Cambria Math" panose="02040503050406030204" pitchFamily="18" charset="0"/>
                                  <a:ea typeface="Cambria Math" panose="02040503050406030204" pitchFamily="18" charset="0"/>
                                </a:rPr>
                              </m:ctrlPr>
                            </m:radPr>
                            <m:deg/>
                            <m:e>
                              <m:r>
                                <a:rPr lang="cs-CZ" sz="2400" b="1" i="1" smtClean="0">
                                  <a:latin typeface="Cambria Math" panose="02040503050406030204" pitchFamily="18" charset="0"/>
                                  <a:ea typeface="Cambria Math" panose="02040503050406030204" pitchFamily="18" charset="0"/>
                                </a:rPr>
                                <m:t>𝟐</m:t>
                              </m:r>
                              <m:r>
                                <a:rPr lang="cs-CZ" sz="2400" b="1" i="1" smtClean="0">
                                  <a:latin typeface="Cambria Math" panose="02040503050406030204" pitchFamily="18" charset="0"/>
                                  <a:ea typeface="Cambria Math" panose="02040503050406030204" pitchFamily="18" charset="0"/>
                                </a:rPr>
                                <m:t>𝒎</m:t>
                              </m:r>
                              <m:d>
                                <m:dPr>
                                  <m:ctrlPr>
                                    <a:rPr lang="cs-CZ" sz="2400" b="1" i="1" smtClean="0">
                                      <a:latin typeface="Cambria Math" panose="02040503050406030204" pitchFamily="18" charset="0"/>
                                      <a:ea typeface="Cambria Math" panose="02040503050406030204" pitchFamily="18" charset="0"/>
                                    </a:rPr>
                                  </m:ctrlPr>
                                </m:dPr>
                                <m:e>
                                  <m:r>
                                    <a:rPr lang="cs-CZ" sz="2400" b="1" i="1" smtClean="0">
                                      <a:latin typeface="Cambria Math" panose="02040503050406030204" pitchFamily="18" charset="0"/>
                                      <a:ea typeface="Cambria Math" panose="02040503050406030204" pitchFamily="18" charset="0"/>
                                    </a:rPr>
                                    <m:t>𝑬</m:t>
                                  </m:r>
                                  <m:r>
                                    <a:rPr lang="cs-CZ" sz="2400" b="1" i="1" smtClean="0">
                                      <a:latin typeface="Cambria Math" panose="02040503050406030204" pitchFamily="18" charset="0"/>
                                      <a:ea typeface="Cambria Math" panose="02040503050406030204" pitchFamily="18" charset="0"/>
                                    </a:rPr>
                                    <m:t>−</m:t>
                                  </m:r>
                                  <m:r>
                                    <a:rPr lang="cs-CZ" sz="2400" b="1" i="1" smtClean="0">
                                      <a:latin typeface="Cambria Math" panose="02040503050406030204" pitchFamily="18" charset="0"/>
                                      <a:ea typeface="Cambria Math" panose="02040503050406030204" pitchFamily="18" charset="0"/>
                                    </a:rPr>
                                    <m:t>𝑽</m:t>
                                  </m:r>
                                </m:e>
                              </m:d>
                            </m:e>
                          </m:rad>
                        </m:den>
                      </m:f>
                      <m:r>
                        <a:rPr lang="cs-CZ" sz="2400" b="1" i="1" smtClean="0">
                          <a:latin typeface="Cambria Math" panose="02040503050406030204" pitchFamily="18" charset="0"/>
                          <a:ea typeface="Cambria Math" panose="02040503050406030204" pitchFamily="18" charset="0"/>
                        </a:rPr>
                        <m:t>=</m:t>
                      </m:r>
                      <m:f>
                        <m:fPr>
                          <m:ctrlPr>
                            <a:rPr lang="cs-CZ" sz="2400" b="1" i="1" smtClean="0">
                              <a:latin typeface="Cambria Math" panose="02040503050406030204" pitchFamily="18" charset="0"/>
                              <a:ea typeface="Cambria Math" panose="02040503050406030204" pitchFamily="18" charset="0"/>
                            </a:rPr>
                          </m:ctrlPr>
                        </m:fPr>
                        <m:num>
                          <m:r>
                            <a:rPr lang="cs-CZ" sz="2400" b="1" i="1" smtClean="0">
                              <a:latin typeface="Cambria Math" panose="02040503050406030204" pitchFamily="18" charset="0"/>
                              <a:ea typeface="Cambria Math" panose="02040503050406030204" pitchFamily="18" charset="0"/>
                            </a:rPr>
                            <m:t>𝒉</m:t>
                          </m:r>
                        </m:num>
                        <m:den>
                          <m:r>
                            <a:rPr lang="cs-CZ" sz="2400" b="1" i="1" smtClean="0">
                              <a:latin typeface="Cambria Math" panose="02040503050406030204" pitchFamily="18" charset="0"/>
                              <a:ea typeface="Cambria Math" panose="02040503050406030204" pitchFamily="18" charset="0"/>
                            </a:rPr>
                            <m:t>𝒎𝒗</m:t>
                          </m:r>
                        </m:den>
                      </m:f>
                      <m:r>
                        <a:rPr lang="cs-CZ" sz="2400" b="1" i="1" smtClean="0">
                          <a:latin typeface="Cambria Math" panose="02040503050406030204" pitchFamily="18" charset="0"/>
                          <a:ea typeface="Cambria Math" panose="02040503050406030204" pitchFamily="18" charset="0"/>
                        </a:rPr>
                        <m:t>=</m:t>
                      </m:r>
                      <m:f>
                        <m:fPr>
                          <m:ctrlPr>
                            <a:rPr lang="cs-CZ" sz="2400" b="1" i="1" smtClean="0">
                              <a:latin typeface="Cambria Math" panose="02040503050406030204" pitchFamily="18" charset="0"/>
                              <a:ea typeface="Cambria Math" panose="02040503050406030204" pitchFamily="18" charset="0"/>
                            </a:rPr>
                          </m:ctrlPr>
                        </m:fPr>
                        <m:num>
                          <m:r>
                            <a:rPr lang="cs-CZ" sz="2400" b="1" i="1" smtClean="0">
                              <a:latin typeface="Cambria Math" panose="02040503050406030204" pitchFamily="18" charset="0"/>
                              <a:ea typeface="Cambria Math" panose="02040503050406030204" pitchFamily="18" charset="0"/>
                            </a:rPr>
                            <m:t>𝒉</m:t>
                          </m:r>
                        </m:num>
                        <m:den>
                          <m:r>
                            <a:rPr lang="cs-CZ" sz="2400" b="1" i="1" smtClean="0">
                              <a:latin typeface="Cambria Math" panose="02040503050406030204" pitchFamily="18" charset="0"/>
                              <a:ea typeface="Cambria Math" panose="02040503050406030204" pitchFamily="18" charset="0"/>
                            </a:rPr>
                            <m:t>𝒑</m:t>
                          </m:r>
                        </m:den>
                      </m:f>
                    </m:oMath>
                  </m:oMathPara>
                </a14:m>
                <a:endParaRPr lang="en-GB" sz="2400" b="1" dirty="0"/>
              </a:p>
            </p:txBody>
          </p:sp>
        </mc:Choice>
        <mc:Fallback xmlns="">
          <p:sp>
            <p:nvSpPr>
              <p:cNvPr id="22" name="TextovéPole 21">
                <a:extLst>
                  <a:ext uri="{FF2B5EF4-FFF2-40B4-BE49-F238E27FC236}">
                    <a16:creationId xmlns:a16="http://schemas.microsoft.com/office/drawing/2014/main" id="{951733EE-A576-4DCE-BF6F-702970FD9903}"/>
                  </a:ext>
                </a:extLst>
              </p:cNvPr>
              <p:cNvSpPr txBox="1">
                <a:spLocks noRot="1" noChangeAspect="1" noMove="1" noResize="1" noEditPoints="1" noAdjustHandles="1" noChangeArrowheads="1" noChangeShapeType="1" noTextEdit="1"/>
              </p:cNvSpPr>
              <p:nvPr/>
            </p:nvSpPr>
            <p:spPr>
              <a:xfrm>
                <a:off x="4501574" y="4959470"/>
                <a:ext cx="4420890" cy="856517"/>
              </a:xfrm>
              <a:prstGeom prst="rect">
                <a:avLst/>
              </a:prstGeom>
              <a:blipFill>
                <a:blip r:embed="rId11"/>
                <a:stretch>
                  <a:fillRect/>
                </a:stretch>
              </a:blipFill>
            </p:spPr>
            <p:txBody>
              <a:bodyPr/>
              <a:lstStyle/>
              <a:p>
                <a:r>
                  <a:rPr lang="en-GB">
                    <a:noFill/>
                  </a:rPr>
                  <a:t> </a:t>
                </a:r>
              </a:p>
            </p:txBody>
          </p:sp>
        </mc:Fallback>
      </mc:AlternateContent>
      <p:sp>
        <p:nvSpPr>
          <p:cNvPr id="23" name="TextovéPole 22">
            <a:extLst>
              <a:ext uri="{FF2B5EF4-FFF2-40B4-BE49-F238E27FC236}">
                <a16:creationId xmlns:a16="http://schemas.microsoft.com/office/drawing/2014/main" id="{3541A1C9-BCB4-7F0A-1B8F-7C668D03CB55}"/>
              </a:ext>
            </a:extLst>
          </p:cNvPr>
          <p:cNvSpPr txBox="1"/>
          <p:nvPr/>
        </p:nvSpPr>
        <p:spPr>
          <a:xfrm>
            <a:off x="221536" y="4980453"/>
            <a:ext cx="1467068" cy="707886"/>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Frequency</a:t>
            </a:r>
            <a:r>
              <a:rPr lang="cs-CZ" sz="2000" dirty="0">
                <a:latin typeface="Arial" panose="020B0604020202020204" pitchFamily="34" charset="0"/>
                <a:cs typeface="Arial" panose="020B0604020202020204" pitchFamily="34" charset="0"/>
              </a:rPr>
              <a:t> </a:t>
            </a:r>
          </a:p>
          <a:p>
            <a:r>
              <a:rPr lang="cs-CZ" sz="2000" dirty="0" err="1">
                <a:latin typeface="Arial" panose="020B0604020202020204" pitchFamily="34" charset="0"/>
                <a:cs typeface="Arial" panose="020B0604020202020204" pitchFamily="34" charset="0"/>
              </a:rPr>
              <a:t>equals</a:t>
            </a:r>
            <a:endParaRPr lang="en-GB" sz="2000" dirty="0">
              <a:latin typeface="Arial" panose="020B0604020202020204" pitchFamily="34" charset="0"/>
              <a:cs typeface="Arial" panose="020B0604020202020204" pitchFamily="34" charset="0"/>
            </a:endParaRPr>
          </a:p>
        </p:txBody>
      </p:sp>
      <p:sp>
        <p:nvSpPr>
          <p:cNvPr id="24" name="Šipka: doprava 23">
            <a:extLst>
              <a:ext uri="{FF2B5EF4-FFF2-40B4-BE49-F238E27FC236}">
                <a16:creationId xmlns:a16="http://schemas.microsoft.com/office/drawing/2014/main" id="{6E9C9B9F-6AD1-23BD-F840-398212F5800F}"/>
              </a:ext>
            </a:extLst>
          </p:cNvPr>
          <p:cNvSpPr/>
          <p:nvPr/>
        </p:nvSpPr>
        <p:spPr>
          <a:xfrm flipV="1">
            <a:off x="3840645" y="5317645"/>
            <a:ext cx="535801" cy="631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ovéPole 24">
            <a:extLst>
              <a:ext uri="{FF2B5EF4-FFF2-40B4-BE49-F238E27FC236}">
                <a16:creationId xmlns:a16="http://schemas.microsoft.com/office/drawing/2014/main" id="{4561B476-CBC3-A962-C6A1-003CAA2B361B}"/>
              </a:ext>
            </a:extLst>
          </p:cNvPr>
          <p:cNvSpPr txBox="1"/>
          <p:nvPr/>
        </p:nvSpPr>
        <p:spPr>
          <a:xfrm>
            <a:off x="4683484" y="6156675"/>
            <a:ext cx="2119491"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For</a:t>
            </a:r>
            <a:r>
              <a:rPr lang="cs-CZ" sz="2000" dirty="0">
                <a:latin typeface="Arial" panose="020B0604020202020204" pitchFamily="34" charset="0"/>
                <a:cs typeface="Arial" panose="020B0604020202020204" pitchFamily="34" charset="0"/>
              </a:rPr>
              <a:t> free </a:t>
            </a:r>
            <a:r>
              <a:rPr lang="cs-CZ" sz="2000" dirty="0" err="1">
                <a:latin typeface="Arial" panose="020B0604020202020204" pitchFamily="34" charset="0"/>
                <a:cs typeface="Arial" panose="020B0604020202020204" pitchFamily="34" charset="0"/>
              </a:rPr>
              <a:t>particle</a:t>
            </a:r>
            <a:r>
              <a:rPr lang="cs-CZ" sz="2000" dirty="0">
                <a:latin typeface="Arial" panose="020B0604020202020204" pitchFamily="34" charset="0"/>
                <a:cs typeface="Arial" panose="020B0604020202020204" pitchFamily="34" charset="0"/>
              </a:rPr>
              <a:t>: </a:t>
            </a:r>
            <a:endParaRPr lang="en-GB"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TextovéPole 26">
                <a:extLst>
                  <a:ext uri="{FF2B5EF4-FFF2-40B4-BE49-F238E27FC236}">
                    <a16:creationId xmlns:a16="http://schemas.microsoft.com/office/drawing/2014/main" id="{C599435B-0621-F5DE-9A2C-A1F268828885}"/>
                  </a:ext>
                </a:extLst>
              </p:cNvPr>
              <p:cNvSpPr txBox="1"/>
              <p:nvPr/>
            </p:nvSpPr>
            <p:spPr>
              <a:xfrm>
                <a:off x="6802975" y="6088879"/>
                <a:ext cx="1312090" cy="521553"/>
              </a:xfrm>
              <a:prstGeom prst="rect">
                <a:avLst/>
              </a:prstGeom>
              <a:noFill/>
            </p:spPr>
            <p:txBody>
              <a:bodyPr wrap="none" lIns="0" tIns="0" rIns="0" bIns="0" rtlCol="0">
                <a:spAutoFit/>
              </a:bodyPr>
              <a:lstStyle/>
              <a:p>
                <a:r>
                  <a:rPr lang="cs-CZ" sz="2400" i="1" dirty="0">
                    <a:latin typeface="Cambria Math" panose="02040503050406030204" pitchFamily="18" charset="0"/>
                    <a:ea typeface="Cambria Math" panose="02040503050406030204" pitchFamily="18" charset="0"/>
                  </a:rPr>
                  <a:t>E= </a:t>
                </a:r>
                <a14:m>
                  <m:oMath xmlns:m="http://schemas.openxmlformats.org/officeDocument/2006/math">
                    <m:f>
                      <m:fPr>
                        <m:ctrlPr>
                          <a:rPr lang="cs-CZ" sz="2400" i="1" dirty="0" smtClean="0">
                            <a:latin typeface="Cambria Math" panose="02040503050406030204" pitchFamily="18" charset="0"/>
                            <a:ea typeface="Cambria Math" panose="02040503050406030204" pitchFamily="18" charset="0"/>
                          </a:rPr>
                        </m:ctrlPr>
                      </m:fPr>
                      <m:num>
                        <m:r>
                          <a:rPr lang="cs-CZ" sz="2400" b="0" i="1" dirty="0" smtClean="0">
                            <a:latin typeface="Cambria Math" panose="02040503050406030204" pitchFamily="18" charset="0"/>
                            <a:ea typeface="Cambria Math" panose="02040503050406030204" pitchFamily="18" charset="0"/>
                          </a:rPr>
                          <m:t>1</m:t>
                        </m:r>
                      </m:num>
                      <m:den>
                        <m:r>
                          <a:rPr lang="cs-CZ" sz="2400" b="0" i="1" dirty="0" smtClean="0">
                            <a:latin typeface="Cambria Math" panose="02040503050406030204" pitchFamily="18" charset="0"/>
                            <a:ea typeface="Cambria Math" panose="02040503050406030204" pitchFamily="18" charset="0"/>
                          </a:rPr>
                          <m:t>2</m:t>
                        </m:r>
                      </m:den>
                    </m:f>
                    <m:r>
                      <a:rPr lang="cs-CZ" sz="2400" b="0" i="1" dirty="0" smtClean="0">
                        <a:latin typeface="Cambria Math" panose="02040503050406030204" pitchFamily="18" charset="0"/>
                        <a:ea typeface="Cambria Math" panose="02040503050406030204" pitchFamily="18" charset="0"/>
                      </a:rPr>
                      <m:t>𝑚</m:t>
                    </m:r>
                    <m:sSup>
                      <m:sSupPr>
                        <m:ctrlPr>
                          <a:rPr lang="cs-CZ" sz="2400" b="0" i="1" dirty="0" smtClean="0">
                            <a:latin typeface="Cambria Math" panose="02040503050406030204" pitchFamily="18" charset="0"/>
                            <a:ea typeface="Cambria Math" panose="02040503050406030204" pitchFamily="18" charset="0"/>
                          </a:rPr>
                        </m:ctrlPr>
                      </m:sSupPr>
                      <m:e>
                        <m:r>
                          <a:rPr lang="cs-CZ" sz="2400" b="0" i="1" dirty="0" smtClean="0">
                            <a:latin typeface="Cambria Math" panose="02040503050406030204" pitchFamily="18" charset="0"/>
                            <a:ea typeface="Cambria Math" panose="02040503050406030204" pitchFamily="18" charset="0"/>
                          </a:rPr>
                          <m:t>𝑣</m:t>
                        </m:r>
                      </m:e>
                      <m:sup>
                        <m:r>
                          <a:rPr lang="cs-CZ" sz="2400" b="0" i="1" dirty="0" smtClean="0">
                            <a:latin typeface="Cambria Math" panose="02040503050406030204" pitchFamily="18" charset="0"/>
                            <a:ea typeface="Cambria Math" panose="02040503050406030204" pitchFamily="18" charset="0"/>
                          </a:rPr>
                          <m:t>2</m:t>
                        </m:r>
                      </m:sup>
                    </m:sSup>
                    <m:r>
                      <a:rPr lang="cs-CZ" sz="2400" b="0" i="1" dirty="0" smtClean="0">
                        <a:latin typeface="Cambria Math" panose="02040503050406030204" pitchFamily="18" charset="0"/>
                        <a:ea typeface="Cambria Math" panose="02040503050406030204" pitchFamily="18" charset="0"/>
                      </a:rPr>
                      <m:t> </m:t>
                    </m:r>
                  </m:oMath>
                </a14:m>
                <a:endParaRPr lang="en-GB" sz="2400" i="1" dirty="0">
                  <a:latin typeface="Cambria Math" panose="02040503050406030204" pitchFamily="18" charset="0"/>
                  <a:ea typeface="Cambria Math" panose="02040503050406030204" pitchFamily="18" charset="0"/>
                </a:endParaRPr>
              </a:p>
            </p:txBody>
          </p:sp>
        </mc:Choice>
        <mc:Fallback xmlns="">
          <p:sp>
            <p:nvSpPr>
              <p:cNvPr id="27" name="TextovéPole 26">
                <a:extLst>
                  <a:ext uri="{FF2B5EF4-FFF2-40B4-BE49-F238E27FC236}">
                    <a16:creationId xmlns:a16="http://schemas.microsoft.com/office/drawing/2014/main" id="{C599435B-0621-F5DE-9A2C-A1F268828885}"/>
                  </a:ext>
                </a:extLst>
              </p:cNvPr>
              <p:cNvSpPr txBox="1">
                <a:spLocks noRot="1" noChangeAspect="1" noMove="1" noResize="1" noEditPoints="1" noAdjustHandles="1" noChangeArrowheads="1" noChangeShapeType="1" noTextEdit="1"/>
              </p:cNvSpPr>
              <p:nvPr/>
            </p:nvSpPr>
            <p:spPr>
              <a:xfrm>
                <a:off x="6802975" y="6088879"/>
                <a:ext cx="1312090" cy="521553"/>
              </a:xfrm>
              <a:prstGeom prst="rect">
                <a:avLst/>
              </a:prstGeom>
              <a:blipFill>
                <a:blip r:embed="rId12"/>
                <a:stretch>
                  <a:fillRect l="-14419" t="-5882" b="-18824"/>
                </a:stretch>
              </a:blipFill>
            </p:spPr>
            <p:txBody>
              <a:bodyPr/>
              <a:lstStyle/>
              <a:p>
                <a:r>
                  <a:rPr lang="en-GB">
                    <a:noFill/>
                  </a:rPr>
                  <a:t> </a:t>
                </a:r>
              </a:p>
            </p:txBody>
          </p:sp>
        </mc:Fallback>
      </mc:AlternateContent>
      <p:cxnSp>
        <p:nvCxnSpPr>
          <p:cNvPr id="29" name="Přímá spojnice se šipkou 28">
            <a:extLst>
              <a:ext uri="{FF2B5EF4-FFF2-40B4-BE49-F238E27FC236}">
                <a16:creationId xmlns:a16="http://schemas.microsoft.com/office/drawing/2014/main" id="{52875449-2D1B-F635-8E54-1EA9206BFF64}"/>
              </a:ext>
            </a:extLst>
          </p:cNvPr>
          <p:cNvCxnSpPr/>
          <p:nvPr/>
        </p:nvCxnSpPr>
        <p:spPr>
          <a:xfrm flipV="1">
            <a:off x="7616283" y="5688339"/>
            <a:ext cx="392561" cy="468336"/>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3" name="Zástupný symbol pro číslo snímku 2">
            <a:extLst>
              <a:ext uri="{FF2B5EF4-FFF2-40B4-BE49-F238E27FC236}">
                <a16:creationId xmlns:a16="http://schemas.microsoft.com/office/drawing/2014/main" id="{BB93E996-032B-DAD6-73AF-31AC9F8AA91F}"/>
              </a:ext>
            </a:extLst>
          </p:cNvPr>
          <p:cNvSpPr>
            <a:spLocks noGrp="1"/>
          </p:cNvSpPr>
          <p:nvPr>
            <p:ph type="sldNum" sz="quarter" idx="12"/>
          </p:nvPr>
        </p:nvSpPr>
        <p:spPr/>
        <p:txBody>
          <a:bodyPr/>
          <a:lstStyle/>
          <a:p>
            <a:fld id="{E32C4829-0E20-40A4-81C2-06447E714AD2}" type="slidenum">
              <a:rPr lang="cs-CZ" smtClean="0"/>
              <a:t>91</a:t>
            </a:fld>
            <a:endParaRPr lang="cs-CZ"/>
          </a:p>
        </p:txBody>
      </p:sp>
      <p:sp>
        <p:nvSpPr>
          <p:cNvPr id="5" name="Zástupný symbol pro datum 4">
            <a:extLst>
              <a:ext uri="{FF2B5EF4-FFF2-40B4-BE49-F238E27FC236}">
                <a16:creationId xmlns:a16="http://schemas.microsoft.com/office/drawing/2014/main" id="{4CD3F3B4-DD1C-CF3D-F40C-30352C33E089}"/>
              </a:ext>
            </a:extLst>
          </p:cNvPr>
          <p:cNvSpPr>
            <a:spLocks noGrp="1"/>
          </p:cNvSpPr>
          <p:nvPr>
            <p:ph type="dt" sz="half" idx="10"/>
          </p:nvPr>
        </p:nvSpPr>
        <p:spPr/>
        <p:txBody>
          <a:bodyPr/>
          <a:lstStyle/>
          <a:p>
            <a:r>
              <a:rPr lang="cs-CZ"/>
              <a:t>27.11.2024</a:t>
            </a:r>
          </a:p>
        </p:txBody>
      </p:sp>
      <p:sp>
        <p:nvSpPr>
          <p:cNvPr id="8" name="Zástupný symbol pro zápatí 7">
            <a:extLst>
              <a:ext uri="{FF2B5EF4-FFF2-40B4-BE49-F238E27FC236}">
                <a16:creationId xmlns:a16="http://schemas.microsoft.com/office/drawing/2014/main" id="{7F249B54-F95A-F052-85DF-69729A9B21CE}"/>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4757418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ovéPole 8">
                <a:extLst>
                  <a:ext uri="{FF2B5EF4-FFF2-40B4-BE49-F238E27FC236}">
                    <a16:creationId xmlns:a16="http://schemas.microsoft.com/office/drawing/2014/main" id="{8718E8D4-CC0F-8109-CA69-9A859EC207E8}"/>
                  </a:ext>
                </a:extLst>
              </p:cNvPr>
              <p:cNvSpPr txBox="1"/>
              <p:nvPr/>
            </p:nvSpPr>
            <p:spPr>
              <a:xfrm>
                <a:off x="3420263" y="1615100"/>
                <a:ext cx="4121513" cy="8373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400" i="1" smtClean="0">
                              <a:latin typeface="Cambria Math" panose="02040503050406030204" pitchFamily="18" charset="0"/>
                            </a:rPr>
                          </m:ctrlPr>
                        </m:fPr>
                        <m:num>
                          <m:sSup>
                            <m:sSupPr>
                              <m:ctrlPr>
                                <a:rPr lang="en-GB" sz="2400" i="1" smtClean="0">
                                  <a:latin typeface="Cambria Math" panose="02040503050406030204" pitchFamily="18" charset="0"/>
                                </a:rPr>
                              </m:ctrlPr>
                            </m:sSupPr>
                            <m:e>
                              <m:r>
                                <a:rPr lang="en-GB" sz="2400" i="1" smtClean="0">
                                  <a:latin typeface="Cambria Math" panose="02040503050406030204" pitchFamily="18" charset="0"/>
                                  <a:ea typeface="Cambria Math" panose="02040503050406030204" pitchFamily="18" charset="0"/>
                                </a:rPr>
                                <m:t>𝜕</m:t>
                              </m:r>
                            </m:e>
                            <m:sup>
                              <m:r>
                                <a:rPr lang="cs-CZ" sz="2400" b="0" i="1" smtClean="0">
                                  <a:latin typeface="Cambria Math" panose="02040503050406030204" pitchFamily="18" charset="0"/>
                                </a:rPr>
                                <m:t>2</m:t>
                              </m:r>
                            </m:sup>
                          </m:sSup>
                          <m:r>
                            <a:rPr lang="en-GB" sz="2400" i="1" smtClean="0">
                              <a:latin typeface="Cambria Math" panose="02040503050406030204" pitchFamily="18" charset="0"/>
                              <a:ea typeface="Cambria Math" panose="02040503050406030204" pitchFamily="18" charset="0"/>
                            </a:rPr>
                            <m:t>𝜓</m:t>
                          </m:r>
                        </m:num>
                        <m:den>
                          <m:sSup>
                            <m:sSupPr>
                              <m:ctrlPr>
                                <a:rPr lang="en-GB" sz="2400" i="1" smtClean="0">
                                  <a:latin typeface="Cambria Math" panose="02040503050406030204" pitchFamily="18" charset="0"/>
                                </a:rPr>
                              </m:ctrlPr>
                            </m:sSupPr>
                            <m:e>
                              <m:r>
                                <a:rPr lang="en-GB" sz="2400" i="1" smtClean="0">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𝑡</m:t>
                              </m:r>
                            </m:e>
                            <m:sup>
                              <m:r>
                                <a:rPr lang="cs-CZ" sz="2400" b="0" i="1" smtClean="0">
                                  <a:latin typeface="Cambria Math" panose="02040503050406030204" pitchFamily="18" charset="0"/>
                                </a:rPr>
                                <m:t>2</m:t>
                              </m:r>
                            </m:sup>
                          </m:sSup>
                        </m:den>
                      </m:f>
                      <m:r>
                        <a:rPr lang="cs-CZ" sz="2400" b="0" i="1" smtClean="0">
                          <a:latin typeface="Cambria Math" panose="02040503050406030204" pitchFamily="18" charset="0"/>
                        </a:rPr>
                        <m:t>=</m:t>
                      </m:r>
                      <m:sSup>
                        <m:sSupPr>
                          <m:ctrlPr>
                            <a:rPr lang="cs-CZ" sz="2400" b="0" i="1" smtClean="0">
                              <a:latin typeface="Cambria Math" panose="02040503050406030204" pitchFamily="18" charset="0"/>
                            </a:rPr>
                          </m:ctrlPr>
                        </m:sSupPr>
                        <m:e>
                          <m:r>
                            <a:rPr lang="cs-CZ" sz="2400" b="0" i="1" smtClean="0">
                              <a:latin typeface="Cambria Math" panose="02040503050406030204" pitchFamily="18" charset="0"/>
                            </a:rPr>
                            <m:t>𝑢</m:t>
                          </m:r>
                        </m:e>
                        <m:sup>
                          <m:r>
                            <a:rPr lang="cs-CZ" sz="2400" b="0" i="1" smtClean="0">
                              <a:latin typeface="Cambria Math" panose="02040503050406030204" pitchFamily="18" charset="0"/>
                            </a:rPr>
                            <m:t>2</m:t>
                          </m:r>
                        </m:sup>
                      </m:sSup>
                      <m:d>
                        <m:dPr>
                          <m:ctrlPr>
                            <a:rPr lang="cs-CZ" sz="2400" b="0" i="1" smtClean="0">
                              <a:latin typeface="Cambria Math" panose="02040503050406030204" pitchFamily="18" charset="0"/>
                            </a:rPr>
                          </m:ctrlPr>
                        </m:dPr>
                        <m:e>
                          <m:f>
                            <m:fPr>
                              <m:ctrlPr>
                                <a:rPr lang="en-GB" sz="2400" i="1">
                                  <a:latin typeface="Cambria Math" panose="02040503050406030204" pitchFamily="18" charset="0"/>
                                </a:rPr>
                              </m:ctrlPr>
                            </m:fPr>
                            <m:num>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m:t>
                                  </m:r>
                                </m:e>
                                <m:sup>
                                  <m:r>
                                    <a:rPr lang="cs-CZ" sz="2400" i="1">
                                      <a:latin typeface="Cambria Math" panose="02040503050406030204" pitchFamily="18" charset="0"/>
                                    </a:rPr>
                                    <m:t>2</m:t>
                                  </m:r>
                                </m:sup>
                              </m:sSup>
                              <m:r>
                                <a:rPr lang="en-GB" sz="2400" i="1">
                                  <a:latin typeface="Cambria Math" panose="02040503050406030204" pitchFamily="18" charset="0"/>
                                  <a:ea typeface="Cambria Math" panose="02040503050406030204" pitchFamily="18" charset="0"/>
                                </a:rPr>
                                <m:t>𝜓</m:t>
                              </m:r>
                            </m:num>
                            <m:den>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𝑥</m:t>
                                  </m:r>
                                </m:e>
                                <m:sup>
                                  <m:r>
                                    <a:rPr lang="cs-CZ" sz="2400" i="1">
                                      <a:latin typeface="Cambria Math" panose="02040503050406030204" pitchFamily="18" charset="0"/>
                                    </a:rPr>
                                    <m:t>2</m:t>
                                  </m:r>
                                </m:sup>
                              </m:sSup>
                            </m:den>
                          </m:f>
                          <m:r>
                            <a:rPr lang="cs-CZ" sz="2400" b="0" i="1" smtClean="0">
                              <a:latin typeface="Cambria Math" panose="02040503050406030204" pitchFamily="18" charset="0"/>
                            </a:rPr>
                            <m:t>+</m:t>
                          </m:r>
                          <m:f>
                            <m:fPr>
                              <m:ctrlPr>
                                <a:rPr lang="en-GB" sz="2400" i="1">
                                  <a:latin typeface="Cambria Math" panose="02040503050406030204" pitchFamily="18" charset="0"/>
                                </a:rPr>
                              </m:ctrlPr>
                            </m:fPr>
                            <m:num>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m:t>
                                  </m:r>
                                </m:e>
                                <m:sup>
                                  <m:r>
                                    <a:rPr lang="cs-CZ" sz="2400" i="1">
                                      <a:latin typeface="Cambria Math" panose="02040503050406030204" pitchFamily="18" charset="0"/>
                                    </a:rPr>
                                    <m:t>2</m:t>
                                  </m:r>
                                </m:sup>
                              </m:sSup>
                              <m:r>
                                <a:rPr lang="en-GB" sz="2400" i="1">
                                  <a:latin typeface="Cambria Math" panose="02040503050406030204" pitchFamily="18" charset="0"/>
                                  <a:ea typeface="Cambria Math" panose="02040503050406030204" pitchFamily="18" charset="0"/>
                                </a:rPr>
                                <m:t>𝜓</m:t>
                              </m:r>
                            </m:num>
                            <m:den>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𝑦</m:t>
                                  </m:r>
                                </m:e>
                                <m:sup>
                                  <m:r>
                                    <a:rPr lang="cs-CZ" sz="2400" i="1">
                                      <a:latin typeface="Cambria Math" panose="02040503050406030204" pitchFamily="18" charset="0"/>
                                    </a:rPr>
                                    <m:t>2</m:t>
                                  </m:r>
                                </m:sup>
                              </m:sSup>
                            </m:den>
                          </m:f>
                          <m:r>
                            <a:rPr lang="cs-CZ" sz="2400" b="0" i="1" smtClean="0">
                              <a:latin typeface="Cambria Math" panose="02040503050406030204" pitchFamily="18" charset="0"/>
                            </a:rPr>
                            <m:t>+</m:t>
                          </m:r>
                          <m:f>
                            <m:fPr>
                              <m:ctrlPr>
                                <a:rPr lang="en-GB" sz="2400" i="1">
                                  <a:latin typeface="Cambria Math" panose="02040503050406030204" pitchFamily="18" charset="0"/>
                                </a:rPr>
                              </m:ctrlPr>
                            </m:fPr>
                            <m:num>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m:t>
                                  </m:r>
                                </m:e>
                                <m:sup>
                                  <m:r>
                                    <a:rPr lang="cs-CZ" sz="2400" i="1">
                                      <a:latin typeface="Cambria Math" panose="02040503050406030204" pitchFamily="18" charset="0"/>
                                    </a:rPr>
                                    <m:t>2</m:t>
                                  </m:r>
                                </m:sup>
                              </m:sSup>
                              <m:r>
                                <a:rPr lang="en-GB" sz="2400" i="1">
                                  <a:latin typeface="Cambria Math" panose="02040503050406030204" pitchFamily="18" charset="0"/>
                                  <a:ea typeface="Cambria Math" panose="02040503050406030204" pitchFamily="18" charset="0"/>
                                </a:rPr>
                                <m:t>𝜓</m:t>
                              </m:r>
                            </m:num>
                            <m:den>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m:t>
                                  </m:r>
                                  <m:r>
                                    <a:rPr lang="cs-CZ" sz="2400" b="0" i="1" smtClean="0">
                                      <a:latin typeface="Cambria Math" panose="02040503050406030204" pitchFamily="18" charset="0"/>
                                      <a:ea typeface="Cambria Math" panose="02040503050406030204" pitchFamily="18" charset="0"/>
                                    </a:rPr>
                                    <m:t>𝑧</m:t>
                                  </m:r>
                                </m:e>
                                <m:sup>
                                  <m:r>
                                    <a:rPr lang="cs-CZ" sz="2400" i="1">
                                      <a:latin typeface="Cambria Math" panose="02040503050406030204" pitchFamily="18" charset="0"/>
                                    </a:rPr>
                                    <m:t>2</m:t>
                                  </m:r>
                                </m:sup>
                              </m:sSup>
                            </m:den>
                          </m:f>
                        </m:e>
                      </m:d>
                    </m:oMath>
                  </m:oMathPara>
                </a14:m>
                <a:endParaRPr lang="en-GB" sz="2400" dirty="0"/>
              </a:p>
            </p:txBody>
          </p:sp>
        </mc:Choice>
        <mc:Fallback xmlns="">
          <p:sp>
            <p:nvSpPr>
              <p:cNvPr id="9" name="TextovéPole 8">
                <a:extLst>
                  <a:ext uri="{FF2B5EF4-FFF2-40B4-BE49-F238E27FC236}">
                    <a16:creationId xmlns:a16="http://schemas.microsoft.com/office/drawing/2014/main" id="{8718E8D4-CC0F-8109-CA69-9A859EC207E8}"/>
                  </a:ext>
                </a:extLst>
              </p:cNvPr>
              <p:cNvSpPr txBox="1">
                <a:spLocks noRot="1" noChangeAspect="1" noMove="1" noResize="1" noEditPoints="1" noAdjustHandles="1" noChangeArrowheads="1" noChangeShapeType="1" noTextEdit="1"/>
              </p:cNvSpPr>
              <p:nvPr/>
            </p:nvSpPr>
            <p:spPr>
              <a:xfrm>
                <a:off x="3420263" y="1615100"/>
                <a:ext cx="4121513" cy="837345"/>
              </a:xfrm>
              <a:prstGeom prst="rect">
                <a:avLst/>
              </a:prstGeom>
              <a:blipFill>
                <a:blip r:embed="rId2"/>
                <a:stretch>
                  <a:fillRect/>
                </a:stretch>
              </a:blipFill>
            </p:spPr>
            <p:txBody>
              <a:bodyPr/>
              <a:lstStyle/>
              <a:p>
                <a:r>
                  <a:rPr lang="en-GB">
                    <a:noFill/>
                  </a:rPr>
                  <a:t> </a:t>
                </a:r>
              </a:p>
            </p:txBody>
          </p:sp>
        </mc:Fallback>
      </mc:AlternateContent>
      <p:sp>
        <p:nvSpPr>
          <p:cNvPr id="7" name="TextovéPole 6">
            <a:extLst>
              <a:ext uri="{FF2B5EF4-FFF2-40B4-BE49-F238E27FC236}">
                <a16:creationId xmlns:a16="http://schemas.microsoft.com/office/drawing/2014/main" id="{9A515467-0F09-2751-E146-9111F4B7C812}"/>
              </a:ext>
            </a:extLst>
          </p:cNvPr>
          <p:cNvSpPr txBox="1"/>
          <p:nvPr/>
        </p:nvSpPr>
        <p:spPr>
          <a:xfrm>
            <a:off x="423746" y="356168"/>
            <a:ext cx="7471317" cy="400110"/>
          </a:xfrm>
          <a:prstGeom prst="rect">
            <a:avLst/>
          </a:prstGeom>
          <a:noFill/>
        </p:spPr>
        <p:txBody>
          <a:bodyPr wrap="square">
            <a:spAutoFit/>
          </a:bodyPr>
          <a:lstStyle/>
          <a:p>
            <a:r>
              <a:rPr lang="cs-CZ" sz="2000" dirty="0" err="1">
                <a:latin typeface="Arial" panose="020B0604020202020204" pitchFamily="34" charset="0"/>
                <a:cs typeface="Arial" panose="020B0604020202020204" pitchFamily="34" charset="0"/>
              </a:rPr>
              <a:t>Schrödinger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inserted</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above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expression</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for</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phase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velocity</a:t>
            </a:r>
            <a:r>
              <a:rPr lang="cs-CZ" sz="2000" dirty="0">
                <a:latin typeface="Arial" panose="020B0604020202020204" pitchFamily="34" charset="0"/>
                <a:cs typeface="Arial" panose="020B0604020202020204" pitchFamily="34" charset="0"/>
              </a:rPr>
              <a:t> </a:t>
            </a:r>
            <a:endParaRPr lang="en-GB" sz="2000" dirty="0"/>
          </a:p>
        </p:txBody>
      </p:sp>
      <mc:AlternateContent xmlns:mc="http://schemas.openxmlformats.org/markup-compatibility/2006" xmlns:a14="http://schemas.microsoft.com/office/drawing/2010/main">
        <mc:Choice Requires="a14">
          <p:sp>
            <p:nvSpPr>
              <p:cNvPr id="8" name="TextovéPole 7">
                <a:extLst>
                  <a:ext uri="{FF2B5EF4-FFF2-40B4-BE49-F238E27FC236}">
                    <a16:creationId xmlns:a16="http://schemas.microsoft.com/office/drawing/2014/main" id="{92A50FDE-EAB1-344E-73F0-8D6E980872B4}"/>
                  </a:ext>
                </a:extLst>
              </p:cNvPr>
              <p:cNvSpPr txBox="1"/>
              <p:nvPr/>
            </p:nvSpPr>
            <p:spPr>
              <a:xfrm>
                <a:off x="3545989" y="756278"/>
                <a:ext cx="2364060" cy="703847"/>
              </a:xfrm>
              <a:prstGeom prst="rect">
                <a:avLst/>
              </a:prstGeom>
              <a:noFill/>
            </p:spPr>
            <p:txBody>
              <a:bodyPr wrap="square" lIns="0" tIns="0" rIns="0" bIns="0" rtlCol="0">
                <a:spAutoFit/>
              </a:bodyPr>
              <a:lstStyle/>
              <a:p>
                <a:r>
                  <a:rPr lang="cs-CZ" b="0" dirty="0"/>
                  <a:t> </a:t>
                </a:r>
                <a14:m>
                  <m:oMath xmlns:m="http://schemas.openxmlformats.org/officeDocument/2006/math">
                    <m:r>
                      <a:rPr lang="cs-CZ" sz="2800" b="0" i="1" smtClean="0">
                        <a:latin typeface="Cambria Math" panose="02040503050406030204" pitchFamily="18" charset="0"/>
                      </a:rPr>
                      <m:t>𝑢</m:t>
                    </m:r>
                    <m:r>
                      <a:rPr lang="cs-CZ" sz="2800" b="0" i="1" smtClean="0">
                        <a:latin typeface="Cambria Math" panose="02040503050406030204" pitchFamily="18" charset="0"/>
                      </a:rPr>
                      <m:t>=</m:t>
                    </m:r>
                    <m:f>
                      <m:fPr>
                        <m:ctrlPr>
                          <a:rPr lang="cs-CZ" sz="2800" b="0" i="1" smtClean="0">
                            <a:latin typeface="Cambria Math" panose="02040503050406030204" pitchFamily="18" charset="0"/>
                          </a:rPr>
                        </m:ctrlPr>
                      </m:fPr>
                      <m:num>
                        <m:r>
                          <a:rPr lang="cs-CZ" sz="2800" b="0" i="1" smtClean="0">
                            <a:latin typeface="Cambria Math" panose="02040503050406030204" pitchFamily="18" charset="0"/>
                          </a:rPr>
                          <m:t>𝐸</m:t>
                        </m:r>
                      </m:num>
                      <m:den>
                        <m:rad>
                          <m:radPr>
                            <m:degHide m:val="on"/>
                            <m:ctrlPr>
                              <a:rPr lang="cs-CZ" sz="2800" i="1">
                                <a:latin typeface="Cambria Math" panose="02040503050406030204" pitchFamily="18" charset="0"/>
                              </a:rPr>
                            </m:ctrlPr>
                          </m:radPr>
                          <m:deg/>
                          <m:e>
                            <m:r>
                              <a:rPr lang="cs-CZ" sz="2800" i="1">
                                <a:latin typeface="Cambria Math" panose="02040503050406030204" pitchFamily="18" charset="0"/>
                              </a:rPr>
                              <m:t>2</m:t>
                            </m:r>
                            <m:r>
                              <a:rPr lang="cs-CZ" sz="2800" i="1">
                                <a:latin typeface="Cambria Math" panose="02040503050406030204" pitchFamily="18" charset="0"/>
                              </a:rPr>
                              <m:t>𝑚</m:t>
                            </m:r>
                            <m:r>
                              <a:rPr lang="cs-CZ" sz="2800" i="1">
                                <a:latin typeface="Cambria Math" panose="02040503050406030204" pitchFamily="18" charset="0"/>
                              </a:rPr>
                              <m:t>(</m:t>
                            </m:r>
                            <m:r>
                              <a:rPr lang="cs-CZ" sz="2800" i="1">
                                <a:latin typeface="Cambria Math" panose="02040503050406030204" pitchFamily="18" charset="0"/>
                              </a:rPr>
                              <m:t>𝐸</m:t>
                            </m:r>
                            <m:r>
                              <a:rPr lang="cs-CZ" sz="2800" i="1">
                                <a:latin typeface="Cambria Math" panose="02040503050406030204" pitchFamily="18" charset="0"/>
                              </a:rPr>
                              <m:t>−</m:t>
                            </m:r>
                            <m:r>
                              <a:rPr lang="cs-CZ" sz="2800" i="1">
                                <a:latin typeface="Cambria Math" panose="02040503050406030204" pitchFamily="18" charset="0"/>
                              </a:rPr>
                              <m:t>𝑉</m:t>
                            </m:r>
                            <m:r>
                              <a:rPr lang="cs-CZ" sz="2800" i="1">
                                <a:latin typeface="Cambria Math" panose="02040503050406030204" pitchFamily="18" charset="0"/>
                              </a:rPr>
                              <m:t>)</m:t>
                            </m:r>
                          </m:e>
                        </m:rad>
                      </m:den>
                    </m:f>
                  </m:oMath>
                </a14:m>
                <a:endParaRPr lang="en-GB" sz="2800" dirty="0"/>
              </a:p>
            </p:txBody>
          </p:sp>
        </mc:Choice>
        <mc:Fallback xmlns="">
          <p:sp>
            <p:nvSpPr>
              <p:cNvPr id="8" name="TextovéPole 7">
                <a:extLst>
                  <a:ext uri="{FF2B5EF4-FFF2-40B4-BE49-F238E27FC236}">
                    <a16:creationId xmlns:a16="http://schemas.microsoft.com/office/drawing/2014/main" id="{92A50FDE-EAB1-344E-73F0-8D6E980872B4}"/>
                  </a:ext>
                </a:extLst>
              </p:cNvPr>
              <p:cNvSpPr txBox="1">
                <a:spLocks noRot="1" noChangeAspect="1" noMove="1" noResize="1" noEditPoints="1" noAdjustHandles="1" noChangeArrowheads="1" noChangeShapeType="1" noTextEdit="1"/>
              </p:cNvSpPr>
              <p:nvPr/>
            </p:nvSpPr>
            <p:spPr>
              <a:xfrm>
                <a:off x="3545989" y="756278"/>
                <a:ext cx="2364060" cy="703847"/>
              </a:xfrm>
              <a:prstGeom prst="rect">
                <a:avLst/>
              </a:prstGeom>
              <a:blipFill>
                <a:blip r:embed="rId3"/>
                <a:stretch>
                  <a:fillRect/>
                </a:stretch>
              </a:blipFill>
            </p:spPr>
            <p:txBody>
              <a:bodyPr/>
              <a:lstStyle/>
              <a:p>
                <a:r>
                  <a:rPr lang="en-GB">
                    <a:noFill/>
                  </a:rPr>
                  <a:t> </a:t>
                </a:r>
              </a:p>
            </p:txBody>
          </p:sp>
        </mc:Fallback>
      </mc:AlternateContent>
      <p:sp>
        <p:nvSpPr>
          <p:cNvPr id="10" name="TextovéPole 9">
            <a:extLst>
              <a:ext uri="{FF2B5EF4-FFF2-40B4-BE49-F238E27FC236}">
                <a16:creationId xmlns:a16="http://schemas.microsoft.com/office/drawing/2014/main" id="{E712BAD9-0A83-774D-D717-FF9862E154C9}"/>
              </a:ext>
            </a:extLst>
          </p:cNvPr>
          <p:cNvSpPr txBox="1"/>
          <p:nvPr/>
        </p:nvSpPr>
        <p:spPr>
          <a:xfrm>
            <a:off x="434276" y="1745174"/>
            <a:ext cx="2335896" cy="400110"/>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into</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wave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equation</a:t>
            </a:r>
            <a:endParaRPr lang="en-GB"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ovéPole 10">
                <a:extLst>
                  <a:ext uri="{FF2B5EF4-FFF2-40B4-BE49-F238E27FC236}">
                    <a16:creationId xmlns:a16="http://schemas.microsoft.com/office/drawing/2014/main" id="{60764623-0B42-029A-9925-D85B01045B97}"/>
                  </a:ext>
                </a:extLst>
              </p:cNvPr>
              <p:cNvSpPr txBox="1"/>
              <p:nvPr/>
            </p:nvSpPr>
            <p:spPr>
              <a:xfrm>
                <a:off x="423746" y="2734070"/>
                <a:ext cx="6448625" cy="400110"/>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Taking </a:t>
                </a:r>
                <a:r>
                  <a:rPr lang="cs-CZ" sz="2000" dirty="0" err="1">
                    <a:latin typeface="Arial" panose="020B0604020202020204" pitchFamily="34" charset="0"/>
                    <a:cs typeface="Arial" panose="020B0604020202020204" pitchFamily="34" charset="0"/>
                  </a:rPr>
                  <a:t>into</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account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that</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time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derivative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of</a:t>
                </a:r>
                <a:r>
                  <a:rPr lang="cs-CZ" sz="2000" dirty="0">
                    <a:latin typeface="Arial" panose="020B0604020202020204" pitchFamily="34" charset="0"/>
                    <a:cs typeface="Arial" panose="020B0604020202020204" pitchFamily="34" charset="0"/>
                  </a:rPr>
                  <a:t>  </a:t>
                </a:r>
                <a14:m>
                  <m:oMath xmlns:m="http://schemas.openxmlformats.org/officeDocument/2006/math">
                    <m:r>
                      <a:rPr lang="cs-CZ" sz="2000" i="1" smtClean="0">
                        <a:latin typeface="Cambria Math" panose="02040503050406030204" pitchFamily="18" charset="0"/>
                        <a:ea typeface="Cambria Math" panose="02040503050406030204" pitchFamily="18" charset="0"/>
                      </a:rPr>
                      <m:t>𝜓</m:t>
                    </m:r>
                    <m:r>
                      <a:rPr lang="cs-CZ" sz="2000" b="0" i="1" smtClean="0">
                        <a:latin typeface="Cambria Math" panose="02040503050406030204" pitchFamily="18" charset="0"/>
                        <a:ea typeface="Cambria Math" panose="02040503050406030204" pitchFamily="18" charset="0"/>
                      </a:rPr>
                      <m:t> </m:t>
                    </m:r>
                  </m:oMath>
                </a14:m>
                <a:r>
                  <a:rPr lang="cs-CZ" sz="2000" dirty="0" err="1">
                    <a:latin typeface="Arial" panose="020B0604020202020204" pitchFamily="34" charset="0"/>
                    <a:cs typeface="Arial" panose="020B0604020202020204" pitchFamily="34" charset="0"/>
                  </a:rPr>
                  <a:t>equals</a:t>
                </a:r>
                <a:endParaRPr lang="en-GB" sz="2000" dirty="0">
                  <a:latin typeface="Arial" panose="020B0604020202020204" pitchFamily="34" charset="0"/>
                  <a:cs typeface="Arial" panose="020B0604020202020204" pitchFamily="34" charset="0"/>
                </a:endParaRPr>
              </a:p>
            </p:txBody>
          </p:sp>
        </mc:Choice>
        <mc:Fallback xmlns="">
          <p:sp>
            <p:nvSpPr>
              <p:cNvPr id="11" name="TextovéPole 10">
                <a:extLst>
                  <a:ext uri="{FF2B5EF4-FFF2-40B4-BE49-F238E27FC236}">
                    <a16:creationId xmlns:a16="http://schemas.microsoft.com/office/drawing/2014/main" id="{60764623-0B42-029A-9925-D85B01045B97}"/>
                  </a:ext>
                </a:extLst>
              </p:cNvPr>
              <p:cNvSpPr txBox="1">
                <a:spLocks noRot="1" noChangeAspect="1" noMove="1" noResize="1" noEditPoints="1" noAdjustHandles="1" noChangeArrowheads="1" noChangeShapeType="1" noTextEdit="1"/>
              </p:cNvSpPr>
              <p:nvPr/>
            </p:nvSpPr>
            <p:spPr>
              <a:xfrm>
                <a:off x="423746" y="2734070"/>
                <a:ext cx="6448625" cy="400110"/>
              </a:xfrm>
              <a:prstGeom prst="rect">
                <a:avLst/>
              </a:prstGeom>
              <a:blipFill>
                <a:blip r:embed="rId4"/>
                <a:stretch>
                  <a:fillRect l="-1041" t="-7692" b="-2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ovéPole 11">
                <a:extLst>
                  <a:ext uri="{FF2B5EF4-FFF2-40B4-BE49-F238E27FC236}">
                    <a16:creationId xmlns:a16="http://schemas.microsoft.com/office/drawing/2014/main" id="{B0D66B0D-7137-FDE4-BE10-C61244A646B7}"/>
                  </a:ext>
                </a:extLst>
              </p:cNvPr>
              <p:cNvSpPr txBox="1"/>
              <p:nvPr/>
            </p:nvSpPr>
            <p:spPr>
              <a:xfrm>
                <a:off x="2991747" y="3283389"/>
                <a:ext cx="3880624" cy="76354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sz="2400" i="1" smtClean="0">
                              <a:latin typeface="Cambria Math" panose="02040503050406030204" pitchFamily="18" charset="0"/>
                            </a:rPr>
                          </m:ctrlPr>
                        </m:fPr>
                        <m:num>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m:t>
                              </m:r>
                            </m:e>
                            <m:sup>
                              <m:r>
                                <a:rPr lang="cs-CZ" sz="2400" i="1">
                                  <a:latin typeface="Cambria Math" panose="02040503050406030204" pitchFamily="18" charset="0"/>
                                </a:rPr>
                                <m:t>2</m:t>
                              </m:r>
                            </m:sup>
                          </m:sSup>
                          <m:r>
                            <a:rPr lang="en-GB" sz="2400" i="1">
                              <a:latin typeface="Cambria Math" panose="02040503050406030204" pitchFamily="18" charset="0"/>
                              <a:ea typeface="Cambria Math" panose="02040503050406030204" pitchFamily="18" charset="0"/>
                            </a:rPr>
                            <m:t>𝜓</m:t>
                          </m:r>
                        </m:num>
                        <m:den>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m:t>
                              </m:r>
                              <m:r>
                                <a:rPr lang="cs-CZ" sz="2400" i="1">
                                  <a:latin typeface="Cambria Math" panose="02040503050406030204" pitchFamily="18" charset="0"/>
                                  <a:ea typeface="Cambria Math" panose="02040503050406030204" pitchFamily="18" charset="0"/>
                                </a:rPr>
                                <m:t>𝑡</m:t>
                              </m:r>
                            </m:e>
                            <m:sup>
                              <m:r>
                                <a:rPr lang="cs-CZ" sz="2400" i="1">
                                  <a:latin typeface="Cambria Math" panose="02040503050406030204" pitchFamily="18" charset="0"/>
                                </a:rPr>
                                <m:t>2</m:t>
                              </m:r>
                            </m:sup>
                          </m:sSup>
                        </m:den>
                      </m:f>
                      <m:r>
                        <a:rPr lang="cs-CZ" sz="2400" b="0" i="1" smtClean="0">
                          <a:latin typeface="Cambria Math" panose="02040503050406030204" pitchFamily="18" charset="0"/>
                        </a:rPr>
                        <m:t>=−</m:t>
                      </m:r>
                      <m:f>
                        <m:fPr>
                          <m:ctrlPr>
                            <a:rPr lang="cs-CZ" sz="2400" b="0" i="1" smtClean="0">
                              <a:latin typeface="Cambria Math" panose="02040503050406030204" pitchFamily="18" charset="0"/>
                            </a:rPr>
                          </m:ctrlPr>
                        </m:fPr>
                        <m:num>
                          <m:sSup>
                            <m:sSupPr>
                              <m:ctrlPr>
                                <a:rPr lang="cs-CZ" sz="2400" b="0" i="1" smtClean="0">
                                  <a:latin typeface="Cambria Math" panose="02040503050406030204" pitchFamily="18" charset="0"/>
                                </a:rPr>
                              </m:ctrlPr>
                            </m:sSupPr>
                            <m:e>
                              <m:r>
                                <a:rPr lang="cs-CZ" sz="2400" b="0" i="1" smtClean="0">
                                  <a:latin typeface="Cambria Math" panose="02040503050406030204" pitchFamily="18" charset="0"/>
                                </a:rPr>
                                <m:t>𝐸</m:t>
                              </m:r>
                            </m:e>
                            <m:sup>
                              <m:r>
                                <a:rPr lang="cs-CZ" sz="2400" b="0" i="1" smtClean="0">
                                  <a:latin typeface="Cambria Math" panose="02040503050406030204" pitchFamily="18" charset="0"/>
                                </a:rPr>
                                <m:t>2</m:t>
                              </m:r>
                            </m:sup>
                          </m:sSup>
                          <m:r>
                            <a:rPr lang="cs-CZ" sz="2400" b="0" i="1" smtClean="0">
                              <a:latin typeface="Cambria Math" panose="02040503050406030204" pitchFamily="18" charset="0"/>
                              <a:ea typeface="Cambria Math" panose="02040503050406030204" pitchFamily="18" charset="0"/>
                            </a:rPr>
                            <m:t>𝜓</m:t>
                          </m:r>
                        </m:num>
                        <m:den>
                          <m:sSup>
                            <m:sSupPr>
                              <m:ctrlPr>
                                <a:rPr lang="cs-CZ" sz="2400" b="0" i="1" smtClean="0">
                                  <a:latin typeface="Cambria Math" panose="02040503050406030204" pitchFamily="18" charset="0"/>
                                </a:rPr>
                              </m:ctrlPr>
                            </m:sSupPr>
                            <m:e>
                              <m:r>
                                <a:rPr lang="cs-CZ" sz="2400" b="0" i="1" smtClean="0">
                                  <a:latin typeface="Cambria Math" panose="02040503050406030204" pitchFamily="18" charset="0"/>
                                  <a:ea typeface="Cambria Math" panose="02040503050406030204" pitchFamily="18" charset="0"/>
                                </a:rPr>
                                <m:t>ℏ</m:t>
                              </m:r>
                            </m:e>
                            <m:sup>
                              <m:r>
                                <a:rPr lang="cs-CZ" sz="2400" b="0" i="1" smtClean="0">
                                  <a:latin typeface="Cambria Math" panose="02040503050406030204" pitchFamily="18" charset="0"/>
                                </a:rPr>
                                <m:t>2</m:t>
                              </m:r>
                            </m:sup>
                          </m:sSup>
                        </m:den>
                      </m:f>
                      <m:r>
                        <a:rPr lang="cs-CZ" sz="2400" b="0" i="1" smtClean="0">
                          <a:latin typeface="Cambria Math" panose="02040503050406030204" pitchFamily="18" charset="0"/>
                        </a:rPr>
                        <m:t>=−</m:t>
                      </m:r>
                      <m:f>
                        <m:fPr>
                          <m:ctrlPr>
                            <a:rPr lang="cs-CZ" sz="2400" b="0" i="1" smtClean="0">
                              <a:latin typeface="Cambria Math" panose="02040503050406030204" pitchFamily="18" charset="0"/>
                            </a:rPr>
                          </m:ctrlPr>
                        </m:fPr>
                        <m:num>
                          <m:r>
                            <a:rPr lang="cs-CZ" sz="2400" b="0" i="1" smtClean="0">
                              <a:latin typeface="Cambria Math" panose="02040503050406030204" pitchFamily="18" charset="0"/>
                            </a:rPr>
                            <m:t>4</m:t>
                          </m:r>
                          <m:sSup>
                            <m:sSupPr>
                              <m:ctrlPr>
                                <a:rPr lang="cs-CZ" sz="2400" b="0" i="1" smtClean="0">
                                  <a:latin typeface="Cambria Math" panose="02040503050406030204" pitchFamily="18" charset="0"/>
                                </a:rPr>
                              </m:ctrlPr>
                            </m:sSupPr>
                            <m:e>
                              <m:r>
                                <a:rPr lang="cs-CZ" sz="2400" b="0" i="1" smtClean="0">
                                  <a:latin typeface="Cambria Math" panose="02040503050406030204" pitchFamily="18" charset="0"/>
                                  <a:ea typeface="Cambria Math" panose="02040503050406030204" pitchFamily="18" charset="0"/>
                                </a:rPr>
                                <m:t>𝜋</m:t>
                              </m:r>
                            </m:e>
                            <m:sup>
                              <m:r>
                                <a:rPr lang="cs-CZ" sz="2400" b="0" i="1" smtClean="0">
                                  <a:latin typeface="Cambria Math" panose="02040503050406030204" pitchFamily="18" charset="0"/>
                                </a:rPr>
                                <m:t>2</m:t>
                              </m:r>
                            </m:sup>
                          </m:sSup>
                          <m:sSup>
                            <m:sSupPr>
                              <m:ctrlPr>
                                <a:rPr lang="cs-CZ" sz="2400" b="0" i="1" smtClean="0">
                                  <a:latin typeface="Cambria Math" panose="02040503050406030204" pitchFamily="18" charset="0"/>
                                </a:rPr>
                              </m:ctrlPr>
                            </m:sSupPr>
                            <m:e>
                              <m:r>
                                <a:rPr lang="cs-CZ" sz="2400" b="0" i="1" smtClean="0">
                                  <a:latin typeface="Cambria Math" panose="02040503050406030204" pitchFamily="18" charset="0"/>
                                </a:rPr>
                                <m:t>𝐸</m:t>
                              </m:r>
                            </m:e>
                            <m:sup>
                              <m:r>
                                <a:rPr lang="cs-CZ" sz="2400" b="0" i="1" smtClean="0">
                                  <a:latin typeface="Cambria Math" panose="02040503050406030204" pitchFamily="18" charset="0"/>
                                </a:rPr>
                                <m:t>2</m:t>
                              </m:r>
                            </m:sup>
                          </m:sSup>
                          <m:r>
                            <a:rPr lang="cs-CZ" sz="2400" b="0" i="1" smtClean="0">
                              <a:latin typeface="Cambria Math" panose="02040503050406030204" pitchFamily="18" charset="0"/>
                              <a:ea typeface="Cambria Math" panose="02040503050406030204" pitchFamily="18" charset="0"/>
                            </a:rPr>
                            <m:t>𝜓</m:t>
                          </m:r>
                        </m:num>
                        <m:den>
                          <m:sSup>
                            <m:sSupPr>
                              <m:ctrlPr>
                                <a:rPr lang="cs-CZ" sz="2400" b="0" i="1" smtClean="0">
                                  <a:latin typeface="Cambria Math" panose="02040503050406030204" pitchFamily="18" charset="0"/>
                                </a:rPr>
                              </m:ctrlPr>
                            </m:sSupPr>
                            <m:e>
                              <m:r>
                                <a:rPr lang="cs-CZ" sz="2400" b="0" i="1" smtClean="0">
                                  <a:latin typeface="Cambria Math" panose="02040503050406030204" pitchFamily="18" charset="0"/>
                                  <a:ea typeface="Cambria Math" panose="02040503050406030204" pitchFamily="18" charset="0"/>
                                </a:rPr>
                                <m:t>h</m:t>
                              </m:r>
                            </m:e>
                            <m:sup>
                              <m:r>
                                <a:rPr lang="cs-CZ" sz="2400" b="0" i="1" smtClean="0">
                                  <a:latin typeface="Cambria Math" panose="02040503050406030204" pitchFamily="18" charset="0"/>
                                </a:rPr>
                                <m:t>2</m:t>
                              </m:r>
                            </m:sup>
                          </m:sSup>
                        </m:den>
                      </m:f>
                    </m:oMath>
                  </m:oMathPara>
                </a14:m>
                <a:endParaRPr lang="en-GB" sz="2400" dirty="0"/>
              </a:p>
            </p:txBody>
          </p:sp>
        </mc:Choice>
        <mc:Fallback xmlns="">
          <p:sp>
            <p:nvSpPr>
              <p:cNvPr id="12" name="TextovéPole 11">
                <a:extLst>
                  <a:ext uri="{FF2B5EF4-FFF2-40B4-BE49-F238E27FC236}">
                    <a16:creationId xmlns:a16="http://schemas.microsoft.com/office/drawing/2014/main" id="{B0D66B0D-7137-FDE4-BE10-C61244A646B7}"/>
                  </a:ext>
                </a:extLst>
              </p:cNvPr>
              <p:cNvSpPr txBox="1">
                <a:spLocks noRot="1" noChangeAspect="1" noMove="1" noResize="1" noEditPoints="1" noAdjustHandles="1" noChangeArrowheads="1" noChangeShapeType="1" noTextEdit="1"/>
              </p:cNvSpPr>
              <p:nvPr/>
            </p:nvSpPr>
            <p:spPr>
              <a:xfrm>
                <a:off x="2991747" y="3283389"/>
                <a:ext cx="3880624" cy="763542"/>
              </a:xfrm>
              <a:prstGeom prst="rect">
                <a:avLst/>
              </a:prstGeom>
              <a:blipFill>
                <a:blip r:embed="rId5"/>
                <a:stretch>
                  <a:fillRect/>
                </a:stretch>
              </a:blipFill>
            </p:spPr>
            <p:txBody>
              <a:bodyPr/>
              <a:lstStyle/>
              <a:p>
                <a:r>
                  <a:rPr lang="en-GB">
                    <a:noFill/>
                  </a:rPr>
                  <a:t> </a:t>
                </a:r>
              </a:p>
            </p:txBody>
          </p:sp>
        </mc:Fallback>
      </mc:AlternateContent>
      <p:sp>
        <p:nvSpPr>
          <p:cNvPr id="13" name="TextovéPole 12">
            <a:extLst>
              <a:ext uri="{FF2B5EF4-FFF2-40B4-BE49-F238E27FC236}">
                <a16:creationId xmlns:a16="http://schemas.microsoft.com/office/drawing/2014/main" id="{BEF6CB35-D6DC-D0C2-4194-D3D6B72CAF85}"/>
              </a:ext>
            </a:extLst>
          </p:cNvPr>
          <p:cNvSpPr txBox="1"/>
          <p:nvPr/>
        </p:nvSpPr>
        <p:spPr>
          <a:xfrm>
            <a:off x="423746" y="4050212"/>
            <a:ext cx="2420856" cy="400110"/>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he </a:t>
            </a:r>
            <a:r>
              <a:rPr lang="cs-CZ" sz="2000" dirty="0" err="1">
                <a:latin typeface="Arial" panose="020B0604020202020204" pitchFamily="34" charset="0"/>
                <a:cs typeface="Arial" panose="020B0604020202020204" pitchFamily="34" charset="0"/>
              </a:rPr>
              <a:t>got</a:t>
            </a:r>
            <a:r>
              <a:rPr lang="cs-CZ" sz="2000" dirty="0">
                <a:latin typeface="Arial" panose="020B0604020202020204" pitchFamily="34" charset="0"/>
                <a:cs typeface="Arial" panose="020B0604020202020204" pitchFamily="34" charset="0"/>
              </a:rPr>
              <a:t>  his </a:t>
            </a:r>
            <a:r>
              <a:rPr lang="cs-CZ" sz="2000" dirty="0" err="1">
                <a:latin typeface="Arial" panose="020B0604020202020204" pitchFamily="34" charset="0"/>
                <a:cs typeface="Arial" panose="020B0604020202020204" pitchFamily="34" charset="0"/>
              </a:rPr>
              <a:t>equation</a:t>
            </a:r>
            <a:endParaRPr lang="en-GB"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ovéPole 13">
                <a:extLst>
                  <a:ext uri="{FF2B5EF4-FFF2-40B4-BE49-F238E27FC236}">
                    <a16:creationId xmlns:a16="http://schemas.microsoft.com/office/drawing/2014/main" id="{82A1D818-4675-5AD0-20F1-14ED99BA58D5}"/>
                  </a:ext>
                </a:extLst>
              </p:cNvPr>
              <p:cNvSpPr txBox="1"/>
              <p:nvPr/>
            </p:nvSpPr>
            <p:spPr>
              <a:xfrm>
                <a:off x="2689122" y="4593631"/>
                <a:ext cx="3868495" cy="37766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2400" b="1" i="1" smtClean="0">
                              <a:latin typeface="Cambria Math" panose="02040503050406030204" pitchFamily="18" charset="0"/>
                            </a:rPr>
                          </m:ctrlPr>
                        </m:sSupPr>
                        <m:e>
                          <m:r>
                            <a:rPr lang="en-GB" sz="2400" b="1" i="1" smtClean="0">
                              <a:latin typeface="Cambria Math" panose="02040503050406030204" pitchFamily="18" charset="0"/>
                              <a:ea typeface="Cambria Math" panose="02040503050406030204" pitchFamily="18" charset="0"/>
                            </a:rPr>
                            <m:t>𝒉</m:t>
                          </m:r>
                        </m:e>
                        <m:sup>
                          <m:r>
                            <a:rPr lang="cs-CZ" sz="2400" b="1" i="1" smtClean="0">
                              <a:latin typeface="Cambria Math" panose="02040503050406030204" pitchFamily="18" charset="0"/>
                            </a:rPr>
                            <m:t>𝟐</m:t>
                          </m:r>
                        </m:sup>
                      </m:sSup>
                      <m:r>
                        <a:rPr lang="en-GB" sz="2400" b="1" i="1" smtClean="0">
                          <a:latin typeface="Cambria Math" panose="02040503050406030204" pitchFamily="18" charset="0"/>
                          <a:ea typeface="Cambria Math" panose="02040503050406030204" pitchFamily="18" charset="0"/>
                        </a:rPr>
                        <m:t>∆</m:t>
                      </m:r>
                      <m:r>
                        <a:rPr lang="en-GB" sz="2400" b="1" i="1" smtClean="0">
                          <a:latin typeface="Cambria Math" panose="02040503050406030204" pitchFamily="18" charset="0"/>
                          <a:ea typeface="Cambria Math" panose="02040503050406030204" pitchFamily="18" charset="0"/>
                        </a:rPr>
                        <m:t>𝝍</m:t>
                      </m:r>
                      <m:r>
                        <a:rPr lang="cs-CZ" sz="2400" b="1" i="1" smtClean="0">
                          <a:latin typeface="Cambria Math" panose="02040503050406030204" pitchFamily="18" charset="0"/>
                          <a:ea typeface="Cambria Math" panose="02040503050406030204" pitchFamily="18" charset="0"/>
                        </a:rPr>
                        <m:t>+</m:t>
                      </m:r>
                      <m:r>
                        <a:rPr lang="cs-CZ" sz="2400" b="1" i="1" smtClean="0">
                          <a:latin typeface="Cambria Math" panose="02040503050406030204" pitchFamily="18" charset="0"/>
                          <a:ea typeface="Cambria Math" panose="02040503050406030204" pitchFamily="18" charset="0"/>
                        </a:rPr>
                        <m:t>𝟖</m:t>
                      </m:r>
                      <m:sSup>
                        <m:sSupPr>
                          <m:ctrlPr>
                            <a:rPr lang="cs-CZ" sz="2400" b="1" i="1" smtClean="0">
                              <a:latin typeface="Cambria Math" panose="02040503050406030204" pitchFamily="18" charset="0"/>
                              <a:ea typeface="Cambria Math" panose="02040503050406030204" pitchFamily="18" charset="0"/>
                            </a:rPr>
                          </m:ctrlPr>
                        </m:sSupPr>
                        <m:e>
                          <m:r>
                            <a:rPr lang="cs-CZ" sz="2400" b="1" i="1" smtClean="0">
                              <a:latin typeface="Cambria Math" panose="02040503050406030204" pitchFamily="18" charset="0"/>
                              <a:ea typeface="Cambria Math" panose="02040503050406030204" pitchFamily="18" charset="0"/>
                            </a:rPr>
                            <m:t>𝝅</m:t>
                          </m:r>
                        </m:e>
                        <m:sup>
                          <m:r>
                            <a:rPr lang="cs-CZ" sz="2400" b="1" i="1" smtClean="0">
                              <a:latin typeface="Cambria Math" panose="02040503050406030204" pitchFamily="18" charset="0"/>
                              <a:ea typeface="Cambria Math" panose="02040503050406030204" pitchFamily="18" charset="0"/>
                            </a:rPr>
                            <m:t>𝟐</m:t>
                          </m:r>
                        </m:sup>
                      </m:sSup>
                      <m:r>
                        <a:rPr lang="cs-CZ" sz="2400" b="1" i="1" smtClean="0">
                          <a:latin typeface="Cambria Math" panose="02040503050406030204" pitchFamily="18" charset="0"/>
                          <a:ea typeface="Cambria Math" panose="02040503050406030204" pitchFamily="18" charset="0"/>
                        </a:rPr>
                        <m:t>𝒎</m:t>
                      </m:r>
                      <m:r>
                        <a:rPr lang="cs-CZ" sz="2400" b="1" i="1" dirty="0" smtClean="0">
                          <a:latin typeface="Cambria Math" panose="02040503050406030204" pitchFamily="18" charset="0"/>
                          <a:ea typeface="Cambria Math" panose="02040503050406030204" pitchFamily="18" charset="0"/>
                        </a:rPr>
                        <m:t>(</m:t>
                      </m:r>
                      <m:r>
                        <a:rPr lang="cs-CZ" sz="2400" b="1" i="1" dirty="0" smtClean="0">
                          <a:latin typeface="Cambria Math" panose="02040503050406030204" pitchFamily="18" charset="0"/>
                          <a:ea typeface="Cambria Math" panose="02040503050406030204" pitchFamily="18" charset="0"/>
                        </a:rPr>
                        <m:t>𝑬</m:t>
                      </m:r>
                      <m:r>
                        <a:rPr lang="cs-CZ" sz="2400" b="1" i="1" dirty="0" smtClean="0">
                          <a:latin typeface="Cambria Math" panose="02040503050406030204" pitchFamily="18" charset="0"/>
                          <a:ea typeface="Cambria Math" panose="02040503050406030204" pitchFamily="18" charset="0"/>
                        </a:rPr>
                        <m:t>−</m:t>
                      </m:r>
                      <m:r>
                        <a:rPr lang="cs-CZ" sz="2400" b="1" i="1" dirty="0" smtClean="0">
                          <a:latin typeface="Cambria Math" panose="02040503050406030204" pitchFamily="18" charset="0"/>
                          <a:ea typeface="Cambria Math" panose="02040503050406030204" pitchFamily="18" charset="0"/>
                        </a:rPr>
                        <m:t>𝑽</m:t>
                      </m:r>
                      <m:r>
                        <a:rPr lang="cs-CZ" sz="2400" b="1" i="1" dirty="0" smtClean="0">
                          <a:latin typeface="Cambria Math" panose="02040503050406030204" pitchFamily="18" charset="0"/>
                          <a:ea typeface="Cambria Math" panose="02040503050406030204" pitchFamily="18" charset="0"/>
                        </a:rPr>
                        <m:t>)</m:t>
                      </m:r>
                      <m:r>
                        <a:rPr lang="cs-CZ" sz="2400" b="1" i="1" dirty="0" smtClean="0">
                          <a:latin typeface="Cambria Math" panose="02040503050406030204" pitchFamily="18" charset="0"/>
                          <a:ea typeface="Cambria Math" panose="02040503050406030204" pitchFamily="18" charset="0"/>
                        </a:rPr>
                        <m:t>𝝍</m:t>
                      </m:r>
                      <m:r>
                        <a:rPr lang="cs-CZ" sz="2400" b="1" i="1" smtClean="0">
                          <a:latin typeface="Cambria Math" panose="02040503050406030204" pitchFamily="18" charset="0"/>
                          <a:ea typeface="Cambria Math" panose="02040503050406030204" pitchFamily="18" charset="0"/>
                        </a:rPr>
                        <m:t>=</m:t>
                      </m:r>
                      <m:r>
                        <a:rPr lang="cs-CZ" sz="2400" b="1" i="1" smtClean="0">
                          <a:latin typeface="Cambria Math" panose="02040503050406030204" pitchFamily="18" charset="0"/>
                          <a:ea typeface="Cambria Math" panose="02040503050406030204" pitchFamily="18" charset="0"/>
                        </a:rPr>
                        <m:t>𝟎</m:t>
                      </m:r>
                    </m:oMath>
                  </m:oMathPara>
                </a14:m>
                <a:endParaRPr lang="en-GB" sz="2400" b="1" dirty="0"/>
              </a:p>
            </p:txBody>
          </p:sp>
        </mc:Choice>
        <mc:Fallback xmlns="">
          <p:sp>
            <p:nvSpPr>
              <p:cNvPr id="14" name="TextovéPole 13">
                <a:extLst>
                  <a:ext uri="{FF2B5EF4-FFF2-40B4-BE49-F238E27FC236}">
                    <a16:creationId xmlns:a16="http://schemas.microsoft.com/office/drawing/2014/main" id="{82A1D818-4675-5AD0-20F1-14ED99BA58D5}"/>
                  </a:ext>
                </a:extLst>
              </p:cNvPr>
              <p:cNvSpPr txBox="1">
                <a:spLocks noRot="1" noChangeAspect="1" noMove="1" noResize="1" noEditPoints="1" noAdjustHandles="1" noChangeArrowheads="1" noChangeShapeType="1" noTextEdit="1"/>
              </p:cNvSpPr>
              <p:nvPr/>
            </p:nvSpPr>
            <p:spPr>
              <a:xfrm>
                <a:off x="2689122" y="4593631"/>
                <a:ext cx="3868495" cy="377667"/>
              </a:xfrm>
              <a:prstGeom prst="rect">
                <a:avLst/>
              </a:prstGeom>
              <a:blipFill>
                <a:blip r:embed="rId6"/>
                <a:stretch>
                  <a:fillRect l="-1575" t="-3226" r="-1417" b="-32258"/>
                </a:stretch>
              </a:blipFill>
            </p:spPr>
            <p:txBody>
              <a:bodyPr/>
              <a:lstStyle/>
              <a:p>
                <a:r>
                  <a:rPr lang="en-GB">
                    <a:noFill/>
                  </a:rPr>
                  <a:t> </a:t>
                </a:r>
              </a:p>
            </p:txBody>
          </p:sp>
        </mc:Fallback>
      </mc:AlternateContent>
      <p:sp>
        <p:nvSpPr>
          <p:cNvPr id="2" name="Zástupný symbol pro číslo snímku 1">
            <a:extLst>
              <a:ext uri="{FF2B5EF4-FFF2-40B4-BE49-F238E27FC236}">
                <a16:creationId xmlns:a16="http://schemas.microsoft.com/office/drawing/2014/main" id="{C9BD6519-5EB4-5AF1-10DC-009AB0E6E3A3}"/>
              </a:ext>
            </a:extLst>
          </p:cNvPr>
          <p:cNvSpPr>
            <a:spLocks noGrp="1"/>
          </p:cNvSpPr>
          <p:nvPr>
            <p:ph type="sldNum" sz="quarter" idx="12"/>
          </p:nvPr>
        </p:nvSpPr>
        <p:spPr/>
        <p:txBody>
          <a:bodyPr/>
          <a:lstStyle/>
          <a:p>
            <a:fld id="{E32C4829-0E20-40A4-81C2-06447E714AD2}" type="slidenum">
              <a:rPr lang="cs-CZ" smtClean="0"/>
              <a:t>92</a:t>
            </a:fld>
            <a:endParaRPr lang="cs-CZ"/>
          </a:p>
        </p:txBody>
      </p:sp>
      <p:sp>
        <p:nvSpPr>
          <p:cNvPr id="3" name="Zástupný symbol pro datum 2">
            <a:extLst>
              <a:ext uri="{FF2B5EF4-FFF2-40B4-BE49-F238E27FC236}">
                <a16:creationId xmlns:a16="http://schemas.microsoft.com/office/drawing/2014/main" id="{078C8FB9-2702-FBBA-C753-833766EB3B62}"/>
              </a:ext>
            </a:extLst>
          </p:cNvPr>
          <p:cNvSpPr>
            <a:spLocks noGrp="1"/>
          </p:cNvSpPr>
          <p:nvPr>
            <p:ph type="dt" sz="half" idx="10"/>
          </p:nvPr>
        </p:nvSpPr>
        <p:spPr/>
        <p:txBody>
          <a:bodyPr/>
          <a:lstStyle/>
          <a:p>
            <a:r>
              <a:rPr lang="cs-CZ"/>
              <a:t>27.11.2024</a:t>
            </a:r>
          </a:p>
        </p:txBody>
      </p:sp>
      <p:sp>
        <p:nvSpPr>
          <p:cNvPr id="4" name="Zástupný symbol pro zápatí 3">
            <a:extLst>
              <a:ext uri="{FF2B5EF4-FFF2-40B4-BE49-F238E27FC236}">
                <a16:creationId xmlns:a16="http://schemas.microsoft.com/office/drawing/2014/main" id="{36A52CDD-D5E9-3D05-A206-6157C8D1977F}"/>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32188332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7FBDDA7-F3C4-E91E-497F-5D2C3EBAFA0C}"/>
              </a:ext>
            </a:extLst>
          </p:cNvPr>
          <p:cNvPicPr>
            <a:picLocks noChangeAspect="1"/>
          </p:cNvPicPr>
          <p:nvPr/>
        </p:nvPicPr>
        <p:blipFill>
          <a:blip r:embed="rId2"/>
          <a:stretch>
            <a:fillRect/>
          </a:stretch>
        </p:blipFill>
        <p:spPr>
          <a:xfrm>
            <a:off x="1817529" y="3591864"/>
            <a:ext cx="4591275" cy="2887764"/>
          </a:xfrm>
          <a:prstGeom prst="rect">
            <a:avLst/>
          </a:prstGeom>
        </p:spPr>
      </p:pic>
      <p:sp>
        <p:nvSpPr>
          <p:cNvPr id="5" name="TextovéPole 4">
            <a:extLst>
              <a:ext uri="{FF2B5EF4-FFF2-40B4-BE49-F238E27FC236}">
                <a16:creationId xmlns:a16="http://schemas.microsoft.com/office/drawing/2014/main" id="{27874FA6-2773-A02A-99A4-812814279000}"/>
              </a:ext>
            </a:extLst>
          </p:cNvPr>
          <p:cNvSpPr txBox="1"/>
          <p:nvPr/>
        </p:nvSpPr>
        <p:spPr>
          <a:xfrm>
            <a:off x="399393" y="1345095"/>
            <a:ext cx="8744607" cy="2246769"/>
          </a:xfrm>
          <a:prstGeom prst="rect">
            <a:avLst/>
          </a:prstGeom>
          <a:noFill/>
        </p:spPr>
        <p:txBody>
          <a:bodyPr wrap="square">
            <a:spAutoFit/>
          </a:bodyPr>
          <a:lstStyle/>
          <a:p>
            <a:pPr algn="l"/>
            <a:r>
              <a:rPr lang="en-US" sz="2000" b="0" i="1" u="none" strike="noStrike" baseline="0" dirty="0">
                <a:latin typeface="Arial" panose="020B0604020202020204" pitchFamily="34" charset="0"/>
                <a:cs typeface="Arial" panose="020B0604020202020204" pitchFamily="34" charset="0"/>
              </a:rPr>
              <a:t>Two additional light phenomena have been discover</a:t>
            </a:r>
            <a:r>
              <a:rPr lang="cs-CZ" sz="2000" b="0" i="1" u="none" strike="noStrike" baseline="0" dirty="0" err="1">
                <a:latin typeface="Arial" panose="020B0604020202020204" pitchFamily="34" charset="0"/>
                <a:cs typeface="Arial" panose="020B0604020202020204" pitchFamily="34" charset="0"/>
              </a:rPr>
              <a:t>ed</a:t>
            </a:r>
            <a:r>
              <a:rPr lang="en-US" sz="2000" b="0" i="1" u="none" strike="noStrike" baseline="0" dirty="0">
                <a:latin typeface="Arial" panose="020B0604020202020204" pitchFamily="34" charset="0"/>
                <a:cs typeface="Arial" panose="020B0604020202020204" pitchFamily="34" charset="0"/>
              </a:rPr>
              <a:t> recently by clever experimentation,</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including that by M. A. H. C</a:t>
            </a:r>
            <a:r>
              <a:rPr lang="cs-CZ" sz="2000" b="0" i="1" u="none" strike="noStrike" baseline="0" dirty="0" err="1">
                <a:latin typeface="Arial" panose="020B0604020202020204" pitchFamily="34" charset="0"/>
                <a:cs typeface="Arial" panose="020B0604020202020204" pitchFamily="34" charset="0"/>
              </a:rPr>
              <a:t>ompton</a:t>
            </a:r>
            <a:r>
              <a:rPr lang="en-US" sz="2000" b="0" i="1" u="none" strike="noStrike" baseline="0" dirty="0">
                <a:latin typeface="Arial" panose="020B0604020202020204" pitchFamily="34" charset="0"/>
                <a:cs typeface="Arial" panose="020B0604020202020204" pitchFamily="34" charset="0"/>
              </a:rPr>
              <a:t>. One is that it appears that </a:t>
            </a:r>
            <a:r>
              <a:rPr lang="en-US" sz="2000" b="1" i="1" u="none" strike="noStrike" baseline="0" dirty="0">
                <a:solidFill>
                  <a:srgbClr val="0033CC"/>
                </a:solidFill>
                <a:latin typeface="Arial" panose="020B0604020202020204" pitchFamily="34" charset="0"/>
                <a:cs typeface="Arial" panose="020B0604020202020204" pitchFamily="34" charset="0"/>
              </a:rPr>
              <a:t>diffusion in</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the direction of the stimulus radiation is accompanied by a reduction of frequency and</a:t>
            </a:r>
            <a:r>
              <a:rPr lang="cs-CZ" sz="2000" b="1" i="1" u="none" strike="noStrike" baseline="0" dirty="0">
                <a:solidFill>
                  <a:srgbClr val="0033CC"/>
                </a:solidFill>
                <a:latin typeface="Arial" panose="020B0604020202020204" pitchFamily="34" charset="0"/>
                <a:cs typeface="Arial" panose="020B0604020202020204" pitchFamily="34" charset="0"/>
              </a:rPr>
              <a:t> </a:t>
            </a:r>
            <a:r>
              <a:rPr lang="en-US" sz="2000" b="1" i="1" u="none" strike="noStrike" baseline="0" dirty="0">
                <a:solidFill>
                  <a:srgbClr val="0033CC"/>
                </a:solidFill>
                <a:latin typeface="Arial" panose="020B0604020202020204" pitchFamily="34" charset="0"/>
                <a:cs typeface="Arial" panose="020B0604020202020204" pitchFamily="34" charset="0"/>
              </a:rPr>
              <a:t>the other is ejection of the scattering electron. </a:t>
            </a:r>
            <a:r>
              <a:rPr lang="en-US" sz="2000" b="0" i="1" u="none" strike="noStrike" baseline="0" dirty="0">
                <a:latin typeface="Arial" panose="020B0604020202020204" pitchFamily="34" charset="0"/>
                <a:cs typeface="Arial" panose="020B0604020202020204" pitchFamily="34" charset="0"/>
              </a:rPr>
              <a:t>Practically simultaneously both MM. P.</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D</a:t>
            </a:r>
            <a:r>
              <a:rPr lang="cs-CZ" sz="2000" b="0" i="1" u="none" strike="noStrike" baseline="0" dirty="0" err="1">
                <a:latin typeface="Arial" panose="020B0604020202020204" pitchFamily="34" charset="0"/>
                <a:cs typeface="Arial" panose="020B0604020202020204" pitchFamily="34" charset="0"/>
              </a:rPr>
              <a:t>ebye</a:t>
            </a:r>
            <a:r>
              <a:rPr lang="en-US" sz="2000" b="0" i="1" u="none" strike="noStrike" baseline="0" dirty="0">
                <a:latin typeface="Arial" panose="020B0604020202020204" pitchFamily="34" charset="0"/>
                <a:cs typeface="Arial" panose="020B0604020202020204" pitchFamily="34" charset="0"/>
              </a:rPr>
              <a:t> and A. H. C</a:t>
            </a:r>
            <a:r>
              <a:rPr lang="cs-CZ" sz="2000" b="0" i="1" u="none" strike="noStrike" baseline="0" dirty="0" err="1">
                <a:latin typeface="Arial" panose="020B0604020202020204" pitchFamily="34" charset="0"/>
                <a:cs typeface="Arial" panose="020B0604020202020204" pitchFamily="34" charset="0"/>
              </a:rPr>
              <a:t>ompton</a:t>
            </a:r>
            <a:r>
              <a:rPr lang="en-US" sz="2000" b="0" i="1" u="none" strike="noStrike" baseline="0" dirty="0">
                <a:latin typeface="Arial" panose="020B0604020202020204" pitchFamily="34" charset="0"/>
                <a:cs typeface="Arial" panose="020B0604020202020204" pitchFamily="34" charset="0"/>
              </a:rPr>
              <a:t> each in his own way has found an explanation for these</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phenomena based on classical physics principles and the existence of</a:t>
            </a:r>
            <a:r>
              <a:rPr lang="cs-CZ" sz="2000" b="0" i="1" u="none" strike="noStrike" baseline="0" dirty="0">
                <a:latin typeface="Arial" panose="020B0604020202020204" pitchFamily="34" charset="0"/>
                <a:cs typeface="Arial" panose="020B0604020202020204" pitchFamily="34" charset="0"/>
              </a:rPr>
              <a:t> </a:t>
            </a:r>
            <a:r>
              <a:rPr lang="en-US" sz="2000" b="0" i="1" u="none" strike="noStrike" baseline="0" dirty="0">
                <a:latin typeface="Arial" panose="020B0604020202020204" pitchFamily="34" charset="0"/>
                <a:cs typeface="Arial" panose="020B0604020202020204" pitchFamily="34" charset="0"/>
              </a:rPr>
              <a:t>photons.</a:t>
            </a:r>
            <a:endParaRPr lang="en-GB" sz="2000" i="1" dirty="0">
              <a:latin typeface="Arial" panose="020B0604020202020204" pitchFamily="34" charset="0"/>
              <a:cs typeface="Arial" panose="020B0604020202020204" pitchFamily="34" charset="0"/>
            </a:endParaRPr>
          </a:p>
        </p:txBody>
      </p:sp>
      <p:sp>
        <p:nvSpPr>
          <p:cNvPr id="2" name="TextovéPole 1">
            <a:extLst>
              <a:ext uri="{FF2B5EF4-FFF2-40B4-BE49-F238E27FC236}">
                <a16:creationId xmlns:a16="http://schemas.microsoft.com/office/drawing/2014/main" id="{7623FB46-29C9-502E-CDE8-3262408E8C3A}"/>
              </a:ext>
            </a:extLst>
          </p:cNvPr>
          <p:cNvSpPr txBox="1"/>
          <p:nvPr/>
        </p:nvSpPr>
        <p:spPr>
          <a:xfrm>
            <a:off x="399393" y="527417"/>
            <a:ext cx="8261131" cy="707886"/>
          </a:xfrm>
          <a:prstGeom prst="rect">
            <a:avLst/>
          </a:prstGeom>
          <a:noFill/>
        </p:spPr>
        <p:txBody>
          <a:bodyPr wrap="square" rtlCol="0">
            <a:spAutoFit/>
          </a:bodyPr>
          <a:lstStyle/>
          <a:p>
            <a:r>
              <a:rPr lang="cs-CZ" sz="2000" b="1" dirty="0">
                <a:solidFill>
                  <a:srgbClr val="0033CC"/>
                </a:solidFill>
                <a:latin typeface="Arial" panose="020B0604020202020204" pitchFamily="34" charset="0"/>
                <a:cs typeface="Arial" panose="020B0604020202020204" pitchFamily="34" charset="0"/>
              </a:rPr>
              <a:t>de </a:t>
            </a:r>
            <a:r>
              <a:rPr lang="cs-CZ" sz="2000" b="1" dirty="0" err="1">
                <a:solidFill>
                  <a:srgbClr val="0033CC"/>
                </a:solidFill>
                <a:latin typeface="Arial" panose="020B0604020202020204" pitchFamily="34" charset="0"/>
                <a:cs typeface="Arial" panose="020B0604020202020204" pitchFamily="34" charset="0"/>
              </a:rPr>
              <a:t>Broglie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was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well</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aware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the</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results</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of</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Compton</a:t>
            </a:r>
            <a:r>
              <a:rPr lang="cs-CZ" sz="2000" b="1" dirty="0">
                <a:solidFill>
                  <a:srgbClr val="0033CC"/>
                </a:solidFill>
                <a:latin typeface="Arial" panose="020B0604020202020204" pitchFamily="34" charset="0"/>
                <a:cs typeface="Arial" panose="020B0604020202020204" pitchFamily="34" charset="0"/>
              </a:rPr>
              <a:t> </a:t>
            </a:r>
            <a:r>
              <a:rPr lang="cs-CZ" sz="2000" b="1" dirty="0" err="1">
                <a:solidFill>
                  <a:srgbClr val="0033CC"/>
                </a:solidFill>
                <a:latin typeface="Arial" panose="020B0604020202020204" pitchFamily="34" charset="0"/>
                <a:cs typeface="Arial" panose="020B0604020202020204" pitchFamily="34" charset="0"/>
              </a:rPr>
              <a:t>scatterng</a:t>
            </a:r>
            <a:r>
              <a:rPr lang="cs-CZ" sz="2000" b="1" dirty="0">
                <a:solidFill>
                  <a:srgbClr val="0033CC"/>
                </a:solidFill>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experiments</a:t>
            </a:r>
            <a:r>
              <a:rPr lang="cs-CZ" sz="2000" dirty="0">
                <a:latin typeface="Arial" panose="020B0604020202020204" pitchFamily="34" charset="0"/>
                <a:cs typeface="Arial" panose="020B0604020202020204" pitchFamily="34" charset="0"/>
              </a:rPr>
              <a:t> as </a:t>
            </a:r>
            <a:r>
              <a:rPr lang="cs-CZ" sz="2000" dirty="0" err="1">
                <a:latin typeface="Arial" panose="020B0604020202020204" pitchFamily="34" charset="0"/>
                <a:cs typeface="Arial" panose="020B0604020202020204" pitchFamily="34" charset="0"/>
              </a:rPr>
              <a:t>illustrated</a:t>
            </a:r>
            <a:r>
              <a:rPr lang="cs-CZ" sz="2000" dirty="0">
                <a:latin typeface="Arial" panose="020B0604020202020204" pitchFamily="34" charset="0"/>
                <a:cs typeface="Arial" panose="020B0604020202020204" pitchFamily="34" charset="0"/>
              </a:rPr>
              <a:t> by </a:t>
            </a:r>
            <a:r>
              <a:rPr lang="cs-CZ" sz="2000" dirty="0" err="1">
                <a:latin typeface="Arial" panose="020B0604020202020204" pitchFamily="34" charset="0"/>
                <a:cs typeface="Arial" panose="020B0604020202020204" pitchFamily="34" charset="0"/>
              </a:rPr>
              <a:t>the</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following</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paragraph</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from</a:t>
            </a:r>
            <a:r>
              <a:rPr lang="cs-CZ" sz="2000" dirty="0">
                <a:latin typeface="Arial" panose="020B0604020202020204" pitchFamily="34" charset="0"/>
                <a:cs typeface="Arial" panose="020B0604020202020204" pitchFamily="34" charset="0"/>
              </a:rPr>
              <a:t> his Thesis</a:t>
            </a:r>
            <a:endParaRPr lang="en-GB" sz="2000" dirty="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6303F37F-F9C4-7B2D-8FA8-E1C6A8374E71}"/>
              </a:ext>
            </a:extLst>
          </p:cNvPr>
          <p:cNvSpPr>
            <a:spLocks noGrp="1"/>
          </p:cNvSpPr>
          <p:nvPr>
            <p:ph type="sldNum" sz="quarter" idx="12"/>
          </p:nvPr>
        </p:nvSpPr>
        <p:spPr/>
        <p:txBody>
          <a:bodyPr/>
          <a:lstStyle/>
          <a:p>
            <a:fld id="{E32C4829-0E20-40A4-81C2-06447E714AD2}" type="slidenum">
              <a:rPr lang="cs-CZ" smtClean="0"/>
              <a:t>93</a:t>
            </a:fld>
            <a:endParaRPr lang="cs-CZ"/>
          </a:p>
        </p:txBody>
      </p:sp>
      <p:sp>
        <p:nvSpPr>
          <p:cNvPr id="6" name="Zástupný symbol pro datum 5">
            <a:extLst>
              <a:ext uri="{FF2B5EF4-FFF2-40B4-BE49-F238E27FC236}">
                <a16:creationId xmlns:a16="http://schemas.microsoft.com/office/drawing/2014/main" id="{9A67B919-79EB-BD10-60F2-DDB7229B5699}"/>
              </a:ext>
            </a:extLst>
          </p:cNvPr>
          <p:cNvSpPr>
            <a:spLocks noGrp="1"/>
          </p:cNvSpPr>
          <p:nvPr>
            <p:ph type="dt" sz="half" idx="10"/>
          </p:nvPr>
        </p:nvSpPr>
        <p:spPr/>
        <p:txBody>
          <a:bodyPr/>
          <a:lstStyle/>
          <a:p>
            <a:r>
              <a:rPr lang="cs-CZ"/>
              <a:t>27.11.2024</a:t>
            </a:r>
          </a:p>
        </p:txBody>
      </p:sp>
      <p:sp>
        <p:nvSpPr>
          <p:cNvPr id="7" name="Zástupný symbol pro zápatí 6">
            <a:extLst>
              <a:ext uri="{FF2B5EF4-FFF2-40B4-BE49-F238E27FC236}">
                <a16:creationId xmlns:a16="http://schemas.microsoft.com/office/drawing/2014/main" id="{E3F90721-993A-A596-154B-F5886B9B30DC}"/>
              </a:ext>
            </a:extLst>
          </p:cNvPr>
          <p:cNvSpPr>
            <a:spLocks noGrp="1"/>
          </p:cNvSpPr>
          <p:nvPr>
            <p:ph type="ftr" sz="quarter" idx="11"/>
          </p:nvPr>
        </p:nvSpPr>
        <p:spPr/>
        <p:txBody>
          <a:bodyPr/>
          <a:lstStyle/>
          <a:p>
            <a:r>
              <a:rPr lang="cs-CZ"/>
              <a:t>Divisional seminar</a:t>
            </a:r>
          </a:p>
        </p:txBody>
      </p:sp>
    </p:spTree>
    <p:extLst>
      <p:ext uri="{BB962C8B-B14F-4D97-AF65-F5344CB8AC3E}">
        <p14:creationId xmlns:p14="http://schemas.microsoft.com/office/powerpoint/2010/main" val="1898340309"/>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Motiv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20133</TotalTime>
  <Words>9540</Words>
  <Application>Microsoft Office PowerPoint</Application>
  <PresentationFormat>Předvádění na obrazovce (4:3)</PresentationFormat>
  <Paragraphs>849</Paragraphs>
  <Slides>93</Slides>
  <Notes>6</Notes>
  <HiddenSlides>0</HiddenSlides>
  <MMClips>0</MMClips>
  <ScaleCrop>false</ScaleCrop>
  <HeadingPairs>
    <vt:vector size="8" baseType="variant">
      <vt:variant>
        <vt:lpstr>Použitá písma</vt:lpstr>
      </vt:variant>
      <vt:variant>
        <vt:i4>12</vt:i4>
      </vt:variant>
      <vt:variant>
        <vt:lpstr>Motiv</vt:lpstr>
      </vt:variant>
      <vt:variant>
        <vt:i4>1</vt:i4>
      </vt:variant>
      <vt:variant>
        <vt:lpstr>Vložené servery OLE</vt:lpstr>
      </vt:variant>
      <vt:variant>
        <vt:i4>1</vt:i4>
      </vt:variant>
      <vt:variant>
        <vt:lpstr>Nadpisy snímků</vt:lpstr>
      </vt:variant>
      <vt:variant>
        <vt:i4>93</vt:i4>
      </vt:variant>
    </vt:vector>
  </HeadingPairs>
  <TitlesOfParts>
    <vt:vector size="107" baseType="lpstr">
      <vt:lpstr>Aptos</vt:lpstr>
      <vt:lpstr>Aptos Display</vt:lpstr>
      <vt:lpstr>Arial</vt:lpstr>
      <vt:lpstr>Book Antiqua</vt:lpstr>
      <vt:lpstr>Calibri</vt:lpstr>
      <vt:lpstr>Cambria Math</vt:lpstr>
      <vt:lpstr>Comic Sans MS</vt:lpstr>
      <vt:lpstr>Microsoft Sans Serif</vt:lpstr>
      <vt:lpstr>Symbol</vt:lpstr>
      <vt:lpstr>Symbol,Italic</vt:lpstr>
      <vt:lpstr>Times New Roman</vt:lpstr>
      <vt:lpstr>Wingdings</vt:lpstr>
      <vt:lpstr>Motiv Office</vt:lpstr>
      <vt:lpstr>Equation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Jiří Chýla</dc:creator>
  <cp:lastModifiedBy>Jiří Chýla</cp:lastModifiedBy>
  <cp:revision>279</cp:revision>
  <dcterms:created xsi:type="dcterms:W3CDTF">2024-09-11T20:22:01Z</dcterms:created>
  <dcterms:modified xsi:type="dcterms:W3CDTF">2024-11-28T12:01:00Z</dcterms:modified>
</cp:coreProperties>
</file>