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82" r:id="rId4"/>
    <p:sldId id="305" r:id="rId5"/>
    <p:sldId id="303" r:id="rId6"/>
    <p:sldId id="297" r:id="rId7"/>
    <p:sldId id="327" r:id="rId8"/>
    <p:sldId id="328" r:id="rId9"/>
    <p:sldId id="331" r:id="rId10"/>
    <p:sldId id="332" r:id="rId11"/>
    <p:sldId id="335" r:id="rId12"/>
    <p:sldId id="340" r:id="rId13"/>
    <p:sldId id="339" r:id="rId14"/>
    <p:sldId id="346" r:id="rId15"/>
    <p:sldId id="342" r:id="rId16"/>
    <p:sldId id="341" r:id="rId17"/>
    <p:sldId id="347" r:id="rId18"/>
    <p:sldId id="325" r:id="rId19"/>
    <p:sldId id="343" r:id="rId20"/>
    <p:sldId id="344" r:id="rId21"/>
    <p:sldId id="345" r:id="rId22"/>
    <p:sldId id="348" r:id="rId23"/>
    <p:sldId id="300" r:id="rId24"/>
    <p:sldId id="299" r:id="rId25"/>
    <p:sldId id="301" r:id="rId26"/>
    <p:sldId id="294" r:id="rId27"/>
    <p:sldId id="350" r:id="rId28"/>
    <p:sldId id="27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22" autoAdjust="0"/>
  </p:normalViewPr>
  <p:slideViewPr>
    <p:cSldViewPr snapToGrid="0">
      <p:cViewPr varScale="1">
        <p:scale>
          <a:sx n="105" d="100"/>
          <a:sy n="105" d="100"/>
        </p:scale>
        <p:origin x="1752" y="108"/>
      </p:cViewPr>
      <p:guideLst>
        <p:guide orient="horz" pos="4020"/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https://indico.fzu.cz/event/266/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8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3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switch vendors, long delays for CISCO switches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23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switch vendors, long delays for CISCO switches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0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u="none" strike="noStrike" dirty="0">
                <a:effectLst/>
                <a:latin typeface="Liberation Sans" panose="020B0604020202020204" pitchFamily="34" charset="0"/>
              </a:rPr>
              <a:t>(</a:t>
            </a:r>
            <a:r>
              <a:rPr lang="cs-CZ" sz="1800" b="1" u="none" strike="noStrike" dirty="0" err="1">
                <a:effectLst/>
                <a:latin typeface="Liberation Sans" panose="020B0604020202020204" pitchFamily="34" charset="0"/>
              </a:rPr>
              <a:t>RemoteWallClockTime</a:t>
            </a:r>
            <a:r>
              <a:rPr lang="cs-CZ" sz="1800" b="1" u="none" strike="noStrike" dirty="0">
                <a:effectLst/>
                <a:latin typeface="Liberation Sans" panose="020B0604020202020204" pitchFamily="34" charset="0"/>
              </a:rPr>
              <a:t> * </a:t>
            </a:r>
            <a:r>
              <a:rPr lang="cs-CZ" sz="1800" b="1" u="none" strike="noStrike" dirty="0" err="1">
                <a:effectLst/>
                <a:latin typeface="Liberation Sans" panose="020B0604020202020204" pitchFamily="34" charset="0"/>
              </a:rPr>
              <a:t>RequestCpus</a:t>
            </a:r>
            <a:r>
              <a:rPr lang="cs-CZ" sz="1800" b="1" u="none" strike="noStrike" dirty="0">
                <a:effectLst/>
                <a:latin typeface="Liberation Sans" panose="020B0604020202020204" pitchFamily="34" charset="0"/>
              </a:rPr>
              <a:t> * </a:t>
            </a:r>
            <a:r>
              <a:rPr lang="cs-CZ" sz="1800" b="1" u="none" strike="noStrike" dirty="0" err="1">
                <a:effectLst/>
                <a:latin typeface="Liberation Sans" panose="020B0604020202020204" pitchFamily="34" charset="0"/>
              </a:rPr>
              <a:t>ScalingFactorMachine</a:t>
            </a:r>
            <a:r>
              <a:rPr lang="cs-CZ" sz="1800" b="1" u="none" strike="noStrike" dirty="0">
                <a:effectLst/>
                <a:latin typeface="Liberation Sans" panose="020B0604020202020204" pitchFamily="34" charset="0"/>
              </a:rPr>
              <a:t> / </a:t>
            </a:r>
            <a:r>
              <a:rPr lang="cs-CZ" sz="1800" b="1" u="none" strike="noStrike" dirty="0" err="1">
                <a:effectLst/>
                <a:latin typeface="Liberation Sans" panose="020B0604020202020204" pitchFamily="34" charset="0"/>
              </a:rPr>
              <a:t>ScalingFZUAplex</a:t>
            </a:r>
            <a:r>
              <a:rPr lang="cs-CZ" sz="1800" b="1" u="none" strike="noStrike" dirty="0">
                <a:effectLst/>
                <a:latin typeface="Liberation Sans" panose="020B0604020202020204" pitchFamily="34" charset="0"/>
              </a:rPr>
              <a:t>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558E-A98A-AA48-0179-495A389B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05088-41F2-0A96-2443-06A2D26F0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42765-4E3E-33F2-6F3C-B78415BEA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 err="1"/>
              <a:t>graphs</a:t>
            </a:r>
            <a:r>
              <a:rPr lang="cs-CZ" baseline="0" dirty="0"/>
              <a:t> – 202</a:t>
            </a:r>
            <a:r>
              <a:rPr lang="en-US" baseline="0" dirty="0"/>
              <a:t>4</a:t>
            </a:r>
            <a:r>
              <a:rPr lang="cs-CZ" baseline="0" dirty="0"/>
              <a:t> </a:t>
            </a:r>
            <a:r>
              <a:rPr lang="en-US" baseline="0" dirty="0"/>
              <a:t>until Nov 25th</a:t>
            </a:r>
            <a:r>
              <a:rPr lang="cs-CZ" baseline="0" dirty="0"/>
              <a:t>, ATLAS </a:t>
            </a:r>
            <a:r>
              <a:rPr lang="cs-CZ" baseline="0" dirty="0" err="1"/>
              <a:t>grafana</a:t>
            </a:r>
            <a:endParaRPr lang="cs-CZ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58625-7500-2E4A-1245-9A7A0E253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905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30 days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76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mean</a:t>
            </a:r>
            <a:r>
              <a:rPr lang="cs-CZ" dirty="0"/>
              <a:t> in 2023: 124 kW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51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86DD1-1607-46F7-A39B-58B5F5426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DB6E8-9AE9-4E3D-8B2F-D9008079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B8A17DE-E0A3-4A13-BE74-2DB29A35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ABB9D3-70FF-40C5-B99A-CB3B276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"/>
            <a:ext cx="10753200" cy="5583600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84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800" y="4032000"/>
            <a:ext cx="5018400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27F5BFE-2299-4B02-A06A-1F104687C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4775" y="2016000"/>
            <a:ext cx="5016500" cy="1656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90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952000"/>
            <a:ext cx="5018400" cy="27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96B0AAC1-4B94-4459-ACE9-9AD4ACBCAA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37200" y="648000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2412000"/>
            <a:ext cx="5014800" cy="324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800" y="648000"/>
            <a:ext cx="5014800" cy="11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24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3456000"/>
            <a:ext cx="5018400" cy="223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6" y="4247999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54800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3601" y="2448000"/>
            <a:ext cx="5014800" cy="1440000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CD32732-CFB9-448B-AE82-A187647C2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2016000"/>
            <a:ext cx="5016500" cy="1224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2410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6" name="Zástupný symbol obrázku 9">
            <a:extLst>
              <a:ext uri="{FF2B5EF4-FFF2-40B4-BE49-F238E27FC236}">
                <a16:creationId xmlns:a16="http://schemas.microsoft.com/office/drawing/2014/main" id="{E78E8096-2AC6-45C3-BCF5-4DD5E184693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0284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3599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62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02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:a16="http://schemas.microsoft.com/office/drawing/2014/main" id="{F40CA059-9873-42E1-99EB-323708A7A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8798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:a16="http://schemas.microsoft.com/office/drawing/2014/main" id="{FB58865E-5642-412D-9D3F-6415DB902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4400" y="3942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862000" y="2016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A9CD23CD-BCFF-4B45-90D3-C04D4261621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037602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:a16="http://schemas.microsoft.com/office/drawing/2014/main" id="{6448142E-8BAE-4F32-8A10-1AE7BD812EC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686398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:a16="http://schemas.microsoft.com/office/drawing/2014/main" id="{74BBAE5B-2B9C-4A6D-8E34-B07F74E86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:a16="http://schemas.microsoft.com/office/drawing/2014/main" id="{35D13F08-6F40-44C5-B6BF-0FC7E53894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4401" y="2664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:a16="http://schemas.microsoft.com/office/drawing/2014/main" id="{35E011CA-30E1-407A-B648-88C2A77D87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68799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0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5" y="5328000"/>
            <a:ext cx="501682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237851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5177" y="2448000"/>
            <a:ext cx="5016824" cy="252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052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i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50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kontakt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DDD6F-337D-4613-850A-08434E8E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6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fraktá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465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929F32-B6EF-42EC-9478-EBEFEE9AC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0"/>
            <a:ext cx="6096000" cy="568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46584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07A7110-5DA4-434E-8DDB-BC25B1E10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4800" y="2016000"/>
            <a:ext cx="4658400" cy="3672000"/>
          </a:xfrm>
        </p:spPr>
        <p:txBody>
          <a:bodyPr/>
          <a:lstStyle>
            <a:lvl1pPr algn="ctr">
              <a:spcBef>
                <a:spcPts val="0"/>
              </a:spcBef>
              <a:defRPr b="1" i="1">
                <a:solidFill>
                  <a:schemeClr val="bg1"/>
                </a:solidFill>
              </a:defRPr>
            </a:lvl1pPr>
            <a:lvl2pPr algn="ctr">
              <a:defRPr b="1" i="1">
                <a:solidFill>
                  <a:schemeClr val="bg1"/>
                </a:solidFill>
              </a:defRPr>
            </a:lvl2pPr>
            <a:lvl3pPr algn="ctr">
              <a:defRPr b="1" i="1">
                <a:solidFill>
                  <a:schemeClr val="bg1"/>
                </a:solidFill>
              </a:defRPr>
            </a:lvl3pPr>
            <a:lvl4pPr algn="ctr">
              <a:defRPr b="1" i="1">
                <a:solidFill>
                  <a:schemeClr val="bg1"/>
                </a:solidFill>
              </a:defRPr>
            </a:lvl4pPr>
            <a:lvl5pPr algn="ctr"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2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D4E70-8C49-4866-89D1-16B98F28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2A1000-0E4E-4D32-8148-5BEDB554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5018400" cy="79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43090C-D552-473B-B8AE-1529A48F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808000"/>
            <a:ext cx="5018400" cy="28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F2D96F-F115-4FB7-9E64-677DCA1A8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3602" y="2016000"/>
            <a:ext cx="50184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C31E10-0CF9-46CE-9397-B747FB268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800" y="2844000"/>
            <a:ext cx="5018400" cy="28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2A2F2445-4343-4371-85D1-EDD6ACEC7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A45C6DF-18E3-4877-B5D8-D666DE8AE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3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9A4AD859-049B-42A6-B660-30149F1408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725" y="2016000"/>
            <a:ext cx="10752138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56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9">
            <a:extLst>
              <a:ext uri="{FF2B5EF4-FFF2-40B4-BE49-F238E27FC236}">
                <a16:creationId xmlns:a16="http://schemas.microsoft.com/office/drawing/2014/main" id="{5B218AF9-A040-4A5D-A158-64AEE4DCF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" y="2015999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04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3F45-87DE-4659-8ED8-D79F7499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98E870-6A58-4347-838C-79AB7C4C0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99338-B38B-4EF7-8BFF-8D306EAD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6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 FZÚ rgb EMF">
            <a:extLst>
              <a:ext uri="{FF2B5EF4-FFF2-40B4-BE49-F238E27FC236}">
                <a16:creationId xmlns:a16="http://schemas.microsoft.com/office/drawing/2014/main" id="{FCE51D40-71DD-4B4D-9BE8-C75886C0AB3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6015600"/>
            <a:ext cx="2160000" cy="481146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C14D38-F7D3-4E4D-A548-21E139FB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5999"/>
            <a:ext cx="10753200" cy="36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29050-8B86-4124-BC7A-0FBB55CC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9" y="6015600"/>
            <a:ext cx="70452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E225D-4281-4BED-8E33-6774B699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3200" y="6015600"/>
            <a:ext cx="7200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931230-1C60-48F9-BCC5-B6986B9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6" name="Účaří loga FZÚ (Y 17,76 cm)" hidden="1">
            <a:extLst>
              <a:ext uri="{FF2B5EF4-FFF2-40B4-BE49-F238E27FC236}">
                <a16:creationId xmlns:a16="http://schemas.microsoft.com/office/drawing/2014/main" id="{0EE604A2-92A8-4EEF-B6E5-9D1C56E4C3B0}"/>
              </a:ext>
            </a:extLst>
          </p:cNvPr>
          <p:cNvCxnSpPr/>
          <p:nvPr userDrawn="1"/>
        </p:nvCxnSpPr>
        <p:spPr>
          <a:xfrm>
            <a:off x="0" y="6393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Y 5,6 (šířka 1 sloupce 29,87 cm)" hidden="1">
            <a:extLst>
              <a:ext uri="{FF2B5EF4-FFF2-40B4-BE49-F238E27FC236}">
                <a16:creationId xmlns:a16="http://schemas.microsoft.com/office/drawing/2014/main" id="{972DFCA8-7A84-4EA7-AC99-9B6196FE4561}"/>
              </a:ext>
            </a:extLst>
          </p:cNvPr>
          <p:cNvCxnSpPr/>
          <p:nvPr userDrawn="1"/>
        </p:nvCxnSpPr>
        <p:spPr>
          <a:xfrm>
            <a:off x="0" y="201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logo 1,0 cm (Y 18,05 cm)" hidden="1">
            <a:extLst>
              <a:ext uri="{FF2B5EF4-FFF2-40B4-BE49-F238E27FC236}">
                <a16:creationId xmlns:a16="http://schemas.microsoft.com/office/drawing/2014/main" id="{82A407BE-DE23-4948-87B7-7740DB53E5FD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2 cm (X 31,87)" hidden="1">
            <a:extLst>
              <a:ext uri="{FF2B5EF4-FFF2-40B4-BE49-F238E27FC236}">
                <a16:creationId xmlns:a16="http://schemas.microsoft.com/office/drawing/2014/main" id="{32B3957D-D0E8-4AA8-BAF6-4019F0E5AF59}"/>
              </a:ext>
            </a:extLst>
          </p:cNvPr>
          <p:cNvCxnSpPr/>
          <p:nvPr userDrawn="1"/>
        </p:nvCxnSpPr>
        <p:spPr>
          <a:xfrm>
            <a:off x="11473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2 cm" hidden="1">
            <a:extLst>
              <a:ext uri="{FF2B5EF4-FFF2-40B4-BE49-F238E27FC236}">
                <a16:creationId xmlns:a16="http://schemas.microsoft.com/office/drawing/2014/main" id="{229524BF-DD9F-4C32-9F06-E12FA906A460}"/>
              </a:ext>
            </a:extLst>
          </p:cNvPr>
          <p:cNvCxnSpPr/>
          <p:nvPr userDrawn="1"/>
        </p:nvCxnSpPr>
        <p:spPr>
          <a:xfrm>
            <a:off x="72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1,8 (šířka 1 sloupce 29,87 cm)" hidden="1">
            <a:extLst>
              <a:ext uri="{FF2B5EF4-FFF2-40B4-BE49-F238E27FC236}">
                <a16:creationId xmlns:a16="http://schemas.microsoft.com/office/drawing/2014/main" id="{0E81B20B-F7CB-420F-AB0B-1C82A8D75795}"/>
              </a:ext>
            </a:extLst>
          </p:cNvPr>
          <p:cNvCxnSpPr/>
          <p:nvPr userDrawn="1"/>
        </p:nvCxnSpPr>
        <p:spPr>
          <a:xfrm>
            <a:off x="0" y="64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53" r:id="rId5"/>
    <p:sldLayoutId id="2147483657" r:id="rId6"/>
    <p:sldLayoutId id="2147483656" r:id="rId7"/>
    <p:sldLayoutId id="2147483658" r:id="rId8"/>
    <p:sldLayoutId id="2147483654" r:id="rId9"/>
    <p:sldLayoutId id="2147483655" r:id="rId10"/>
    <p:sldLayoutId id="2147483651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2EFFE-9023-4585-AB4C-5948E662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54" y="36000"/>
            <a:ext cx="10641246" cy="3312000"/>
          </a:xfrm>
        </p:spPr>
        <p:txBody>
          <a:bodyPr/>
          <a:lstStyle/>
          <a:p>
            <a:r>
              <a:rPr lang="en-US" dirty="0"/>
              <a:t>FZU Computing Center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E462D8-E02A-461E-B63A-EA2D2EE6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</a:t>
            </a:r>
            <a:r>
              <a:rPr lang="cs-CZ" dirty="0"/>
              <a:t>ří Chudoba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6239" y="6198157"/>
            <a:ext cx="473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VS - Meeting with users</a:t>
            </a:r>
            <a:r>
              <a:rPr lang="cs-CZ" sz="1200" dirty="0">
                <a:solidFill>
                  <a:schemeClr val="accent1"/>
                </a:solidFill>
              </a:rPr>
              <a:t>, </a:t>
            </a:r>
            <a:r>
              <a:rPr lang="en-US" sz="1200" dirty="0">
                <a:solidFill>
                  <a:schemeClr val="accent1"/>
                </a:solidFill>
              </a:rPr>
              <a:t>5.12.</a:t>
            </a:r>
            <a:r>
              <a:rPr lang="cs-CZ" sz="1200" dirty="0">
                <a:solidFill>
                  <a:schemeClr val="accent1"/>
                </a:solidFill>
              </a:rPr>
              <a:t>20</a:t>
            </a:r>
            <a:r>
              <a:rPr lang="en-US" sz="1200" dirty="0">
                <a:solidFill>
                  <a:schemeClr val="accent1"/>
                </a:solidFill>
              </a:rPr>
              <a:t>24</a:t>
            </a:r>
            <a:endParaRPr lang="cs-CZ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since</a:t>
            </a:r>
            <a:br>
              <a:rPr lang="en-US" dirty="0"/>
            </a:br>
            <a:r>
              <a:rPr lang="en-US" dirty="0"/>
              <a:t>06.2024</a:t>
            </a:r>
            <a:endParaRPr lang="cs-CZ" dirty="0"/>
          </a:p>
        </p:txBody>
      </p:sp>
      <p:pic>
        <p:nvPicPr>
          <p:cNvPr id="10" name="Picture 9" descr="A diagram of a cloud computing network&#10;&#10;Description automatically generated">
            <a:extLst>
              <a:ext uri="{FF2B5EF4-FFF2-40B4-BE49-F238E27FC236}">
                <a16:creationId xmlns:a16="http://schemas.microsoft.com/office/drawing/2014/main" id="{E5C9D6CF-9EB9-3F65-67E3-577542EA9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1" y="293391"/>
            <a:ext cx="7326000" cy="5661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13A6FA2-4FE3-DEC5-2815-F066722538E4}"/>
              </a:ext>
            </a:extLst>
          </p:cNvPr>
          <p:cNvSpPr/>
          <p:nvPr/>
        </p:nvSpPr>
        <p:spPr>
          <a:xfrm>
            <a:off x="8816381" y="493874"/>
            <a:ext cx="1026866" cy="11002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53D901-5AFD-0030-2BF8-465033A30654}"/>
              </a:ext>
            </a:extLst>
          </p:cNvPr>
          <p:cNvSpPr/>
          <p:nvPr/>
        </p:nvSpPr>
        <p:spPr>
          <a:xfrm>
            <a:off x="9376675" y="1280498"/>
            <a:ext cx="1026866" cy="11002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638F12-0802-6B50-D314-87F82FA6B3AB}"/>
              </a:ext>
            </a:extLst>
          </p:cNvPr>
          <p:cNvSpPr/>
          <p:nvPr/>
        </p:nvSpPr>
        <p:spPr>
          <a:xfrm>
            <a:off x="6082654" y="480218"/>
            <a:ext cx="1242326" cy="13197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- July 2024</a:t>
            </a:r>
            <a:endParaRPr lang="cs-CZ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18B194E-236D-C541-1471-2A0BB8C26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4" y="1157022"/>
            <a:ext cx="11460261" cy="473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712F0-BDD4-B03C-AB78-C661D6B15BDA}"/>
              </a:ext>
            </a:extLst>
          </p:cNvPr>
          <p:cNvSpPr txBox="1"/>
          <p:nvPr/>
        </p:nvSpPr>
        <p:spPr>
          <a:xfrm>
            <a:off x="6220445" y="6109517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WLCG (CERN) monitoring, 1 min avg</a:t>
            </a:r>
          </a:p>
        </p:txBody>
      </p:sp>
    </p:spTree>
    <p:extLst>
      <p:ext uri="{BB962C8B-B14F-4D97-AF65-F5344CB8AC3E}">
        <p14:creationId xmlns:p14="http://schemas.microsoft.com/office/powerpoint/2010/main" val="8082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13C0-C25A-D97F-5472-82E8695F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33D60C-3AFE-C994-270E-C70138B2D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D6D82D-B884-B739-E91B-63F2F6B35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F9ABC8B-285C-81F5-D195-1E251D5D4C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09DF2-ED58-F87F-4A96-DCD3BD5F8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37" y="1192213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13C8B-F86C-7F4A-94D9-A412C1EB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5B155F-38B1-CF96-E547-9598780BA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4A5AF7-F948-1C08-EB28-E0F9F0592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3407288-2F0D-801B-FD88-A7DF1277E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455B2-99E1-0731-5AF1-40C99034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37" y="1253100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A0E5E-39DF-EA12-0C76-6BB4461D6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415E77-90C7-D2CB-5E35-5E03E3F9C6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2002A2-CDD3-F77C-70E2-97196DEF6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4A9B59D-8351-3267-4C27-D65499C46B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F45B1-0B2B-E00E-DBD4-FB7CA557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53100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B8937-DF18-BAAA-09AC-99F4B3F7A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1549D7-AA07-E779-F7B2-A7B9565DA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83C59E-76EB-4FB9-4E3C-71421DA68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570A542-6C41-7855-D43B-D0D9859EE6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B511D-5326-6ABF-AB96-7F260FB8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63" y="1270318"/>
            <a:ext cx="921258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8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7EC5E-D62B-77B2-009D-09131AD8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E4B6D5-1D20-8F78-5467-9ED430945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3EB05A-638B-93D0-C8EB-CCFEA24DD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F94A12-56B3-32E1-806C-52EF38F63D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C7CD9-0DE1-A0BF-A34A-5C783E05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307964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0C2C1-8C17-0231-AFEB-38B77D40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8A3E33-33F7-5537-D497-F6130D58A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A7FE94-F337-F393-A8D3-C0E565E93B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D1B2863-4699-C5FC-BB94-1E426BB011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A79EF-5318-34D2-6C40-06ADE87D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53100"/>
            <a:ext cx="9525000" cy="476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C515C-B9F2-96EF-E800-7B6EAAAE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00" y="4036707"/>
            <a:ext cx="3817620" cy="19088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47381C-86F9-5AED-A08F-F9DE7BF48A77}"/>
              </a:ext>
            </a:extLst>
          </p:cNvPr>
          <p:cNvSpPr/>
          <p:nvPr/>
        </p:nvSpPr>
        <p:spPr>
          <a:xfrm>
            <a:off x="5020056" y="4529340"/>
            <a:ext cx="2734056" cy="923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be corrected!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7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8C777-36C1-B1D2-62F5-3542BFFE5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A9E59-C3E1-9858-5145-E3AAF837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– external resources (ATLAS)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BB2560-C500-5E9E-16AE-B4FDA15A1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3200" y="6015600"/>
            <a:ext cx="720000" cy="417600"/>
          </a:xfrm>
        </p:spPr>
        <p:txBody>
          <a:bodyPr/>
          <a:lstStyle/>
          <a:p>
            <a:fld id="{CDA2B015-36C4-4400-9846-8404AE1F3BF6}" type="slidenum">
              <a:rPr lang="cs-CZ" smtClean="0"/>
              <a:t>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31EE-38DB-C17C-425B-86CCF37D8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Jiri.Chudoba@cern.ch</a:t>
            </a:r>
          </a:p>
        </p:txBody>
      </p:sp>
      <p:pic>
        <p:nvPicPr>
          <p:cNvPr id="6" name="Picture 5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89F98B2A-893C-11F9-C332-67466D12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78" y="1284875"/>
            <a:ext cx="4104606" cy="457717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3AA261-BEB1-81D5-F5CD-56ED209DCBFF}"/>
              </a:ext>
            </a:extLst>
          </p:cNvPr>
          <p:cNvSpPr/>
          <p:nvPr/>
        </p:nvSpPr>
        <p:spPr>
          <a:xfrm>
            <a:off x="4590996" y="1459799"/>
            <a:ext cx="1362924" cy="41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2024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C2AB82-BA3B-CDAB-6803-80293B98A8F6}"/>
              </a:ext>
            </a:extLst>
          </p:cNvPr>
          <p:cNvSpPr/>
          <p:nvPr/>
        </p:nvSpPr>
        <p:spPr>
          <a:xfrm>
            <a:off x="3522400" y="2539794"/>
            <a:ext cx="889086" cy="701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1.6 Tri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40 %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7B8CEC-79FE-94BD-2391-56179E894BC1}"/>
              </a:ext>
            </a:extLst>
          </p:cNvPr>
          <p:cNvSpPr/>
          <p:nvPr/>
        </p:nvSpPr>
        <p:spPr>
          <a:xfrm>
            <a:off x="1661873" y="5918952"/>
            <a:ext cx="1362924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total: 4 Tri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(Jan – Nov)</a:t>
            </a:r>
          </a:p>
        </p:txBody>
      </p:sp>
    </p:spTree>
    <p:extLst>
      <p:ext uri="{BB962C8B-B14F-4D97-AF65-F5344CB8AC3E}">
        <p14:creationId xmlns:p14="http://schemas.microsoft.com/office/powerpoint/2010/main" val="7872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4FD42-B741-FF09-C7F1-EAC3C07D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91B4E9-A646-BE95-DD0C-7FFC96DB8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6BEDAD-3868-56FC-0389-F7C6355A0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C6F5D54-8BE9-32FA-059B-120040662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C7C16-1124-D300-1770-CF1E8F83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389507"/>
            <a:ext cx="9525000" cy="47625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A9BB9A-B0CA-35C2-9FE3-ABB0EA69F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04217"/>
              </p:ext>
            </p:extLst>
          </p:nvPr>
        </p:nvGraphicFramePr>
        <p:xfrm>
          <a:off x="7141463" y="1518284"/>
          <a:ext cx="3610674" cy="3539484"/>
        </p:xfrm>
        <a:graphic>
          <a:graphicData uri="http://schemas.openxmlformats.org/drawingml/2006/table">
            <a:tbl>
              <a:tblPr/>
              <a:tblGrid>
                <a:gridCol w="1805337">
                  <a:extLst>
                    <a:ext uri="{9D8B030D-6E8A-4147-A177-3AD203B41FA5}">
                      <a16:colId xmlns:a16="http://schemas.microsoft.com/office/drawing/2014/main" val="2569218959"/>
                    </a:ext>
                  </a:extLst>
                </a:gridCol>
                <a:gridCol w="1805337">
                  <a:extLst>
                    <a:ext uri="{9D8B030D-6E8A-4147-A177-3AD203B41FA5}">
                      <a16:colId xmlns:a16="http://schemas.microsoft.com/office/drawing/2014/main" val="1883525718"/>
                    </a:ext>
                  </a:extLst>
                </a:gridCol>
              </a:tblGrid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Walltime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Number of jobs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433253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0 – 5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3 069 571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7246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5 – 10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619 695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305933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10 – 15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575 835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06992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15 – 20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450 982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920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20 – 25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507 324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594057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25 – 30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323 603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652310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30 – 35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229 279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30306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35 – 40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197 053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56476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40 – 45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176 530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28505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45 – 50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193 403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329833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50 – 55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231 741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967387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55 – 60 m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218 301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88408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 – 2 h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1 322 477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14898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 – 3 h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541 423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32871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3 – 4 h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308 199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96478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1 – 2 d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280 295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02820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>
                          <a:effectLst/>
                        </a:rPr>
                        <a:t>2 – 3 d</a:t>
                      </a:r>
                      <a:endParaRPr lang="cs-CZ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cs-CZ" sz="800" dirty="0">
                          <a:effectLst/>
                        </a:rPr>
                        <a:t>215 302</a:t>
                      </a:r>
                      <a:endParaRPr lang="cs-CZ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48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22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FB5F69-7E71-1DB6-C28E-E2DDBD57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 anchor="t">
            <a:normAutofit/>
          </a:bodyPr>
          <a:lstStyle/>
          <a:p>
            <a:r>
              <a:rPr lang="en-US" dirty="0"/>
              <a:t>Welcome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D4B55E-66DF-E472-8D6C-2BA6EE391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9" y="6015600"/>
            <a:ext cx="70452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C51A7B-E258-83A0-7469-9D8FE922D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3200" y="6015600"/>
            <a:ext cx="7200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DA2B015-36C4-4400-9846-8404AE1F3BF6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2689D5A-B2D6-9C2C-FF44-6FE714469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15733" r="17402" b="50000"/>
          <a:stretch/>
        </p:blipFill>
        <p:spPr>
          <a:xfrm>
            <a:off x="911198" y="1700784"/>
            <a:ext cx="7876186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BFF4A-E59D-2089-2D3B-7C9517CCC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B9AFCB-C3C5-6654-96BF-83D6B8EF96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E0774F-6A99-38FA-4359-23AB03684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48CC262-BDD3-DDDF-0FAA-E80717C6DA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63EBB-97ED-D2D9-0F0E-E43A3101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92213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9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4E65E-6BB2-FA2E-FB48-8BB48E8B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7C8F27-136D-478A-855C-62D441B00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98EB1E-0360-4683-97E5-EBF5106DB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038B27-BA74-3221-E863-21BF6D6AEF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44FC6-49CD-119E-EEAD-7824A116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3" y="1260403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ABA05-29A8-9C36-830E-4E1DB1D4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E3BDFE-6205-09D3-78A4-797676370F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4A8BE0-5C8C-79F2-D078-44841B246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2C3D6DB-A852-B948-68CA-AE6B62959B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Statistics 2024 (Jan – Sep)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94B79-0401-CA01-4007-648CCF7B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53100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Grafana plots</a:t>
            </a:r>
            <a:endParaRPr lang="cs-CZ" dirty="0"/>
          </a:p>
        </p:txBody>
      </p:sp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B1F061DC-972A-4831-2F25-071192683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1987"/>
            <a:ext cx="4438477" cy="6836013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354197A5-3E88-8587-84FC-77DC01FB9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40" y="21987"/>
            <a:ext cx="4612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7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Electricity consumption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871E0B4-F9D5-40F9-31AE-597ED7973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4" y="1499097"/>
            <a:ext cx="7705525" cy="385980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260D080-ED22-6815-7A2D-93BDE7FCFC7B}"/>
              </a:ext>
            </a:extLst>
          </p:cNvPr>
          <p:cNvSpPr txBox="1">
            <a:spLocks/>
          </p:cNvSpPr>
          <p:nvPr/>
        </p:nvSpPr>
        <p:spPr>
          <a:xfrm>
            <a:off x="8670943" y="925282"/>
            <a:ext cx="3348549" cy="24519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202</a:t>
            </a:r>
            <a:r>
              <a:rPr lang="cs-CZ" sz="2000" b="1" dirty="0"/>
              <a:t>3: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/>
              <a:t>4.30 CZK/kWh (plus 40 %)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/>
              <a:t>1536 </a:t>
            </a:r>
            <a:r>
              <a:rPr lang="cs-CZ" sz="2000" b="1" dirty="0" err="1"/>
              <a:t>MWh</a:t>
            </a:r>
            <a:r>
              <a:rPr lang="cs-CZ" sz="2000" b="1" dirty="0"/>
              <a:t> </a:t>
            </a:r>
            <a:r>
              <a:rPr lang="cs-CZ" sz="2000" b="1" dirty="0" err="1"/>
              <a:t>total</a:t>
            </a:r>
            <a:r>
              <a:rPr lang="cs-CZ" sz="2000" b="1" dirty="0"/>
              <a:t> (- 12 %)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err="1"/>
              <a:t>avg</a:t>
            </a:r>
            <a:r>
              <a:rPr lang="cs-CZ" sz="2000" b="1" dirty="0"/>
              <a:t>:  178 kW    (-32 %)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err="1"/>
              <a:t>total</a:t>
            </a:r>
            <a:r>
              <a:rPr lang="cs-CZ" sz="2000" b="1" dirty="0"/>
              <a:t>: 6.6 MCZK</a:t>
            </a:r>
          </a:p>
          <a:p>
            <a:pPr lvl="2" indent="0"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52ED4CE-D2A7-4D77-D15A-A8EDFDB82598}"/>
              </a:ext>
            </a:extLst>
          </p:cNvPr>
          <p:cNvSpPr txBox="1">
            <a:spLocks/>
          </p:cNvSpPr>
          <p:nvPr/>
        </p:nvSpPr>
        <p:spPr>
          <a:xfrm>
            <a:off x="8698966" y="3621568"/>
            <a:ext cx="3320526" cy="21497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2024</a:t>
            </a:r>
            <a:r>
              <a:rPr lang="cs-CZ" sz="2000" b="1" dirty="0"/>
              <a:t> (</a:t>
            </a:r>
            <a:r>
              <a:rPr lang="cs-CZ" sz="2000" b="1" dirty="0" err="1"/>
              <a:t>prelim</a:t>
            </a:r>
            <a:r>
              <a:rPr lang="cs-CZ" sz="2000" b="1" dirty="0"/>
              <a:t>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5.53</a:t>
            </a:r>
            <a:r>
              <a:rPr lang="cs-CZ" sz="2000" b="1" dirty="0"/>
              <a:t> CZK/kWh (plus </a:t>
            </a:r>
            <a:r>
              <a:rPr lang="en-US" sz="2000" b="1" dirty="0"/>
              <a:t>29</a:t>
            </a:r>
            <a:r>
              <a:rPr lang="cs-CZ" sz="2000" b="1" dirty="0"/>
              <a:t> 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/>
              <a:t>1</a:t>
            </a:r>
            <a:r>
              <a:rPr lang="en-US" sz="2000" b="1" dirty="0"/>
              <a:t>533</a:t>
            </a:r>
            <a:r>
              <a:rPr lang="cs-CZ" sz="2000" b="1" dirty="0"/>
              <a:t> </a:t>
            </a:r>
            <a:r>
              <a:rPr lang="cs-CZ" sz="2000" b="1" dirty="0" err="1"/>
              <a:t>MWh</a:t>
            </a:r>
            <a:r>
              <a:rPr lang="cs-CZ" sz="2000" b="1" dirty="0"/>
              <a:t> </a:t>
            </a:r>
            <a:r>
              <a:rPr lang="cs-CZ" sz="2000" b="1" dirty="0" err="1"/>
              <a:t>total</a:t>
            </a:r>
            <a:r>
              <a:rPr lang="cs-CZ" sz="20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err="1"/>
              <a:t>avg</a:t>
            </a:r>
            <a:r>
              <a:rPr lang="cs-CZ" sz="2000" b="1" dirty="0"/>
              <a:t>:  177 kW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err="1"/>
              <a:t>total</a:t>
            </a:r>
            <a:r>
              <a:rPr lang="cs-CZ" sz="2000" b="1" dirty="0"/>
              <a:t>: 8</a:t>
            </a:r>
            <a:r>
              <a:rPr lang="en-US" sz="2000" b="1" dirty="0"/>
              <a:t>.</a:t>
            </a:r>
            <a:r>
              <a:rPr lang="cs-CZ" sz="2000" b="1" dirty="0"/>
              <a:t>5 MCZK</a:t>
            </a:r>
          </a:p>
          <a:p>
            <a:pPr lvl="2"/>
            <a:r>
              <a:rPr lang="cs-CZ" sz="1300" dirty="0"/>
              <a:t>(</a:t>
            </a:r>
            <a:r>
              <a:rPr lang="cs-CZ" sz="1300" dirty="0" err="1"/>
              <a:t>without</a:t>
            </a:r>
            <a:r>
              <a:rPr lang="cs-CZ" sz="1300" dirty="0"/>
              <a:t> magma cluster)</a:t>
            </a:r>
          </a:p>
          <a:p>
            <a:pPr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2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gpu01</a:t>
            </a:r>
            <a:endParaRPr lang="cs-CZ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1C1BA67-98BF-E400-D0F2-03EF94D0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826"/>
            <a:ext cx="12192000" cy="35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dirty="0"/>
              <a:t>lack of manpower</a:t>
            </a:r>
          </a:p>
          <a:p>
            <a:pPr marL="1321200" lvl="3" indent="-457200"/>
            <a:r>
              <a:rPr lang="en-US" dirty="0"/>
              <a:t>Luk</a:t>
            </a:r>
            <a:r>
              <a:rPr lang="cs-CZ" dirty="0" err="1"/>
              <a:t>áš</a:t>
            </a:r>
            <a:r>
              <a:rPr lang="cs-CZ" dirty="0"/>
              <a:t> Míča and Filip Neubauer </a:t>
            </a:r>
            <a:r>
              <a:rPr lang="cs-CZ" dirty="0" err="1"/>
              <a:t>left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Manpower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49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6D27E-9037-558A-0488-8A7AA821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0EC7D-03C6-977C-470A-5C62FC22E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dirty="0"/>
              <a:t>new cluster in 2025 - how much memory per core?</a:t>
            </a:r>
          </a:p>
          <a:p>
            <a:pPr marL="1033200" lvl="2" indent="-457200"/>
            <a:r>
              <a:rPr lang="en-US" dirty="0"/>
              <a:t>storage for local users: NFS vs </a:t>
            </a:r>
            <a:r>
              <a:rPr lang="en-US" dirty="0" err="1"/>
              <a:t>ceph</a:t>
            </a:r>
            <a:r>
              <a:rPr lang="en-US" dirty="0"/>
              <a:t> vs </a:t>
            </a:r>
            <a:r>
              <a:rPr lang="en-US" dirty="0" err="1"/>
              <a:t>dcache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05ABB-7D39-F3FE-BB9C-8CFE8AE36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4E7448-9FE9-C52B-0283-A019E941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9CF42-C0FF-A3CF-05BF-4CD9AC707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04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for your attention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2951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in 2024 (Tier-2 part)</a:t>
            </a:r>
            <a:endParaRPr lang="cs-CZ" dirty="0"/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C26D23A7-DB22-4C0E-9D6B-3FDFABB8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1403197"/>
            <a:ext cx="7629146" cy="330596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23A1C05-7826-81F8-C5E5-48787873E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8" y="1403197"/>
            <a:ext cx="4773167" cy="38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cs-CZ" dirty="0" err="1"/>
              <a:t>Number</a:t>
            </a:r>
            <a:r>
              <a:rPr lang="cs-CZ" dirty="0"/>
              <a:t> of </a:t>
            </a:r>
            <a:r>
              <a:rPr lang="cs-CZ" dirty="0" err="1"/>
              <a:t>slots</a:t>
            </a:r>
            <a:r>
              <a:rPr lang="cs-CZ" dirty="0"/>
              <a:t> </a:t>
            </a:r>
            <a:r>
              <a:rPr lang="cs-CZ" dirty="0" err="1"/>
              <a:t>evolution</a:t>
            </a:r>
            <a:r>
              <a:rPr lang="cs-CZ" dirty="0"/>
              <a:t> </a:t>
            </a:r>
            <a:r>
              <a:rPr lang="en-US" dirty="0"/>
              <a:t>– last 3 years</a:t>
            </a:r>
            <a:endParaRPr lang="cs-CZ" dirty="0"/>
          </a:p>
        </p:txBody>
      </p:sp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647B8C3F-0905-1F72-5E96-28F1F1EE6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1303057"/>
            <a:ext cx="9339618" cy="43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73B44-FDAB-49E0-F36A-359CEB4A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B0DE5DC-6000-B628-C91D-5EACE8EAC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15998"/>
            <a:ext cx="5059008" cy="368153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12/2023</a:t>
            </a:r>
          </a:p>
          <a:p>
            <a:pPr marL="745200" lvl="1" indent="-457200"/>
            <a:r>
              <a:rPr lang="en-US" sz="1700" b="1" dirty="0"/>
              <a:t>3 luna servers (luna2023, luna106-108)</a:t>
            </a:r>
          </a:p>
          <a:p>
            <a:pPr marL="745200" lvl="1" indent="-457200"/>
            <a:r>
              <a:rPr lang="en-US" sz="1700" b="1" dirty="0"/>
              <a:t>5 new disks (5x22 TB) to nfs17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2/2024</a:t>
            </a:r>
          </a:p>
          <a:p>
            <a:pPr marL="745200" lvl="1" indent="-457200"/>
            <a:r>
              <a:rPr lang="en-US" sz="1700" dirty="0"/>
              <a:t>WLCG DC24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3/2024</a:t>
            </a:r>
          </a:p>
          <a:p>
            <a:pPr marL="745200" lvl="1" indent="-457200"/>
            <a:r>
              <a:rPr lang="en-US" sz="1700" dirty="0"/>
              <a:t>dpmpool20 update (10 TB disks – 12 TB disks)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4/2024</a:t>
            </a:r>
          </a:p>
          <a:p>
            <a:pPr marL="745200" lvl="1" indent="-457200"/>
            <a:r>
              <a:rPr lang="en-US" sz="1700" dirty="0"/>
              <a:t>ds26-ds33 disks high temperature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b="1" dirty="0"/>
              <a:t>6/2024</a:t>
            </a:r>
          </a:p>
          <a:p>
            <a:pPr marL="745200" lvl="1" indent="-457200"/>
            <a:r>
              <a:rPr lang="en-US" sz="1700" u="sng" dirty="0"/>
              <a:t>migration of computing servers to Alma Linux 9</a:t>
            </a:r>
          </a:p>
          <a:p>
            <a:pPr marL="745200" lvl="1" indent="-457200"/>
            <a:r>
              <a:rPr lang="en-US" sz="1700" dirty="0"/>
              <a:t>new racks configuration</a:t>
            </a:r>
          </a:p>
          <a:p>
            <a:pPr marL="745200" lvl="1" indent="-457200"/>
            <a:r>
              <a:rPr lang="en-US" sz="1700" dirty="0"/>
              <a:t>update of electricity distribution</a:t>
            </a:r>
          </a:p>
          <a:p>
            <a:pPr marL="745200" lvl="1" indent="-457200"/>
            <a:r>
              <a:rPr lang="en-US" sz="1700" b="1" dirty="0"/>
              <a:t>2x100 Gbps LHCONE link</a:t>
            </a:r>
          </a:p>
          <a:p>
            <a:pPr marL="745200" lvl="1" indent="-457200"/>
            <a:r>
              <a:rPr lang="en-US" sz="1700" b="1" dirty="0"/>
              <a:t>100 Gbps PASNET link</a:t>
            </a:r>
          </a:p>
          <a:p>
            <a:pPr marL="745200" lvl="1" indent="-457200"/>
            <a:endParaRPr lang="en-US" dirty="0"/>
          </a:p>
          <a:p>
            <a:pPr marL="745200" lvl="1" indent="-457200"/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1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137844-F8C4-663B-785C-91A63201E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F821B-1F66-A271-3B6A-D09630482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275E7B3-1DE0-113D-4B39-D516EC97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2024</a:t>
            </a:r>
            <a:endParaRPr lang="cs-CZ" dirty="0"/>
          </a:p>
        </p:txBody>
      </p:sp>
      <p:sp>
        <p:nvSpPr>
          <p:cNvPr id="6" name="Zástupný obsah 1">
            <a:extLst>
              <a:ext uri="{FF2B5EF4-FFF2-40B4-BE49-F238E27FC236}">
                <a16:creationId xmlns:a16="http://schemas.microsoft.com/office/drawing/2014/main" id="{F7E3A72D-4118-F6F8-7AB4-50DC43940192}"/>
              </a:ext>
            </a:extLst>
          </p:cNvPr>
          <p:cNvSpPr txBox="1">
            <a:spLocks/>
          </p:cNvSpPr>
          <p:nvPr/>
        </p:nvSpPr>
        <p:spPr>
          <a:xfrm>
            <a:off x="6401155" y="1998196"/>
            <a:ext cx="5059008" cy="368153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7/2024</a:t>
            </a:r>
          </a:p>
          <a:p>
            <a:pPr marL="745200" lvl="1" indent="-457200"/>
            <a:r>
              <a:rPr lang="en-US" sz="1700" dirty="0"/>
              <a:t>200 Gbps network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8/2024</a:t>
            </a:r>
          </a:p>
          <a:p>
            <a:pPr marL="745200" lvl="1" indent="-457200"/>
            <a:r>
              <a:rPr lang="en-US" sz="1700" dirty="0"/>
              <a:t>LUMI successful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10/2024</a:t>
            </a:r>
          </a:p>
          <a:p>
            <a:pPr marL="745200" lvl="1" indent="-457200"/>
            <a:r>
              <a:rPr lang="en-US" sz="1700" dirty="0"/>
              <a:t>3 new disk servers </a:t>
            </a:r>
            <a:r>
              <a:rPr lang="en-US" sz="1700" b="1" dirty="0"/>
              <a:t>nfs26-28</a:t>
            </a:r>
            <a:r>
              <a:rPr lang="en-US" sz="1700" dirty="0"/>
              <a:t> available</a:t>
            </a:r>
          </a:p>
          <a:p>
            <a:pPr marL="745200" lvl="1" indent="-457200"/>
            <a:r>
              <a:rPr lang="en-US" sz="1700" dirty="0"/>
              <a:t>NFS data migration finished</a:t>
            </a:r>
          </a:p>
          <a:p>
            <a:pPr marL="745200" lvl="1" indent="-457200"/>
            <a:r>
              <a:rPr lang="en-US" sz="1700" dirty="0"/>
              <a:t>new </a:t>
            </a:r>
            <a:r>
              <a:rPr lang="en-US" sz="1700" b="1" dirty="0"/>
              <a:t>ui2 and ui3 </a:t>
            </a:r>
            <a:r>
              <a:rPr lang="en-US" sz="1700" dirty="0"/>
              <a:t>(each: 2x32 cores, 768 GB RAM)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11/2024</a:t>
            </a:r>
          </a:p>
          <a:p>
            <a:pPr marL="745200" lvl="1" indent="-457200"/>
            <a:r>
              <a:rPr lang="en-US" sz="1700" b="1" dirty="0"/>
              <a:t>magma cluster installed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12/2024</a:t>
            </a:r>
          </a:p>
          <a:p>
            <a:pPr marL="745200" lvl="1" indent="-457200"/>
            <a:r>
              <a:rPr lang="en-US" sz="1700" dirty="0"/>
              <a:t>new stable </a:t>
            </a:r>
            <a:r>
              <a:rPr lang="en-US" sz="1700" dirty="0" err="1"/>
              <a:t>HTCondor</a:t>
            </a:r>
            <a:r>
              <a:rPr lang="en-US" sz="1700" dirty="0"/>
              <a:t> version 24.0.2</a:t>
            </a:r>
          </a:p>
          <a:p>
            <a:pPr lvl="1" indent="0">
              <a:buNone/>
            </a:pPr>
            <a:endParaRPr lang="en-US" dirty="0"/>
          </a:p>
          <a:p>
            <a:pPr marL="745200" lvl="1" indent="-457200"/>
            <a:endParaRPr lang="en-US" dirty="0"/>
          </a:p>
          <a:p>
            <a:pPr lvl="2" indent="0">
              <a:buFont typeface="Arial" panose="020B0604020202020204" pitchFamily="34" charset="0"/>
              <a:buNone/>
            </a:pPr>
            <a:endParaRPr lang="en-US" dirty="0"/>
          </a:p>
          <a:p>
            <a:pPr lvl="1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80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Computing servers - Golias</a:t>
            </a:r>
            <a:endParaRPr lang="cs-CZ" dirty="0"/>
          </a:p>
        </p:txBody>
      </p:sp>
      <p:pic>
        <p:nvPicPr>
          <p:cNvPr id="6" name="Picture 5" descr="A white shee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523A61FF-F1DC-0580-BEC9-E6381349C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5" y="1699578"/>
            <a:ext cx="10243076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046D75-DB0F-DCF4-2D3C-AEB8042F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48" y="424800"/>
            <a:ext cx="7326875" cy="5661675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2023</a:t>
            </a:r>
            <a:endParaRPr lang="cs-CZ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885FF5-62C3-8AAD-769B-6A6B5A91EA87}"/>
              </a:ext>
            </a:extLst>
          </p:cNvPr>
          <p:cNvSpPr/>
          <p:nvPr/>
        </p:nvSpPr>
        <p:spPr>
          <a:xfrm>
            <a:off x="5829300" y="6015600"/>
            <a:ext cx="4773386" cy="6355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Excellent external connection thanks to CESNET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8F4FA2-AC7E-1113-D592-FB99B81CE63C}"/>
              </a:ext>
            </a:extLst>
          </p:cNvPr>
          <p:cNvSpPr/>
          <p:nvPr/>
        </p:nvSpPr>
        <p:spPr>
          <a:xfrm>
            <a:off x="9002195" y="1473093"/>
            <a:ext cx="1026866" cy="11002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17F6B5-EC16-8B06-8518-366D399E0C12}"/>
              </a:ext>
            </a:extLst>
          </p:cNvPr>
          <p:cNvSpPr/>
          <p:nvPr/>
        </p:nvSpPr>
        <p:spPr>
          <a:xfrm>
            <a:off x="5310366" y="557789"/>
            <a:ext cx="1330035" cy="13394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1BEA55-D636-0488-B6C1-49C399EDBA48}"/>
              </a:ext>
            </a:extLst>
          </p:cNvPr>
          <p:cNvSpPr/>
          <p:nvPr/>
        </p:nvSpPr>
        <p:spPr>
          <a:xfrm>
            <a:off x="7285366" y="557789"/>
            <a:ext cx="1369650" cy="12422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51CFF6-CFE0-4C29-2B90-609997218205}"/>
              </a:ext>
            </a:extLst>
          </p:cNvPr>
          <p:cNvSpPr/>
          <p:nvPr/>
        </p:nvSpPr>
        <p:spPr>
          <a:xfrm>
            <a:off x="5173450" y="2257479"/>
            <a:ext cx="1026866" cy="11002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WLCG </a:t>
            </a:r>
            <a:r>
              <a:rPr lang="en-US" dirty="0"/>
              <a:t>DC24</a:t>
            </a:r>
            <a:endParaRPr lang="cs-CZ" dirty="0"/>
          </a:p>
        </p:txBody>
      </p:sp>
      <p:pic>
        <p:nvPicPr>
          <p:cNvPr id="8" name="Picture 7" descr="A screen shot of a sound wave&#10;&#10;Description automatically generated">
            <a:extLst>
              <a:ext uri="{FF2B5EF4-FFF2-40B4-BE49-F238E27FC236}">
                <a16:creationId xmlns:a16="http://schemas.microsoft.com/office/drawing/2014/main" id="{8196D3A8-A01C-7231-0D31-86E46C41C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1434283"/>
            <a:ext cx="10080625" cy="3535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5836B0-9AA7-5AF5-A44B-D7782084469F}"/>
              </a:ext>
            </a:extLst>
          </p:cNvPr>
          <p:cNvSpPr txBox="1"/>
          <p:nvPr/>
        </p:nvSpPr>
        <p:spPr>
          <a:xfrm>
            <a:off x="1103935" y="5308005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90 d</a:t>
            </a:r>
            <a:r>
              <a:rPr lang="en-US" dirty="0" err="1"/>
              <a:t>ays</a:t>
            </a:r>
            <a:r>
              <a:rPr lang="en-US" dirty="0"/>
              <a:t> before and during </a:t>
            </a:r>
            <a:r>
              <a:rPr lang="cs-CZ" dirty="0"/>
              <a:t>DC24, bin – 1 h</a:t>
            </a:r>
            <a:endParaRPr lang="en-US" dirty="0"/>
          </a:p>
          <a:p>
            <a:r>
              <a:rPr lang="en-US" dirty="0"/>
              <a:t>peaks at 3 Tb/s</a:t>
            </a:r>
          </a:p>
        </p:txBody>
      </p:sp>
    </p:spTree>
    <p:extLst>
      <p:ext uri="{BB962C8B-B14F-4D97-AF65-F5344CB8AC3E}">
        <p14:creationId xmlns:p14="http://schemas.microsoft.com/office/powerpoint/2010/main" val="200328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DC24</a:t>
            </a:r>
            <a:endParaRPr lang="cs-CZ" dirty="0"/>
          </a:p>
        </p:txBody>
      </p:sp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D1091D02-6E55-BE86-4C99-434F61C50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3" y="1283989"/>
            <a:ext cx="6912768" cy="39700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382B8-10E5-7826-6A9C-D91F068938BC}"/>
              </a:ext>
            </a:extLst>
          </p:cNvPr>
          <p:cNvSpPr/>
          <p:nvPr/>
        </p:nvSpPr>
        <p:spPr>
          <a:xfrm>
            <a:off x="7848221" y="1932061"/>
            <a:ext cx="2304256" cy="17281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CZ</a:t>
            </a:r>
          </a:p>
          <a:p>
            <a:pPr algn="ctr"/>
            <a:r>
              <a:rPr lang="cs-CZ" i="1" dirty="0"/>
              <a:t>(</a:t>
            </a:r>
            <a:r>
              <a:rPr lang="en-US" i="1" dirty="0"/>
              <a:t>in</a:t>
            </a:r>
            <a:r>
              <a:rPr lang="cs-CZ" i="1" dirty="0"/>
              <a:t> 4</a:t>
            </a:r>
            <a:r>
              <a:rPr lang="en-US" i="1" dirty="0"/>
              <a:t>.</a:t>
            </a:r>
            <a:r>
              <a:rPr lang="cs-CZ" i="1" dirty="0"/>
              <a:t>5 d</a:t>
            </a:r>
            <a:r>
              <a:rPr lang="en-US" i="1" dirty="0" err="1"/>
              <a:t>ays</a:t>
            </a:r>
            <a:r>
              <a:rPr lang="cs-CZ" i="1" dirty="0"/>
              <a:t>)</a:t>
            </a:r>
          </a:p>
          <a:p>
            <a:endParaRPr lang="cs-CZ" dirty="0"/>
          </a:p>
          <a:p>
            <a:pPr algn="ctr"/>
            <a:r>
              <a:rPr lang="cs-CZ" sz="2400" b="1" dirty="0"/>
              <a:t>in: 2,5 PB</a:t>
            </a:r>
          </a:p>
          <a:p>
            <a:pPr algn="ctr"/>
            <a:r>
              <a:rPr lang="cs-CZ" sz="2400" b="1" dirty="0"/>
              <a:t>out: 2,1 PB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4291705"/>
      </p:ext>
    </p:extLst>
  </p:cSld>
  <p:clrMapOvr>
    <a:masterClrMapping/>
  </p:clrMapOvr>
</p:sld>
</file>

<file path=ppt/theme/theme1.xml><?xml version="1.0" encoding="utf-8"?>
<a:theme xmlns:a="http://schemas.openxmlformats.org/drawingml/2006/main" name="FZÚ PPT 16:9">
  <a:themeElements>
    <a:clrScheme name="FZÚ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F58B16-4C3D-4747-9D89-D08BBB4DDFA1}" vid="{71D4B2B8-4A27-4F6F-A1D8-F495B17FF1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FZU_Powerpoint_16_9</Template>
  <TotalTime>2192</TotalTime>
  <Words>798</Words>
  <Application>Microsoft Office PowerPoint</Application>
  <PresentationFormat>Widescreen</PresentationFormat>
  <Paragraphs>196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Liberation Sans</vt:lpstr>
      <vt:lpstr>FZÚ PPT 16:9</vt:lpstr>
      <vt:lpstr>FZU Computing Center</vt:lpstr>
      <vt:lpstr>Welcome</vt:lpstr>
      <vt:lpstr>Usage in 2024 (Tier-2 part)</vt:lpstr>
      <vt:lpstr>Number of slots evolution – last 3 years</vt:lpstr>
      <vt:lpstr>Changes in 2024</vt:lpstr>
      <vt:lpstr>Computing servers - Golias</vt:lpstr>
      <vt:lpstr>Network 2023</vt:lpstr>
      <vt:lpstr>WLCG DC24</vt:lpstr>
      <vt:lpstr>DC24</vt:lpstr>
      <vt:lpstr>Network since 06.2024</vt:lpstr>
      <vt:lpstr>Tests - July 2024</vt:lpstr>
      <vt:lpstr>Statistics 2024 (Jan – Sep)</vt:lpstr>
      <vt:lpstr>Statistics 2024 (Jan – Sep)</vt:lpstr>
      <vt:lpstr>Statistics 2024 (Jan – Sep)</vt:lpstr>
      <vt:lpstr>Statistics 2024 (Jan – Sep)</vt:lpstr>
      <vt:lpstr>Statistics 2024 (Jan – Sep)</vt:lpstr>
      <vt:lpstr>Statistics 2024 (Jan – Sep)</vt:lpstr>
      <vt:lpstr>Operations – external resources (ATLAS)</vt:lpstr>
      <vt:lpstr>Statistics 2024 (Jan – Sep)</vt:lpstr>
      <vt:lpstr>Statistics 2024 (Jan – Sep)</vt:lpstr>
      <vt:lpstr>Statistics 2024 (Jan – Sep)</vt:lpstr>
      <vt:lpstr>Statistics 2024 (Jan – Sep)</vt:lpstr>
      <vt:lpstr>Grafana plots</vt:lpstr>
      <vt:lpstr>Electricity consumption</vt:lpstr>
      <vt:lpstr>gpu01</vt:lpstr>
      <vt:lpstr>Manpower</vt:lpstr>
      <vt:lpstr>Discussion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Mila Moudra</dc:creator>
  <cp:lastModifiedBy>Jiri Chudoba</cp:lastModifiedBy>
  <cp:revision>81</cp:revision>
  <dcterms:created xsi:type="dcterms:W3CDTF">2019-01-22T12:53:49Z</dcterms:created>
  <dcterms:modified xsi:type="dcterms:W3CDTF">2024-12-03T10:50:57Z</dcterms:modified>
</cp:coreProperties>
</file>